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56" r:id="rId2"/>
    <p:sldId id="285" r:id="rId3"/>
    <p:sldId id="286" r:id="rId4"/>
    <p:sldId id="287" r:id="rId5"/>
    <p:sldId id="288" r:id="rId6"/>
    <p:sldId id="289" r:id="rId7"/>
    <p:sldId id="290" r:id="rId8"/>
    <p:sldId id="349" r:id="rId9"/>
    <p:sldId id="350" r:id="rId10"/>
    <p:sldId id="351" r:id="rId11"/>
    <p:sldId id="352" r:id="rId12"/>
    <p:sldId id="348" r:id="rId13"/>
    <p:sldId id="355" r:id="rId14"/>
    <p:sldId id="356" r:id="rId15"/>
    <p:sldId id="291" r:id="rId16"/>
    <p:sldId id="292" r:id="rId17"/>
    <p:sldId id="283" r:id="rId18"/>
    <p:sldId id="295" r:id="rId19"/>
    <p:sldId id="293" r:id="rId20"/>
    <p:sldId id="294" r:id="rId21"/>
    <p:sldId id="272" r:id="rId22"/>
    <p:sldId id="354" r:id="rId23"/>
    <p:sldId id="296" r:id="rId24"/>
    <p:sldId id="297" r:id="rId25"/>
    <p:sldId id="298" r:id="rId26"/>
    <p:sldId id="271" r:id="rId27"/>
    <p:sldId id="370" r:id="rId28"/>
    <p:sldId id="371" r:id="rId29"/>
    <p:sldId id="372" r:id="rId30"/>
    <p:sldId id="373" r:id="rId31"/>
    <p:sldId id="299" r:id="rId32"/>
    <p:sldId id="300" r:id="rId33"/>
    <p:sldId id="374"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57" r:id="rId51"/>
    <p:sldId id="358" r:id="rId52"/>
    <p:sldId id="359" r:id="rId53"/>
    <p:sldId id="360" r:id="rId54"/>
    <p:sldId id="361" r:id="rId55"/>
    <p:sldId id="362" r:id="rId56"/>
    <p:sldId id="363" r:id="rId57"/>
    <p:sldId id="364" r:id="rId58"/>
    <p:sldId id="365" r:id="rId59"/>
    <p:sldId id="366" r:id="rId60"/>
    <p:sldId id="367" r:id="rId61"/>
    <p:sldId id="368" r:id="rId62"/>
    <p:sldId id="369" r:id="rId63"/>
    <p:sldId id="317" r:id="rId64"/>
    <p:sldId id="318" r:id="rId65"/>
    <p:sldId id="319" r:id="rId66"/>
    <p:sldId id="320" r:id="rId67"/>
    <p:sldId id="273" r:id="rId68"/>
    <p:sldId id="275" r:id="rId69"/>
    <p:sldId id="321" r:id="rId70"/>
    <p:sldId id="325" r:id="rId71"/>
    <p:sldId id="326" r:id="rId72"/>
    <p:sldId id="322" r:id="rId73"/>
    <p:sldId id="323" r:id="rId74"/>
    <p:sldId id="324" r:id="rId75"/>
    <p:sldId id="327" r:id="rId76"/>
    <p:sldId id="328" r:id="rId77"/>
    <p:sldId id="329" r:id="rId78"/>
    <p:sldId id="330" r:id="rId79"/>
    <p:sldId id="346" r:id="rId80"/>
    <p:sldId id="347"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277" r:id="rId97"/>
    <p:sldId id="279" r:id="rId98"/>
    <p:sldId id="280" r:id="rId9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9" d="100"/>
          <a:sy n="79" d="100"/>
        </p:scale>
        <p:origin x="-1260"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537437-8E2B-435B-90B4-C7F29C022186}" type="datetimeFigureOut">
              <a:rPr lang="cs-CZ" smtClean="0"/>
              <a:t>1.4.2015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A89B11-CC11-45D3-B948-1FCE6C8F8547}" type="slidenum">
              <a:rPr lang="cs-CZ" smtClean="0"/>
              <a:t>‹#›</a:t>
            </a:fld>
            <a:endParaRPr lang="cs-CZ"/>
          </a:p>
        </p:txBody>
      </p:sp>
    </p:spTree>
    <p:extLst>
      <p:ext uri="{BB962C8B-B14F-4D97-AF65-F5344CB8AC3E}">
        <p14:creationId xmlns:p14="http://schemas.microsoft.com/office/powerpoint/2010/main" val="3005003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EBFA7E6-037A-4391-AC7A-107ACED01941}" type="slidenum">
              <a:rPr lang="en-US" smtClean="0"/>
              <a:pPr/>
              <a:t>13</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96BAB2A-37B6-4E1A-9631-28A35C3C697F}" type="slidenum">
              <a:rPr lang="en-US" smtClean="0"/>
              <a:pPr/>
              <a:t>14</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B9BF72A-0C20-4736-929D-E5BDFE413965}" type="slidenum">
              <a:rPr lang="en-US" smtClean="0"/>
              <a:pPr/>
              <a:t>51</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2F6AB6E-5676-4A56-8C8F-5894914F64BF}" type="slidenum">
              <a:rPr lang="en-US" smtClean="0"/>
              <a:pPr/>
              <a:t>52</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C2FA1529-D25B-4F36-906E-9B57CF62D846}" type="slidenum">
              <a:rPr lang="en-US" smtClean="0"/>
              <a:pPr/>
              <a:t>53</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C612BC0-6796-4F08-8DDF-3AB99296074B}" type="slidenum">
              <a:rPr lang="en-US" smtClean="0"/>
              <a:pPr/>
              <a:t>55</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064D3A2D-437A-4BB0-8736-92795379F76F}" type="slidenum">
              <a:rPr lang="en-US" smtClean="0"/>
              <a:pPr/>
              <a:t>57</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p:cNvSpPr>
            <a:spLocks noGrp="1" noRot="1" noChangeAspect="1" noTextEdit="1"/>
          </p:cNvSpPr>
          <p:nvPr>
            <p:ph type="sldImg"/>
          </p:nvPr>
        </p:nvSpPr>
        <p:spPr>
          <a:ln/>
        </p:spPr>
      </p:sp>
      <p:sp>
        <p:nvSpPr>
          <p:cNvPr id="54275" name="Zástupný symbol pro poznámky 2"/>
          <p:cNvSpPr>
            <a:spLocks noGrp="1"/>
          </p:cNvSpPr>
          <p:nvPr>
            <p:ph type="body" idx="1"/>
          </p:nvPr>
        </p:nvSpPr>
        <p:spPr>
          <a:noFill/>
          <a:ln/>
        </p:spPr>
        <p:txBody>
          <a:bodyPr/>
          <a:lstStyle/>
          <a:p>
            <a:endParaRPr lang="cs-CZ" smtClean="0"/>
          </a:p>
        </p:txBody>
      </p:sp>
      <p:sp>
        <p:nvSpPr>
          <p:cNvPr id="54276" name="Zástupný symbol pro číslo snímku 3"/>
          <p:cNvSpPr>
            <a:spLocks noGrp="1"/>
          </p:cNvSpPr>
          <p:nvPr>
            <p:ph type="sldNum" sz="quarter" idx="5"/>
          </p:nvPr>
        </p:nvSpPr>
        <p:spPr>
          <a:noFill/>
        </p:spPr>
        <p:txBody>
          <a:bodyPr/>
          <a:lstStyle/>
          <a:p>
            <a:fld id="{29A66100-5FD6-44DA-AD0A-52C616F0DBB4}" type="slidenum">
              <a:rPr lang="en-US" smtClean="0"/>
              <a:pPr/>
              <a:t>59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FD313A8E-F53C-4DB0-93D1-41600DBBFB2E}" type="datetimeFigureOut">
              <a:rPr lang="cs-CZ" smtClean="0"/>
              <a:t>1.4.2015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57CB73-BBA5-4BEF-8D9E-B8D6DD6C3938}" type="slidenum">
              <a:rPr lang="cs-CZ" smtClean="0"/>
              <a:t>‹#›</a:t>
            </a:fld>
            <a:endParaRPr lang="cs-CZ"/>
          </a:p>
        </p:txBody>
      </p:sp>
    </p:spTree>
    <p:extLst>
      <p:ext uri="{BB962C8B-B14F-4D97-AF65-F5344CB8AC3E}">
        <p14:creationId xmlns:p14="http://schemas.microsoft.com/office/powerpoint/2010/main" val="196089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D313A8E-F53C-4DB0-93D1-41600DBBFB2E}" type="datetimeFigureOut">
              <a:rPr lang="cs-CZ" smtClean="0"/>
              <a:t>1.4.2015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57CB73-BBA5-4BEF-8D9E-B8D6DD6C3938}" type="slidenum">
              <a:rPr lang="cs-CZ" smtClean="0"/>
              <a:t>‹#›</a:t>
            </a:fld>
            <a:endParaRPr lang="cs-CZ"/>
          </a:p>
        </p:txBody>
      </p:sp>
    </p:spTree>
    <p:extLst>
      <p:ext uri="{BB962C8B-B14F-4D97-AF65-F5344CB8AC3E}">
        <p14:creationId xmlns:p14="http://schemas.microsoft.com/office/powerpoint/2010/main" val="1783858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D313A8E-F53C-4DB0-93D1-41600DBBFB2E}" type="datetimeFigureOut">
              <a:rPr lang="cs-CZ" smtClean="0"/>
              <a:t>1.4.2015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57CB73-BBA5-4BEF-8D9E-B8D6DD6C3938}" type="slidenum">
              <a:rPr lang="cs-CZ" smtClean="0"/>
              <a:t>‹#›</a:t>
            </a:fld>
            <a:endParaRPr lang="cs-CZ"/>
          </a:p>
        </p:txBody>
      </p:sp>
    </p:spTree>
    <p:extLst>
      <p:ext uri="{BB962C8B-B14F-4D97-AF65-F5344CB8AC3E}">
        <p14:creationId xmlns:p14="http://schemas.microsoft.com/office/powerpoint/2010/main" val="3370924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65A4E2-06D1-421C-969A-C90BC4AC6203}" type="slidenum">
              <a:rPr lang="en-US"/>
              <a:pPr>
                <a:defRPr/>
              </a:pPr>
              <a:t>‹#›</a:t>
            </a:fld>
            <a:endParaRPr lang="en-US"/>
          </a:p>
        </p:txBody>
      </p:sp>
    </p:spTree>
    <p:extLst>
      <p:ext uri="{BB962C8B-B14F-4D97-AF65-F5344CB8AC3E}">
        <p14:creationId xmlns:p14="http://schemas.microsoft.com/office/powerpoint/2010/main" val="2944650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7117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D313A8E-F53C-4DB0-93D1-41600DBBFB2E}" type="datetimeFigureOut">
              <a:rPr lang="cs-CZ" smtClean="0"/>
              <a:t>1.4.2015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57CB73-BBA5-4BEF-8D9E-B8D6DD6C3938}" type="slidenum">
              <a:rPr lang="cs-CZ" smtClean="0"/>
              <a:t>‹#›</a:t>
            </a:fld>
            <a:endParaRPr lang="cs-CZ"/>
          </a:p>
        </p:txBody>
      </p:sp>
    </p:spTree>
    <p:extLst>
      <p:ext uri="{BB962C8B-B14F-4D97-AF65-F5344CB8AC3E}">
        <p14:creationId xmlns:p14="http://schemas.microsoft.com/office/powerpoint/2010/main" val="171721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FD313A8E-F53C-4DB0-93D1-41600DBBFB2E}" type="datetimeFigureOut">
              <a:rPr lang="cs-CZ" smtClean="0"/>
              <a:t>1.4.2015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57CB73-BBA5-4BEF-8D9E-B8D6DD6C3938}" type="slidenum">
              <a:rPr lang="cs-CZ" smtClean="0"/>
              <a:t>‹#›</a:t>
            </a:fld>
            <a:endParaRPr lang="cs-CZ"/>
          </a:p>
        </p:txBody>
      </p:sp>
    </p:spTree>
    <p:extLst>
      <p:ext uri="{BB962C8B-B14F-4D97-AF65-F5344CB8AC3E}">
        <p14:creationId xmlns:p14="http://schemas.microsoft.com/office/powerpoint/2010/main" val="74613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FD313A8E-F53C-4DB0-93D1-41600DBBFB2E}" type="datetimeFigureOut">
              <a:rPr lang="cs-CZ" smtClean="0"/>
              <a:t>1.4.2015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857CB73-BBA5-4BEF-8D9E-B8D6DD6C3938}" type="slidenum">
              <a:rPr lang="cs-CZ" smtClean="0"/>
              <a:t>‹#›</a:t>
            </a:fld>
            <a:endParaRPr lang="cs-CZ"/>
          </a:p>
        </p:txBody>
      </p:sp>
    </p:spTree>
    <p:extLst>
      <p:ext uri="{BB962C8B-B14F-4D97-AF65-F5344CB8AC3E}">
        <p14:creationId xmlns:p14="http://schemas.microsoft.com/office/powerpoint/2010/main" val="141593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FD313A8E-F53C-4DB0-93D1-41600DBBFB2E}" type="datetimeFigureOut">
              <a:rPr lang="cs-CZ" smtClean="0"/>
              <a:t>1.4.2015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857CB73-BBA5-4BEF-8D9E-B8D6DD6C3938}" type="slidenum">
              <a:rPr lang="cs-CZ" smtClean="0"/>
              <a:t>‹#›</a:t>
            </a:fld>
            <a:endParaRPr lang="cs-CZ"/>
          </a:p>
        </p:txBody>
      </p:sp>
    </p:spTree>
    <p:extLst>
      <p:ext uri="{BB962C8B-B14F-4D97-AF65-F5344CB8AC3E}">
        <p14:creationId xmlns:p14="http://schemas.microsoft.com/office/powerpoint/2010/main" val="74395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FD313A8E-F53C-4DB0-93D1-41600DBBFB2E}" type="datetimeFigureOut">
              <a:rPr lang="cs-CZ" smtClean="0"/>
              <a:t>1.4.2015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857CB73-BBA5-4BEF-8D9E-B8D6DD6C3938}" type="slidenum">
              <a:rPr lang="cs-CZ" smtClean="0"/>
              <a:t>‹#›</a:t>
            </a:fld>
            <a:endParaRPr lang="cs-CZ"/>
          </a:p>
        </p:txBody>
      </p:sp>
    </p:spTree>
    <p:extLst>
      <p:ext uri="{BB962C8B-B14F-4D97-AF65-F5344CB8AC3E}">
        <p14:creationId xmlns:p14="http://schemas.microsoft.com/office/powerpoint/2010/main" val="1096596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D313A8E-F53C-4DB0-93D1-41600DBBFB2E}" type="datetimeFigureOut">
              <a:rPr lang="cs-CZ" smtClean="0"/>
              <a:t>1.4.2015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857CB73-BBA5-4BEF-8D9E-B8D6DD6C3938}" type="slidenum">
              <a:rPr lang="cs-CZ" smtClean="0"/>
              <a:t>‹#›</a:t>
            </a:fld>
            <a:endParaRPr lang="cs-CZ"/>
          </a:p>
        </p:txBody>
      </p:sp>
    </p:spTree>
    <p:extLst>
      <p:ext uri="{BB962C8B-B14F-4D97-AF65-F5344CB8AC3E}">
        <p14:creationId xmlns:p14="http://schemas.microsoft.com/office/powerpoint/2010/main" val="196361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D313A8E-F53C-4DB0-93D1-41600DBBFB2E}" type="datetimeFigureOut">
              <a:rPr lang="cs-CZ" smtClean="0"/>
              <a:t>1.4.2015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857CB73-BBA5-4BEF-8D9E-B8D6DD6C3938}" type="slidenum">
              <a:rPr lang="cs-CZ" smtClean="0"/>
              <a:t>‹#›</a:t>
            </a:fld>
            <a:endParaRPr lang="cs-CZ"/>
          </a:p>
        </p:txBody>
      </p:sp>
    </p:spTree>
    <p:extLst>
      <p:ext uri="{BB962C8B-B14F-4D97-AF65-F5344CB8AC3E}">
        <p14:creationId xmlns:p14="http://schemas.microsoft.com/office/powerpoint/2010/main" val="224188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D313A8E-F53C-4DB0-93D1-41600DBBFB2E}" type="datetimeFigureOut">
              <a:rPr lang="cs-CZ" smtClean="0"/>
              <a:t>1.4.2015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857CB73-BBA5-4BEF-8D9E-B8D6DD6C3938}" type="slidenum">
              <a:rPr lang="cs-CZ" smtClean="0"/>
              <a:t>‹#›</a:t>
            </a:fld>
            <a:endParaRPr lang="cs-CZ"/>
          </a:p>
        </p:txBody>
      </p:sp>
    </p:spTree>
    <p:extLst>
      <p:ext uri="{BB962C8B-B14F-4D97-AF65-F5344CB8AC3E}">
        <p14:creationId xmlns:p14="http://schemas.microsoft.com/office/powerpoint/2010/main" val="307785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13A8E-F53C-4DB0-93D1-41600DBBFB2E}" type="datetimeFigureOut">
              <a:rPr lang="cs-CZ" smtClean="0"/>
              <a:t>1.4.2015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7CB73-BBA5-4BEF-8D9E-B8D6DD6C3938}" type="slidenum">
              <a:rPr lang="cs-CZ" smtClean="0"/>
              <a:t>‹#›</a:t>
            </a:fld>
            <a:endParaRPr lang="cs-CZ"/>
          </a:p>
        </p:txBody>
      </p:sp>
    </p:spTree>
    <p:extLst>
      <p:ext uri="{BB962C8B-B14F-4D97-AF65-F5344CB8AC3E}">
        <p14:creationId xmlns:p14="http://schemas.microsoft.com/office/powerpoint/2010/main" val="3625241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az-data.cz/slovnik/konsignac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managementmania.com/cs/last-in-first-out" TargetMode="External"/><Relationship Id="rId2" Type="http://schemas.openxmlformats.org/officeDocument/2006/relationships/hyperlink" Target="https://managementmania.com/cs/first-in-first-out" TargetMode="External"/><Relationship Id="rId1" Type="http://schemas.openxmlformats.org/officeDocument/2006/relationships/slideLayout" Target="../slideLayouts/slideLayout2.xml"/><Relationship Id="rId6" Type="http://schemas.openxmlformats.org/officeDocument/2006/relationships/hyperlink" Target="https://managementmania.com/cs/lofo-lowest-in-first-out" TargetMode="External"/><Relationship Id="rId5" Type="http://schemas.openxmlformats.org/officeDocument/2006/relationships/hyperlink" Target="https://managementmania.com/cs/highest-in-first-out" TargetMode="External"/><Relationship Id="rId4" Type="http://schemas.openxmlformats.org/officeDocument/2006/relationships/hyperlink" Target="https://managementmania.com/cs/logistika-a-doprava" TargetMode="External"/></Relationships>
</file>

<file path=ppt/slides/_rels/slide69.xml.rels><?xml version="1.0" encoding="UTF-8" standalone="yes"?>
<Relationships xmlns="http://schemas.openxmlformats.org/package/2006/relationships"><Relationship Id="rId2" Type="http://schemas.openxmlformats.org/officeDocument/2006/relationships/hyperlink" Target="http://www.systemonline.cz/it-pro-logistiku/jak-zvysit-kvalitu-a-efektivnost-vychystavaciho-procesu.ht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58.png"/><Relationship Id="rId4" Type="http://schemas.openxmlformats.org/officeDocument/2006/relationships/oleObject" Target="../embeddings/oleObject4.bin"/></Relationships>
</file>

<file path=ppt/slides/_rels/slide9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22313" y="908720"/>
            <a:ext cx="7772400" cy="1470025"/>
          </a:xfrm>
        </p:spPr>
        <p:txBody>
          <a:bodyPr/>
          <a:lstStyle/>
          <a:p>
            <a:r>
              <a:rPr lang="cs-CZ" dirty="0" smtClean="0"/>
              <a:t>Sklady a skladování</a:t>
            </a:r>
            <a:endParaRPr lang="cs-CZ" dirty="0"/>
          </a:p>
        </p:txBody>
      </p:sp>
      <p:sp>
        <p:nvSpPr>
          <p:cNvPr id="3" name="Podnadpis 2"/>
          <p:cNvSpPr>
            <a:spLocks noGrp="1"/>
          </p:cNvSpPr>
          <p:nvPr>
            <p:ph type="subTitle" idx="1"/>
          </p:nvPr>
        </p:nvSpPr>
        <p:spPr/>
        <p:txBody>
          <a:bodyPr/>
          <a:lstStyle/>
          <a:p>
            <a:endParaRPr lang="cs-CZ"/>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593" y="2924944"/>
            <a:ext cx="8280400" cy="335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300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normAutofit/>
          </a:bodyPr>
          <a:lstStyle/>
          <a:p>
            <a:pPr eaLnBrk="1" hangingPunct="1"/>
            <a:r>
              <a:rPr lang="en-US" altLang="cs-CZ" dirty="0" smtClean="0"/>
              <a:t>I</a:t>
            </a:r>
            <a:r>
              <a:rPr lang="cs-CZ" altLang="cs-CZ" dirty="0" smtClean="0"/>
              <a:t>lustrace konsolidace a </a:t>
            </a:r>
            <a:r>
              <a:rPr lang="cs-CZ" altLang="cs-CZ" dirty="0" err="1" smtClean="0"/>
              <a:t>break-bulk</a:t>
            </a:r>
            <a:endParaRPr lang="en-US" altLang="cs-CZ" dirty="0" smtClean="0"/>
          </a:p>
        </p:txBody>
      </p:sp>
      <p:pic>
        <p:nvPicPr>
          <p:cNvPr id="11267" name="Picture 3" descr="09_0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66725" y="2163763"/>
            <a:ext cx="8212138" cy="4160837"/>
          </a:xfrm>
          <a:noFill/>
        </p:spPr>
      </p:pic>
      <p:sp>
        <p:nvSpPr>
          <p:cNvPr id="11268" name="Rectangle 4"/>
          <p:cNvSpPr>
            <a:spLocks noChangeArrowheads="1"/>
          </p:cNvSpPr>
          <p:nvPr/>
        </p:nvSpPr>
        <p:spPr bwMode="auto">
          <a:xfrm>
            <a:off x="2209800" y="6477000"/>
            <a:ext cx="5334000" cy="304800"/>
          </a:xfrm>
          <a:prstGeom prst="rect">
            <a:avLst/>
          </a:prstGeom>
          <a:solidFill>
            <a:srgbClr val="9BB79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cs-CZ" sz="1400" b="1">
                <a:solidFill>
                  <a:schemeClr val="tx2"/>
                </a:solidFill>
              </a:rPr>
              <a:t>Figure 10.1 Consolidation and Break-Bulk Arrangements</a:t>
            </a:r>
          </a:p>
        </p:txBody>
      </p:sp>
    </p:spTree>
    <p:extLst>
      <p:ext uri="{BB962C8B-B14F-4D97-AF65-F5344CB8AC3E}">
        <p14:creationId xmlns:p14="http://schemas.microsoft.com/office/powerpoint/2010/main" val="1933793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76800"/>
            <a:ext cx="4554538" cy="1752600"/>
          </a:xfrm>
          <a:prstGeom prst="rect">
            <a:avLst/>
          </a:prstGeom>
          <a:noFill/>
          <a:ln w="9525">
            <a:solidFill>
              <a:schemeClr val="tx1"/>
            </a:solidFill>
            <a:miter lim="800000"/>
            <a:headEnd/>
            <a:tailEnd/>
          </a:ln>
          <a:effectLst>
            <a:outerShdw dist="107763" dir="189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
        <p:nvSpPr>
          <p:cNvPr id="12291" name="Title 1"/>
          <p:cNvSpPr>
            <a:spLocks noGrp="1"/>
          </p:cNvSpPr>
          <p:nvPr>
            <p:ph type="title" idx="4294967295"/>
          </p:nvPr>
        </p:nvSpPr>
        <p:spPr/>
        <p:txBody>
          <a:bodyPr>
            <a:normAutofit/>
          </a:bodyPr>
          <a:lstStyle/>
          <a:p>
            <a:pPr eaLnBrk="1" hangingPunct="1"/>
            <a:r>
              <a:rPr lang="cs-CZ" altLang="cs-CZ" sz="3200" dirty="0" smtClean="0"/>
              <a:t>Třídění = rekonfigurace dodávek od dodavatelů pro odběratele</a:t>
            </a:r>
            <a:endParaRPr lang="en-US" altLang="cs-CZ" sz="3200" dirty="0" smtClean="0"/>
          </a:p>
        </p:txBody>
      </p:sp>
      <p:pic>
        <p:nvPicPr>
          <p:cNvPr id="122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8950"/>
            <a:ext cx="4495800" cy="2432050"/>
          </a:xfrm>
          <a:prstGeom prst="rect">
            <a:avLst/>
          </a:prstGeom>
          <a:noFill/>
          <a:ln w="9525">
            <a:solidFill>
              <a:schemeClr val="tx1"/>
            </a:solidFill>
            <a:miter lim="800000"/>
            <a:headEnd/>
            <a:tailEnd/>
          </a:ln>
          <a:effectLst>
            <a:outerShdw dist="107763" dir="189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pic>
        <p:nvPicPr>
          <p:cNvPr id="12293" name="Picture 6"/>
          <p:cNvPicPr>
            <a:picLocks noChangeAspect="1" noChangeArrowheads="1"/>
          </p:cNvPicPr>
          <p:nvPr/>
        </p:nvPicPr>
        <p:blipFill>
          <a:blip r:embed="rId4">
            <a:extLst>
              <a:ext uri="{28A0092B-C50C-407E-A947-70E740481C1C}">
                <a14:useLocalDpi xmlns:a14="http://schemas.microsoft.com/office/drawing/2010/main" val="0"/>
              </a:ext>
            </a:extLst>
          </a:blip>
          <a:srcRect l="1471" r="3284"/>
          <a:stretch>
            <a:fillRect/>
          </a:stretch>
        </p:blipFill>
        <p:spPr bwMode="auto">
          <a:xfrm>
            <a:off x="4648200" y="2486025"/>
            <a:ext cx="4343400" cy="2670175"/>
          </a:xfrm>
          <a:prstGeom prst="rect">
            <a:avLst/>
          </a:prstGeom>
          <a:noFill/>
          <a:ln w="9525">
            <a:solidFill>
              <a:schemeClr val="tx1"/>
            </a:solidFill>
            <a:miter lim="800000"/>
            <a:headEnd/>
            <a:tailEnd/>
          </a:ln>
          <a:effectLst>
            <a:outerShdw dist="107763" dir="189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715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p:txBody>
          <a:bodyPr>
            <a:normAutofit fontScale="90000"/>
          </a:bodyPr>
          <a:lstStyle/>
          <a:p>
            <a:pPr eaLnBrk="1" hangingPunct="1"/>
            <a:r>
              <a:rPr lang="cs-CZ" altLang="cs-CZ" dirty="0" smtClean="0"/>
              <a:t>Rozhodování u skladování  určuje manipulaci a efektivitu skladování</a:t>
            </a:r>
            <a:endParaRPr lang="en-US" altLang="cs-CZ" dirty="0" smtClean="0"/>
          </a:p>
        </p:txBody>
      </p:sp>
      <p:sp>
        <p:nvSpPr>
          <p:cNvPr id="28675" name="Content Placeholder 2"/>
          <p:cNvSpPr>
            <a:spLocks noGrp="1"/>
          </p:cNvSpPr>
          <p:nvPr>
            <p:ph sz="half" idx="4294967295"/>
          </p:nvPr>
        </p:nvSpPr>
        <p:spPr>
          <a:xfrm>
            <a:off x="457200" y="1600200"/>
            <a:ext cx="4876800" cy="4525963"/>
          </a:xfrm>
        </p:spPr>
        <p:txBody>
          <a:bodyPr>
            <a:normAutofit/>
          </a:bodyPr>
          <a:lstStyle/>
          <a:p>
            <a:pPr eaLnBrk="1" hangingPunct="1"/>
            <a:r>
              <a:rPr lang="cs-CZ" altLang="cs-CZ" sz="2400" dirty="0" smtClean="0"/>
              <a:t>Výběr lokality</a:t>
            </a:r>
            <a:endParaRPr lang="en-US" altLang="cs-CZ" sz="2400" dirty="0" smtClean="0"/>
          </a:p>
          <a:p>
            <a:pPr eaLnBrk="1" hangingPunct="1"/>
            <a:r>
              <a:rPr lang="en-US" altLang="cs-CZ" sz="2400" dirty="0" smtClean="0"/>
              <a:t>Design</a:t>
            </a:r>
            <a:r>
              <a:rPr lang="cs-CZ" altLang="cs-CZ" sz="2400" dirty="0" smtClean="0"/>
              <a:t> a layout skladu a okolí</a:t>
            </a:r>
            <a:endParaRPr lang="en-US" altLang="cs-CZ" sz="2400" dirty="0" smtClean="0"/>
          </a:p>
          <a:p>
            <a:pPr eaLnBrk="1" hangingPunct="1"/>
            <a:r>
              <a:rPr lang="cs-CZ" altLang="cs-CZ" sz="2400" dirty="0" smtClean="0"/>
              <a:t>Analýza produktového mixu</a:t>
            </a:r>
            <a:endParaRPr lang="en-US" altLang="cs-CZ" sz="2400" dirty="0" smtClean="0"/>
          </a:p>
          <a:p>
            <a:pPr eaLnBrk="1" hangingPunct="1"/>
            <a:r>
              <a:rPr lang="cs-CZ" altLang="cs-CZ" sz="2400" dirty="0" smtClean="0"/>
              <a:t>Plány na expanzi</a:t>
            </a:r>
            <a:endParaRPr lang="en-US" altLang="cs-CZ" sz="2400" dirty="0" smtClean="0"/>
          </a:p>
          <a:p>
            <a:pPr eaLnBrk="1" hangingPunct="1"/>
            <a:r>
              <a:rPr lang="cs-CZ" altLang="cs-CZ" sz="2400" dirty="0" smtClean="0"/>
              <a:t>Manipulace se zbožím</a:t>
            </a:r>
            <a:endParaRPr lang="en-US" altLang="cs-CZ" sz="2400" dirty="0" smtClean="0"/>
          </a:p>
          <a:p>
            <a:pPr eaLnBrk="1" hangingPunct="1"/>
            <a:r>
              <a:rPr lang="cs-CZ" altLang="cs-CZ" sz="2400" dirty="0" smtClean="0"/>
              <a:t>Náklady na provoz</a:t>
            </a:r>
            <a:endParaRPr lang="en-US" altLang="cs-CZ" sz="2400" dirty="0" smtClean="0"/>
          </a:p>
          <a:p>
            <a:pPr eaLnBrk="1" hangingPunct="1"/>
            <a:r>
              <a:rPr lang="en-US" altLang="cs-CZ" sz="2400" dirty="0" smtClean="0"/>
              <a:t>Warehouse management system</a:t>
            </a:r>
          </a:p>
          <a:p>
            <a:pPr eaLnBrk="1" hangingPunct="1"/>
            <a:r>
              <a:rPr lang="cs-CZ" altLang="cs-CZ" sz="2400" dirty="0" smtClean="0"/>
              <a:t>Požadavky na bezpečnost</a:t>
            </a:r>
            <a:endParaRPr lang="en-US" altLang="cs-CZ" sz="2400" dirty="0" smtClean="0"/>
          </a:p>
          <a:p>
            <a:pPr eaLnBrk="1" hangingPunct="1"/>
            <a:r>
              <a:rPr lang="cs-CZ" altLang="cs-CZ" sz="2400" dirty="0" smtClean="0"/>
              <a:t>rizika</a:t>
            </a:r>
            <a:endParaRPr lang="en-US" altLang="cs-CZ" sz="2400" dirty="0" smtClean="0"/>
          </a:p>
          <a:p>
            <a:pPr eaLnBrk="1" hangingPunct="1"/>
            <a:r>
              <a:rPr lang="cs-CZ" altLang="cs-CZ" sz="2400" dirty="0" smtClean="0"/>
              <a:t>Požadavky na údržbu…</a:t>
            </a:r>
            <a:endParaRPr lang="en-US" altLang="cs-CZ" sz="2400" dirty="0" smtClean="0"/>
          </a:p>
        </p:txBody>
      </p:sp>
      <p:pic>
        <p:nvPicPr>
          <p:cNvPr id="28676" name="Content Placeholder 4" descr="DSCN04911676.jpg"/>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6383338" y="1657350"/>
            <a:ext cx="2532062" cy="1771650"/>
          </a:xfrm>
        </p:spPr>
      </p:pic>
      <p:pic>
        <p:nvPicPr>
          <p:cNvPr id="28677" name="Picture 5" descr="144110_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6538" y="3778250"/>
            <a:ext cx="3598862"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Webb%20ASRS-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524000"/>
            <a:ext cx="17065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998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5" name="Text Box 19"/>
          <p:cNvSpPr txBox="1">
            <a:spLocks noChangeArrowheads="1"/>
          </p:cNvSpPr>
          <p:nvPr/>
        </p:nvSpPr>
        <p:spPr bwMode="auto">
          <a:xfrm>
            <a:off x="414338" y="549275"/>
            <a:ext cx="8045450" cy="954088"/>
          </a:xfrm>
          <a:prstGeom prst="rect">
            <a:avLst/>
          </a:prstGeom>
          <a:solidFill>
            <a:schemeClr val="bg1"/>
          </a:solidFill>
          <a:ln w="9525">
            <a:noFill/>
            <a:miter lim="800000"/>
            <a:headEnd/>
            <a:tailEnd/>
          </a:ln>
        </p:spPr>
        <p:txBody>
          <a:bodyPr>
            <a:spAutoFit/>
          </a:bodyPr>
          <a:lstStyle/>
          <a:p>
            <a:pPr>
              <a:spcBef>
                <a:spcPct val="50000"/>
              </a:spcBef>
            </a:pPr>
            <a:r>
              <a:rPr lang="cs-CZ" sz="2800" b="1">
                <a:latin typeface="Calibri" pitchFamily="34" charset="0"/>
                <a:cs typeface="Calibri" pitchFamily="34" charset="0"/>
              </a:rPr>
              <a:t>Hlavní otázky spojené s volbou skladovacího systému:</a:t>
            </a:r>
            <a:endParaRPr lang="en-US" sz="2800">
              <a:latin typeface="Calibri" pitchFamily="34" charset="0"/>
              <a:cs typeface="Calibri" pitchFamily="34" charset="0"/>
            </a:endParaRPr>
          </a:p>
        </p:txBody>
      </p:sp>
      <p:sp>
        <p:nvSpPr>
          <p:cNvPr id="24596" name="Text Box 20"/>
          <p:cNvSpPr txBox="1">
            <a:spLocks noChangeArrowheads="1"/>
          </p:cNvSpPr>
          <p:nvPr/>
        </p:nvSpPr>
        <p:spPr bwMode="auto">
          <a:xfrm>
            <a:off x="1123950" y="1503363"/>
            <a:ext cx="7578725" cy="1938337"/>
          </a:xfrm>
          <a:prstGeom prst="rect">
            <a:avLst/>
          </a:prstGeom>
          <a:solidFill>
            <a:schemeClr val="bg1"/>
          </a:solidFill>
          <a:ln w="9525">
            <a:noFill/>
            <a:miter lim="800000"/>
            <a:headEnd/>
            <a:tailEnd/>
          </a:ln>
        </p:spPr>
        <p:txBody>
          <a:bodyPr>
            <a:spAutoFit/>
          </a:bodyPr>
          <a:lstStyle/>
          <a:p>
            <a:pPr>
              <a:buFontTx/>
              <a:buChar char="•"/>
            </a:pPr>
            <a:r>
              <a:rPr lang="cs-CZ" sz="2000" b="1">
                <a:latin typeface="Calibri" pitchFamily="34" charset="0"/>
                <a:cs typeface="Calibri" pitchFamily="34" charset="0"/>
              </a:rPr>
              <a:t>Jak velký sklad potřebujeme?                                                                  </a:t>
            </a:r>
            <a:endParaRPr lang="cs-CZ" sz="2000">
              <a:latin typeface="Calibri" pitchFamily="34" charset="0"/>
              <a:cs typeface="Calibri" pitchFamily="34" charset="0"/>
            </a:endParaRPr>
          </a:p>
          <a:p>
            <a:pPr>
              <a:buFontTx/>
              <a:buChar char="•"/>
            </a:pPr>
            <a:r>
              <a:rPr lang="cs-CZ" sz="2000" b="1">
                <a:latin typeface="Calibri" pitchFamily="34" charset="0"/>
                <a:cs typeface="Calibri" pitchFamily="34" charset="0"/>
              </a:rPr>
              <a:t>Jaký typ skladu zvolit?                                                                              </a:t>
            </a:r>
          </a:p>
          <a:p>
            <a:pPr>
              <a:buFontTx/>
              <a:buChar char="•"/>
            </a:pPr>
            <a:r>
              <a:rPr lang="cs-CZ" sz="2000" b="1">
                <a:latin typeface="Calibri" pitchFamily="34" charset="0"/>
                <a:cs typeface="Calibri" pitchFamily="34" charset="0"/>
              </a:rPr>
              <a:t>Jaký stupeň automatizace vybrat?                                                           </a:t>
            </a:r>
            <a:endParaRPr lang="en-US" sz="2000">
              <a:latin typeface="Calibri" pitchFamily="34" charset="0"/>
              <a:cs typeface="Calibri" pitchFamily="34" charset="0"/>
            </a:endParaRPr>
          </a:p>
          <a:p>
            <a:pPr>
              <a:buFontTx/>
              <a:buChar char="•"/>
            </a:pPr>
            <a:r>
              <a:rPr lang="cs-CZ" sz="2000" b="1">
                <a:latin typeface="Calibri" pitchFamily="34" charset="0"/>
                <a:cs typeface="Calibri" pitchFamily="34" charset="0"/>
              </a:rPr>
              <a:t>Vybudovat vlastní sklad, nebo skladovací kapacity najmout?</a:t>
            </a:r>
          </a:p>
          <a:p>
            <a:pPr>
              <a:buFontTx/>
              <a:buChar char="•"/>
            </a:pPr>
            <a:r>
              <a:rPr lang="cs-CZ" sz="2000" b="1">
                <a:latin typeface="Calibri" pitchFamily="34" charset="0"/>
                <a:cs typeface="Calibri" pitchFamily="34" charset="0"/>
              </a:rPr>
              <a:t> Použít jeden centrální sklad, nebo skladovací kapacity dislokovat?</a:t>
            </a:r>
          </a:p>
          <a:p>
            <a:pPr>
              <a:buFontTx/>
              <a:buChar char="•"/>
            </a:pPr>
            <a:r>
              <a:rPr lang="cs-CZ" sz="2000" b="1">
                <a:latin typeface="Calibri" pitchFamily="34" charset="0"/>
                <a:cs typeface="Calibri" pitchFamily="34" charset="0"/>
              </a:rPr>
              <a:t> Kde sklad umístit?                                                                                      </a:t>
            </a:r>
            <a:endParaRPr lang="en-US" sz="2000">
              <a:latin typeface="Calibri" pitchFamily="34" charset="0"/>
              <a:cs typeface="Calibri" pitchFamily="34" charset="0"/>
            </a:endParaRPr>
          </a:p>
        </p:txBody>
      </p:sp>
      <p:sp>
        <p:nvSpPr>
          <p:cNvPr id="24598" name="Text Box 22"/>
          <p:cNvSpPr txBox="1">
            <a:spLocks noChangeArrowheads="1"/>
          </p:cNvSpPr>
          <p:nvPr/>
        </p:nvSpPr>
        <p:spPr bwMode="auto">
          <a:xfrm>
            <a:off x="466725" y="3716338"/>
            <a:ext cx="5976938" cy="523875"/>
          </a:xfrm>
          <a:prstGeom prst="rect">
            <a:avLst/>
          </a:prstGeom>
          <a:solidFill>
            <a:schemeClr val="bg1"/>
          </a:solidFill>
          <a:ln w="9525">
            <a:noFill/>
            <a:miter lim="800000"/>
            <a:headEnd/>
            <a:tailEnd/>
          </a:ln>
        </p:spPr>
        <p:txBody>
          <a:bodyPr>
            <a:spAutoFit/>
          </a:bodyPr>
          <a:lstStyle/>
          <a:p>
            <a:pPr>
              <a:spcBef>
                <a:spcPct val="50000"/>
              </a:spcBef>
            </a:pPr>
            <a:r>
              <a:rPr lang="cs-CZ" sz="2800" b="1">
                <a:latin typeface="Calibri" pitchFamily="34" charset="0"/>
                <a:cs typeface="Calibri" pitchFamily="34" charset="0"/>
              </a:rPr>
              <a:t>Faktory, které je třeba brát v úvahu:</a:t>
            </a:r>
            <a:endParaRPr lang="en-US" sz="2800">
              <a:latin typeface="Calibri" pitchFamily="34" charset="0"/>
              <a:cs typeface="Calibri" pitchFamily="34" charset="0"/>
            </a:endParaRPr>
          </a:p>
        </p:txBody>
      </p:sp>
      <p:sp>
        <p:nvSpPr>
          <p:cNvPr id="24599" name="Text Box 23"/>
          <p:cNvSpPr txBox="1">
            <a:spLocks noChangeArrowheads="1"/>
          </p:cNvSpPr>
          <p:nvPr/>
        </p:nvSpPr>
        <p:spPr bwMode="auto">
          <a:xfrm>
            <a:off x="1114425" y="4292600"/>
            <a:ext cx="6265863" cy="1938338"/>
          </a:xfrm>
          <a:prstGeom prst="rect">
            <a:avLst/>
          </a:prstGeom>
          <a:solidFill>
            <a:schemeClr val="bg1"/>
          </a:solidFill>
          <a:ln w="9525">
            <a:noFill/>
            <a:miter lim="800000"/>
            <a:headEnd/>
            <a:tailEnd/>
          </a:ln>
        </p:spPr>
        <p:txBody>
          <a:bodyPr>
            <a:spAutoFit/>
          </a:bodyPr>
          <a:lstStyle/>
          <a:p>
            <a:pPr>
              <a:buFontTx/>
              <a:buChar char="•"/>
            </a:pPr>
            <a:r>
              <a:rPr lang="cs-CZ" sz="2000" b="1">
                <a:latin typeface="Calibri" pitchFamily="34" charset="0"/>
                <a:cs typeface="Calibri" pitchFamily="34" charset="0"/>
              </a:rPr>
              <a:t>Dostupné pozemky, budovy                                                                      </a:t>
            </a:r>
          </a:p>
          <a:p>
            <a:pPr>
              <a:buFontTx/>
              <a:buChar char="•"/>
            </a:pPr>
            <a:r>
              <a:rPr lang="cs-CZ" sz="2000" b="1">
                <a:latin typeface="Calibri" pitchFamily="34" charset="0"/>
                <a:cs typeface="Calibri" pitchFamily="34" charset="0"/>
              </a:rPr>
              <a:t>Použitelné zařízení                                                                                     </a:t>
            </a:r>
          </a:p>
          <a:p>
            <a:pPr>
              <a:buFontTx/>
              <a:buChar char="•"/>
            </a:pPr>
            <a:r>
              <a:rPr lang="cs-CZ" sz="2000" b="1">
                <a:latin typeface="Calibri" pitchFamily="34" charset="0"/>
                <a:cs typeface="Calibri" pitchFamily="34" charset="0"/>
              </a:rPr>
              <a:t>Dostupné finance a požadavky na rentabilitu kapitálu                         </a:t>
            </a:r>
            <a:endParaRPr lang="en-US" sz="2000">
              <a:latin typeface="Calibri" pitchFamily="34" charset="0"/>
              <a:cs typeface="Calibri" pitchFamily="34" charset="0"/>
            </a:endParaRPr>
          </a:p>
          <a:p>
            <a:pPr>
              <a:buFontTx/>
              <a:buChar char="•"/>
            </a:pPr>
            <a:r>
              <a:rPr lang="cs-CZ" sz="2000" b="1">
                <a:latin typeface="Calibri" pitchFamily="34" charset="0"/>
                <a:cs typeface="Calibri" pitchFamily="34" charset="0"/>
              </a:rPr>
              <a:t>Dostupný software                                                                                     </a:t>
            </a:r>
            <a:endParaRPr lang="cs-CZ" sz="2000">
              <a:latin typeface="Calibri" pitchFamily="34" charset="0"/>
              <a:cs typeface="Calibri" pitchFamily="34" charset="0"/>
            </a:endParaRPr>
          </a:p>
          <a:p>
            <a:pPr>
              <a:buFontTx/>
              <a:buChar char="•"/>
            </a:pPr>
            <a:r>
              <a:rPr lang="cs-CZ" sz="2000" b="1">
                <a:latin typeface="Calibri" pitchFamily="34" charset="0"/>
                <a:cs typeface="Calibri" pitchFamily="34" charset="0"/>
              </a:rPr>
              <a:t>Předpisy, normy (zdravotní, bezpečnostní, požární)                             </a:t>
            </a:r>
            <a:endParaRPr lang="en-US" sz="2000">
              <a:latin typeface="Calibri" pitchFamily="34" charset="0"/>
              <a:cs typeface="Calibri" pitchFamily="34" charset="0"/>
            </a:endParaRPr>
          </a:p>
          <a:p>
            <a:pPr>
              <a:buFontTx/>
              <a:buChar char="•"/>
            </a:pPr>
            <a:r>
              <a:rPr lang="cs-CZ" sz="2000" b="1">
                <a:latin typeface="Calibri" pitchFamily="34" charset="0"/>
                <a:cs typeface="Calibri" pitchFamily="34" charset="0"/>
              </a:rPr>
              <a:t>Dostupnost komunikací (silnice, dráhy, vodní cesty aj.)                        </a:t>
            </a:r>
            <a:endParaRPr lang="en-US" sz="2000">
              <a:latin typeface="Calibri" pitchFamily="34" charset="0"/>
              <a:cs typeface="Calibri" pitchFamily="34" charset="0"/>
            </a:endParaRPr>
          </a:p>
        </p:txBody>
      </p:sp>
    </p:spTree>
    <p:extLst>
      <p:ext uri="{BB962C8B-B14F-4D97-AF65-F5344CB8AC3E}">
        <p14:creationId xmlns:p14="http://schemas.microsoft.com/office/powerpoint/2010/main" val="2543299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95"/>
                                        </p:tgtEl>
                                        <p:attrNameLst>
                                          <p:attrName>style.visibility</p:attrName>
                                        </p:attrNameLst>
                                      </p:cBhvr>
                                      <p:to>
                                        <p:strVal val="visible"/>
                                      </p:to>
                                    </p:set>
                                    <p:anim calcmode="lin" valueType="num">
                                      <p:cBhvr additive="base">
                                        <p:cTn id="7" dur="500" fill="hold"/>
                                        <p:tgtEl>
                                          <p:spTgt spid="24595"/>
                                        </p:tgtEl>
                                        <p:attrNameLst>
                                          <p:attrName>ppt_x</p:attrName>
                                        </p:attrNameLst>
                                      </p:cBhvr>
                                      <p:tavLst>
                                        <p:tav tm="0">
                                          <p:val>
                                            <p:strVal val="#ppt_x"/>
                                          </p:val>
                                        </p:tav>
                                        <p:tav tm="100000">
                                          <p:val>
                                            <p:strVal val="#ppt_x"/>
                                          </p:val>
                                        </p:tav>
                                      </p:tavLst>
                                    </p:anim>
                                    <p:anim calcmode="lin" valueType="num">
                                      <p:cBhvr additive="base">
                                        <p:cTn id="8" dur="500" fill="hold"/>
                                        <p:tgtEl>
                                          <p:spTgt spid="245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596">
                                            <p:txEl>
                                              <p:pRg st="0" end="0"/>
                                            </p:txEl>
                                          </p:spTgt>
                                        </p:tgtEl>
                                        <p:attrNameLst>
                                          <p:attrName>style.visibility</p:attrName>
                                        </p:attrNameLst>
                                      </p:cBhvr>
                                      <p:to>
                                        <p:strVal val="visible"/>
                                      </p:to>
                                    </p:set>
                                    <p:anim calcmode="lin" valueType="num">
                                      <p:cBhvr additive="base">
                                        <p:cTn id="13" dur="500" fill="hold"/>
                                        <p:tgtEl>
                                          <p:spTgt spid="2459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596">
                                            <p:txEl>
                                              <p:pRg st="1" end="1"/>
                                            </p:txEl>
                                          </p:spTgt>
                                        </p:tgtEl>
                                        <p:attrNameLst>
                                          <p:attrName>style.visibility</p:attrName>
                                        </p:attrNameLst>
                                      </p:cBhvr>
                                      <p:to>
                                        <p:strVal val="visible"/>
                                      </p:to>
                                    </p:set>
                                    <p:anim calcmode="lin" valueType="num">
                                      <p:cBhvr additive="base">
                                        <p:cTn id="19" dur="500" fill="hold"/>
                                        <p:tgtEl>
                                          <p:spTgt spid="2459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596">
                                            <p:txEl>
                                              <p:pRg st="2" end="2"/>
                                            </p:txEl>
                                          </p:spTgt>
                                        </p:tgtEl>
                                        <p:attrNameLst>
                                          <p:attrName>style.visibility</p:attrName>
                                        </p:attrNameLst>
                                      </p:cBhvr>
                                      <p:to>
                                        <p:strVal val="visible"/>
                                      </p:to>
                                    </p:set>
                                    <p:anim calcmode="lin" valueType="num">
                                      <p:cBhvr additive="base">
                                        <p:cTn id="25" dur="500" fill="hold"/>
                                        <p:tgtEl>
                                          <p:spTgt spid="2459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4596">
                                            <p:txEl>
                                              <p:pRg st="3" end="3"/>
                                            </p:txEl>
                                          </p:spTgt>
                                        </p:tgtEl>
                                        <p:attrNameLst>
                                          <p:attrName>style.visibility</p:attrName>
                                        </p:attrNameLst>
                                      </p:cBhvr>
                                      <p:to>
                                        <p:strVal val="visible"/>
                                      </p:to>
                                    </p:set>
                                    <p:anim calcmode="lin" valueType="num">
                                      <p:cBhvr additive="base">
                                        <p:cTn id="31" dur="500" fill="hold"/>
                                        <p:tgtEl>
                                          <p:spTgt spid="2459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9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4596">
                                            <p:txEl>
                                              <p:pRg st="4" end="4"/>
                                            </p:txEl>
                                          </p:spTgt>
                                        </p:tgtEl>
                                        <p:attrNameLst>
                                          <p:attrName>style.visibility</p:attrName>
                                        </p:attrNameLst>
                                      </p:cBhvr>
                                      <p:to>
                                        <p:strVal val="visible"/>
                                      </p:to>
                                    </p:set>
                                    <p:anim calcmode="lin" valueType="num">
                                      <p:cBhvr additive="base">
                                        <p:cTn id="37" dur="500" fill="hold"/>
                                        <p:tgtEl>
                                          <p:spTgt spid="2459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9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4596">
                                            <p:txEl>
                                              <p:pRg st="5" end="5"/>
                                            </p:txEl>
                                          </p:spTgt>
                                        </p:tgtEl>
                                        <p:attrNameLst>
                                          <p:attrName>style.visibility</p:attrName>
                                        </p:attrNameLst>
                                      </p:cBhvr>
                                      <p:to>
                                        <p:strVal val="visible"/>
                                      </p:to>
                                    </p:set>
                                    <p:anim calcmode="lin" valueType="num">
                                      <p:cBhvr additive="base">
                                        <p:cTn id="43" dur="500" fill="hold"/>
                                        <p:tgtEl>
                                          <p:spTgt spid="24596">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59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598"/>
                                        </p:tgtEl>
                                        <p:attrNameLst>
                                          <p:attrName>style.visibility</p:attrName>
                                        </p:attrNameLst>
                                      </p:cBhvr>
                                      <p:to>
                                        <p:strVal val="visible"/>
                                      </p:to>
                                    </p:set>
                                    <p:anim calcmode="lin" valueType="num">
                                      <p:cBhvr additive="base">
                                        <p:cTn id="49" dur="500" fill="hold"/>
                                        <p:tgtEl>
                                          <p:spTgt spid="24598"/>
                                        </p:tgtEl>
                                        <p:attrNameLst>
                                          <p:attrName>ppt_x</p:attrName>
                                        </p:attrNameLst>
                                      </p:cBhvr>
                                      <p:tavLst>
                                        <p:tav tm="0">
                                          <p:val>
                                            <p:strVal val="#ppt_x"/>
                                          </p:val>
                                        </p:tav>
                                        <p:tav tm="100000">
                                          <p:val>
                                            <p:strVal val="#ppt_x"/>
                                          </p:val>
                                        </p:tav>
                                      </p:tavLst>
                                    </p:anim>
                                    <p:anim calcmode="lin" valueType="num">
                                      <p:cBhvr additive="base">
                                        <p:cTn id="50" dur="500" fill="hold"/>
                                        <p:tgtEl>
                                          <p:spTgt spid="24598"/>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4599">
                                            <p:txEl>
                                              <p:pRg st="0" end="0"/>
                                            </p:txEl>
                                          </p:spTgt>
                                        </p:tgtEl>
                                        <p:attrNameLst>
                                          <p:attrName>style.visibility</p:attrName>
                                        </p:attrNameLst>
                                      </p:cBhvr>
                                      <p:to>
                                        <p:strVal val="visible"/>
                                      </p:to>
                                    </p:set>
                                    <p:anim calcmode="lin" valueType="num">
                                      <p:cBhvr additive="base">
                                        <p:cTn id="55" dur="500" fill="hold"/>
                                        <p:tgtEl>
                                          <p:spTgt spid="24599">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45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24599">
                                            <p:txEl>
                                              <p:pRg st="1" end="1"/>
                                            </p:txEl>
                                          </p:spTgt>
                                        </p:tgtEl>
                                        <p:attrNameLst>
                                          <p:attrName>style.visibility</p:attrName>
                                        </p:attrNameLst>
                                      </p:cBhvr>
                                      <p:to>
                                        <p:strVal val="visible"/>
                                      </p:to>
                                    </p:set>
                                    <p:anim calcmode="lin" valueType="num">
                                      <p:cBhvr additive="base">
                                        <p:cTn id="61" dur="500" fill="hold"/>
                                        <p:tgtEl>
                                          <p:spTgt spid="24599">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45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24599">
                                            <p:txEl>
                                              <p:pRg st="2" end="2"/>
                                            </p:txEl>
                                          </p:spTgt>
                                        </p:tgtEl>
                                        <p:attrNameLst>
                                          <p:attrName>style.visibility</p:attrName>
                                        </p:attrNameLst>
                                      </p:cBhvr>
                                      <p:to>
                                        <p:strVal val="visible"/>
                                      </p:to>
                                    </p:set>
                                    <p:anim calcmode="lin" valueType="num">
                                      <p:cBhvr additive="base">
                                        <p:cTn id="67" dur="500" fill="hold"/>
                                        <p:tgtEl>
                                          <p:spTgt spid="24599">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45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24599">
                                            <p:txEl>
                                              <p:pRg st="3" end="3"/>
                                            </p:txEl>
                                          </p:spTgt>
                                        </p:tgtEl>
                                        <p:attrNameLst>
                                          <p:attrName>style.visibility</p:attrName>
                                        </p:attrNameLst>
                                      </p:cBhvr>
                                      <p:to>
                                        <p:strVal val="visible"/>
                                      </p:to>
                                    </p:set>
                                    <p:anim calcmode="lin" valueType="num">
                                      <p:cBhvr additive="base">
                                        <p:cTn id="73" dur="500" fill="hold"/>
                                        <p:tgtEl>
                                          <p:spTgt spid="24599">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45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24599">
                                            <p:txEl>
                                              <p:pRg st="4" end="4"/>
                                            </p:txEl>
                                          </p:spTgt>
                                        </p:tgtEl>
                                        <p:attrNameLst>
                                          <p:attrName>style.visibility</p:attrName>
                                        </p:attrNameLst>
                                      </p:cBhvr>
                                      <p:to>
                                        <p:strVal val="visible"/>
                                      </p:to>
                                    </p:set>
                                    <p:anim calcmode="lin" valueType="num">
                                      <p:cBhvr additive="base">
                                        <p:cTn id="79" dur="500" fill="hold"/>
                                        <p:tgtEl>
                                          <p:spTgt spid="24599">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45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24599">
                                            <p:txEl>
                                              <p:pRg st="5" end="5"/>
                                            </p:txEl>
                                          </p:spTgt>
                                        </p:tgtEl>
                                        <p:attrNameLst>
                                          <p:attrName>style.visibility</p:attrName>
                                        </p:attrNameLst>
                                      </p:cBhvr>
                                      <p:to>
                                        <p:strVal val="visible"/>
                                      </p:to>
                                    </p:set>
                                    <p:anim calcmode="lin" valueType="num">
                                      <p:cBhvr additive="base">
                                        <p:cTn id="85" dur="500" fill="hold"/>
                                        <p:tgtEl>
                                          <p:spTgt spid="24599">
                                            <p:txEl>
                                              <p:pRg st="5" end="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459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5" grpId="0" animBg="1"/>
      <p:bldP spid="245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6" name="Rectangle 14"/>
          <p:cNvSpPr>
            <a:spLocks noChangeArrowheads="1"/>
          </p:cNvSpPr>
          <p:nvPr/>
        </p:nvSpPr>
        <p:spPr bwMode="auto">
          <a:xfrm>
            <a:off x="3338513" y="1397000"/>
            <a:ext cx="1520825" cy="661988"/>
          </a:xfrm>
          <a:prstGeom prst="rect">
            <a:avLst/>
          </a:prstGeom>
          <a:noFill/>
          <a:ln w="9525">
            <a:noFill/>
            <a:miter lim="800000"/>
            <a:headEnd/>
            <a:tailEnd/>
          </a:ln>
        </p:spPr>
        <p:txBody>
          <a:bodyPr bIns="0" anchor="ctr">
            <a:spAutoFit/>
          </a:bodyPr>
          <a:lstStyle/>
          <a:p>
            <a:r>
              <a:rPr lang="cs-CZ" sz="2000" b="1">
                <a:latin typeface="Calibri" pitchFamily="34" charset="0"/>
                <a:cs typeface="Calibri" pitchFamily="34" charset="0"/>
              </a:rPr>
              <a:t>Skladované položky</a:t>
            </a:r>
            <a:endParaRPr lang="cs-CZ" sz="2000">
              <a:latin typeface="Calibri" pitchFamily="34" charset="0"/>
              <a:cs typeface="Calibri" pitchFamily="34" charset="0"/>
            </a:endParaRPr>
          </a:p>
        </p:txBody>
      </p:sp>
      <p:sp>
        <p:nvSpPr>
          <p:cNvPr id="28687" name="Rectangle 15"/>
          <p:cNvSpPr>
            <a:spLocks noChangeArrowheads="1"/>
          </p:cNvSpPr>
          <p:nvPr/>
        </p:nvSpPr>
        <p:spPr bwMode="auto">
          <a:xfrm>
            <a:off x="3313113" y="3041650"/>
            <a:ext cx="1573212" cy="661988"/>
          </a:xfrm>
          <a:prstGeom prst="rect">
            <a:avLst/>
          </a:prstGeom>
          <a:noFill/>
          <a:ln w="9525">
            <a:noFill/>
            <a:miter lim="800000"/>
            <a:headEnd/>
            <a:tailEnd/>
          </a:ln>
        </p:spPr>
        <p:txBody>
          <a:bodyPr bIns="0" anchor="ctr">
            <a:spAutoFit/>
          </a:bodyPr>
          <a:lstStyle/>
          <a:p>
            <a:r>
              <a:rPr lang="cs-CZ" sz="2000" b="1">
                <a:latin typeface="Calibri" pitchFamily="34" charset="0"/>
                <a:cs typeface="Calibri" pitchFamily="34" charset="0"/>
              </a:rPr>
              <a:t>Skladovací jednotky</a:t>
            </a:r>
            <a:endParaRPr lang="cs-CZ" sz="2000">
              <a:latin typeface="Calibri" pitchFamily="34" charset="0"/>
              <a:cs typeface="Calibri" pitchFamily="34" charset="0"/>
            </a:endParaRPr>
          </a:p>
        </p:txBody>
      </p:sp>
      <p:sp>
        <p:nvSpPr>
          <p:cNvPr id="28688" name="Rectangle 16"/>
          <p:cNvSpPr>
            <a:spLocks noChangeArrowheads="1"/>
          </p:cNvSpPr>
          <p:nvPr/>
        </p:nvSpPr>
        <p:spPr bwMode="auto">
          <a:xfrm>
            <a:off x="3325813" y="4437063"/>
            <a:ext cx="1770062" cy="708025"/>
          </a:xfrm>
          <a:prstGeom prst="rect">
            <a:avLst/>
          </a:prstGeom>
          <a:noFill/>
          <a:ln w="9525">
            <a:noFill/>
            <a:miter lim="800000"/>
            <a:headEnd/>
            <a:tailEnd/>
          </a:ln>
        </p:spPr>
        <p:txBody>
          <a:bodyPr anchor="ctr">
            <a:spAutoFit/>
          </a:bodyPr>
          <a:lstStyle/>
          <a:p>
            <a:pPr algn="ctr"/>
            <a:r>
              <a:rPr lang="cs-CZ" sz="2000" b="1" dirty="0">
                <a:latin typeface="Calibri" pitchFamily="34" charset="0"/>
                <a:cs typeface="Calibri" pitchFamily="34" charset="0"/>
              </a:rPr>
              <a:t>Skladované skupiny zboží  </a:t>
            </a:r>
          </a:p>
        </p:txBody>
      </p:sp>
      <p:sp>
        <p:nvSpPr>
          <p:cNvPr id="14341" name="Obdélník 1"/>
          <p:cNvSpPr>
            <a:spLocks noChangeArrowheads="1"/>
          </p:cNvSpPr>
          <p:nvPr/>
        </p:nvSpPr>
        <p:spPr bwMode="auto">
          <a:xfrm>
            <a:off x="522288" y="927100"/>
            <a:ext cx="2143125" cy="1754188"/>
          </a:xfrm>
          <a:prstGeom prst="rect">
            <a:avLst/>
          </a:prstGeom>
          <a:noFill/>
          <a:ln w="9525">
            <a:noFill/>
            <a:miter lim="800000"/>
            <a:headEnd/>
            <a:tailEnd/>
          </a:ln>
        </p:spPr>
        <p:txBody>
          <a:bodyPr>
            <a:spAutoFit/>
          </a:bodyPr>
          <a:lstStyle/>
          <a:p>
            <a:pPr algn="ctr">
              <a:tabLst>
                <a:tab pos="228600" algn="l"/>
              </a:tabLst>
            </a:pPr>
            <a:r>
              <a:rPr lang="cs-CZ" b="1">
                <a:latin typeface="Calibri" pitchFamily="34" charset="0"/>
                <a:cs typeface="Calibri" pitchFamily="34" charset="0"/>
              </a:rPr>
              <a:t> špagety 250g </a:t>
            </a:r>
          </a:p>
          <a:p>
            <a:pPr algn="ctr">
              <a:tabLst>
                <a:tab pos="228600" algn="l"/>
              </a:tabLst>
            </a:pPr>
            <a:r>
              <a:rPr lang="cs-CZ" b="1">
                <a:latin typeface="Calibri" pitchFamily="34" charset="0"/>
                <a:cs typeface="Calibri" pitchFamily="34" charset="0"/>
              </a:rPr>
              <a:t>vruty 8mm,     </a:t>
            </a:r>
          </a:p>
          <a:p>
            <a:pPr algn="ctr">
              <a:tabLst>
                <a:tab pos="228600" algn="l"/>
              </a:tabLst>
            </a:pPr>
            <a:r>
              <a:rPr lang="cs-CZ" b="1">
                <a:latin typeface="Calibri" pitchFamily="34" charset="0"/>
                <a:cs typeface="Calibri" pitchFamily="34" charset="0"/>
              </a:rPr>
              <a:t>     cement 250</a:t>
            </a:r>
          </a:p>
          <a:p>
            <a:pPr algn="ctr">
              <a:tabLst>
                <a:tab pos="228600" algn="l"/>
              </a:tabLst>
            </a:pPr>
            <a:r>
              <a:rPr lang="cs-CZ" b="1">
                <a:latin typeface="Calibri" pitchFamily="34" charset="0"/>
                <a:cs typeface="Calibri" pitchFamily="34" charset="0"/>
              </a:rPr>
              <a:t> šampon  150ml</a:t>
            </a:r>
          </a:p>
          <a:p>
            <a:pPr algn="ctr">
              <a:tabLst>
                <a:tab pos="228600" algn="l"/>
              </a:tabLst>
            </a:pPr>
            <a:r>
              <a:rPr lang="cs-CZ" b="1">
                <a:latin typeface="Calibri" pitchFamily="34" charset="0"/>
                <a:cs typeface="Calibri" pitchFamily="34" charset="0"/>
              </a:rPr>
              <a:t> školní sešit </a:t>
            </a:r>
          </a:p>
          <a:p>
            <a:pPr algn="ctr">
              <a:tabLst>
                <a:tab pos="228600" algn="l"/>
              </a:tabLst>
            </a:pPr>
            <a:r>
              <a:rPr lang="cs-CZ" b="1">
                <a:latin typeface="Calibri" pitchFamily="34" charset="0"/>
                <a:cs typeface="Calibri" pitchFamily="34" charset="0"/>
              </a:rPr>
              <a:t>     linkovaný…</a:t>
            </a:r>
            <a:endParaRPr lang="cs-CZ" b="1"/>
          </a:p>
        </p:txBody>
      </p:sp>
      <p:sp>
        <p:nvSpPr>
          <p:cNvPr id="14342" name="Obdélník 2"/>
          <p:cNvSpPr>
            <a:spLocks noChangeArrowheads="1"/>
          </p:cNvSpPr>
          <p:nvPr/>
        </p:nvSpPr>
        <p:spPr bwMode="auto">
          <a:xfrm>
            <a:off x="792163" y="2911475"/>
            <a:ext cx="1711325" cy="922338"/>
          </a:xfrm>
          <a:prstGeom prst="rect">
            <a:avLst/>
          </a:prstGeom>
          <a:noFill/>
          <a:ln w="9525">
            <a:noFill/>
            <a:miter lim="800000"/>
            <a:headEnd/>
            <a:tailEnd/>
          </a:ln>
        </p:spPr>
        <p:txBody>
          <a:bodyPr>
            <a:spAutoFit/>
          </a:bodyPr>
          <a:lstStyle/>
          <a:p>
            <a:pPr algn="ctr">
              <a:tabLst>
                <a:tab pos="228600" algn="l"/>
              </a:tabLst>
            </a:pPr>
            <a:r>
              <a:rPr lang="cs-CZ" b="1">
                <a:latin typeface="Calibri" pitchFamily="34" charset="0"/>
                <a:cs typeface="Calibri" pitchFamily="34" charset="0"/>
              </a:rPr>
              <a:t> kartony ,</a:t>
            </a:r>
          </a:p>
          <a:p>
            <a:pPr algn="ctr">
              <a:tabLst>
                <a:tab pos="228600" algn="l"/>
              </a:tabLst>
            </a:pPr>
            <a:r>
              <a:rPr lang="cs-CZ" b="1">
                <a:latin typeface="Calibri" pitchFamily="34" charset="0"/>
                <a:cs typeface="Calibri" pitchFamily="34" charset="0"/>
              </a:rPr>
              <a:t>  palety ,</a:t>
            </a:r>
          </a:p>
          <a:p>
            <a:pPr algn="ctr">
              <a:tabLst>
                <a:tab pos="228600" algn="l"/>
              </a:tabLst>
            </a:pPr>
            <a:r>
              <a:rPr lang="cs-CZ" b="1">
                <a:latin typeface="Calibri" pitchFamily="34" charset="0"/>
                <a:cs typeface="Calibri" pitchFamily="34" charset="0"/>
              </a:rPr>
              <a:t> sudy…</a:t>
            </a:r>
            <a:endParaRPr lang="cs-CZ" b="1"/>
          </a:p>
        </p:txBody>
      </p:sp>
      <p:sp>
        <p:nvSpPr>
          <p:cNvPr id="14343" name="Obdélník 3"/>
          <p:cNvSpPr>
            <a:spLocks noChangeArrowheads="1"/>
          </p:cNvSpPr>
          <p:nvPr/>
        </p:nvSpPr>
        <p:spPr bwMode="auto">
          <a:xfrm>
            <a:off x="468313" y="4256088"/>
            <a:ext cx="2212975" cy="1476375"/>
          </a:xfrm>
          <a:prstGeom prst="rect">
            <a:avLst/>
          </a:prstGeom>
          <a:noFill/>
          <a:ln w="9525">
            <a:noFill/>
            <a:miter lim="800000"/>
            <a:headEnd/>
            <a:tailEnd/>
          </a:ln>
        </p:spPr>
        <p:txBody>
          <a:bodyPr>
            <a:spAutoFit/>
          </a:bodyPr>
          <a:lstStyle/>
          <a:p>
            <a:pPr algn="ctr">
              <a:tabLst>
                <a:tab pos="228600" algn="l"/>
              </a:tabLst>
            </a:pPr>
            <a:r>
              <a:rPr lang="cs-CZ" b="1">
                <a:latin typeface="Calibri" pitchFamily="34" charset="0"/>
                <a:cs typeface="Calibri" pitchFamily="34" charset="0"/>
              </a:rPr>
              <a:t>těstoviny,</a:t>
            </a:r>
          </a:p>
          <a:p>
            <a:pPr algn="ctr">
              <a:tabLst>
                <a:tab pos="228600" algn="l"/>
              </a:tabLst>
            </a:pPr>
            <a:r>
              <a:rPr lang="cs-CZ" b="1">
                <a:latin typeface="Calibri" pitchFamily="34" charset="0"/>
                <a:cs typeface="Calibri" pitchFamily="34" charset="0"/>
              </a:rPr>
              <a:t> mražené zeleninové směsi ,</a:t>
            </a:r>
          </a:p>
          <a:p>
            <a:pPr algn="ctr">
              <a:tabLst>
                <a:tab pos="228600" algn="l"/>
              </a:tabLst>
            </a:pPr>
            <a:r>
              <a:rPr lang="cs-CZ" b="1">
                <a:latin typeface="Calibri" pitchFamily="34" charset="0"/>
                <a:cs typeface="Calibri" pitchFamily="34" charset="0"/>
              </a:rPr>
              <a:t>nátěrové hmoty </a:t>
            </a:r>
          </a:p>
          <a:p>
            <a:pPr algn="ctr">
              <a:tabLst>
                <a:tab pos="228600" algn="l"/>
              </a:tabLst>
            </a:pPr>
            <a:r>
              <a:rPr lang="cs-CZ" b="1">
                <a:latin typeface="Calibri" pitchFamily="34" charset="0"/>
                <a:cs typeface="Calibri" pitchFamily="34" charset="0"/>
              </a:rPr>
              <a:t>…</a:t>
            </a:r>
          </a:p>
        </p:txBody>
      </p:sp>
      <p:sp>
        <p:nvSpPr>
          <p:cNvPr id="5" name="Levá složená závorka 4"/>
          <p:cNvSpPr/>
          <p:nvPr/>
        </p:nvSpPr>
        <p:spPr>
          <a:xfrm rot="10800000">
            <a:off x="2665413" y="927100"/>
            <a:ext cx="301625" cy="1754188"/>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9" name="Levá složená závorka 18"/>
          <p:cNvSpPr/>
          <p:nvPr/>
        </p:nvSpPr>
        <p:spPr>
          <a:xfrm rot="10800000">
            <a:off x="2613025" y="2854325"/>
            <a:ext cx="303213" cy="1036638"/>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20" name="Levá složená závorka 19"/>
          <p:cNvSpPr/>
          <p:nvPr/>
        </p:nvSpPr>
        <p:spPr>
          <a:xfrm rot="10800000">
            <a:off x="2665413" y="4173538"/>
            <a:ext cx="312737" cy="136842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21" name="Text Box 23"/>
          <p:cNvSpPr txBox="1">
            <a:spLocks noChangeArrowheads="1"/>
          </p:cNvSpPr>
          <p:nvPr/>
        </p:nvSpPr>
        <p:spPr bwMode="auto">
          <a:xfrm>
            <a:off x="5464175" y="4437063"/>
            <a:ext cx="3211513" cy="708025"/>
          </a:xfrm>
          <a:prstGeom prst="rect">
            <a:avLst/>
          </a:prstGeom>
          <a:solidFill>
            <a:schemeClr val="bg1"/>
          </a:solidFill>
          <a:ln w="9525">
            <a:noFill/>
            <a:miter lim="800000"/>
            <a:headEnd/>
            <a:tailEnd/>
          </a:ln>
        </p:spPr>
        <p:txBody>
          <a:bodyPr>
            <a:spAutoFit/>
          </a:bodyPr>
          <a:lstStyle/>
          <a:p>
            <a:pPr algn="ctr">
              <a:spcBef>
                <a:spcPct val="50000"/>
              </a:spcBef>
            </a:pPr>
            <a:r>
              <a:rPr lang="cs-CZ" sz="2000" b="1">
                <a:latin typeface="Calibri" pitchFamily="34" charset="0"/>
                <a:cs typeface="Calibri" pitchFamily="34" charset="0"/>
              </a:rPr>
              <a:t>Determinují skladovací podmínky</a:t>
            </a:r>
            <a:endParaRPr lang="en-US" sz="2000" b="1">
              <a:latin typeface="Calibri" pitchFamily="34" charset="0"/>
              <a:cs typeface="Calibri" pitchFamily="34" charset="0"/>
            </a:endParaRPr>
          </a:p>
        </p:txBody>
      </p:sp>
      <p:sp>
        <p:nvSpPr>
          <p:cNvPr id="22" name="Text Box 24"/>
          <p:cNvSpPr txBox="1">
            <a:spLocks noChangeArrowheads="1"/>
          </p:cNvSpPr>
          <p:nvPr/>
        </p:nvSpPr>
        <p:spPr bwMode="auto">
          <a:xfrm>
            <a:off x="5434013" y="3009900"/>
            <a:ext cx="3211512" cy="706438"/>
          </a:xfrm>
          <a:prstGeom prst="rect">
            <a:avLst/>
          </a:prstGeom>
          <a:solidFill>
            <a:schemeClr val="bg1"/>
          </a:solidFill>
          <a:ln w="9525">
            <a:noFill/>
            <a:miter lim="800000"/>
            <a:headEnd/>
            <a:tailEnd/>
          </a:ln>
        </p:spPr>
        <p:txBody>
          <a:bodyPr>
            <a:spAutoFit/>
          </a:bodyPr>
          <a:lstStyle/>
          <a:p>
            <a:pPr algn="ctr">
              <a:spcBef>
                <a:spcPct val="50000"/>
              </a:spcBef>
            </a:pPr>
            <a:r>
              <a:rPr lang="cs-CZ" sz="2000" b="1">
                <a:latin typeface="Calibri" pitchFamily="34" charset="0"/>
                <a:cs typeface="Calibri" pitchFamily="34" charset="0"/>
              </a:rPr>
              <a:t>Determinují typ skladu, mechanizační prostředky </a:t>
            </a:r>
            <a:endParaRPr lang="en-US" sz="2000" b="1">
              <a:latin typeface="Calibri" pitchFamily="34" charset="0"/>
              <a:cs typeface="Calibri" pitchFamily="34" charset="0"/>
            </a:endParaRPr>
          </a:p>
        </p:txBody>
      </p:sp>
      <p:sp>
        <p:nvSpPr>
          <p:cNvPr id="23" name="Text Box 25"/>
          <p:cNvSpPr txBox="1">
            <a:spLocks noChangeArrowheads="1"/>
          </p:cNvSpPr>
          <p:nvPr/>
        </p:nvSpPr>
        <p:spPr bwMode="auto">
          <a:xfrm>
            <a:off x="5454650" y="1425575"/>
            <a:ext cx="3205163" cy="708025"/>
          </a:xfrm>
          <a:prstGeom prst="rect">
            <a:avLst/>
          </a:prstGeom>
          <a:solidFill>
            <a:schemeClr val="bg1"/>
          </a:solidFill>
          <a:ln w="9525">
            <a:noFill/>
            <a:miter lim="800000"/>
            <a:headEnd/>
            <a:tailEnd/>
          </a:ln>
        </p:spPr>
        <p:txBody>
          <a:bodyPr>
            <a:spAutoFit/>
          </a:bodyPr>
          <a:lstStyle/>
          <a:p>
            <a:pPr algn="ctr">
              <a:spcBef>
                <a:spcPct val="50000"/>
              </a:spcBef>
            </a:pPr>
            <a:r>
              <a:rPr lang="cs-CZ" sz="2000" b="1">
                <a:latin typeface="Calibri" pitchFamily="34" charset="0"/>
                <a:cs typeface="Calibri" pitchFamily="34" charset="0"/>
              </a:rPr>
              <a:t>Determinují požadavky na kompletaci </a:t>
            </a:r>
            <a:endParaRPr lang="en-US" sz="2000" b="1">
              <a:latin typeface="Calibri" pitchFamily="34" charset="0"/>
              <a:cs typeface="Calibri" pitchFamily="34" charset="0"/>
            </a:endParaRPr>
          </a:p>
        </p:txBody>
      </p:sp>
      <p:sp>
        <p:nvSpPr>
          <p:cNvPr id="6" name="Šipka doprava 5"/>
          <p:cNvSpPr/>
          <p:nvPr/>
        </p:nvSpPr>
        <p:spPr>
          <a:xfrm>
            <a:off x="3313113" y="927100"/>
            <a:ext cx="2195512" cy="175418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5" name="Šipka doprava 24"/>
          <p:cNvSpPr/>
          <p:nvPr/>
        </p:nvSpPr>
        <p:spPr>
          <a:xfrm>
            <a:off x="3313113" y="2473325"/>
            <a:ext cx="2195512" cy="175577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6" name="Šipka doprava 25"/>
          <p:cNvSpPr/>
          <p:nvPr/>
        </p:nvSpPr>
        <p:spPr>
          <a:xfrm>
            <a:off x="3313113" y="3981450"/>
            <a:ext cx="2195512" cy="175418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353" name="TextovéPole 1"/>
          <p:cNvSpPr txBox="1">
            <a:spLocks noChangeArrowheads="1"/>
          </p:cNvSpPr>
          <p:nvPr/>
        </p:nvSpPr>
        <p:spPr bwMode="auto">
          <a:xfrm>
            <a:off x="4683125" y="3141663"/>
            <a:ext cx="896938" cy="368300"/>
          </a:xfrm>
          <a:prstGeom prst="rect">
            <a:avLst/>
          </a:prstGeom>
          <a:noFill/>
          <a:ln w="9525">
            <a:noFill/>
            <a:miter lim="800000"/>
            <a:headEnd/>
            <a:tailEnd/>
          </a:ln>
        </p:spPr>
        <p:txBody>
          <a:bodyPr>
            <a:spAutoFit/>
          </a:bodyPr>
          <a:lstStyle/>
          <a:p>
            <a:r>
              <a:rPr lang="cs-CZ" b="1"/>
              <a:t>SKU</a:t>
            </a:r>
          </a:p>
        </p:txBody>
      </p:sp>
    </p:spTree>
    <p:extLst>
      <p:ext uri="{BB962C8B-B14F-4D97-AF65-F5344CB8AC3E}">
        <p14:creationId xmlns:p14="http://schemas.microsoft.com/office/powerpoint/2010/main" val="135937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88"/>
                                        </p:tgtEl>
                                        <p:attrNameLst>
                                          <p:attrName>style.visibility</p:attrName>
                                        </p:attrNameLst>
                                      </p:cBhvr>
                                      <p:to>
                                        <p:strVal val="visible"/>
                                      </p:to>
                                    </p:set>
                                    <p:anim calcmode="lin" valueType="num">
                                      <p:cBhvr additive="base">
                                        <p:cTn id="7" dur="500" fill="hold"/>
                                        <p:tgtEl>
                                          <p:spTgt spid="28688"/>
                                        </p:tgtEl>
                                        <p:attrNameLst>
                                          <p:attrName>ppt_x</p:attrName>
                                        </p:attrNameLst>
                                      </p:cBhvr>
                                      <p:tavLst>
                                        <p:tav tm="0">
                                          <p:val>
                                            <p:strVal val="#ppt_x"/>
                                          </p:val>
                                        </p:tav>
                                        <p:tav tm="100000">
                                          <p:val>
                                            <p:strVal val="#ppt_x"/>
                                          </p:val>
                                        </p:tav>
                                      </p:tavLst>
                                    </p:anim>
                                    <p:anim calcmode="lin" valueType="num">
                                      <p:cBhvr additive="base">
                                        <p:cTn id="8" dur="500" fill="hold"/>
                                        <p:tgtEl>
                                          <p:spTgt spid="286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87"/>
                                        </p:tgtEl>
                                        <p:attrNameLst>
                                          <p:attrName>style.visibility</p:attrName>
                                        </p:attrNameLst>
                                      </p:cBhvr>
                                      <p:to>
                                        <p:strVal val="visible"/>
                                      </p:to>
                                    </p:set>
                                    <p:anim calcmode="lin" valueType="num">
                                      <p:cBhvr additive="base">
                                        <p:cTn id="13" dur="500" fill="hold"/>
                                        <p:tgtEl>
                                          <p:spTgt spid="28687"/>
                                        </p:tgtEl>
                                        <p:attrNameLst>
                                          <p:attrName>ppt_x</p:attrName>
                                        </p:attrNameLst>
                                      </p:cBhvr>
                                      <p:tavLst>
                                        <p:tav tm="0">
                                          <p:val>
                                            <p:strVal val="#ppt_x"/>
                                          </p:val>
                                        </p:tav>
                                        <p:tav tm="100000">
                                          <p:val>
                                            <p:strVal val="#ppt_x"/>
                                          </p:val>
                                        </p:tav>
                                      </p:tavLst>
                                    </p:anim>
                                    <p:anim calcmode="lin" valueType="num">
                                      <p:cBhvr additive="base">
                                        <p:cTn id="14" dur="500" fill="hold"/>
                                        <p:tgtEl>
                                          <p:spTgt spid="2868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86"/>
                                        </p:tgtEl>
                                        <p:attrNameLst>
                                          <p:attrName>style.visibility</p:attrName>
                                        </p:attrNameLst>
                                      </p:cBhvr>
                                      <p:to>
                                        <p:strVal val="visible"/>
                                      </p:to>
                                    </p:set>
                                    <p:anim calcmode="lin" valueType="num">
                                      <p:cBhvr additive="base">
                                        <p:cTn id="19" dur="500" fill="hold"/>
                                        <p:tgtEl>
                                          <p:spTgt spid="28686"/>
                                        </p:tgtEl>
                                        <p:attrNameLst>
                                          <p:attrName>ppt_x</p:attrName>
                                        </p:attrNameLst>
                                      </p:cBhvr>
                                      <p:tavLst>
                                        <p:tav tm="0">
                                          <p:val>
                                            <p:strVal val="#ppt_x"/>
                                          </p:val>
                                        </p:tav>
                                        <p:tav tm="100000">
                                          <p:val>
                                            <p:strVal val="#ppt_x"/>
                                          </p:val>
                                        </p:tav>
                                      </p:tavLst>
                                    </p:anim>
                                    <p:anim calcmode="lin" valueType="num">
                                      <p:cBhvr additive="base">
                                        <p:cTn id="20" dur="500" fill="hold"/>
                                        <p:tgtEl>
                                          <p:spTgt spid="2868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6" grpId="0"/>
      <p:bldP spid="28687" grpId="0"/>
      <p:bldP spid="28688" grpId="0"/>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67544" y="188640"/>
            <a:ext cx="8229600" cy="990600"/>
          </a:xfrm>
        </p:spPr>
        <p:txBody>
          <a:bodyPr/>
          <a:lstStyle/>
          <a:p>
            <a:pPr fontAlgn="auto">
              <a:spcAft>
                <a:spcPts val="0"/>
              </a:spcAft>
              <a:defRPr/>
            </a:pPr>
            <a:r>
              <a:rPr lang="cs-CZ" dirty="0" smtClean="0"/>
              <a:t>Členění skladů – kategorie, typy</a:t>
            </a:r>
            <a:endParaRPr lang="cs-CZ" dirty="0"/>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3861049"/>
            <a:ext cx="2672805"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7" y="1079432"/>
            <a:ext cx="2690290" cy="287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3" y="3770312"/>
            <a:ext cx="2712290" cy="308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04887"/>
            <a:ext cx="2483768" cy="298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9861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smtClean="0"/>
              <a:t>1. </a:t>
            </a:r>
            <a:r>
              <a:rPr lang="cs-CZ" dirty="0"/>
              <a:t>z hlediska vlastnictví</a:t>
            </a:r>
          </a:p>
        </p:txBody>
      </p:sp>
      <p:sp>
        <p:nvSpPr>
          <p:cNvPr id="14339" name="Zástupný symbol pro obsah 2"/>
          <p:cNvSpPr>
            <a:spLocks noGrp="1"/>
          </p:cNvSpPr>
          <p:nvPr>
            <p:ph idx="1"/>
          </p:nvPr>
        </p:nvSpPr>
        <p:spPr/>
        <p:txBody>
          <a:bodyPr>
            <a:normAutofit lnSpcReduction="10000"/>
          </a:bodyPr>
          <a:lstStyle/>
          <a:p>
            <a:r>
              <a:rPr lang="cs-CZ" smtClean="0"/>
              <a:t>soukromé, veřejné či smluvní sklady</a:t>
            </a:r>
          </a:p>
          <a:p>
            <a:r>
              <a:rPr lang="cs-CZ" b="1" smtClean="0">
                <a:solidFill>
                  <a:srgbClr val="00FF00"/>
                </a:solidFill>
              </a:rPr>
              <a:t>soukromé sklady</a:t>
            </a:r>
            <a:r>
              <a:rPr lang="cs-CZ" smtClean="0"/>
              <a:t> - ve vlastnictví podniku, který sklad zároveň využívá,</a:t>
            </a:r>
          </a:p>
          <a:p>
            <a:r>
              <a:rPr lang="cs-CZ" b="1" smtClean="0">
                <a:solidFill>
                  <a:srgbClr val="00FF00"/>
                </a:solidFill>
              </a:rPr>
              <a:t>veřejné sklady</a:t>
            </a:r>
            <a:r>
              <a:rPr lang="cs-CZ" smtClean="0"/>
              <a:t>  - nezávislé podniky, které kromě skladování často nabízejí také další služby, zejména přepravu. </a:t>
            </a:r>
          </a:p>
          <a:p>
            <a:r>
              <a:rPr lang="cs-CZ" b="1" smtClean="0">
                <a:solidFill>
                  <a:srgbClr val="00FF00"/>
                </a:solidFill>
              </a:rPr>
              <a:t>smluvní sklady</a:t>
            </a:r>
            <a:r>
              <a:rPr lang="cs-CZ" smtClean="0"/>
              <a:t>  - vyvinuly z veřejných skladů – předpokládá se dlouhodobější využívání služeb</a:t>
            </a:r>
          </a:p>
          <a:p>
            <a:endParaRPr lang="cs-CZ" smtClean="0"/>
          </a:p>
        </p:txBody>
      </p:sp>
    </p:spTree>
    <p:extLst>
      <p:ext uri="{BB962C8B-B14F-4D97-AF65-F5344CB8AC3E}">
        <p14:creationId xmlns:p14="http://schemas.microsoft.com/office/powerpoint/2010/main" val="2781545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490066"/>
          </a:xfrm>
        </p:spPr>
        <p:txBody>
          <a:bodyPr>
            <a:normAutofit fontScale="90000"/>
          </a:bodyPr>
          <a:lstStyle/>
          <a:p>
            <a:r>
              <a:rPr lang="cs-CZ" dirty="0" smtClean="0"/>
              <a:t>2. Sklady podle funkcí</a:t>
            </a:r>
            <a:endParaRPr lang="cs-CZ" dirty="0"/>
          </a:p>
        </p:txBody>
      </p:sp>
      <p:sp>
        <p:nvSpPr>
          <p:cNvPr id="3" name="Zástupný symbol pro obsah 2"/>
          <p:cNvSpPr>
            <a:spLocks noGrp="1"/>
          </p:cNvSpPr>
          <p:nvPr>
            <p:ph idx="1"/>
          </p:nvPr>
        </p:nvSpPr>
        <p:spPr>
          <a:xfrm>
            <a:off x="251520" y="692696"/>
            <a:ext cx="8784976" cy="6048672"/>
          </a:xfrm>
        </p:spPr>
        <p:txBody>
          <a:bodyPr>
            <a:noAutofit/>
          </a:bodyPr>
          <a:lstStyle/>
          <a:p>
            <a:r>
              <a:rPr lang="cs-CZ" sz="1800" b="1" dirty="0" smtClean="0">
                <a:solidFill>
                  <a:srgbClr val="FFC000"/>
                </a:solidFill>
              </a:rPr>
              <a:t>Výrobní sklady</a:t>
            </a:r>
            <a:r>
              <a:rPr lang="cs-CZ" sz="1800" dirty="0" smtClean="0"/>
              <a:t> – slouží pro výrobní spotřebu</a:t>
            </a:r>
          </a:p>
          <a:p>
            <a:r>
              <a:rPr lang="cs-CZ" sz="1800" b="1" dirty="0" smtClean="0">
                <a:solidFill>
                  <a:srgbClr val="FFC000"/>
                </a:solidFill>
              </a:rPr>
              <a:t>Obchodní </a:t>
            </a:r>
            <a:r>
              <a:rPr lang="cs-CZ" sz="1800" b="1" dirty="0">
                <a:solidFill>
                  <a:srgbClr val="FFC000"/>
                </a:solidFill>
              </a:rPr>
              <a:t>sklady</a:t>
            </a:r>
            <a:r>
              <a:rPr lang="cs-CZ" sz="1800" dirty="0"/>
              <a:t> – hlavní funkcí kromě skladování je změna sortimentu, </a:t>
            </a:r>
            <a:r>
              <a:rPr lang="cs-CZ" sz="1800" dirty="0" smtClean="0"/>
              <a:t>velký počet </a:t>
            </a:r>
            <a:r>
              <a:rPr lang="cs-CZ" sz="1800" dirty="0"/>
              <a:t>dodavatelů i odběratelů</a:t>
            </a:r>
            <a:r>
              <a:rPr lang="cs-CZ" sz="1800" dirty="0" smtClean="0"/>
              <a:t>.</a:t>
            </a:r>
            <a:endParaRPr lang="cs-CZ" sz="1800" b="1" dirty="0"/>
          </a:p>
          <a:p>
            <a:r>
              <a:rPr lang="cs-CZ" sz="1800" b="1" dirty="0" smtClean="0">
                <a:solidFill>
                  <a:srgbClr val="FFC000"/>
                </a:solidFill>
              </a:rPr>
              <a:t>Odbytové </a:t>
            </a:r>
            <a:r>
              <a:rPr lang="cs-CZ" sz="1800" b="1" dirty="0">
                <a:solidFill>
                  <a:srgbClr val="FFC000"/>
                </a:solidFill>
              </a:rPr>
              <a:t>sklady (výrobně odbytové sklady)</a:t>
            </a:r>
            <a:r>
              <a:rPr lang="cs-CZ" sz="1800" dirty="0"/>
              <a:t> – obchodní sklad s malým </a:t>
            </a:r>
            <a:r>
              <a:rPr lang="cs-CZ" sz="1800" dirty="0" smtClean="0"/>
              <a:t>počtem výrobků</a:t>
            </a:r>
            <a:r>
              <a:rPr lang="cs-CZ" sz="1800" dirty="0"/>
              <a:t>, jedním výrobcem a více odběrateli.</a:t>
            </a:r>
          </a:p>
          <a:p>
            <a:r>
              <a:rPr lang="cs-CZ" sz="1800" b="1" dirty="0" smtClean="0">
                <a:solidFill>
                  <a:srgbClr val="FFC000"/>
                </a:solidFill>
              </a:rPr>
              <a:t>Veřejné </a:t>
            </a:r>
            <a:r>
              <a:rPr lang="cs-CZ" sz="1800" b="1" dirty="0">
                <a:solidFill>
                  <a:srgbClr val="FFC000"/>
                </a:solidFill>
              </a:rPr>
              <a:t>a nájemní sklady</a:t>
            </a:r>
            <a:r>
              <a:rPr lang="cs-CZ" sz="1800" dirty="0"/>
              <a:t> – zajišťují skladování zboží nebo propůjčení </a:t>
            </a:r>
            <a:r>
              <a:rPr lang="cs-CZ" sz="1800" dirty="0" smtClean="0"/>
              <a:t>skladové kapacity </a:t>
            </a:r>
            <a:r>
              <a:rPr lang="cs-CZ" sz="1800" dirty="0"/>
              <a:t>pro zákazníky.</a:t>
            </a:r>
          </a:p>
          <a:p>
            <a:r>
              <a:rPr lang="cs-CZ" sz="1800" b="1" dirty="0" smtClean="0">
                <a:solidFill>
                  <a:srgbClr val="FFC000"/>
                </a:solidFill>
              </a:rPr>
              <a:t>Tranzitní </a:t>
            </a:r>
            <a:r>
              <a:rPr lang="cs-CZ" sz="1800" b="1" dirty="0">
                <a:solidFill>
                  <a:srgbClr val="FFC000"/>
                </a:solidFill>
              </a:rPr>
              <a:t>(mezi-)sklady</a:t>
            </a:r>
            <a:r>
              <a:rPr lang="cs-CZ" sz="1800" dirty="0"/>
              <a:t> jsou určeny zejména k překládce zboží, tudíž </a:t>
            </a:r>
            <a:r>
              <a:rPr lang="cs-CZ" sz="1800" dirty="0" smtClean="0"/>
              <a:t>jsou zřizovány </a:t>
            </a:r>
            <a:r>
              <a:rPr lang="cs-CZ" sz="1800" dirty="0"/>
              <a:t>nejčastěji poblíž přístavů, železničních překladišť atd.</a:t>
            </a:r>
          </a:p>
          <a:p>
            <a:r>
              <a:rPr lang="cs-CZ" sz="1800" b="1" dirty="0" smtClean="0">
                <a:solidFill>
                  <a:srgbClr val="FFC000"/>
                </a:solidFill>
              </a:rPr>
              <a:t>Konsignační </a:t>
            </a:r>
            <a:r>
              <a:rPr lang="cs-CZ" sz="1800" b="1" dirty="0">
                <a:solidFill>
                  <a:srgbClr val="FFC000"/>
                </a:solidFill>
              </a:rPr>
              <a:t>sklady </a:t>
            </a:r>
            <a:r>
              <a:rPr lang="cs-CZ" sz="1800" dirty="0"/>
              <a:t>–  sklad u </a:t>
            </a:r>
            <a:r>
              <a:rPr lang="cs-CZ" sz="1800" dirty="0" err="1"/>
              <a:t>nevlastníka</a:t>
            </a:r>
            <a:r>
              <a:rPr lang="cs-CZ" sz="1800" dirty="0"/>
              <a:t> zboží. Nejčastěji je takový sklad provozovaný kupujícím (někdy označován jako "call-</a:t>
            </a:r>
            <a:r>
              <a:rPr lang="cs-CZ" sz="1800" dirty="0" err="1"/>
              <a:t>off</a:t>
            </a:r>
            <a:r>
              <a:rPr lang="cs-CZ" sz="1800" dirty="0"/>
              <a:t>" sklad), ale někdy také obchodním zástupcem nebo komisionářem. Účelem je, aby lokace zboží byla blíže </a:t>
            </a:r>
            <a:r>
              <a:rPr lang="cs-CZ" sz="1800" dirty="0" smtClean="0"/>
              <a:t>zákazníkovi. Zboží </a:t>
            </a:r>
            <a:r>
              <a:rPr lang="cs-CZ" sz="1800" dirty="0"/>
              <a:t>je </a:t>
            </a:r>
            <a:r>
              <a:rPr lang="cs-CZ" sz="1800" dirty="0" smtClean="0"/>
              <a:t>tedy skladováno </a:t>
            </a:r>
            <a:r>
              <a:rPr lang="cs-CZ" sz="1800" dirty="0"/>
              <a:t>u </a:t>
            </a:r>
            <a:r>
              <a:rPr lang="cs-CZ" sz="1800" dirty="0" smtClean="0"/>
              <a:t>odběratele, avšak </a:t>
            </a:r>
            <a:r>
              <a:rPr lang="cs-CZ" sz="1800" dirty="0"/>
              <a:t>na účet a </a:t>
            </a:r>
            <a:r>
              <a:rPr lang="cs-CZ" sz="1800" dirty="0" smtClean="0"/>
              <a:t>riziko dodavatele</a:t>
            </a:r>
            <a:r>
              <a:rPr lang="cs-CZ" sz="1800" dirty="0"/>
              <a:t>. </a:t>
            </a:r>
            <a:r>
              <a:rPr lang="cs-CZ" sz="1800" dirty="0" smtClean="0"/>
              <a:t>Prodávající je obvykle </a:t>
            </a:r>
            <a:r>
              <a:rPr lang="cs-CZ" sz="1800" dirty="0"/>
              <a:t>povinen udržovat určité množství zásob. Kupující si zboží odebírá podle potřeby. Po odběru zboží zasílá kupující prodávajícímu seznam odebraného zboží </a:t>
            </a:r>
            <a:r>
              <a:rPr lang="cs-CZ" sz="1800" dirty="0" smtClean="0"/>
              <a:t>– </a:t>
            </a:r>
            <a:r>
              <a:rPr lang="cs-CZ" sz="1800" b="1" u="sng" dirty="0" smtClean="0">
                <a:hlinkClick r:id="rId2"/>
              </a:rPr>
              <a:t>konsignaci</a:t>
            </a:r>
            <a:r>
              <a:rPr lang="cs-CZ" sz="1800" dirty="0"/>
              <a:t> </a:t>
            </a:r>
            <a:r>
              <a:rPr lang="cs-CZ" sz="1800" dirty="0" smtClean="0"/>
              <a:t>a je povinen za odebrané zboží zaplatit. </a:t>
            </a:r>
            <a:r>
              <a:rPr lang="cs-CZ" sz="1800" dirty="0"/>
              <a:t>Dodání zboží přes konsignační sklad se považuje za dodané jakmile je ukončena doprava do konsignačního skladu (nikoli tedy až při konsignaci). Vychází to z úvahy, že kupující již může zacházet se zbožím jako vlastník a dochází v podstatě pouze k odložení platby. </a:t>
            </a:r>
            <a:r>
              <a:rPr lang="cs-CZ" sz="1800" dirty="0" smtClean="0"/>
              <a:t> </a:t>
            </a:r>
          </a:p>
        </p:txBody>
      </p:sp>
    </p:spTree>
    <p:extLst>
      <p:ext uri="{BB962C8B-B14F-4D97-AF65-F5344CB8AC3E}">
        <p14:creationId xmlns:p14="http://schemas.microsoft.com/office/powerpoint/2010/main" val="2077573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Sklady podle funkcí</a:t>
            </a:r>
            <a:endParaRPr lang="cs-CZ" dirty="0"/>
          </a:p>
        </p:txBody>
      </p:sp>
      <p:sp>
        <p:nvSpPr>
          <p:cNvPr id="3" name="Zástupný symbol pro obsah 2"/>
          <p:cNvSpPr>
            <a:spLocks noGrp="1"/>
          </p:cNvSpPr>
          <p:nvPr>
            <p:ph idx="1"/>
          </p:nvPr>
        </p:nvSpPr>
        <p:spPr/>
        <p:txBody>
          <a:bodyPr>
            <a:normAutofit fontScale="70000" lnSpcReduction="20000"/>
          </a:bodyPr>
          <a:lstStyle/>
          <a:p>
            <a:pPr lvl="0"/>
            <a:r>
              <a:rPr lang="cs-CZ" b="1" dirty="0" smtClean="0">
                <a:solidFill>
                  <a:srgbClr val="FFC000"/>
                </a:solidFill>
              </a:rPr>
              <a:t>Celní sklady</a:t>
            </a:r>
            <a:r>
              <a:rPr lang="cs-CZ" dirty="0" smtClean="0"/>
              <a:t> – skladování zboží v rámci importních (exportních) aktivit do doby, do které jsou realizovány určité potřebné aktivity související s výsledným propuštěním zboží do konkrétního celního režimu (celní skladování bývá spojeno s nabídkou doprovodných služeb – např. vystavování importních, tranzitních a exportních celních prohlášení; vystavování dokladů o původu nebo statusu zboží (doklady EUR.1, A.TR) ; zajišťování celního dluhu ve všech celních režimech ; vyplňování karnetu TIR, ATA ; vykazování údajů v rámci </a:t>
            </a:r>
            <a:r>
              <a:rPr lang="cs-CZ" dirty="0" err="1" smtClean="0"/>
              <a:t>Intrastatu</a:t>
            </a:r>
            <a:r>
              <a:rPr lang="cs-CZ" dirty="0" smtClean="0"/>
              <a:t> apod. </a:t>
            </a:r>
          </a:p>
          <a:p>
            <a:pPr lvl="0"/>
            <a:r>
              <a:rPr lang="cs-CZ" dirty="0" smtClean="0"/>
              <a:t>slouží </a:t>
            </a:r>
            <a:r>
              <a:rPr lang="cs-CZ" dirty="0"/>
              <a:t>především pro uskladňování dovezených tabákových a alkoholických výrobků. Dokud není toto zboží distribuováno na trh, má nad ním stát kontrolu. V tom okamžiku musí dovozce zaplatit celní poplatky příslušnému </a:t>
            </a:r>
            <a:r>
              <a:rPr lang="cs-CZ" dirty="0" smtClean="0"/>
              <a:t>orgánu.</a:t>
            </a:r>
          </a:p>
          <a:p>
            <a:pPr lvl="0"/>
            <a:r>
              <a:rPr lang="cs-CZ" dirty="0" smtClean="0"/>
              <a:t>dovozní </a:t>
            </a:r>
            <a:r>
              <a:rPr lang="cs-CZ" dirty="0"/>
              <a:t>cla se neplatí, dokud se zboží neprodá.</a:t>
            </a:r>
          </a:p>
          <a:p>
            <a:pPr marL="182880" indent="-182880">
              <a:defRPr/>
            </a:pPr>
            <a:endParaRPr lang="cs-CZ" sz="2400" dirty="0"/>
          </a:p>
          <a:p>
            <a:pPr lvl="0"/>
            <a:endParaRPr lang="cs-CZ" dirty="0" smtClean="0"/>
          </a:p>
          <a:p>
            <a:endParaRPr lang="cs-CZ" dirty="0"/>
          </a:p>
        </p:txBody>
      </p:sp>
    </p:spTree>
    <p:extLst>
      <p:ext uri="{BB962C8B-B14F-4D97-AF65-F5344CB8AC3E}">
        <p14:creationId xmlns:p14="http://schemas.microsoft.com/office/powerpoint/2010/main" val="94447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634082"/>
          </a:xfrm>
        </p:spPr>
        <p:txBody>
          <a:bodyPr>
            <a:normAutofit fontScale="90000"/>
          </a:bodyPr>
          <a:lstStyle/>
          <a:p>
            <a:r>
              <a:rPr lang="cs-CZ" dirty="0" smtClean="0"/>
              <a:t>Distribuční centra</a:t>
            </a:r>
            <a:endParaRPr lang="cs-CZ" dirty="0"/>
          </a:p>
        </p:txBody>
      </p:sp>
      <p:sp>
        <p:nvSpPr>
          <p:cNvPr id="3" name="Zástupný symbol pro obsah 2"/>
          <p:cNvSpPr>
            <a:spLocks noGrp="1"/>
          </p:cNvSpPr>
          <p:nvPr>
            <p:ph idx="1"/>
          </p:nvPr>
        </p:nvSpPr>
        <p:spPr>
          <a:xfrm>
            <a:off x="323528" y="836712"/>
            <a:ext cx="8640960" cy="5760640"/>
          </a:xfrm>
        </p:spPr>
        <p:txBody>
          <a:bodyPr>
            <a:noAutofit/>
          </a:bodyPr>
          <a:lstStyle/>
          <a:p>
            <a:r>
              <a:rPr lang="cs-CZ" sz="1600" dirty="0" smtClean="0"/>
              <a:t>Dominantní funkce skladování = </a:t>
            </a:r>
            <a:r>
              <a:rPr lang="cs-CZ" sz="1600" dirty="0" smtClean="0">
                <a:solidFill>
                  <a:srgbClr val="FF0000"/>
                </a:solidFill>
              </a:rPr>
              <a:t>KOMPLETAČNÍ</a:t>
            </a:r>
          </a:p>
          <a:p>
            <a:r>
              <a:rPr lang="cs-CZ" sz="1600" dirty="0" smtClean="0"/>
              <a:t>třídění</a:t>
            </a:r>
            <a:r>
              <a:rPr lang="cs-CZ" sz="1600" dirty="0"/>
              <a:t>, kompletování a sdružování </a:t>
            </a:r>
            <a:r>
              <a:rPr lang="cs-CZ" sz="1600" dirty="0" smtClean="0"/>
              <a:t>přímé dodávky</a:t>
            </a:r>
          </a:p>
          <a:p>
            <a:r>
              <a:rPr lang="cs-CZ" sz="1600" dirty="0"/>
              <a:t>v</a:t>
            </a:r>
            <a:r>
              <a:rPr lang="cs-CZ" sz="1600" dirty="0" smtClean="0"/>
              <a:t> </a:t>
            </a:r>
            <a:r>
              <a:rPr lang="cs-CZ" sz="1600" dirty="0"/>
              <a:t>distribučním centru se neudržují zásoby </a:t>
            </a:r>
            <a:r>
              <a:rPr lang="cs-CZ" sz="1600" dirty="0" smtClean="0"/>
              <a:t>zboží</a:t>
            </a:r>
          </a:p>
          <a:p>
            <a:r>
              <a:rPr lang="cs-CZ" sz="1600" dirty="0" smtClean="0"/>
              <a:t>data tečou v </a:t>
            </a:r>
            <a:r>
              <a:rPr lang="cs-CZ" sz="1600" dirty="0"/>
              <a:t>reálném </a:t>
            </a:r>
            <a:r>
              <a:rPr lang="cs-CZ" sz="1600" dirty="0" smtClean="0"/>
              <a:t>čase (nemusí to tak být vždy)</a:t>
            </a:r>
          </a:p>
          <a:p>
            <a:r>
              <a:rPr lang="cs-CZ" sz="1600" dirty="0" err="1" smtClean="0"/>
              <a:t>paletizované</a:t>
            </a:r>
            <a:r>
              <a:rPr lang="cs-CZ" sz="1600" dirty="0" smtClean="0"/>
              <a:t> </a:t>
            </a:r>
            <a:r>
              <a:rPr lang="cs-CZ" sz="1600" dirty="0"/>
              <a:t>anebo kusové </a:t>
            </a:r>
            <a:r>
              <a:rPr lang="cs-CZ" sz="1600" dirty="0" smtClean="0"/>
              <a:t>zboží-  </a:t>
            </a:r>
            <a:r>
              <a:rPr lang="cs-CZ" sz="1600" dirty="0"/>
              <a:t>paletové jednotky či </a:t>
            </a:r>
            <a:r>
              <a:rPr lang="cs-CZ" sz="1600" dirty="0" err="1"/>
              <a:t>roltejnery</a:t>
            </a:r>
            <a:r>
              <a:rPr lang="cs-CZ" sz="1600" dirty="0"/>
              <a:t> </a:t>
            </a:r>
            <a:r>
              <a:rPr lang="cs-CZ" sz="1600" dirty="0" smtClean="0"/>
              <a:t>jsou ukládány </a:t>
            </a:r>
            <a:r>
              <a:rPr lang="cs-CZ" sz="1600" dirty="0"/>
              <a:t>pouze v jedné vrstvě na ploše </a:t>
            </a:r>
            <a:r>
              <a:rPr lang="cs-CZ" sz="1600" dirty="0" smtClean="0"/>
              <a:t>centra</a:t>
            </a:r>
          </a:p>
          <a:p>
            <a:r>
              <a:rPr lang="cs-CZ" sz="1600" dirty="0"/>
              <a:t>manipulace s většinou </a:t>
            </a:r>
            <a:r>
              <a:rPr lang="cs-CZ" sz="1600" dirty="0" smtClean="0"/>
              <a:t>zboží </a:t>
            </a:r>
            <a:r>
              <a:rPr lang="cs-CZ" sz="1600" dirty="0"/>
              <a:t>ve dvou cyklech (přejímka a expedice</a:t>
            </a:r>
            <a:r>
              <a:rPr lang="cs-CZ" sz="1600" dirty="0" smtClean="0"/>
              <a:t>)</a:t>
            </a:r>
          </a:p>
          <a:p>
            <a:r>
              <a:rPr lang="cs-CZ" sz="1600" dirty="0" smtClean="0"/>
              <a:t>Kompletace dodávek zboží od několika dodavatelů pro několik odběratelů</a:t>
            </a:r>
          </a:p>
          <a:p>
            <a:r>
              <a:rPr lang="cs-CZ" sz="1600" dirty="0" smtClean="0"/>
              <a:t>DC – výrobní i obchodní (většinou maloobchodní) – výrobní – u velkých nadnárodních společností</a:t>
            </a:r>
          </a:p>
          <a:p>
            <a:pPr marL="0" lvl="3" indent="0">
              <a:spcBef>
                <a:spcPts val="1200"/>
              </a:spcBef>
              <a:buNone/>
              <a:defRPr/>
            </a:pPr>
            <a:r>
              <a:rPr lang="cs-CZ" sz="1600" b="1" dirty="0" err="1">
                <a:solidFill>
                  <a:srgbClr val="00FF00"/>
                </a:solidFill>
              </a:rPr>
              <a:t>Cross</a:t>
            </a:r>
            <a:r>
              <a:rPr lang="cs-CZ" sz="1600" b="1" dirty="0">
                <a:solidFill>
                  <a:srgbClr val="00FF00"/>
                </a:solidFill>
              </a:rPr>
              <a:t> – </a:t>
            </a:r>
            <a:r>
              <a:rPr lang="cs-CZ" sz="1600" b="1" dirty="0" err="1">
                <a:solidFill>
                  <a:srgbClr val="00FF00"/>
                </a:solidFill>
              </a:rPr>
              <a:t>docking</a:t>
            </a:r>
            <a:r>
              <a:rPr lang="cs-CZ" sz="1600" b="1" dirty="0"/>
              <a:t> -  = obchodní sklady většinou maloobchodních řetězců</a:t>
            </a:r>
          </a:p>
          <a:p>
            <a:pPr marL="0" lvl="3" indent="0">
              <a:spcBef>
                <a:spcPts val="0"/>
              </a:spcBef>
              <a:buNone/>
              <a:defRPr/>
            </a:pPr>
            <a:r>
              <a:rPr lang="cs-CZ" sz="1600" b="1" dirty="0"/>
              <a:t>=</a:t>
            </a:r>
            <a:r>
              <a:rPr lang="cs-CZ" sz="1600" dirty="0"/>
              <a:t> „distribuční směšovací centrum“. Zboží je do těchto skladů přiváženo ve velkém, ihned se rozděluje a spojuje s jiným zbožím do jednotlivých zásilek, určených konkrétním zákazníkům. Zboží se zde tak nezdrží více než 24 hodin. </a:t>
            </a:r>
            <a:endParaRPr lang="cs-CZ" sz="1600" dirty="0" smtClean="0"/>
          </a:p>
          <a:p>
            <a:pPr marL="0" indent="0">
              <a:buNone/>
            </a:pPr>
            <a:r>
              <a:rPr lang="cs-CZ" sz="1600" dirty="0" smtClean="0">
                <a:solidFill>
                  <a:srgbClr val="FFC000"/>
                </a:solidFill>
              </a:rPr>
              <a:t>Výhody distribučního </a:t>
            </a:r>
            <a:r>
              <a:rPr lang="cs-CZ" sz="1600" dirty="0">
                <a:solidFill>
                  <a:srgbClr val="FFC000"/>
                </a:solidFill>
              </a:rPr>
              <a:t>centra</a:t>
            </a:r>
            <a:r>
              <a:rPr lang="cs-CZ" sz="1600" dirty="0"/>
              <a:t>: </a:t>
            </a:r>
          </a:p>
          <a:p>
            <a:r>
              <a:rPr lang="cs-CZ" sz="1600" dirty="0" smtClean="0"/>
              <a:t>snížení </a:t>
            </a:r>
            <a:r>
              <a:rPr lang="cs-CZ" sz="1600" dirty="0"/>
              <a:t>potřeby výkonů při dopravní obsluze logistického řetězce (</a:t>
            </a:r>
            <a:r>
              <a:rPr lang="cs-CZ" sz="1600" dirty="0" smtClean="0"/>
              <a:t>soustředění </a:t>
            </a:r>
            <a:r>
              <a:rPr lang="pl-PL" sz="1600" dirty="0" smtClean="0"/>
              <a:t>dopravních </a:t>
            </a:r>
            <a:r>
              <a:rPr lang="pl-PL" sz="1600" dirty="0"/>
              <a:t>tras do jednoho místa),</a:t>
            </a:r>
          </a:p>
          <a:p>
            <a:r>
              <a:rPr lang="cs-CZ" sz="1600" dirty="0" smtClean="0"/>
              <a:t>zjednodušení </a:t>
            </a:r>
            <a:r>
              <a:rPr lang="cs-CZ" sz="1600" dirty="0"/>
              <a:t>administrativy, snížení chybovosti (přenos fyzické příjmové </a:t>
            </a:r>
            <a:r>
              <a:rPr lang="cs-CZ" sz="1600" dirty="0" smtClean="0"/>
              <a:t>operace z </a:t>
            </a:r>
            <a:r>
              <a:rPr lang="cs-CZ" sz="1600" dirty="0"/>
              <a:t>odběratelů na centrum),</a:t>
            </a:r>
          </a:p>
          <a:p>
            <a:r>
              <a:rPr lang="cs-CZ" sz="1600" dirty="0" smtClean="0"/>
              <a:t>rozšíření </a:t>
            </a:r>
            <a:r>
              <a:rPr lang="cs-CZ" sz="1600" dirty="0"/>
              <a:t>nabídky služeb a zlepšení jejich kvality,</a:t>
            </a:r>
          </a:p>
          <a:p>
            <a:r>
              <a:rPr lang="cs-CZ" sz="1600" dirty="0" smtClean="0"/>
              <a:t>vyšší </a:t>
            </a:r>
            <a:r>
              <a:rPr lang="cs-CZ" sz="1600" dirty="0"/>
              <a:t>využití dopravních prostředků díky expedici z jednoho místa,</a:t>
            </a:r>
          </a:p>
          <a:p>
            <a:r>
              <a:rPr lang="cs-CZ" sz="1600" dirty="0" smtClean="0"/>
              <a:t>menší </a:t>
            </a:r>
            <a:r>
              <a:rPr lang="cs-CZ" sz="1600" dirty="0"/>
              <a:t>vázanost kapitálu v zásobách, nižší </a:t>
            </a:r>
            <a:r>
              <a:rPr lang="cs-CZ" sz="1600" dirty="0" smtClean="0"/>
              <a:t>náklady (relativní – v závislosti na vlastnictví).</a:t>
            </a:r>
            <a:endParaRPr lang="cs-CZ" sz="1600" dirty="0"/>
          </a:p>
        </p:txBody>
      </p:sp>
    </p:spTree>
    <p:extLst>
      <p:ext uri="{BB962C8B-B14F-4D97-AF65-F5344CB8AC3E}">
        <p14:creationId xmlns:p14="http://schemas.microsoft.com/office/powerpoint/2010/main" val="2807982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8313" y="188913"/>
            <a:ext cx="8229600" cy="990600"/>
          </a:xfrm>
        </p:spPr>
        <p:txBody>
          <a:bodyPr/>
          <a:lstStyle/>
          <a:p>
            <a:pPr fontAlgn="auto">
              <a:spcAft>
                <a:spcPts val="0"/>
              </a:spcAft>
              <a:defRPr/>
            </a:pPr>
            <a:r>
              <a:rPr lang="cs-CZ" sz="3200" dirty="0" smtClean="0"/>
              <a:t>Na úvod: Distribuční centrum Tesco </a:t>
            </a:r>
            <a:r>
              <a:rPr lang="cs-CZ" sz="3200" dirty="0" err="1" smtClean="0"/>
              <a:t>Jažlovice</a:t>
            </a:r>
            <a:endParaRPr lang="cs-CZ" sz="3200" dirty="0"/>
          </a:p>
        </p:txBody>
      </p:sp>
      <p:sp>
        <p:nvSpPr>
          <p:cNvPr id="3" name="Zástupný symbol pro obsah 2"/>
          <p:cNvSpPr>
            <a:spLocks noGrp="1"/>
          </p:cNvSpPr>
          <p:nvPr>
            <p:ph idx="1"/>
          </p:nvPr>
        </p:nvSpPr>
        <p:spPr>
          <a:xfrm>
            <a:off x="179388" y="1176919"/>
            <a:ext cx="8964612" cy="5689600"/>
          </a:xfrm>
        </p:spPr>
        <p:txBody>
          <a:bodyPr rtlCol="0">
            <a:normAutofit fontScale="55000" lnSpcReduction="20000"/>
          </a:bodyPr>
          <a:lstStyle/>
          <a:p>
            <a:pPr marL="0" indent="0" fontAlgn="auto">
              <a:spcAft>
                <a:spcPts val="0"/>
              </a:spcAft>
              <a:buFont typeface="Arial" pitchFamily="34" charset="0"/>
              <a:buNone/>
              <a:defRPr/>
            </a:pPr>
            <a:r>
              <a:rPr lang="cs-CZ" sz="3300" i="1" dirty="0" smtClean="0"/>
              <a:t>„rozloha </a:t>
            </a:r>
            <a:r>
              <a:rPr lang="cs-CZ" sz="3300" i="1" dirty="0"/>
              <a:t>skladu je 44.400 </a:t>
            </a:r>
            <a:r>
              <a:rPr lang="cs-CZ" sz="3300" i="1" dirty="0" err="1"/>
              <a:t>m</a:t>
            </a:r>
            <a:r>
              <a:rPr lang="cs-CZ" sz="3300" i="1" baseline="30000" dirty="0" err="1"/>
              <a:t>2</a:t>
            </a:r>
            <a:r>
              <a:rPr lang="cs-CZ" sz="3300" i="1" dirty="0"/>
              <a:t> (pro představu jde asi o 8 fotbalových hřišť),</a:t>
            </a:r>
          </a:p>
          <a:p>
            <a:pPr marL="182880" indent="-182880" fontAlgn="auto">
              <a:spcAft>
                <a:spcPts val="0"/>
              </a:spcAft>
              <a:buFont typeface="Arial" pitchFamily="34" charset="0"/>
              <a:buChar char="•"/>
              <a:defRPr/>
            </a:pPr>
            <a:r>
              <a:rPr lang="cs-CZ" sz="3300" i="1" dirty="0"/>
              <a:t>sklad má 31 příjmových ramp a 39 ramp pro expedici,</a:t>
            </a:r>
          </a:p>
          <a:p>
            <a:pPr marL="182880" indent="-182880" fontAlgn="auto">
              <a:spcAft>
                <a:spcPts val="0"/>
              </a:spcAft>
              <a:buFont typeface="Arial" pitchFamily="34" charset="0"/>
              <a:buChar char="•"/>
              <a:defRPr/>
            </a:pPr>
            <a:r>
              <a:rPr lang="cs-CZ" sz="3300" i="1" dirty="0"/>
              <a:t>do skladu se vejde přibližně 35.000 ks palet s 2.250.000 ks kartonů,</a:t>
            </a:r>
          </a:p>
          <a:p>
            <a:pPr marL="182880" indent="-182880" fontAlgn="auto">
              <a:spcAft>
                <a:spcPts val="0"/>
              </a:spcAft>
              <a:buFont typeface="Arial" pitchFamily="34" charset="0"/>
              <a:buChar char="•"/>
              <a:defRPr/>
            </a:pPr>
            <a:r>
              <a:rPr lang="cs-CZ" sz="3300" i="1" dirty="0"/>
              <a:t>Denně sklad v průměru vychystá k distribuci obchodním jednotkám </a:t>
            </a:r>
            <a:r>
              <a:rPr lang="cs-CZ" sz="3300" i="1" dirty="0" err="1"/>
              <a:t>až183.000</a:t>
            </a:r>
            <a:r>
              <a:rPr lang="cs-CZ" sz="3300" i="1" dirty="0"/>
              <a:t> ks kartonů zboží různého sortimentu, přičemž samozřejmě klíčové objemy zboží připadají na vánoční či velikonoční svátky a další celonárodní příležitosti.</a:t>
            </a:r>
          </a:p>
          <a:p>
            <a:pPr marL="182880" indent="-182880" fontAlgn="auto">
              <a:spcAft>
                <a:spcPts val="0"/>
              </a:spcAft>
              <a:buFont typeface="Arial" pitchFamily="34" charset="0"/>
              <a:buChar char="•"/>
              <a:defRPr/>
            </a:pPr>
            <a:r>
              <a:rPr lang="cs-CZ" sz="3300" i="1" dirty="0"/>
              <a:t>V takových obdobích je vychystáno až 210.000 kartonů se zbožím.</a:t>
            </a:r>
          </a:p>
          <a:p>
            <a:pPr marL="182880" indent="-182880" fontAlgn="auto">
              <a:spcAft>
                <a:spcPts val="0"/>
              </a:spcAft>
              <a:buFont typeface="Arial" pitchFamily="34" charset="0"/>
              <a:buChar char="•"/>
              <a:defRPr/>
            </a:pPr>
            <a:r>
              <a:rPr lang="cs-CZ" sz="3300" i="1" dirty="0"/>
              <a:t>každý den přijme přibližně 200 dodavatelů,</a:t>
            </a:r>
          </a:p>
          <a:p>
            <a:pPr marL="182880" indent="-182880" fontAlgn="auto">
              <a:spcAft>
                <a:spcPts val="0"/>
              </a:spcAft>
              <a:buFont typeface="Arial" pitchFamily="34" charset="0"/>
              <a:buChar char="•"/>
              <a:defRPr/>
            </a:pPr>
            <a:r>
              <a:rPr lang="cs-CZ" sz="3300" i="1" dirty="0"/>
              <a:t>ve skladu je trvale uskladněno asi 4.000 druhů PBS zboží a dalších cca 12.000 druhů expedujeme systémem PBL,</a:t>
            </a:r>
          </a:p>
          <a:p>
            <a:pPr marL="182880" indent="-182880" fontAlgn="auto">
              <a:spcAft>
                <a:spcPts val="0"/>
              </a:spcAft>
              <a:buFont typeface="Arial" pitchFamily="34" charset="0"/>
              <a:buChar char="•"/>
              <a:defRPr/>
            </a:pPr>
            <a:r>
              <a:rPr lang="cs-CZ" sz="3300" i="1" dirty="0"/>
              <a:t>každý měsíc vyexpedujeme na naše obchody zboží v hodnotě kolem jedné miliardy korun,</a:t>
            </a:r>
          </a:p>
          <a:p>
            <a:pPr marL="182880" indent="-182880" fontAlgn="auto">
              <a:spcAft>
                <a:spcPts val="0"/>
              </a:spcAft>
              <a:buFont typeface="Arial" pitchFamily="34" charset="0"/>
              <a:buChar char="•"/>
              <a:defRPr/>
            </a:pPr>
            <a:r>
              <a:rPr lang="cs-CZ" sz="3300" i="1" dirty="0"/>
              <a:t>sklady jsou umístěny přímo těsně u dálnice </a:t>
            </a:r>
            <a:r>
              <a:rPr lang="cs-CZ" sz="3300" i="1" dirty="0" err="1"/>
              <a:t>D11</a:t>
            </a:r>
            <a:r>
              <a:rPr lang="cs-CZ" sz="3300" i="1" dirty="0"/>
              <a:t> u exitu 9, kde je sjezd do Kralup nad Vltavou,</a:t>
            </a:r>
          </a:p>
          <a:p>
            <a:pPr marL="182880" indent="-182880" fontAlgn="auto">
              <a:spcAft>
                <a:spcPts val="0"/>
              </a:spcAft>
              <a:buFont typeface="Arial" pitchFamily="34" charset="0"/>
              <a:buChar char="•"/>
              <a:defRPr/>
            </a:pPr>
            <a:r>
              <a:rPr lang="cs-CZ" sz="3300" i="1" dirty="0"/>
              <a:t>katastrálně spadají pod obec Postřižín. Ve skladech se používá program </a:t>
            </a:r>
            <a:r>
              <a:rPr lang="cs-CZ" sz="3300" i="1" dirty="0" err="1"/>
              <a:t>Oracle</a:t>
            </a:r>
            <a:r>
              <a:rPr lang="cs-CZ" sz="3300" i="1" dirty="0"/>
              <a:t> Retail </a:t>
            </a:r>
            <a:r>
              <a:rPr lang="cs-CZ" sz="3300" i="1" dirty="0" err="1"/>
              <a:t>Warehouse</a:t>
            </a:r>
            <a:r>
              <a:rPr lang="cs-CZ" sz="3300" i="1" dirty="0"/>
              <a:t> </a:t>
            </a:r>
            <a:r>
              <a:rPr lang="cs-CZ" sz="3300" i="1" dirty="0" err="1"/>
              <a:t>Managent</a:t>
            </a:r>
            <a:r>
              <a:rPr lang="cs-CZ" sz="3300" i="1" dirty="0"/>
              <a:t> </a:t>
            </a:r>
            <a:r>
              <a:rPr lang="cs-CZ" sz="3300" i="1" dirty="0" err="1"/>
              <a:t>System</a:t>
            </a:r>
            <a:r>
              <a:rPr lang="cs-CZ" sz="3300" i="1" dirty="0"/>
              <a:t> verzi 10.4.2.(ORWMS) a jsou ve vlastnictví firmy Tesco,</a:t>
            </a:r>
          </a:p>
          <a:p>
            <a:pPr marL="182880" indent="-182880" fontAlgn="auto">
              <a:spcAft>
                <a:spcPts val="0"/>
              </a:spcAft>
              <a:buFont typeface="Arial" pitchFamily="34" charset="0"/>
              <a:buChar char="•"/>
              <a:defRPr/>
            </a:pPr>
            <a:r>
              <a:rPr lang="cs-CZ" sz="3300" i="1" dirty="0"/>
              <a:t>na ploše </a:t>
            </a:r>
            <a:r>
              <a:rPr lang="cs-CZ" sz="3300" i="1" dirty="0" err="1"/>
              <a:t>200.000m2</a:t>
            </a:r>
            <a:r>
              <a:rPr lang="cs-CZ" sz="3300" i="1" dirty="0"/>
              <a:t> jsou dva sklady- jedna budova pro sklad Ambient, kde jsou skladovány trvanlivé potraviny, a druhá budova skladu </a:t>
            </a:r>
            <a:r>
              <a:rPr lang="cs-CZ" sz="3300" i="1" dirty="0" err="1"/>
              <a:t>Fresh</a:t>
            </a:r>
            <a:r>
              <a:rPr lang="cs-CZ" sz="3300" i="1" dirty="0"/>
              <a:t>, která slouží pro expedici čerstvých potravin,</a:t>
            </a:r>
          </a:p>
          <a:p>
            <a:pPr marL="182880" indent="-182880" fontAlgn="auto">
              <a:spcAft>
                <a:spcPts val="0"/>
              </a:spcAft>
              <a:buFont typeface="Arial" pitchFamily="34" charset="0"/>
              <a:buChar char="•"/>
              <a:defRPr/>
            </a:pPr>
            <a:r>
              <a:rPr lang="cs-CZ" sz="3300" i="1" dirty="0"/>
              <a:t>v obou skladech pracuje přes 600 zaměstnanců, kteří zásobují všechny obchodní jednotky v celé ČR</a:t>
            </a:r>
            <a:r>
              <a:rPr lang="cs-CZ" sz="3300" dirty="0" smtClean="0"/>
              <a:t>.“ (Monika Ryglová, DP, 2011, s. 61)</a:t>
            </a:r>
            <a:endParaRPr lang="cs-CZ" sz="3300" dirty="0"/>
          </a:p>
          <a:p>
            <a:pPr marL="182880" indent="-182880" fontAlgn="auto">
              <a:spcAft>
                <a:spcPts val="0"/>
              </a:spcAft>
              <a:buFont typeface="Arial" pitchFamily="34" charset="0"/>
              <a:buChar char="•"/>
              <a:defRPr/>
            </a:pPr>
            <a:endParaRPr lang="cs-CZ" dirty="0"/>
          </a:p>
        </p:txBody>
      </p:sp>
    </p:spTree>
    <p:extLst>
      <p:ext uri="{BB962C8B-B14F-4D97-AF65-F5344CB8AC3E}">
        <p14:creationId xmlns:p14="http://schemas.microsoft.com/office/powerpoint/2010/main" val="4107307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648072"/>
          </a:xfrm>
        </p:spPr>
        <p:txBody>
          <a:bodyPr>
            <a:normAutofit/>
          </a:bodyPr>
          <a:lstStyle/>
          <a:p>
            <a:r>
              <a:rPr lang="cs-CZ" sz="3600" dirty="0" smtClean="0"/>
              <a:t>Distribuční centra a funkce </a:t>
            </a:r>
            <a:r>
              <a:rPr lang="cs-CZ" sz="3600" dirty="0" err="1" smtClean="0"/>
              <a:t>cross-dockingu</a:t>
            </a:r>
            <a:endParaRPr lang="cs-CZ" sz="3600" dirty="0"/>
          </a:p>
        </p:txBody>
      </p:sp>
      <p:sp>
        <p:nvSpPr>
          <p:cNvPr id="3" name="Zástupný symbol pro obsah 2"/>
          <p:cNvSpPr>
            <a:spLocks noGrp="1"/>
          </p:cNvSpPr>
          <p:nvPr>
            <p:ph idx="1"/>
          </p:nvPr>
        </p:nvSpPr>
        <p:spPr>
          <a:xfrm>
            <a:off x="107504" y="692696"/>
            <a:ext cx="8928992" cy="5433467"/>
          </a:xfrm>
        </p:spPr>
        <p:txBody>
          <a:bodyPr>
            <a:noAutofit/>
          </a:bodyPr>
          <a:lstStyle/>
          <a:p>
            <a:pPr lvl="0"/>
            <a:r>
              <a:rPr lang="cs-CZ" sz="1600" dirty="0"/>
              <a:t>Hlavní výhodou </a:t>
            </a:r>
            <a:r>
              <a:rPr lang="cs-CZ" sz="1600" b="1" dirty="0" err="1"/>
              <a:t>cross-dockingu</a:t>
            </a:r>
            <a:r>
              <a:rPr lang="cs-CZ" sz="1600" dirty="0"/>
              <a:t> je redukce počtu manipulací – kontaktů se zbožím. Každá manipulace snižuje produktivitu a zvyšuje pravděpodobnost chyby či poškození. </a:t>
            </a:r>
            <a:endParaRPr lang="cs-CZ" sz="1600" dirty="0" smtClean="0"/>
          </a:p>
          <a:p>
            <a:pPr marL="0" lvl="0" indent="0">
              <a:buNone/>
            </a:pPr>
            <a:r>
              <a:rPr lang="cs-CZ" sz="1600" dirty="0" smtClean="0"/>
              <a:t>4 </a:t>
            </a:r>
            <a:r>
              <a:rPr lang="cs-CZ" sz="1600" b="1" dirty="0" smtClean="0"/>
              <a:t>strategie</a:t>
            </a:r>
            <a:r>
              <a:rPr lang="cs-CZ" sz="1600" dirty="0"/>
              <a:t> </a:t>
            </a:r>
            <a:r>
              <a:rPr lang="cs-CZ" sz="1600" dirty="0" smtClean="0"/>
              <a:t>podle </a:t>
            </a:r>
            <a:r>
              <a:rPr lang="cs-CZ" sz="1600" dirty="0"/>
              <a:t>počtu kontaktů se </a:t>
            </a:r>
            <a:r>
              <a:rPr lang="cs-CZ" sz="1600" dirty="0" smtClean="0"/>
              <a:t>zbožím:</a:t>
            </a:r>
            <a:endParaRPr lang="cs-CZ" sz="1600" dirty="0"/>
          </a:p>
          <a:p>
            <a:pPr lvl="0"/>
            <a:r>
              <a:rPr lang="cs-CZ" sz="1600" b="1" dirty="0"/>
              <a:t>Tři kontakty</a:t>
            </a:r>
          </a:p>
          <a:p>
            <a:pPr lvl="0"/>
            <a:r>
              <a:rPr lang="cs-CZ" sz="1600" dirty="0" smtClean="0"/>
              <a:t>Eliminace </a:t>
            </a:r>
            <a:r>
              <a:rPr lang="cs-CZ" sz="1600" dirty="0"/>
              <a:t>operace </a:t>
            </a:r>
            <a:r>
              <a:rPr lang="cs-CZ" sz="1600" dirty="0" err="1"/>
              <a:t>zaskladnění</a:t>
            </a:r>
            <a:r>
              <a:rPr lang="cs-CZ" sz="1600" dirty="0"/>
              <a:t> a vyskladnění </a:t>
            </a:r>
            <a:r>
              <a:rPr lang="cs-CZ" sz="1600" dirty="0" smtClean="0"/>
              <a:t>prostřednictvím okamžité </a:t>
            </a:r>
            <a:r>
              <a:rPr lang="cs-CZ" sz="1600" dirty="0" err="1" smtClean="0"/>
              <a:t>kompletacíepalet</a:t>
            </a:r>
            <a:r>
              <a:rPr lang="cs-CZ" sz="1600" dirty="0" smtClean="0"/>
              <a:t> </a:t>
            </a:r>
            <a:r>
              <a:rPr lang="cs-CZ" sz="1600" dirty="0"/>
              <a:t>pro expedici. Po vyložení zboží do kompletační zóny (kontakt 1) </a:t>
            </a:r>
            <a:r>
              <a:rPr lang="cs-CZ" sz="1600" dirty="0" smtClean="0"/>
              <a:t>jsou okamžitě rozebrány </a:t>
            </a:r>
            <a:r>
              <a:rPr lang="cs-CZ" sz="1600" dirty="0"/>
              <a:t>palety </a:t>
            </a:r>
            <a:r>
              <a:rPr lang="cs-CZ" sz="1600" dirty="0" smtClean="0"/>
              <a:t>s přijímaným zbožím a následně se palety kompletují  </a:t>
            </a:r>
            <a:r>
              <a:rPr lang="cs-CZ" sz="1600" dirty="0"/>
              <a:t>podle požadavků na expedici (kontakt 2). Po kompletaci jsou palety naloženy (kontakt 3) a expedovány.</a:t>
            </a:r>
          </a:p>
          <a:p>
            <a:pPr lvl="0"/>
            <a:r>
              <a:rPr lang="cs-CZ" sz="1600" b="1" dirty="0"/>
              <a:t>Dva kontakty</a:t>
            </a:r>
          </a:p>
          <a:p>
            <a:pPr lvl="0"/>
            <a:r>
              <a:rPr lang="cs-CZ" sz="1600" dirty="0"/>
              <a:t>Podobná strategie jako předchozí, uplatňovaná v </a:t>
            </a:r>
            <a:r>
              <a:rPr lang="cs-CZ" sz="1600" dirty="0" smtClean="0"/>
              <a:t>případě, </a:t>
            </a:r>
            <a:r>
              <a:rPr lang="cs-CZ" sz="1600" dirty="0"/>
              <a:t>kdy odpadá nutnost </a:t>
            </a:r>
            <a:r>
              <a:rPr lang="cs-CZ" sz="1600" dirty="0" err="1"/>
              <a:t>dekompletace</a:t>
            </a:r>
            <a:r>
              <a:rPr lang="cs-CZ" sz="1600" dirty="0"/>
              <a:t> palet</a:t>
            </a:r>
            <a:r>
              <a:rPr lang="cs-CZ" sz="1600" dirty="0" smtClean="0"/>
              <a:t>. – palety nejsou rozebírány – manipuluje se s celými paletami (paletový odběr) – palety se vyloží, „pobudou“ a naloží – ovšem různý počet </a:t>
            </a:r>
            <a:endParaRPr lang="cs-CZ" sz="1600" dirty="0"/>
          </a:p>
          <a:p>
            <a:pPr lvl="0"/>
            <a:r>
              <a:rPr lang="cs-CZ" sz="1600" b="1" dirty="0"/>
              <a:t>Jeden kontakt</a:t>
            </a:r>
          </a:p>
          <a:p>
            <a:pPr lvl="0"/>
            <a:r>
              <a:rPr lang="cs-CZ" sz="1600" dirty="0"/>
              <a:t>Zboží je přijato a okamžitě expedováno bez jakéhokoliv kontaktu ve </a:t>
            </a:r>
            <a:r>
              <a:rPr lang="cs-CZ" sz="1600" dirty="0" smtClean="0"/>
              <a:t>skladu – kromě oficiálního příjmu a expedice - průtok. </a:t>
            </a:r>
            <a:r>
              <a:rPr lang="cs-CZ" sz="1600" dirty="0"/>
              <a:t>Tato strategie, vzhledem k nutnosti časové koordinace činností, vyžaduje určitý stupeň integrace informačního systému skladu WMS s objednávkovým systémem (většinou ekonomický systém, ERP).</a:t>
            </a:r>
          </a:p>
          <a:p>
            <a:pPr lvl="0"/>
            <a:r>
              <a:rPr lang="cs-CZ" sz="1600" b="1" dirty="0"/>
              <a:t>Bez kontaktu</a:t>
            </a:r>
          </a:p>
          <a:p>
            <a:r>
              <a:rPr lang="cs-CZ" sz="1600" dirty="0"/>
              <a:t>Totálně efektivní strategie umožňující naprostou eliminaci kontaktu se zbožím ve skladu. K dosažení takové míry efektivity je nutný vysoký stupeň </a:t>
            </a:r>
            <a:r>
              <a:rPr lang="cs-CZ" sz="1600" b="1" dirty="0"/>
              <a:t>informační integrace a koordinace</a:t>
            </a:r>
            <a:r>
              <a:rPr lang="cs-CZ" sz="1600" dirty="0"/>
              <a:t> s </a:t>
            </a:r>
            <a:r>
              <a:rPr lang="cs-CZ" sz="1600" dirty="0" smtClean="0"/>
              <a:t>dodavateli v řetězci. </a:t>
            </a:r>
            <a:r>
              <a:rPr lang="cs-CZ" sz="1600" dirty="0"/>
              <a:t>Základním předpokladem je také použití stejného dopravního prostředku pro příchozí a odchozí zboží. Zboží určené k přímé expedici musí být již u dodavatele naloženo tak, aby bylo možno vyložit zbytek nákladu a ponechat je naložené jako součást odchozího nákladu. </a:t>
            </a:r>
          </a:p>
        </p:txBody>
      </p:sp>
    </p:spTree>
    <p:extLst>
      <p:ext uri="{BB962C8B-B14F-4D97-AF65-F5344CB8AC3E}">
        <p14:creationId xmlns:p14="http://schemas.microsoft.com/office/powerpoint/2010/main" val="3877796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3. Sklady podle </a:t>
            </a:r>
            <a:r>
              <a:rPr lang="cs-CZ" dirty="0"/>
              <a:t>druhu skladovacích činností</a:t>
            </a:r>
          </a:p>
        </p:txBody>
      </p:sp>
      <p:sp>
        <p:nvSpPr>
          <p:cNvPr id="3" name="Zástupný symbol pro obsah 2"/>
          <p:cNvSpPr>
            <a:spLocks noGrp="1"/>
          </p:cNvSpPr>
          <p:nvPr>
            <p:ph idx="1"/>
          </p:nvPr>
        </p:nvSpPr>
        <p:spPr/>
        <p:txBody>
          <a:bodyPr>
            <a:normAutofit fontScale="70000" lnSpcReduction="20000"/>
          </a:bodyPr>
          <a:lstStyle/>
          <a:p>
            <a:r>
              <a:rPr lang="cs-CZ" b="1" dirty="0"/>
              <a:t>Komoditní sklady</a:t>
            </a:r>
            <a:r>
              <a:rPr lang="cs-CZ" dirty="0"/>
              <a:t> </a:t>
            </a:r>
            <a:r>
              <a:rPr lang="cs-CZ" dirty="0" smtClean="0"/>
              <a:t> - jsou </a:t>
            </a:r>
            <a:r>
              <a:rPr lang="cs-CZ" dirty="0"/>
              <a:t>určeny pro skladování a manipulaci pouze některých druhů </a:t>
            </a:r>
            <a:r>
              <a:rPr lang="cs-CZ" dirty="0" smtClean="0"/>
              <a:t>zboží – většinou charakteru komodity (sklady uhlí, bavlny, obilí</a:t>
            </a:r>
            <a:r>
              <a:rPr lang="cs-CZ" dirty="0"/>
              <a:t>, kávy, </a:t>
            </a:r>
            <a:r>
              <a:rPr lang="cs-CZ" dirty="0" smtClean="0"/>
              <a:t>tabáku)</a:t>
            </a:r>
            <a:endParaRPr lang="cs-CZ" dirty="0"/>
          </a:p>
          <a:p>
            <a:r>
              <a:rPr lang="cs-CZ" b="1" dirty="0"/>
              <a:t>Sklady tekutých </a:t>
            </a:r>
            <a:r>
              <a:rPr lang="cs-CZ" b="1" dirty="0" smtClean="0"/>
              <a:t>materiálů</a:t>
            </a:r>
            <a:r>
              <a:rPr lang="cs-CZ" dirty="0"/>
              <a:t> </a:t>
            </a:r>
            <a:r>
              <a:rPr lang="cs-CZ" dirty="0" smtClean="0"/>
              <a:t>(sklady </a:t>
            </a:r>
            <a:r>
              <a:rPr lang="cs-CZ" dirty="0"/>
              <a:t>ropy, kyselin, chemikálií, olejů, </a:t>
            </a:r>
            <a:r>
              <a:rPr lang="cs-CZ" dirty="0" smtClean="0"/>
              <a:t>vína</a:t>
            </a:r>
            <a:r>
              <a:rPr lang="cs-CZ" dirty="0"/>
              <a:t>)</a:t>
            </a:r>
            <a:r>
              <a:rPr lang="cs-CZ" dirty="0" smtClean="0"/>
              <a:t>.</a:t>
            </a:r>
            <a:endParaRPr lang="cs-CZ" dirty="0"/>
          </a:p>
          <a:p>
            <a:r>
              <a:rPr lang="cs-CZ" b="1" dirty="0"/>
              <a:t>Chladírny a mrazírny</a:t>
            </a:r>
            <a:r>
              <a:rPr lang="cs-CZ" dirty="0"/>
              <a:t> </a:t>
            </a:r>
            <a:r>
              <a:rPr lang="cs-CZ" dirty="0" smtClean="0"/>
              <a:t>- určeny </a:t>
            </a:r>
            <a:r>
              <a:rPr lang="cs-CZ" dirty="0"/>
              <a:t>pro skladování výrobků podléhajících zkáze </a:t>
            </a:r>
            <a:r>
              <a:rPr lang="cs-CZ" dirty="0" smtClean="0"/>
              <a:t>a </a:t>
            </a:r>
            <a:r>
              <a:rPr lang="cs-CZ" dirty="0"/>
              <a:t>potravin určených pro dlouhodobé </a:t>
            </a:r>
            <a:r>
              <a:rPr lang="cs-CZ" dirty="0" smtClean="0"/>
              <a:t>skladování (maso</a:t>
            </a:r>
            <a:r>
              <a:rPr lang="cs-CZ" dirty="0"/>
              <a:t>, ryby, </a:t>
            </a:r>
            <a:r>
              <a:rPr lang="cs-CZ" dirty="0" smtClean="0"/>
              <a:t>zelenina, máslo)</a:t>
            </a:r>
            <a:endParaRPr lang="cs-CZ" dirty="0"/>
          </a:p>
          <a:p>
            <a:r>
              <a:rPr lang="cs-CZ" b="1" dirty="0"/>
              <a:t>Sklady spotřebního zboží</a:t>
            </a:r>
            <a:r>
              <a:rPr lang="cs-CZ" dirty="0"/>
              <a:t>  </a:t>
            </a:r>
            <a:r>
              <a:rPr lang="cs-CZ" dirty="0" smtClean="0"/>
              <a:t>- specializují se na </a:t>
            </a:r>
            <a:r>
              <a:rPr lang="cs-CZ" dirty="0"/>
              <a:t>některé </a:t>
            </a:r>
            <a:r>
              <a:rPr lang="cs-CZ" dirty="0" smtClean="0"/>
              <a:t>druhy (jeden anebo několik málo druhů zboží) </a:t>
            </a:r>
            <a:r>
              <a:rPr lang="cs-CZ" dirty="0"/>
              <a:t>(nábytek, </a:t>
            </a:r>
            <a:r>
              <a:rPr lang="cs-CZ" dirty="0" smtClean="0"/>
              <a:t>elektro, </a:t>
            </a:r>
            <a:r>
              <a:rPr lang="cs-CZ" dirty="0"/>
              <a:t>textilie, </a:t>
            </a:r>
            <a:r>
              <a:rPr lang="cs-CZ" dirty="0" smtClean="0"/>
              <a:t>obuv, potraviny) – z důvodu podnikatelské orientace nebo specifických nároků na manipulaci</a:t>
            </a:r>
            <a:endParaRPr lang="cs-CZ" dirty="0"/>
          </a:p>
          <a:p>
            <a:r>
              <a:rPr lang="cs-CZ" b="1" dirty="0"/>
              <a:t>Sklady smíšeného </a:t>
            </a:r>
            <a:r>
              <a:rPr lang="cs-CZ" b="1" dirty="0" smtClean="0"/>
              <a:t>zboží</a:t>
            </a:r>
            <a:r>
              <a:rPr lang="cs-CZ" dirty="0"/>
              <a:t> </a:t>
            </a:r>
            <a:r>
              <a:rPr lang="cs-CZ" dirty="0" smtClean="0"/>
              <a:t>- nevyžadují </a:t>
            </a:r>
            <a:r>
              <a:rPr lang="cs-CZ" dirty="0"/>
              <a:t>speciální obsluhu a v nichž se dá používat univerzální </a:t>
            </a:r>
            <a:r>
              <a:rPr lang="cs-CZ" dirty="0" smtClean="0"/>
              <a:t>zařízení</a:t>
            </a:r>
            <a:endParaRPr lang="cs-CZ" dirty="0"/>
          </a:p>
          <a:p>
            <a:endParaRPr lang="cs-CZ" dirty="0"/>
          </a:p>
        </p:txBody>
      </p:sp>
    </p:spTree>
    <p:extLst>
      <p:ext uri="{BB962C8B-B14F-4D97-AF65-F5344CB8AC3E}">
        <p14:creationId xmlns:p14="http://schemas.microsoft.com/office/powerpoint/2010/main" val="112805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2"/>
          <p:cNvSpPr txBox="1">
            <a:spLocks noChangeArrowheads="1"/>
          </p:cNvSpPr>
          <p:nvPr/>
        </p:nvSpPr>
        <p:spPr bwMode="auto">
          <a:xfrm>
            <a:off x="3132138" y="1052513"/>
            <a:ext cx="2519362" cy="523875"/>
          </a:xfrm>
          <a:prstGeom prst="rect">
            <a:avLst/>
          </a:prstGeom>
          <a:solidFill>
            <a:schemeClr val="bg1"/>
          </a:solidFill>
          <a:ln w="9525">
            <a:noFill/>
            <a:miter lim="800000"/>
            <a:headEnd/>
            <a:tailEnd/>
          </a:ln>
        </p:spPr>
        <p:txBody>
          <a:bodyPr>
            <a:spAutoFit/>
          </a:bodyPr>
          <a:lstStyle/>
          <a:p>
            <a:pPr algn="ctr">
              <a:spcBef>
                <a:spcPct val="50000"/>
              </a:spcBef>
            </a:pPr>
            <a:r>
              <a:rPr lang="cs-CZ" sz="2800" b="1">
                <a:latin typeface="Calibri" pitchFamily="34" charset="0"/>
                <a:cs typeface="Calibri" pitchFamily="34" charset="0"/>
              </a:rPr>
              <a:t>Typy skladů</a:t>
            </a:r>
          </a:p>
        </p:txBody>
      </p:sp>
      <p:sp>
        <p:nvSpPr>
          <p:cNvPr id="3" name="Rectangle 25"/>
          <p:cNvSpPr>
            <a:spLocks noChangeArrowheads="1"/>
          </p:cNvSpPr>
          <p:nvPr/>
        </p:nvSpPr>
        <p:spPr bwMode="auto">
          <a:xfrm>
            <a:off x="2451100" y="1989138"/>
            <a:ext cx="4641850" cy="3170237"/>
          </a:xfrm>
          <a:prstGeom prst="rect">
            <a:avLst/>
          </a:prstGeom>
          <a:solidFill>
            <a:schemeClr val="bg1"/>
          </a:solidFill>
          <a:ln w="9525">
            <a:noFill/>
            <a:miter lim="800000"/>
            <a:headEnd/>
            <a:tailEnd/>
          </a:ln>
        </p:spPr>
        <p:txBody>
          <a:bodyPr anchor="ctr">
            <a:spAutoFit/>
          </a:bodyPr>
          <a:lstStyle/>
          <a:p>
            <a:pPr>
              <a:tabLst>
                <a:tab pos="228600" algn="l"/>
              </a:tabLst>
            </a:pPr>
            <a:r>
              <a:rPr lang="cs-CZ" sz="2000" b="1">
                <a:latin typeface="Calibri" pitchFamily="34" charset="0"/>
                <a:cs typeface="Calibri" pitchFamily="34" charset="0"/>
              </a:rPr>
              <a:t>Nezastřešené skladovací plochy</a:t>
            </a:r>
            <a:endParaRPr lang="cs-CZ" sz="2000">
              <a:latin typeface="Calibri" pitchFamily="34" charset="0"/>
              <a:cs typeface="Calibri" pitchFamily="34" charset="0"/>
            </a:endParaRPr>
          </a:p>
          <a:p>
            <a:pPr>
              <a:tabLst>
                <a:tab pos="228600" algn="l"/>
              </a:tabLst>
            </a:pPr>
            <a:r>
              <a:rPr lang="cs-CZ" sz="2000" b="1">
                <a:latin typeface="Calibri" pitchFamily="34" charset="0"/>
                <a:cs typeface="Calibri" pitchFamily="34" charset="0"/>
              </a:rPr>
              <a:t>Samostatné skladovací                                            </a:t>
            </a:r>
          </a:p>
          <a:p>
            <a:pPr>
              <a:tabLst>
                <a:tab pos="228600" algn="l"/>
              </a:tabLst>
            </a:pPr>
            <a:r>
              <a:rPr lang="cs-CZ" sz="2000" b="1">
                <a:latin typeface="Calibri" pitchFamily="34" charset="0"/>
                <a:cs typeface="Calibri" pitchFamily="34" charset="0"/>
              </a:rPr>
              <a:t> Nádrže</a:t>
            </a:r>
          </a:p>
          <a:p>
            <a:pPr>
              <a:tabLst>
                <a:tab pos="228600" algn="l"/>
              </a:tabLst>
            </a:pPr>
            <a:r>
              <a:rPr lang="cs-CZ" sz="2000" b="1">
                <a:latin typeface="Calibri" pitchFamily="34" charset="0"/>
                <a:cs typeface="Calibri" pitchFamily="34" charset="0"/>
              </a:rPr>
              <a:t>Sila</a:t>
            </a:r>
          </a:p>
          <a:p>
            <a:pPr>
              <a:tabLst>
                <a:tab pos="228600" algn="l"/>
              </a:tabLst>
            </a:pPr>
            <a:r>
              <a:rPr lang="cs-CZ" sz="2000" b="1">
                <a:latin typeface="Calibri" pitchFamily="34" charset="0"/>
                <a:cs typeface="Calibri" pitchFamily="34" charset="0"/>
              </a:rPr>
              <a:t>Plynojemy</a:t>
            </a:r>
          </a:p>
          <a:p>
            <a:pPr>
              <a:tabLst>
                <a:tab pos="228600" algn="l"/>
              </a:tabLst>
            </a:pPr>
            <a:r>
              <a:rPr lang="cs-CZ" sz="2000" b="1">
                <a:latin typeface="Calibri" pitchFamily="34" charset="0"/>
                <a:cs typeface="Calibri" pitchFamily="34" charset="0"/>
              </a:rPr>
              <a:t>Podzemní zásobníky                                                           </a:t>
            </a:r>
            <a:endParaRPr lang="cs-CZ" sz="2000">
              <a:latin typeface="Calibri" pitchFamily="34" charset="0"/>
              <a:cs typeface="Calibri" pitchFamily="34" charset="0"/>
            </a:endParaRPr>
          </a:p>
          <a:p>
            <a:pPr>
              <a:tabLst>
                <a:tab pos="228600" algn="l"/>
              </a:tabLst>
            </a:pPr>
            <a:r>
              <a:rPr lang="cs-CZ" sz="2000" b="1">
                <a:latin typeface="Calibri" pitchFamily="34" charset="0"/>
                <a:cs typeface="Calibri" pitchFamily="34" charset="0"/>
              </a:rPr>
              <a:t>Skladovací kapacita produktovodních sítí</a:t>
            </a:r>
            <a:endParaRPr lang="cs-CZ" sz="2000">
              <a:latin typeface="Calibri" pitchFamily="34" charset="0"/>
              <a:cs typeface="Calibri" pitchFamily="34" charset="0"/>
            </a:endParaRPr>
          </a:p>
          <a:p>
            <a:pPr>
              <a:tabLst>
                <a:tab pos="228600" algn="l"/>
              </a:tabLst>
            </a:pPr>
            <a:r>
              <a:rPr lang="cs-CZ" sz="2000" b="1">
                <a:latin typeface="Calibri" pitchFamily="34" charset="0"/>
                <a:cs typeface="Calibri" pitchFamily="34" charset="0"/>
              </a:rPr>
              <a:t>Sklady v budovách                                                   </a:t>
            </a:r>
            <a:endParaRPr lang="cs-CZ" sz="2000">
              <a:latin typeface="Calibri" pitchFamily="34" charset="0"/>
              <a:cs typeface="Calibri" pitchFamily="34" charset="0"/>
            </a:endParaRPr>
          </a:p>
          <a:p>
            <a:pPr lvl="1">
              <a:tabLst>
                <a:tab pos="228600" algn="l"/>
              </a:tabLst>
            </a:pPr>
            <a:r>
              <a:rPr lang="cs-CZ" sz="2000" b="1">
                <a:latin typeface="Calibri" pitchFamily="34" charset="0"/>
                <a:cs typeface="Calibri" pitchFamily="34" charset="0"/>
              </a:rPr>
              <a:t>s podlažním skladováním                               </a:t>
            </a:r>
            <a:endParaRPr lang="cs-CZ" sz="2000">
              <a:latin typeface="Calibri" pitchFamily="34" charset="0"/>
              <a:cs typeface="Calibri" pitchFamily="34" charset="0"/>
            </a:endParaRPr>
          </a:p>
          <a:p>
            <a:pPr lvl="1">
              <a:tabLst>
                <a:tab pos="228600" algn="l"/>
              </a:tabLst>
            </a:pPr>
            <a:r>
              <a:rPr lang="cs-CZ" sz="2000" b="1">
                <a:latin typeface="Calibri" pitchFamily="34" charset="0"/>
                <a:cs typeface="Calibri" pitchFamily="34" charset="0"/>
              </a:rPr>
              <a:t>regálové sklady</a:t>
            </a:r>
            <a:r>
              <a:rPr lang="cs-CZ" sz="2000">
                <a:latin typeface="Calibri" pitchFamily="34" charset="0"/>
                <a:cs typeface="Calibri" pitchFamily="34" charset="0"/>
              </a:rPr>
              <a:t>                                                </a:t>
            </a:r>
          </a:p>
        </p:txBody>
      </p:sp>
    </p:spTree>
    <p:extLst>
      <p:ext uri="{BB962C8B-B14F-4D97-AF65-F5344CB8AC3E}">
        <p14:creationId xmlns:p14="http://schemas.microsoft.com/office/powerpoint/2010/main" val="1715678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288" y="333375"/>
            <a:ext cx="8229600" cy="990600"/>
          </a:xfrm>
        </p:spPr>
        <p:txBody>
          <a:bodyPr/>
          <a:lstStyle/>
          <a:p>
            <a:pPr fontAlgn="auto">
              <a:spcAft>
                <a:spcPts val="0"/>
              </a:spcAft>
              <a:defRPr/>
            </a:pPr>
            <a:r>
              <a:rPr lang="cs-CZ" dirty="0"/>
              <a:t>4</a:t>
            </a:r>
            <a:r>
              <a:rPr lang="cs-CZ" dirty="0" smtClean="0"/>
              <a:t>. Dle technologického vybavení</a:t>
            </a:r>
            <a:endParaRPr lang="cs-CZ" dirty="0"/>
          </a:p>
        </p:txBody>
      </p:sp>
      <p:sp>
        <p:nvSpPr>
          <p:cNvPr id="16387" name="Zástupný symbol pro obsah 2"/>
          <p:cNvSpPr>
            <a:spLocks noGrp="1"/>
          </p:cNvSpPr>
          <p:nvPr>
            <p:ph idx="1"/>
          </p:nvPr>
        </p:nvSpPr>
        <p:spPr>
          <a:xfrm>
            <a:off x="179388" y="1196975"/>
            <a:ext cx="8229600" cy="4876800"/>
          </a:xfrm>
        </p:spPr>
        <p:txBody>
          <a:bodyPr/>
          <a:lstStyle/>
          <a:p>
            <a:pPr marL="0" lvl="3" indent="0">
              <a:lnSpc>
                <a:spcPct val="120000"/>
              </a:lnSpc>
              <a:spcBef>
                <a:spcPct val="0"/>
              </a:spcBef>
              <a:buFont typeface="Arial" charset="0"/>
              <a:buNone/>
            </a:pPr>
            <a:r>
              <a:rPr lang="cs-CZ" sz="2000" b="1" smtClean="0">
                <a:solidFill>
                  <a:srgbClr val="00FF00"/>
                </a:solidFill>
              </a:rPr>
              <a:t>Ruční sklady</a:t>
            </a:r>
            <a:r>
              <a:rPr lang="cs-CZ" sz="2000" smtClean="0"/>
              <a:t> - převažuje ruční manipulace s materiálem. Setkáme se s nimi ve velmi malých podnicích a prodejnách.</a:t>
            </a:r>
          </a:p>
          <a:p>
            <a:pPr marL="0" lvl="3" indent="0">
              <a:lnSpc>
                <a:spcPct val="120000"/>
              </a:lnSpc>
              <a:spcBef>
                <a:spcPct val="0"/>
              </a:spcBef>
              <a:buFont typeface="Arial" charset="0"/>
              <a:buNone/>
            </a:pPr>
            <a:endParaRPr lang="cs-CZ" sz="2000" b="1" smtClean="0"/>
          </a:p>
          <a:p>
            <a:pPr marL="0" lvl="3" indent="0">
              <a:lnSpc>
                <a:spcPct val="120000"/>
              </a:lnSpc>
              <a:spcBef>
                <a:spcPct val="0"/>
              </a:spcBef>
              <a:buFont typeface="Arial" charset="0"/>
              <a:buNone/>
            </a:pPr>
            <a:r>
              <a:rPr lang="cs-CZ" sz="2000" b="1" smtClean="0">
                <a:solidFill>
                  <a:srgbClr val="00FF00"/>
                </a:solidFill>
              </a:rPr>
              <a:t>Mechanizované sklady</a:t>
            </a:r>
            <a:r>
              <a:rPr lang="cs-CZ" sz="2000" smtClean="0"/>
              <a:t> – částečné využití  mechanizačních zařízení</a:t>
            </a:r>
          </a:p>
          <a:p>
            <a:pPr marL="0" lvl="3" indent="0">
              <a:lnSpc>
                <a:spcPct val="120000"/>
              </a:lnSpc>
              <a:spcBef>
                <a:spcPct val="0"/>
              </a:spcBef>
              <a:buFont typeface="Arial" charset="0"/>
              <a:buNone/>
            </a:pPr>
            <a:endParaRPr lang="cs-CZ" sz="2000" b="1" smtClean="0"/>
          </a:p>
          <a:p>
            <a:pPr marL="0" lvl="3" indent="0">
              <a:lnSpc>
                <a:spcPct val="120000"/>
              </a:lnSpc>
              <a:spcBef>
                <a:spcPct val="0"/>
              </a:spcBef>
              <a:buFont typeface="Arial" charset="0"/>
              <a:buNone/>
            </a:pPr>
            <a:r>
              <a:rPr lang="cs-CZ" sz="2000" b="1" smtClean="0">
                <a:solidFill>
                  <a:srgbClr val="00FF00"/>
                </a:solidFill>
              </a:rPr>
              <a:t>Vysoce mechanizované sklady</a:t>
            </a:r>
            <a:r>
              <a:rPr lang="cs-CZ" sz="2000" smtClean="0"/>
              <a:t> - založeny na progresivní skladové technologii a jsou hodnoceny jako nejefektivnější. Na příjmu, v průběhu skladování a vyskladňování pracuje člověk.</a:t>
            </a:r>
          </a:p>
          <a:p>
            <a:pPr marL="0" lvl="3" indent="0">
              <a:lnSpc>
                <a:spcPct val="120000"/>
              </a:lnSpc>
              <a:spcBef>
                <a:spcPct val="0"/>
              </a:spcBef>
              <a:buFont typeface="Arial" charset="0"/>
              <a:buNone/>
            </a:pPr>
            <a:endParaRPr lang="cs-CZ" sz="2000" b="1" smtClean="0"/>
          </a:p>
          <a:p>
            <a:pPr marL="0" lvl="3" indent="0">
              <a:lnSpc>
                <a:spcPct val="120000"/>
              </a:lnSpc>
              <a:spcBef>
                <a:spcPct val="0"/>
              </a:spcBef>
              <a:buFont typeface="Arial" charset="0"/>
              <a:buNone/>
            </a:pPr>
            <a:r>
              <a:rPr lang="cs-CZ" sz="2000" b="1" smtClean="0">
                <a:solidFill>
                  <a:srgbClr val="00FF00"/>
                </a:solidFill>
              </a:rPr>
              <a:t>Plně automatizované sklady</a:t>
            </a:r>
            <a:r>
              <a:rPr lang="cs-CZ" sz="2000" smtClean="0"/>
              <a:t> -  automatizovány jsou téměř</a:t>
            </a:r>
          </a:p>
          <a:p>
            <a:pPr marL="0" lvl="3" indent="0">
              <a:lnSpc>
                <a:spcPct val="120000"/>
              </a:lnSpc>
              <a:spcBef>
                <a:spcPct val="0"/>
              </a:spcBef>
              <a:buFont typeface="Arial" charset="0"/>
              <a:buNone/>
            </a:pPr>
            <a:r>
              <a:rPr lang="cs-CZ" sz="2000" smtClean="0"/>
              <a:t> všechny manipulační procesy. </a:t>
            </a:r>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3933825"/>
            <a:ext cx="17145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947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1232"/>
            <a:ext cx="5976664" cy="719361"/>
          </a:xfrm>
        </p:spPr>
        <p:txBody>
          <a:bodyPr>
            <a:normAutofit fontScale="90000"/>
          </a:bodyPr>
          <a:lstStyle/>
          <a:p>
            <a:pPr algn="l" fontAlgn="auto">
              <a:spcAft>
                <a:spcPts val="0"/>
              </a:spcAft>
              <a:defRPr/>
            </a:pPr>
            <a:r>
              <a:rPr lang="cs-CZ" dirty="0"/>
              <a:t>5</a:t>
            </a:r>
            <a:r>
              <a:rPr lang="cs-CZ" dirty="0" smtClean="0"/>
              <a:t>. Sklady dle konstrukce</a:t>
            </a:r>
            <a:endParaRPr lang="cs-CZ" dirty="0"/>
          </a:p>
        </p:txBody>
      </p:sp>
      <p:sp>
        <p:nvSpPr>
          <p:cNvPr id="3" name="Zástupný symbol pro obsah 2"/>
          <p:cNvSpPr>
            <a:spLocks noGrp="1"/>
          </p:cNvSpPr>
          <p:nvPr>
            <p:ph idx="1"/>
          </p:nvPr>
        </p:nvSpPr>
        <p:spPr>
          <a:xfrm>
            <a:off x="179388" y="1125538"/>
            <a:ext cx="8964612" cy="5732462"/>
          </a:xfrm>
        </p:spPr>
        <p:txBody>
          <a:bodyPr rtlCol="0">
            <a:normAutofit fontScale="92500" lnSpcReduction="10000"/>
          </a:bodyPr>
          <a:lstStyle/>
          <a:p>
            <a:pPr marL="0" lvl="3" indent="0" fontAlgn="auto">
              <a:lnSpc>
                <a:spcPct val="120000"/>
              </a:lnSpc>
              <a:spcBef>
                <a:spcPts val="0"/>
              </a:spcBef>
              <a:spcAft>
                <a:spcPts val="0"/>
              </a:spcAft>
              <a:buFont typeface="Arial" pitchFamily="34" charset="0"/>
              <a:buNone/>
              <a:defRPr/>
            </a:pPr>
            <a:r>
              <a:rPr lang="cs-CZ" sz="1900" b="1" dirty="0">
                <a:solidFill>
                  <a:srgbClr val="00FF00"/>
                </a:solidFill>
              </a:rPr>
              <a:t>Uzavřené </a:t>
            </a:r>
            <a:r>
              <a:rPr lang="cs-CZ" sz="1900" b="1" dirty="0" smtClean="0">
                <a:solidFill>
                  <a:srgbClr val="00FF00"/>
                </a:solidFill>
              </a:rPr>
              <a:t>sklady</a:t>
            </a:r>
            <a:r>
              <a:rPr lang="cs-CZ" sz="1900" b="1" dirty="0" smtClean="0"/>
              <a:t> - s</a:t>
            </a:r>
            <a:r>
              <a:rPr lang="cs-CZ" sz="1900" dirty="0" smtClean="0"/>
              <a:t>klady </a:t>
            </a:r>
            <a:r>
              <a:rPr lang="cs-CZ" sz="1900" dirty="0"/>
              <a:t>uzavřené ze všech 4 </a:t>
            </a:r>
            <a:r>
              <a:rPr lang="cs-CZ" sz="1900" dirty="0" smtClean="0"/>
              <a:t>stran.</a:t>
            </a:r>
            <a:endParaRPr lang="cs-CZ" sz="1900" dirty="0"/>
          </a:p>
          <a:p>
            <a:pPr marL="0" lvl="3" indent="0" fontAlgn="auto">
              <a:lnSpc>
                <a:spcPct val="120000"/>
              </a:lnSpc>
              <a:spcBef>
                <a:spcPts val="0"/>
              </a:spcBef>
              <a:spcAft>
                <a:spcPts val="0"/>
              </a:spcAft>
              <a:buFont typeface="Arial" pitchFamily="34" charset="0"/>
              <a:buNone/>
              <a:defRPr/>
            </a:pPr>
            <a:endParaRPr lang="cs-CZ" sz="1900" b="1" dirty="0"/>
          </a:p>
          <a:p>
            <a:pPr marL="0" lvl="3" indent="0" fontAlgn="auto">
              <a:lnSpc>
                <a:spcPct val="120000"/>
              </a:lnSpc>
              <a:spcBef>
                <a:spcPts val="0"/>
              </a:spcBef>
              <a:spcAft>
                <a:spcPts val="0"/>
              </a:spcAft>
              <a:buFont typeface="Arial" pitchFamily="34" charset="0"/>
              <a:buNone/>
              <a:defRPr/>
            </a:pPr>
            <a:r>
              <a:rPr lang="cs-CZ" sz="1900" b="1" dirty="0" smtClean="0">
                <a:solidFill>
                  <a:srgbClr val="00FF00"/>
                </a:solidFill>
              </a:rPr>
              <a:t>Kryté sklady </a:t>
            </a:r>
            <a:r>
              <a:rPr lang="cs-CZ" sz="1900" b="1" dirty="0" smtClean="0"/>
              <a:t>–</a:t>
            </a:r>
            <a:r>
              <a:rPr lang="cs-CZ" sz="1900" dirty="0" smtClean="0"/>
              <a:t> střecha a  </a:t>
            </a:r>
            <a:r>
              <a:rPr lang="cs-CZ" sz="1900" dirty="0"/>
              <a:t>1 – 3 strany. Nejsou vhodné pro skladování zboží, které vyžaduje zvláštní úpravu </a:t>
            </a:r>
            <a:r>
              <a:rPr lang="cs-CZ" sz="1900" dirty="0" smtClean="0"/>
              <a:t>teploty – vhodné pro krátkodobé skladování produktů citlivých na srážky a slunečních paprsků, ale odolných vůči dalším klimatických vlivům – snadná manipulace</a:t>
            </a:r>
            <a:endParaRPr lang="cs-CZ" sz="1900" dirty="0"/>
          </a:p>
          <a:p>
            <a:pPr marL="0" indent="0" fontAlgn="auto">
              <a:spcAft>
                <a:spcPts val="0"/>
              </a:spcAft>
              <a:buFont typeface="Arial" pitchFamily="34" charset="0"/>
              <a:buNone/>
              <a:defRPr/>
            </a:pPr>
            <a:endParaRPr lang="cs-CZ" sz="1900" dirty="0"/>
          </a:p>
          <a:p>
            <a:pPr marL="0" indent="0" fontAlgn="auto">
              <a:spcAft>
                <a:spcPts val="0"/>
              </a:spcAft>
              <a:buFont typeface="Arial" pitchFamily="34" charset="0"/>
              <a:buNone/>
              <a:defRPr/>
            </a:pPr>
            <a:r>
              <a:rPr lang="cs-CZ" sz="1900" b="1" dirty="0" smtClean="0">
                <a:solidFill>
                  <a:srgbClr val="00FF00"/>
                </a:solidFill>
              </a:rPr>
              <a:t>Otevřené sklady</a:t>
            </a:r>
            <a:r>
              <a:rPr lang="cs-CZ" sz="1900" b="1" dirty="0" smtClean="0"/>
              <a:t>  - s</a:t>
            </a:r>
            <a:r>
              <a:rPr lang="cs-CZ" sz="1900" dirty="0" smtClean="0"/>
              <a:t>louží </a:t>
            </a:r>
            <a:r>
              <a:rPr lang="cs-CZ" sz="1900" dirty="0"/>
              <a:t>k volnému skladování zboží na vyhrazené ploše, tzv. „složišti</a:t>
            </a:r>
            <a:r>
              <a:rPr lang="cs-CZ" sz="1900" dirty="0" smtClean="0"/>
              <a:t>“ - </a:t>
            </a:r>
            <a:r>
              <a:rPr lang="cs-CZ" sz="1900" dirty="0" smtClean="0">
                <a:solidFill>
                  <a:schemeClr val="tx1">
                    <a:lumMod val="75000"/>
                    <a:lumOff val="25000"/>
                  </a:schemeClr>
                </a:solidFill>
              </a:rPr>
              <a:t>vhodné</a:t>
            </a:r>
            <a:r>
              <a:rPr lang="sk-SK" sz="1900" dirty="0" smtClean="0">
                <a:solidFill>
                  <a:schemeClr val="tx1">
                    <a:lumMod val="75000"/>
                    <a:lumOff val="25000"/>
                  </a:schemeClr>
                </a:solidFill>
              </a:rPr>
              <a:t> </a:t>
            </a:r>
            <a:r>
              <a:rPr lang="cs-CZ" sz="1900" dirty="0" smtClean="0">
                <a:solidFill>
                  <a:schemeClr val="tx1">
                    <a:lumMod val="75000"/>
                    <a:lumOff val="25000"/>
                  </a:schemeClr>
                </a:solidFill>
              </a:rPr>
              <a:t>pro materiály s menší citlivostí na vnější vlivy, menší relativní hodnotou a velkým obratem (např.. stavebniny, uhlí, dřevo, hutnické a</a:t>
            </a:r>
            <a:r>
              <a:rPr lang="sk-SK" sz="1900" dirty="0">
                <a:solidFill>
                  <a:schemeClr val="tx1">
                    <a:lumMod val="75000"/>
                    <a:lumOff val="25000"/>
                  </a:schemeClr>
                </a:solidFill>
              </a:rPr>
              <a:t> </a:t>
            </a:r>
            <a:r>
              <a:rPr lang="cs-CZ" sz="1900" dirty="0" smtClean="0">
                <a:solidFill>
                  <a:schemeClr val="tx1">
                    <a:lumMod val="75000"/>
                    <a:lumOff val="25000"/>
                  </a:schemeClr>
                </a:solidFill>
              </a:rPr>
              <a:t>železářské</a:t>
            </a:r>
            <a:r>
              <a:rPr lang="sk-SK" sz="1900" dirty="0" smtClean="0">
                <a:solidFill>
                  <a:schemeClr val="tx1">
                    <a:lumMod val="75000"/>
                    <a:lumOff val="25000"/>
                  </a:schemeClr>
                </a:solidFill>
              </a:rPr>
              <a:t> </a:t>
            </a:r>
            <a:r>
              <a:rPr lang="cs-CZ" sz="1900" dirty="0" smtClean="0">
                <a:solidFill>
                  <a:schemeClr val="tx1">
                    <a:lumMod val="75000"/>
                    <a:lumOff val="25000"/>
                  </a:schemeClr>
                </a:solidFill>
              </a:rPr>
              <a:t>výrobky</a:t>
            </a:r>
            <a:r>
              <a:rPr lang="sk-SK" sz="1900" dirty="0" smtClean="0">
                <a:solidFill>
                  <a:schemeClr val="tx1">
                    <a:lumMod val="75000"/>
                    <a:lumOff val="25000"/>
                  </a:schemeClr>
                </a:solidFill>
              </a:rPr>
              <a:t> </a:t>
            </a:r>
            <a:r>
              <a:rPr lang="sk-SK" sz="1900" dirty="0">
                <a:solidFill>
                  <a:schemeClr val="tx1">
                    <a:lumMod val="75000"/>
                    <a:lumOff val="25000"/>
                  </a:schemeClr>
                </a:solidFill>
              </a:rPr>
              <a:t>a pod.)</a:t>
            </a:r>
            <a:endParaRPr lang="cs-CZ" sz="1900" dirty="0" smtClean="0"/>
          </a:p>
          <a:p>
            <a:pPr marL="0" indent="0" fontAlgn="auto">
              <a:spcAft>
                <a:spcPts val="0"/>
              </a:spcAft>
              <a:buFont typeface="Arial" pitchFamily="34" charset="0"/>
              <a:buNone/>
              <a:defRPr/>
            </a:pPr>
            <a:endParaRPr lang="cs-CZ" sz="1900" b="1" dirty="0"/>
          </a:p>
          <a:p>
            <a:pPr marL="0" indent="0" fontAlgn="auto">
              <a:spcAft>
                <a:spcPts val="0"/>
              </a:spcAft>
              <a:buFont typeface="Arial" pitchFamily="34" charset="0"/>
              <a:buNone/>
              <a:defRPr/>
            </a:pPr>
            <a:r>
              <a:rPr lang="cs-CZ" sz="1900" b="1" dirty="0" smtClean="0">
                <a:solidFill>
                  <a:srgbClr val="00FF00"/>
                </a:solidFill>
              </a:rPr>
              <a:t>Výškové sklady</a:t>
            </a:r>
            <a:r>
              <a:rPr lang="cs-CZ" sz="1900" dirty="0"/>
              <a:t> </a:t>
            </a:r>
            <a:r>
              <a:rPr lang="cs-CZ" sz="1900" dirty="0" smtClean="0"/>
              <a:t>- jednopodlažní </a:t>
            </a:r>
            <a:r>
              <a:rPr lang="cs-CZ" sz="1900" dirty="0"/>
              <a:t>uzavřené sklady od výšky </a:t>
            </a:r>
            <a:r>
              <a:rPr lang="cs-CZ" sz="1900" dirty="0" err="1" smtClean="0"/>
              <a:t>8m</a:t>
            </a:r>
            <a:r>
              <a:rPr lang="cs-CZ" sz="1900" dirty="0" smtClean="0"/>
              <a:t>.</a:t>
            </a:r>
            <a:endParaRPr lang="cs-CZ" sz="1900" dirty="0"/>
          </a:p>
          <a:p>
            <a:pPr marL="0" indent="0" fontAlgn="auto">
              <a:spcAft>
                <a:spcPts val="0"/>
              </a:spcAft>
              <a:buFont typeface="Arial" pitchFamily="34" charset="0"/>
              <a:buNone/>
              <a:defRPr/>
            </a:pPr>
            <a:endParaRPr lang="cs-CZ" sz="1900" b="1" dirty="0"/>
          </a:p>
          <a:p>
            <a:pPr marL="0" indent="0" fontAlgn="auto">
              <a:spcAft>
                <a:spcPts val="0"/>
              </a:spcAft>
              <a:buFont typeface="Arial" pitchFamily="34" charset="0"/>
              <a:buNone/>
              <a:defRPr/>
            </a:pPr>
            <a:r>
              <a:rPr lang="cs-CZ" sz="1900" b="1" dirty="0" smtClean="0">
                <a:solidFill>
                  <a:srgbClr val="00FF00"/>
                </a:solidFill>
              </a:rPr>
              <a:t>Halové sklady</a:t>
            </a:r>
            <a:r>
              <a:rPr lang="cs-CZ" sz="1900" dirty="0"/>
              <a:t> </a:t>
            </a:r>
            <a:r>
              <a:rPr lang="cs-CZ" sz="1900" dirty="0" smtClean="0"/>
              <a:t>- jednopodlažní </a:t>
            </a:r>
            <a:r>
              <a:rPr lang="cs-CZ" sz="1900" dirty="0"/>
              <a:t>sklady o výšce 5 – </a:t>
            </a:r>
            <a:r>
              <a:rPr lang="cs-CZ" sz="1900" dirty="0" err="1" smtClean="0"/>
              <a:t>8m</a:t>
            </a:r>
            <a:r>
              <a:rPr lang="cs-CZ" sz="1900" dirty="0" smtClean="0"/>
              <a:t> (dochází ale k mixu </a:t>
            </a:r>
            <a:r>
              <a:rPr lang="cs-CZ" sz="1900" dirty="0" err="1" smtClean="0"/>
              <a:t>výšk</a:t>
            </a:r>
            <a:r>
              <a:rPr lang="cs-CZ" sz="1900" dirty="0" smtClean="0"/>
              <a:t>. A halových).</a:t>
            </a:r>
            <a:r>
              <a:rPr lang="cs-CZ" sz="1900" dirty="0"/>
              <a:t> </a:t>
            </a:r>
            <a:endParaRPr lang="cs-CZ" sz="1900" dirty="0" smtClean="0"/>
          </a:p>
          <a:p>
            <a:pPr marL="0" indent="0" fontAlgn="auto">
              <a:spcAft>
                <a:spcPts val="0"/>
              </a:spcAft>
              <a:buFont typeface="Arial" pitchFamily="34" charset="0"/>
              <a:buNone/>
              <a:defRPr/>
            </a:pPr>
            <a:endParaRPr lang="cs-CZ" sz="1900" b="1" dirty="0"/>
          </a:p>
          <a:p>
            <a:pPr marL="0" indent="0" fontAlgn="auto">
              <a:spcAft>
                <a:spcPts val="0"/>
              </a:spcAft>
              <a:buFont typeface="Arial" pitchFamily="34" charset="0"/>
              <a:buNone/>
              <a:defRPr/>
            </a:pPr>
            <a:r>
              <a:rPr lang="cs-CZ" sz="1900" b="1" dirty="0" smtClean="0">
                <a:solidFill>
                  <a:srgbClr val="00FF00"/>
                </a:solidFill>
              </a:rPr>
              <a:t>Etážové sklady</a:t>
            </a:r>
            <a:r>
              <a:rPr lang="cs-CZ" sz="1900" b="1" dirty="0" smtClean="0"/>
              <a:t> </a:t>
            </a:r>
            <a:r>
              <a:rPr lang="cs-CZ" sz="1900" dirty="0"/>
              <a:t> </a:t>
            </a:r>
            <a:r>
              <a:rPr lang="cs-CZ" sz="1900" dirty="0" smtClean="0"/>
              <a:t>- skladová </a:t>
            </a:r>
            <a:r>
              <a:rPr lang="cs-CZ" sz="1900" dirty="0"/>
              <a:t>kapacita rozložena do 2 či více podlaží</a:t>
            </a:r>
            <a:r>
              <a:rPr lang="cs-CZ" sz="1900" dirty="0" smtClean="0"/>
              <a:t>.</a:t>
            </a:r>
          </a:p>
          <a:p>
            <a:pPr marL="0" indent="0" fontAlgn="auto">
              <a:spcAft>
                <a:spcPts val="0"/>
              </a:spcAft>
              <a:buFont typeface="Arial" pitchFamily="34" charset="0"/>
              <a:buNone/>
              <a:defRPr/>
            </a:pPr>
            <a:endParaRPr lang="cs-CZ" sz="1900" dirty="0"/>
          </a:p>
          <a:p>
            <a:pPr marL="0" indent="0" fontAlgn="auto">
              <a:spcAft>
                <a:spcPts val="0"/>
              </a:spcAft>
              <a:buFont typeface="Arial" pitchFamily="34" charset="0"/>
              <a:buNone/>
              <a:defRPr/>
            </a:pPr>
            <a:r>
              <a:rPr lang="cs-CZ" sz="1900" b="1" dirty="0" smtClean="0">
                <a:solidFill>
                  <a:srgbClr val="00FF00"/>
                </a:solidFill>
              </a:rPr>
              <a:t>Speciální sklady</a:t>
            </a:r>
            <a:r>
              <a:rPr lang="cs-CZ" sz="1900" dirty="0" smtClean="0"/>
              <a:t> – s konstrukcí vhodnou pro speciální uchovávání – sila, pro výbušniny, tankery, chladírenské, mrazírenské…</a:t>
            </a:r>
            <a:endParaRPr lang="cs-CZ" sz="1900" dirty="0"/>
          </a:p>
          <a:p>
            <a:pPr marL="0" indent="0" fontAlgn="auto">
              <a:spcAft>
                <a:spcPts val="0"/>
              </a:spcAft>
              <a:buFont typeface="Arial" pitchFamily="34" charset="0"/>
              <a:buNone/>
              <a:defRPr/>
            </a:pPr>
            <a:endParaRPr lang="cs-CZ" sz="1900" dirty="0"/>
          </a:p>
          <a:p>
            <a:pPr marL="182880" indent="-182880" fontAlgn="auto">
              <a:spcAft>
                <a:spcPts val="0"/>
              </a:spcAft>
              <a:buFont typeface="Arial" pitchFamily="34" charset="0"/>
              <a:buChar char="•"/>
              <a:defRPr/>
            </a:pPr>
            <a:endParaRPr lang="cs-CZ" dirty="0"/>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333375"/>
            <a:ext cx="1855788"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757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288" y="404813"/>
            <a:ext cx="8229600" cy="735012"/>
          </a:xfrm>
        </p:spPr>
        <p:txBody>
          <a:bodyPr>
            <a:normAutofit fontScale="90000"/>
          </a:bodyPr>
          <a:lstStyle/>
          <a:p>
            <a:pPr fontAlgn="auto">
              <a:spcAft>
                <a:spcPts val="0"/>
              </a:spcAft>
              <a:defRPr/>
            </a:pPr>
            <a:r>
              <a:rPr lang="cs-CZ" dirty="0" smtClean="0"/>
              <a:t>Další členění </a:t>
            </a:r>
            <a:endParaRPr lang="cs-CZ" dirty="0"/>
          </a:p>
        </p:txBody>
      </p:sp>
      <p:sp>
        <p:nvSpPr>
          <p:cNvPr id="3" name="Zástupný symbol pro obsah 2"/>
          <p:cNvSpPr>
            <a:spLocks noGrp="1"/>
          </p:cNvSpPr>
          <p:nvPr>
            <p:ph idx="1"/>
          </p:nvPr>
        </p:nvSpPr>
        <p:spPr>
          <a:xfrm>
            <a:off x="457200" y="1196975"/>
            <a:ext cx="8229600" cy="5280025"/>
          </a:xfrm>
        </p:spPr>
        <p:txBody>
          <a:bodyPr rtlCol="0">
            <a:normAutofit fontScale="70000" lnSpcReduction="20000"/>
          </a:bodyPr>
          <a:lstStyle/>
          <a:p>
            <a:pPr marL="0" indent="0" fontAlgn="auto">
              <a:spcAft>
                <a:spcPts val="0"/>
              </a:spcAft>
              <a:buFont typeface="Arial" pitchFamily="34" charset="0"/>
              <a:buNone/>
              <a:defRPr/>
            </a:pPr>
            <a:r>
              <a:rPr lang="cs-CZ" b="1" dirty="0">
                <a:solidFill>
                  <a:srgbClr val="C00000"/>
                </a:solidFill>
              </a:rPr>
              <a:t>6</a:t>
            </a:r>
            <a:r>
              <a:rPr lang="cs-CZ" b="1" dirty="0" smtClean="0">
                <a:solidFill>
                  <a:srgbClr val="C00000"/>
                </a:solidFill>
              </a:rPr>
              <a:t>. dle směru toku zboží</a:t>
            </a:r>
          </a:p>
          <a:p>
            <a:pPr marL="182880" indent="-182880" fontAlgn="auto">
              <a:spcAft>
                <a:spcPts val="0"/>
              </a:spcAft>
              <a:buFont typeface="Arial" pitchFamily="34" charset="0"/>
              <a:buChar char="•"/>
              <a:defRPr/>
            </a:pPr>
            <a:r>
              <a:rPr lang="cs-CZ" b="1" dirty="0" smtClean="0">
                <a:solidFill>
                  <a:srgbClr val="00FF00"/>
                </a:solidFill>
              </a:rPr>
              <a:t>Průtokový</a:t>
            </a:r>
            <a:r>
              <a:rPr lang="cs-CZ" dirty="0" smtClean="0"/>
              <a:t> - </a:t>
            </a:r>
            <a:r>
              <a:rPr lang="cs-CZ" dirty="0"/>
              <a:t>jednosměrný pohyb ve směru přejímky od příjmu až po vyskladnění, případně </a:t>
            </a:r>
            <a:r>
              <a:rPr lang="cs-CZ" dirty="0" smtClean="0"/>
              <a:t>zboží odbočuje </a:t>
            </a:r>
            <a:r>
              <a:rPr lang="cs-CZ" dirty="0"/>
              <a:t>ve směru do pravého úhlu</a:t>
            </a:r>
            <a:endParaRPr lang="cs-CZ" dirty="0" smtClean="0"/>
          </a:p>
          <a:p>
            <a:pPr marL="182880" indent="-182880" fontAlgn="auto">
              <a:spcAft>
                <a:spcPts val="0"/>
              </a:spcAft>
              <a:buFont typeface="Arial" pitchFamily="34" charset="0"/>
              <a:buChar char="•"/>
              <a:defRPr/>
            </a:pPr>
            <a:r>
              <a:rPr lang="cs-CZ" b="1" dirty="0" smtClean="0">
                <a:solidFill>
                  <a:srgbClr val="00FF00"/>
                </a:solidFill>
              </a:rPr>
              <a:t>Hlavový</a:t>
            </a:r>
            <a:r>
              <a:rPr lang="cs-CZ" dirty="0" smtClean="0"/>
              <a:t> – většinou u malých skladů - </a:t>
            </a:r>
            <a:r>
              <a:rPr lang="cs-CZ" dirty="0"/>
              <a:t>p</a:t>
            </a:r>
            <a:r>
              <a:rPr lang="cs-CZ" dirty="0" smtClean="0"/>
              <a:t>říjem </a:t>
            </a:r>
            <a:r>
              <a:rPr lang="cs-CZ" dirty="0"/>
              <a:t>i vyskladnění  jsou na jedné straně skladu. </a:t>
            </a:r>
            <a:endParaRPr lang="cs-CZ" dirty="0" smtClean="0"/>
          </a:p>
          <a:p>
            <a:pPr marL="0" indent="0" fontAlgn="auto">
              <a:spcAft>
                <a:spcPts val="0"/>
              </a:spcAft>
              <a:buFont typeface="Arial" pitchFamily="34" charset="0"/>
              <a:buNone/>
              <a:defRPr/>
            </a:pPr>
            <a:endParaRPr lang="cs-CZ" dirty="0" smtClean="0"/>
          </a:p>
          <a:p>
            <a:pPr marL="0" indent="0" fontAlgn="auto">
              <a:spcAft>
                <a:spcPts val="0"/>
              </a:spcAft>
              <a:buFont typeface="Arial" pitchFamily="34" charset="0"/>
              <a:buNone/>
              <a:defRPr/>
            </a:pPr>
            <a:r>
              <a:rPr lang="cs-CZ" b="1" dirty="0">
                <a:solidFill>
                  <a:srgbClr val="C00000"/>
                </a:solidFill>
              </a:rPr>
              <a:t>7</a:t>
            </a:r>
            <a:r>
              <a:rPr lang="cs-CZ" b="1" dirty="0" smtClean="0">
                <a:solidFill>
                  <a:srgbClr val="C00000"/>
                </a:solidFill>
              </a:rPr>
              <a:t>. dle polohy vzhledem k výrobnímu procesu</a:t>
            </a:r>
            <a:endParaRPr lang="cs-CZ" dirty="0">
              <a:solidFill>
                <a:srgbClr val="C00000"/>
              </a:solidFill>
            </a:endParaRPr>
          </a:p>
          <a:p>
            <a:pPr marL="182880" indent="-182880" fontAlgn="auto">
              <a:spcAft>
                <a:spcPts val="0"/>
              </a:spcAft>
              <a:buFont typeface="Arial" pitchFamily="34" charset="0"/>
              <a:buChar char="•"/>
              <a:defRPr/>
            </a:pPr>
            <a:r>
              <a:rPr lang="cs-CZ" b="1" dirty="0" smtClean="0">
                <a:solidFill>
                  <a:srgbClr val="00FF00"/>
                </a:solidFill>
              </a:rPr>
              <a:t>Vstupní </a:t>
            </a:r>
            <a:r>
              <a:rPr lang="cs-CZ" b="1" dirty="0">
                <a:solidFill>
                  <a:srgbClr val="00FF00"/>
                </a:solidFill>
              </a:rPr>
              <a:t>sklady</a:t>
            </a:r>
            <a:r>
              <a:rPr lang="cs-CZ" b="1" dirty="0"/>
              <a:t> </a:t>
            </a:r>
            <a:r>
              <a:rPr lang="cs-CZ" dirty="0"/>
              <a:t> </a:t>
            </a:r>
            <a:r>
              <a:rPr lang="cs-CZ" dirty="0" smtClean="0"/>
              <a:t>-  </a:t>
            </a:r>
            <a:r>
              <a:rPr lang="cs-CZ" dirty="0"/>
              <a:t>pořizovací nebo zásobovací </a:t>
            </a:r>
            <a:r>
              <a:rPr lang="cs-CZ" dirty="0" smtClean="0"/>
              <a:t>sklady - určené </a:t>
            </a:r>
            <a:r>
              <a:rPr lang="cs-CZ" dirty="0"/>
              <a:t>k udržování zásob vstupních materiálů. </a:t>
            </a:r>
          </a:p>
          <a:p>
            <a:pPr marL="182880" indent="-182880" fontAlgn="auto">
              <a:spcAft>
                <a:spcPts val="0"/>
              </a:spcAft>
              <a:buFont typeface="Arial" pitchFamily="34" charset="0"/>
              <a:buChar char="•"/>
              <a:defRPr/>
            </a:pPr>
            <a:r>
              <a:rPr lang="cs-CZ" b="1" dirty="0" smtClean="0">
                <a:solidFill>
                  <a:srgbClr val="00FF00"/>
                </a:solidFill>
              </a:rPr>
              <a:t>Mezisklady </a:t>
            </a:r>
            <a:r>
              <a:rPr lang="cs-CZ" b="1" dirty="0">
                <a:solidFill>
                  <a:srgbClr val="00FF00"/>
                </a:solidFill>
              </a:rPr>
              <a:t>a příruční sklady</a:t>
            </a:r>
            <a:r>
              <a:rPr lang="cs-CZ" b="1" dirty="0"/>
              <a:t> </a:t>
            </a:r>
            <a:r>
              <a:rPr lang="cs-CZ" dirty="0"/>
              <a:t>-</a:t>
            </a:r>
            <a:r>
              <a:rPr lang="cs-CZ" dirty="0" smtClean="0"/>
              <a:t> </a:t>
            </a:r>
            <a:r>
              <a:rPr lang="cs-CZ" dirty="0"/>
              <a:t>výrobní </a:t>
            </a:r>
            <a:r>
              <a:rPr lang="cs-CZ" dirty="0" smtClean="0"/>
              <a:t>sklady</a:t>
            </a:r>
            <a:r>
              <a:rPr lang="cs-CZ" dirty="0"/>
              <a:t> </a:t>
            </a:r>
            <a:r>
              <a:rPr lang="cs-CZ" dirty="0" smtClean="0"/>
              <a:t>- </a:t>
            </a:r>
            <a:r>
              <a:rPr lang="cs-CZ" dirty="0"/>
              <a:t>určené k předzásobení mezi různými stupni výrobního </a:t>
            </a:r>
            <a:r>
              <a:rPr lang="cs-CZ" dirty="0" smtClean="0"/>
              <a:t>procesu - mohou se používat </a:t>
            </a:r>
            <a:r>
              <a:rPr lang="cs-CZ" dirty="0"/>
              <a:t>pro vyrovnáním kapacitních rozdílů mezi linkami, nebo mohou sloužit i jako zásobníky materiálu pro výrobu</a:t>
            </a:r>
            <a:r>
              <a:rPr lang="cs-CZ" dirty="0" smtClean="0"/>
              <a:t>. </a:t>
            </a:r>
            <a:endParaRPr lang="cs-CZ" dirty="0"/>
          </a:p>
          <a:p>
            <a:pPr marL="182880" indent="-182880" fontAlgn="auto">
              <a:spcAft>
                <a:spcPts val="0"/>
              </a:spcAft>
              <a:buFont typeface="Arial" pitchFamily="34" charset="0"/>
              <a:buChar char="•"/>
              <a:defRPr/>
            </a:pPr>
            <a:r>
              <a:rPr lang="cs-CZ" b="1" dirty="0" smtClean="0">
                <a:solidFill>
                  <a:srgbClr val="00FF00"/>
                </a:solidFill>
              </a:rPr>
              <a:t>Odbytové </a:t>
            </a:r>
            <a:r>
              <a:rPr lang="cs-CZ" b="1" dirty="0">
                <a:solidFill>
                  <a:srgbClr val="00FF00"/>
                </a:solidFill>
              </a:rPr>
              <a:t>sklady</a:t>
            </a:r>
            <a:r>
              <a:rPr lang="cs-CZ" b="1" dirty="0"/>
              <a:t> </a:t>
            </a:r>
            <a:r>
              <a:rPr lang="cs-CZ" dirty="0" smtClean="0"/>
              <a:t> - expediční sklady</a:t>
            </a:r>
            <a:r>
              <a:rPr lang="cs-CZ" b="1" dirty="0" smtClean="0"/>
              <a:t> </a:t>
            </a:r>
            <a:r>
              <a:rPr lang="cs-CZ" dirty="0" smtClean="0"/>
              <a:t> -  </a:t>
            </a:r>
            <a:r>
              <a:rPr lang="cs-CZ" dirty="0"/>
              <a:t>sklady určené k vyrovnání časových rozdílů mezi výrobními a odbytovými procesy. </a:t>
            </a:r>
          </a:p>
        </p:txBody>
      </p:sp>
    </p:spTree>
    <p:extLst>
      <p:ext uri="{BB962C8B-B14F-4D97-AF65-F5344CB8AC3E}">
        <p14:creationId xmlns:p14="http://schemas.microsoft.com/office/powerpoint/2010/main" val="3415938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Technologické skupiny zboží</a:t>
            </a:r>
            <a:endParaRPr lang="cs-CZ" dirty="0"/>
          </a:p>
        </p:txBody>
      </p:sp>
      <p:sp>
        <p:nvSpPr>
          <p:cNvPr id="3" name="Zástupný symbol pro obsah 2"/>
          <p:cNvSpPr>
            <a:spLocks noGrp="1"/>
          </p:cNvSpPr>
          <p:nvPr>
            <p:ph idx="1"/>
          </p:nvPr>
        </p:nvSpPr>
        <p:spPr>
          <a:xfrm>
            <a:off x="457200" y="1196752"/>
            <a:ext cx="8229600" cy="4929411"/>
          </a:xfrm>
        </p:spPr>
        <p:txBody>
          <a:bodyPr>
            <a:normAutofit fontScale="55000" lnSpcReduction="20000"/>
          </a:bodyPr>
          <a:lstStyle/>
          <a:p>
            <a:r>
              <a:rPr lang="cs-CZ" dirty="0" smtClean="0"/>
              <a:t>= sortimentní </a:t>
            </a:r>
            <a:r>
              <a:rPr lang="cs-CZ" dirty="0"/>
              <a:t>skupiny a podskupiny zboží, které mají </a:t>
            </a:r>
            <a:r>
              <a:rPr lang="cs-CZ" dirty="0" smtClean="0"/>
              <a:t>stejné, resp. podobné vlastnosti a reagují stejným nebo obdobným způsobem na klimatické, provozní, hygienické a bezpečnostní podmínky, což </a:t>
            </a:r>
            <a:r>
              <a:rPr lang="cs-CZ" dirty="0"/>
              <a:t>vyvolává potřebu shodné manipulace a </a:t>
            </a:r>
            <a:r>
              <a:rPr lang="cs-CZ" dirty="0" smtClean="0"/>
              <a:t>uskladňování – druh a rozsah skladovacích ploch, druh manipulačních jednotek, dopravních a manipulačních prostředků.</a:t>
            </a:r>
            <a:endParaRPr lang="cs-CZ" dirty="0"/>
          </a:p>
          <a:p>
            <a:r>
              <a:rPr lang="cs-CZ" dirty="0"/>
              <a:t>Z</a:t>
            </a:r>
            <a:r>
              <a:rPr lang="cs-CZ" dirty="0" smtClean="0"/>
              <a:t>ákladní </a:t>
            </a:r>
            <a:r>
              <a:rPr lang="cs-CZ" dirty="0"/>
              <a:t>technologické skupiny  </a:t>
            </a:r>
            <a:r>
              <a:rPr lang="cs-CZ" dirty="0" smtClean="0"/>
              <a:t>zboží: </a:t>
            </a:r>
            <a:endParaRPr lang="cs-CZ" dirty="0"/>
          </a:p>
          <a:p>
            <a:r>
              <a:rPr lang="cs-CZ" b="1" dirty="0" smtClean="0"/>
              <a:t>1</a:t>
            </a:r>
            <a:r>
              <a:rPr lang="cs-CZ" b="1" dirty="0"/>
              <a:t>. Aromaticky agresivní </a:t>
            </a:r>
            <a:r>
              <a:rPr lang="cs-CZ" dirty="0"/>
              <a:t>(káva, drogistické zboží) </a:t>
            </a:r>
          </a:p>
          <a:p>
            <a:r>
              <a:rPr lang="cs-CZ" b="1" dirty="0" smtClean="0"/>
              <a:t>2</a:t>
            </a:r>
            <a:r>
              <a:rPr lang="cs-CZ" b="1" dirty="0"/>
              <a:t>. Absorbující pachy </a:t>
            </a:r>
            <a:r>
              <a:rPr lang="cs-CZ" dirty="0"/>
              <a:t>(čokoláda, cukrovinky, mléko) </a:t>
            </a:r>
          </a:p>
          <a:p>
            <a:r>
              <a:rPr lang="cs-CZ" b="1" dirty="0" smtClean="0"/>
              <a:t>3</a:t>
            </a:r>
            <a:r>
              <a:rPr lang="cs-CZ" b="1" dirty="0"/>
              <a:t>. Vyžadující speciální klimatické podmínky </a:t>
            </a:r>
            <a:r>
              <a:rPr lang="cs-CZ" dirty="0"/>
              <a:t>(rychle se kazící zboží - maso, ryby, drůbež, mléčné výrobky) </a:t>
            </a:r>
          </a:p>
          <a:p>
            <a:r>
              <a:rPr lang="cs-CZ" b="1" dirty="0" smtClean="0"/>
              <a:t>4</a:t>
            </a:r>
            <a:r>
              <a:rPr lang="cs-CZ" b="1" dirty="0"/>
              <a:t>. Vyžadující speciální bezpečnostní podmínky</a:t>
            </a:r>
            <a:r>
              <a:rPr lang="cs-CZ" dirty="0"/>
              <a:t> (drahé zboží, klenoty, střelné zbraně...) </a:t>
            </a:r>
          </a:p>
          <a:p>
            <a:r>
              <a:rPr lang="cs-CZ" b="1" dirty="0" smtClean="0"/>
              <a:t>5</a:t>
            </a:r>
            <a:r>
              <a:rPr lang="cs-CZ" b="1" dirty="0"/>
              <a:t>. Vyžadující náročnou manipulaci apod. </a:t>
            </a:r>
            <a:r>
              <a:rPr lang="cs-CZ" dirty="0"/>
              <a:t>(křehké zboží, těžké zboží, reagující na vibrace, na světelné záření</a:t>
            </a:r>
            <a:r>
              <a:rPr lang="cs-CZ" dirty="0" smtClean="0"/>
              <a:t>...)</a:t>
            </a:r>
          </a:p>
          <a:p>
            <a:r>
              <a:rPr lang="cs-CZ" dirty="0" smtClean="0"/>
              <a:t>6. Podle frekvence poptávky</a:t>
            </a:r>
          </a:p>
          <a:p>
            <a:r>
              <a:rPr lang="cs-CZ" dirty="0" smtClean="0"/>
              <a:t>7. Podle objemu, hmotnosti, odolnosti vůči mechanickým vlivům </a:t>
            </a:r>
            <a:endParaRPr lang="cs-CZ" dirty="0"/>
          </a:p>
          <a:p>
            <a:r>
              <a:rPr lang="cs-CZ" dirty="0" smtClean="0"/>
              <a:t>Rozdělení </a:t>
            </a:r>
            <a:r>
              <a:rPr lang="cs-CZ" dirty="0"/>
              <a:t>zboží do technologických skupin  </a:t>
            </a:r>
            <a:r>
              <a:rPr lang="cs-CZ" dirty="0" smtClean="0"/>
              <a:t>- nezbytné </a:t>
            </a:r>
            <a:r>
              <a:rPr lang="cs-CZ" dirty="0"/>
              <a:t>pro praktickou aplikaci zásady uložení zboží, která je nazývána "</a:t>
            </a:r>
            <a:r>
              <a:rPr lang="cs-CZ" b="1" dirty="0"/>
              <a:t>zásadou dovoleného sousedství</a:t>
            </a:r>
            <a:r>
              <a:rPr lang="cs-CZ" dirty="0"/>
              <a:t>". </a:t>
            </a:r>
          </a:p>
          <a:p>
            <a:endParaRPr lang="cs-CZ" dirty="0"/>
          </a:p>
        </p:txBody>
      </p:sp>
    </p:spTree>
    <p:extLst>
      <p:ext uri="{BB962C8B-B14F-4D97-AF65-F5344CB8AC3E}">
        <p14:creationId xmlns:p14="http://schemas.microsoft.com/office/powerpoint/2010/main" val="1492631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1052513"/>
          </a:xfrm>
        </p:spPr>
        <p:txBody>
          <a:bodyPr/>
          <a:lstStyle/>
          <a:p>
            <a:pPr eaLnBrk="1" hangingPunct="1"/>
            <a:r>
              <a:rPr lang="cs-CZ" altLang="cs-CZ" smtClean="0">
                <a:solidFill>
                  <a:srgbClr val="FF6600"/>
                </a:solidFill>
                <a:latin typeface="Arial Black" pitchFamily="34" charset="0"/>
              </a:rPr>
              <a:t>Technologie skladování obilí</a:t>
            </a:r>
          </a:p>
        </p:txBody>
      </p:sp>
      <p:sp>
        <p:nvSpPr>
          <p:cNvPr id="5123" name="Rectangle 3"/>
          <p:cNvSpPr>
            <a:spLocks noGrp="1" noChangeArrowheads="1"/>
          </p:cNvSpPr>
          <p:nvPr>
            <p:ph type="body" idx="1"/>
          </p:nvPr>
        </p:nvSpPr>
        <p:spPr>
          <a:xfrm>
            <a:off x="0" y="1125538"/>
            <a:ext cx="9144000" cy="5732462"/>
          </a:xfrm>
        </p:spPr>
        <p:txBody>
          <a:bodyPr/>
          <a:lstStyle/>
          <a:p>
            <a:pPr marL="609600" indent="-609600" eaLnBrk="1" hangingPunct="1">
              <a:buFontTx/>
              <a:buAutoNum type="arabicPeriod"/>
            </a:pPr>
            <a:r>
              <a:rPr lang="cs-CZ" altLang="cs-CZ" b="1" smtClean="0">
                <a:latin typeface="Times New Roman" pitchFamily="18" charset="0"/>
              </a:rPr>
              <a:t>Příjem obilí</a:t>
            </a:r>
          </a:p>
          <a:p>
            <a:pPr marL="609600" indent="-609600" eaLnBrk="1" hangingPunct="1">
              <a:buFontTx/>
              <a:buAutoNum type="arabicPeriod"/>
            </a:pPr>
            <a:r>
              <a:rPr lang="cs-CZ" altLang="cs-CZ" b="1" smtClean="0">
                <a:latin typeface="Times New Roman" pitchFamily="18" charset="0"/>
              </a:rPr>
              <a:t>Odstranění prachu, příměsí a nečistot</a:t>
            </a:r>
          </a:p>
          <a:p>
            <a:pPr marL="609600" indent="-609600" eaLnBrk="1" hangingPunct="1">
              <a:buFontTx/>
              <a:buAutoNum type="arabicPeriod"/>
            </a:pPr>
            <a:r>
              <a:rPr lang="cs-CZ" altLang="cs-CZ" b="1" smtClean="0">
                <a:latin typeface="Times New Roman" pitchFamily="18" charset="0"/>
              </a:rPr>
              <a:t>Úprava a zpracování zrna s vysokou vlhkostí (nad 14%) :</a:t>
            </a:r>
          </a:p>
          <a:p>
            <a:pPr marL="990600" lvl="1" indent="-533400" eaLnBrk="1" hangingPunct="1"/>
            <a:r>
              <a:rPr lang="cs-CZ" altLang="cs-CZ" i="1" smtClean="0">
                <a:latin typeface="Times New Roman" pitchFamily="18" charset="0"/>
              </a:rPr>
              <a:t>aktivní větrání, klimatizační zařízení, vnitřní čidla</a:t>
            </a:r>
          </a:p>
          <a:p>
            <a:pPr marL="990600" lvl="1" indent="-533400" eaLnBrk="1" hangingPunct="1"/>
            <a:r>
              <a:rPr lang="cs-CZ" altLang="cs-CZ" i="1" smtClean="0">
                <a:latin typeface="Times New Roman" pitchFamily="18" charset="0"/>
              </a:rPr>
              <a:t>termické dosoušení</a:t>
            </a:r>
          </a:p>
          <a:p>
            <a:pPr marL="990600" lvl="1" indent="-533400" eaLnBrk="1" hangingPunct="1"/>
            <a:r>
              <a:rPr lang="cs-CZ" altLang="cs-CZ" i="1" smtClean="0">
                <a:latin typeface="Times New Roman" pitchFamily="18" charset="0"/>
              </a:rPr>
              <a:t>zchlazování, chemická konzervace</a:t>
            </a:r>
          </a:p>
          <a:p>
            <a:pPr marL="609600" indent="-609600" eaLnBrk="1" hangingPunct="1">
              <a:buFontTx/>
              <a:buAutoNum type="arabicPeriod"/>
            </a:pPr>
            <a:r>
              <a:rPr lang="cs-CZ" altLang="cs-CZ" b="1" smtClean="0">
                <a:latin typeface="Times New Roman" pitchFamily="18" charset="0"/>
              </a:rPr>
              <a:t>Skladování</a:t>
            </a:r>
          </a:p>
          <a:p>
            <a:pPr marL="609600" indent="-609600" eaLnBrk="1" hangingPunct="1">
              <a:buFontTx/>
              <a:buAutoNum type="arabicPeriod"/>
            </a:pPr>
            <a:r>
              <a:rPr lang="cs-CZ" altLang="cs-CZ" b="1" smtClean="0">
                <a:latin typeface="Times New Roman" pitchFamily="18" charset="0"/>
              </a:rPr>
              <a:t>Expedice obilí</a:t>
            </a:r>
          </a:p>
        </p:txBody>
      </p:sp>
    </p:spTree>
    <p:extLst>
      <p:ext uri="{BB962C8B-B14F-4D97-AF65-F5344CB8AC3E}">
        <p14:creationId xmlns:p14="http://schemas.microsoft.com/office/powerpoint/2010/main" val="2438368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1052513"/>
          </a:xfrm>
        </p:spPr>
        <p:txBody>
          <a:bodyPr/>
          <a:lstStyle/>
          <a:p>
            <a:pPr eaLnBrk="1" hangingPunct="1"/>
            <a:r>
              <a:rPr lang="cs-CZ" altLang="cs-CZ" smtClean="0">
                <a:solidFill>
                  <a:srgbClr val="FF6600"/>
                </a:solidFill>
                <a:latin typeface="Arial Black" pitchFamily="34" charset="0"/>
              </a:rPr>
              <a:t>Skladování ovoce</a:t>
            </a:r>
          </a:p>
        </p:txBody>
      </p:sp>
      <p:sp>
        <p:nvSpPr>
          <p:cNvPr id="9219" name="Rectangle 3"/>
          <p:cNvSpPr>
            <a:spLocks noGrp="1" noChangeArrowheads="1"/>
          </p:cNvSpPr>
          <p:nvPr>
            <p:ph type="body" idx="1"/>
          </p:nvPr>
        </p:nvSpPr>
        <p:spPr>
          <a:xfrm>
            <a:off x="0" y="1125538"/>
            <a:ext cx="9144000" cy="5732462"/>
          </a:xfrm>
        </p:spPr>
        <p:txBody>
          <a:bodyPr/>
          <a:lstStyle/>
          <a:p>
            <a:pPr marL="609600" indent="-609600" eaLnBrk="1" hangingPunct="1">
              <a:buFontTx/>
              <a:buNone/>
              <a:defRPr/>
            </a:pPr>
            <a:r>
              <a:rPr lang="cs-CZ" altLang="cs-CZ" sz="2800" b="1" smtClean="0">
                <a:effectLst>
                  <a:outerShdw blurRad="38100" dist="38100" dir="2700000" algn="tl">
                    <a:srgbClr val="FFFFFF"/>
                  </a:outerShdw>
                </a:effectLst>
                <a:latin typeface="Times New Roman" pitchFamily="18" charset="0"/>
              </a:rPr>
              <a:t>TRŽNÍ ÚPRAVY</a:t>
            </a:r>
          </a:p>
          <a:p>
            <a:pPr marL="609600" indent="-609600" eaLnBrk="1" hangingPunct="1">
              <a:defRPr/>
            </a:pPr>
            <a:r>
              <a:rPr lang="cs-CZ" altLang="cs-CZ" sz="2200" b="1" smtClean="0">
                <a:latin typeface="Times New Roman" pitchFamily="18" charset="0"/>
              </a:rPr>
              <a:t>dokonalé přetřídění  zboží, tj. 100% kvalitativní přejímku, roztřídění do jakostních tříd podle norem</a:t>
            </a:r>
          </a:p>
          <a:p>
            <a:pPr marL="609600" indent="-609600" eaLnBrk="1" hangingPunct="1">
              <a:defRPr/>
            </a:pPr>
            <a:r>
              <a:rPr lang="cs-CZ" altLang="cs-CZ" sz="2200" b="1" smtClean="0">
                <a:latin typeface="Times New Roman" pitchFamily="18" charset="0"/>
              </a:rPr>
              <a:t>očištění od hrubých nečistot (hlíny, písku, housenek, plžů, zahnívajících a zavadlých částí ovoce)</a:t>
            </a:r>
          </a:p>
          <a:p>
            <a:pPr marL="609600" indent="-609600" eaLnBrk="1" hangingPunct="1">
              <a:defRPr/>
            </a:pPr>
            <a:r>
              <a:rPr lang="cs-CZ" altLang="cs-CZ" sz="2200" b="1" smtClean="0">
                <a:latin typeface="Times New Roman" pitchFamily="18" charset="0"/>
              </a:rPr>
              <a:t>jednotná úprava vzhledu</a:t>
            </a:r>
          </a:p>
          <a:p>
            <a:pPr marL="609600" indent="-609600" eaLnBrk="1" hangingPunct="1">
              <a:defRPr/>
            </a:pPr>
            <a:r>
              <a:rPr lang="cs-CZ" altLang="cs-CZ" sz="2200" b="1" smtClean="0">
                <a:latin typeface="Times New Roman" pitchFamily="18" charset="0"/>
              </a:rPr>
              <a:t>praní tvrdých druhů zeleniny (např. karotky)</a:t>
            </a:r>
          </a:p>
          <a:p>
            <a:pPr marL="609600" indent="-609600" eaLnBrk="1" hangingPunct="1">
              <a:defRPr/>
            </a:pPr>
            <a:r>
              <a:rPr lang="cs-CZ" altLang="cs-CZ" sz="2200" b="1" smtClean="0">
                <a:latin typeface="Times New Roman" pitchFamily="18" charset="0"/>
              </a:rPr>
              <a:t>utvoření prodejních jednotek  (spotřebitelské balení) kombinací více druhů ovoce  pro kuchyňské účely</a:t>
            </a:r>
          </a:p>
          <a:p>
            <a:pPr marL="609600" indent="-609600" eaLnBrk="1" hangingPunct="1">
              <a:defRPr/>
            </a:pPr>
            <a:r>
              <a:rPr lang="cs-CZ" altLang="cs-CZ" sz="2200" b="1" smtClean="0">
                <a:latin typeface="Times New Roman" pitchFamily="18" charset="0"/>
              </a:rPr>
              <a:t>síťování tvrdých druhů ovoce s visačkami hmotnosti  nebo na prodejnách s visačkami kilogramové ceny, hmotnosti a spotřebitelskou cenou ;</a:t>
            </a:r>
          </a:p>
          <a:p>
            <a:pPr marL="609600" indent="-609600" eaLnBrk="1" hangingPunct="1">
              <a:defRPr/>
            </a:pPr>
            <a:r>
              <a:rPr lang="cs-CZ" altLang="cs-CZ" sz="2200" b="1" smtClean="0">
                <a:latin typeface="Times New Roman" pitchFamily="18" charset="0"/>
              </a:rPr>
              <a:t>balení na podnosných miskách a přebalení smrštitelnou folií opět podle místa úpravy s hmotností kilogramovou i konkrétní a event. s cenou.</a:t>
            </a:r>
          </a:p>
        </p:txBody>
      </p:sp>
    </p:spTree>
    <p:extLst>
      <p:ext uri="{BB962C8B-B14F-4D97-AF65-F5344CB8AC3E}">
        <p14:creationId xmlns:p14="http://schemas.microsoft.com/office/powerpoint/2010/main" val="184247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9144000" cy="1052513"/>
          </a:xfrm>
        </p:spPr>
        <p:txBody>
          <a:bodyPr/>
          <a:lstStyle/>
          <a:p>
            <a:pPr eaLnBrk="1" hangingPunct="1"/>
            <a:r>
              <a:rPr lang="cs-CZ" altLang="cs-CZ" smtClean="0">
                <a:solidFill>
                  <a:srgbClr val="FF6600"/>
                </a:solidFill>
                <a:latin typeface="Arial Black" pitchFamily="34" charset="0"/>
              </a:rPr>
              <a:t>Skladování ovoce</a:t>
            </a:r>
          </a:p>
        </p:txBody>
      </p:sp>
      <p:sp>
        <p:nvSpPr>
          <p:cNvPr id="10243" name="Rectangle 3"/>
          <p:cNvSpPr>
            <a:spLocks noGrp="1" noChangeArrowheads="1"/>
          </p:cNvSpPr>
          <p:nvPr>
            <p:ph type="body" idx="1"/>
          </p:nvPr>
        </p:nvSpPr>
        <p:spPr>
          <a:xfrm>
            <a:off x="0" y="1125538"/>
            <a:ext cx="9144000" cy="5732462"/>
          </a:xfrm>
        </p:spPr>
        <p:txBody>
          <a:bodyPr>
            <a:normAutofit fontScale="85000" lnSpcReduction="20000"/>
          </a:bodyPr>
          <a:lstStyle/>
          <a:p>
            <a:pPr marL="609600" indent="-609600" eaLnBrk="1" hangingPunct="1">
              <a:buFontTx/>
              <a:buNone/>
              <a:defRPr/>
            </a:pPr>
            <a:r>
              <a:rPr lang="cs-CZ" altLang="cs-CZ" sz="2400" b="1" u="sng" dirty="0" smtClean="0">
                <a:effectLst>
                  <a:outerShdw blurRad="38100" dist="38100" dir="2700000" algn="tl">
                    <a:srgbClr val="FFFFFF"/>
                  </a:outerShdw>
                </a:effectLst>
                <a:latin typeface="Arial Black" pitchFamily="34" charset="0"/>
              </a:rPr>
              <a:t>NESKLADOVATELNÉ, resp. krátkodobě skladovatelné DRUHY</a:t>
            </a:r>
            <a:r>
              <a:rPr lang="cs-CZ" altLang="cs-CZ" sz="2400" b="1" u="sng" dirty="0" smtClean="0">
                <a:latin typeface="Times New Roman" pitchFamily="18" charset="0"/>
              </a:rPr>
              <a:t> </a:t>
            </a:r>
          </a:p>
          <a:p>
            <a:pPr marL="609600" indent="-609600" eaLnBrk="1" hangingPunct="1">
              <a:defRPr/>
            </a:pPr>
            <a:r>
              <a:rPr lang="cs-CZ" altLang="cs-CZ" sz="2800" b="1" dirty="0" smtClean="0">
                <a:effectLst>
                  <a:outerShdw blurRad="38100" dist="38100" dir="2700000" algn="tl">
                    <a:srgbClr val="FFFFFF"/>
                  </a:outerShdw>
                </a:effectLst>
                <a:latin typeface="Times New Roman" pitchFamily="18" charset="0"/>
              </a:rPr>
              <a:t>ve vychlazeném stavu lze přepravovat 2 – 3 dny </a:t>
            </a:r>
          </a:p>
          <a:p>
            <a:pPr marL="609600" indent="-609600" eaLnBrk="1" hangingPunct="1">
              <a:defRPr/>
            </a:pPr>
            <a:r>
              <a:rPr lang="cs-CZ" altLang="cs-CZ" sz="2800" b="1" dirty="0" smtClean="0">
                <a:effectLst>
                  <a:outerShdw blurRad="38100" dist="38100" dir="2700000" algn="tl">
                    <a:srgbClr val="FFFFFF"/>
                  </a:outerShdw>
                </a:effectLst>
                <a:latin typeface="Times New Roman" pitchFamily="18" charset="0"/>
              </a:rPr>
              <a:t>způsoby předchlazování</a:t>
            </a:r>
          </a:p>
          <a:p>
            <a:pPr marL="990600" lvl="1" indent="-533400" eaLnBrk="1" hangingPunct="1">
              <a:defRPr/>
            </a:pPr>
            <a:r>
              <a:rPr lang="cs-CZ" altLang="cs-CZ" sz="2400" b="1" dirty="0" smtClean="0">
                <a:effectLst>
                  <a:outerShdw blurRad="38100" dist="38100" dir="2700000" algn="tl">
                    <a:srgbClr val="FFFFFF"/>
                  </a:outerShdw>
                </a:effectLst>
                <a:latin typeface="Times New Roman" pitchFamily="18" charset="0"/>
              </a:rPr>
              <a:t>tunelové předchlazování</a:t>
            </a:r>
            <a:r>
              <a:rPr lang="cs-CZ" altLang="cs-CZ" sz="2400" dirty="0" smtClean="0">
                <a:effectLst>
                  <a:outerShdw blurRad="38100" dist="38100" dir="2700000" algn="tl">
                    <a:srgbClr val="FFFFFF"/>
                  </a:outerShdw>
                </a:effectLst>
                <a:latin typeface="Times New Roman" pitchFamily="18" charset="0"/>
              </a:rPr>
              <a:t> listové zeleniny  a drobného bobulového ovoce </a:t>
            </a:r>
            <a:r>
              <a:rPr lang="cs-CZ" altLang="cs-CZ" sz="2400" b="1" dirty="0" smtClean="0">
                <a:effectLst>
                  <a:outerShdw blurRad="38100" dist="38100" dir="2700000" algn="tl">
                    <a:srgbClr val="FFFFFF"/>
                  </a:outerShdw>
                </a:effectLst>
                <a:latin typeface="Times New Roman" pitchFamily="18" charset="0"/>
              </a:rPr>
              <a:t>vzduchem</a:t>
            </a:r>
            <a:r>
              <a:rPr lang="cs-CZ" altLang="cs-CZ" sz="2400" dirty="0" smtClean="0">
                <a:effectLst>
                  <a:outerShdw blurRad="38100" dist="38100" dir="2700000" algn="tl">
                    <a:srgbClr val="FFFFFF"/>
                  </a:outerShdw>
                </a:effectLst>
                <a:latin typeface="Times New Roman" pitchFamily="18" charset="0"/>
              </a:rPr>
              <a:t> odebíráním tepla</a:t>
            </a:r>
          </a:p>
          <a:p>
            <a:pPr marL="990600" lvl="1" indent="-533400" eaLnBrk="1" hangingPunct="1">
              <a:defRPr/>
            </a:pPr>
            <a:r>
              <a:rPr lang="cs-CZ" altLang="cs-CZ" sz="2400" b="1" dirty="0" smtClean="0">
                <a:effectLst>
                  <a:outerShdw blurRad="38100" dist="38100" dir="2700000" algn="tl">
                    <a:srgbClr val="FFFFFF"/>
                  </a:outerShdw>
                </a:effectLst>
                <a:latin typeface="Times New Roman" pitchFamily="18" charset="0"/>
              </a:rPr>
              <a:t>komorové chlazení</a:t>
            </a:r>
            <a:r>
              <a:rPr lang="cs-CZ" altLang="cs-CZ" sz="2400" dirty="0" smtClean="0">
                <a:effectLst>
                  <a:outerShdw blurRad="38100" dist="38100" dir="2700000" algn="tl">
                    <a:srgbClr val="FFFFFF"/>
                  </a:outerShdw>
                </a:effectLst>
                <a:latin typeface="Times New Roman" pitchFamily="18" charset="0"/>
              </a:rPr>
              <a:t> </a:t>
            </a:r>
            <a:r>
              <a:rPr lang="cs-CZ" altLang="cs-CZ" sz="2400" b="1" dirty="0" smtClean="0">
                <a:effectLst>
                  <a:outerShdw blurRad="38100" dist="38100" dir="2700000" algn="tl">
                    <a:srgbClr val="FFFFFF"/>
                  </a:outerShdw>
                </a:effectLst>
                <a:latin typeface="Times New Roman" pitchFamily="18" charset="0"/>
              </a:rPr>
              <a:t>vzduchem</a:t>
            </a:r>
            <a:r>
              <a:rPr lang="cs-CZ" altLang="cs-CZ" sz="2400" dirty="0" smtClean="0">
                <a:effectLst>
                  <a:outerShdw blurRad="38100" dist="38100" dir="2700000" algn="tl">
                    <a:srgbClr val="FFFFFF"/>
                  </a:outerShdw>
                </a:effectLst>
                <a:latin typeface="Times New Roman" pitchFamily="18" charset="0"/>
              </a:rPr>
              <a:t> v chladírenských skladech;</a:t>
            </a:r>
          </a:p>
          <a:p>
            <a:pPr marL="990600" lvl="1" indent="-533400" eaLnBrk="1" hangingPunct="1">
              <a:defRPr/>
            </a:pPr>
            <a:r>
              <a:rPr lang="cs-CZ" altLang="cs-CZ" sz="2400" b="1" dirty="0" smtClean="0">
                <a:effectLst>
                  <a:outerShdw blurRad="38100" dist="38100" dir="2700000" algn="tl">
                    <a:srgbClr val="FFFFFF"/>
                  </a:outerShdw>
                </a:effectLst>
                <a:latin typeface="Times New Roman" pitchFamily="18" charset="0"/>
              </a:rPr>
              <a:t>ponoření </a:t>
            </a:r>
            <a:r>
              <a:rPr lang="cs-CZ" altLang="cs-CZ" sz="2400" dirty="0" smtClean="0">
                <a:effectLst>
                  <a:outerShdw blurRad="38100" dist="38100" dir="2700000" algn="tl">
                    <a:srgbClr val="FFFFFF"/>
                  </a:outerShdw>
                </a:effectLst>
                <a:latin typeface="Times New Roman" pitchFamily="18" charset="0"/>
              </a:rPr>
              <a:t>ovoce a zeleniny ve spotřebitelských obalech </a:t>
            </a:r>
            <a:r>
              <a:rPr lang="cs-CZ" altLang="cs-CZ" sz="2400" b="1" dirty="0" smtClean="0">
                <a:effectLst>
                  <a:outerShdw blurRad="38100" dist="38100" dir="2700000" algn="tl">
                    <a:srgbClr val="FFFFFF"/>
                  </a:outerShdw>
                </a:effectLst>
                <a:latin typeface="Times New Roman" pitchFamily="18" charset="0"/>
              </a:rPr>
              <a:t>do směsi vody a ledu</a:t>
            </a:r>
            <a:r>
              <a:rPr lang="cs-CZ" altLang="cs-CZ" sz="2400" dirty="0" smtClean="0">
                <a:effectLst>
                  <a:outerShdw blurRad="38100" dist="38100" dir="2700000" algn="tl">
                    <a:srgbClr val="FFFFFF"/>
                  </a:outerShdw>
                </a:effectLst>
                <a:latin typeface="Times New Roman" pitchFamily="18" charset="0"/>
              </a:rPr>
              <a:t>, případně předchlazené solanky</a:t>
            </a:r>
          </a:p>
          <a:p>
            <a:pPr marL="990600" lvl="1" indent="-533400" eaLnBrk="1" hangingPunct="1">
              <a:defRPr/>
            </a:pPr>
            <a:r>
              <a:rPr lang="cs-CZ" altLang="cs-CZ" sz="2400" dirty="0" smtClean="0">
                <a:effectLst>
                  <a:outerShdw blurRad="38100" dist="38100" dir="2700000" algn="tl">
                    <a:srgbClr val="FFFFFF"/>
                  </a:outerShdw>
                </a:effectLst>
                <a:latin typeface="Times New Roman" pitchFamily="18" charset="0"/>
              </a:rPr>
              <a:t>chlazení zejména listové zeleniny v klecích </a:t>
            </a:r>
            <a:r>
              <a:rPr lang="cs-CZ" altLang="cs-CZ" sz="2400" b="1" dirty="0" smtClean="0">
                <a:effectLst>
                  <a:outerShdw blurRad="38100" dist="38100" dir="2700000" algn="tl">
                    <a:srgbClr val="FFFFFF"/>
                  </a:outerShdw>
                </a:effectLst>
                <a:latin typeface="Times New Roman" pitchFamily="18" charset="0"/>
              </a:rPr>
              <a:t>sprchou studené vody</a:t>
            </a:r>
          </a:p>
          <a:p>
            <a:pPr marL="990600" lvl="1" indent="-533400" eaLnBrk="1" hangingPunct="1">
              <a:defRPr/>
            </a:pPr>
            <a:r>
              <a:rPr lang="cs-CZ" altLang="cs-CZ" sz="2400" b="1" dirty="0" smtClean="0">
                <a:effectLst>
                  <a:outerShdw blurRad="38100" dist="38100" dir="2700000" algn="tl">
                    <a:srgbClr val="FFFFFF"/>
                  </a:outerShdw>
                </a:effectLst>
                <a:latin typeface="Times New Roman" pitchFamily="18" charset="0"/>
              </a:rPr>
              <a:t>vakuové chlazení</a:t>
            </a:r>
            <a:r>
              <a:rPr lang="cs-CZ" altLang="cs-CZ" sz="2400" dirty="0" smtClean="0">
                <a:effectLst>
                  <a:outerShdw blurRad="38100" dist="38100" dir="2700000" algn="tl">
                    <a:srgbClr val="FFFFFF"/>
                  </a:outerShdw>
                </a:effectLst>
                <a:latin typeface="Times New Roman" pitchFamily="18" charset="0"/>
              </a:rPr>
              <a:t> v pojízdných komorách přímo na poli a v sadech</a:t>
            </a:r>
          </a:p>
          <a:p>
            <a:pPr>
              <a:defRPr/>
            </a:pPr>
            <a:r>
              <a:rPr lang="cs-CZ" altLang="cs-CZ" sz="2400" b="1" dirty="0">
                <a:effectLst>
                  <a:outerShdw blurRad="38100" dist="38100" dir="2700000" algn="tl">
                    <a:srgbClr val="FFFFFF"/>
                  </a:outerShdw>
                </a:effectLst>
                <a:latin typeface="Times New Roman" pitchFamily="18" charset="0"/>
              </a:rPr>
              <a:t>regulace </a:t>
            </a:r>
            <a:r>
              <a:rPr lang="cs-CZ" altLang="cs-CZ" sz="2400" b="1" dirty="0" err="1">
                <a:effectLst>
                  <a:outerShdw blurRad="38100" dist="38100" dir="2700000" algn="tl">
                    <a:srgbClr val="FFFFFF"/>
                  </a:outerShdw>
                </a:effectLst>
                <a:latin typeface="Times New Roman" pitchFamily="18" charset="0"/>
              </a:rPr>
              <a:t>dozrávacího</a:t>
            </a:r>
            <a:r>
              <a:rPr lang="cs-CZ" altLang="cs-CZ" sz="2400" b="1" dirty="0">
                <a:effectLst>
                  <a:outerShdw blurRad="38100" dist="38100" dir="2700000" algn="tl">
                    <a:srgbClr val="FFFFFF"/>
                  </a:outerShdw>
                </a:effectLst>
                <a:latin typeface="Times New Roman" pitchFamily="18" charset="0"/>
              </a:rPr>
              <a:t> procesu  a </a:t>
            </a:r>
            <a:r>
              <a:rPr lang="cs-CZ" altLang="cs-CZ" sz="2400" b="1" dirty="0" err="1">
                <a:effectLst>
                  <a:outerShdw blurRad="38100" dist="38100" dir="2700000" algn="tl">
                    <a:srgbClr val="FFFFFF"/>
                  </a:outerShdw>
                </a:effectLst>
                <a:latin typeface="Times New Roman" pitchFamily="18" charset="0"/>
              </a:rPr>
              <a:t>zrovnoměrňování</a:t>
            </a:r>
            <a:r>
              <a:rPr lang="cs-CZ" altLang="cs-CZ" sz="2400" b="1" dirty="0">
                <a:effectLst>
                  <a:outerShdw blurRad="38100" dist="38100" dir="2700000" algn="tl">
                    <a:srgbClr val="FFFFFF"/>
                  </a:outerShdw>
                </a:effectLst>
                <a:latin typeface="Times New Roman" pitchFamily="18" charset="0"/>
              </a:rPr>
              <a:t> spotřeby ovoce a zeleniny v průběhu celého roku</a:t>
            </a:r>
          </a:p>
          <a:p>
            <a:pPr>
              <a:defRPr/>
            </a:pPr>
            <a:r>
              <a:rPr lang="cs-CZ" altLang="cs-CZ" sz="2400" b="1" dirty="0">
                <a:effectLst>
                  <a:outerShdw blurRad="38100" dist="38100" dir="2700000" algn="tl">
                    <a:srgbClr val="FFFFFF"/>
                  </a:outerShdw>
                </a:effectLst>
                <a:latin typeface="Times New Roman" pitchFamily="18" charset="0"/>
              </a:rPr>
              <a:t>skladuje-li se ovoce a zelenina  v nevyhovujících skladech dochází k hmotnostním úbytkům 20-30%. </a:t>
            </a:r>
          </a:p>
          <a:p>
            <a:pPr>
              <a:defRPr/>
            </a:pPr>
            <a:r>
              <a:rPr lang="cs-CZ" altLang="cs-CZ" sz="2400" b="1" dirty="0">
                <a:effectLst>
                  <a:outerShdw blurRad="38100" dist="38100" dir="2700000" algn="tl">
                    <a:srgbClr val="FFFFFF"/>
                  </a:outerShdw>
                </a:effectLst>
                <a:latin typeface="Times New Roman" pitchFamily="18" charset="0"/>
              </a:rPr>
              <a:t>moderní sklady používají pro dlouhodobé skladování ovoce a zeleniny systém kontrolované atmosféry (C. A. - </a:t>
            </a:r>
            <a:r>
              <a:rPr lang="cs-CZ" altLang="cs-CZ" sz="2400" b="1" dirty="0" err="1">
                <a:effectLst>
                  <a:outerShdw blurRad="38100" dist="38100" dir="2700000" algn="tl">
                    <a:srgbClr val="FFFFFF"/>
                  </a:outerShdw>
                </a:effectLst>
                <a:latin typeface="Times New Roman" pitchFamily="18" charset="0"/>
              </a:rPr>
              <a:t>Controlled</a:t>
            </a:r>
            <a:r>
              <a:rPr lang="cs-CZ" altLang="cs-CZ" sz="2400" b="1" dirty="0">
                <a:effectLst>
                  <a:outerShdw blurRad="38100" dist="38100" dir="2700000" algn="tl">
                    <a:srgbClr val="FFFFFF"/>
                  </a:outerShdw>
                </a:effectLst>
                <a:latin typeface="Times New Roman" pitchFamily="18" charset="0"/>
              </a:rPr>
              <a:t> </a:t>
            </a:r>
            <a:r>
              <a:rPr lang="cs-CZ" altLang="cs-CZ" sz="2400" b="1" dirty="0" err="1">
                <a:effectLst>
                  <a:outerShdw blurRad="38100" dist="38100" dir="2700000" algn="tl">
                    <a:srgbClr val="FFFFFF"/>
                  </a:outerShdw>
                </a:effectLst>
                <a:latin typeface="Times New Roman" pitchFamily="18" charset="0"/>
              </a:rPr>
              <a:t>Atmosphere</a:t>
            </a:r>
            <a:r>
              <a:rPr lang="cs-CZ" altLang="cs-CZ" sz="2400" b="1" dirty="0">
                <a:effectLst>
                  <a:outerShdw blurRad="38100" dist="38100" dir="2700000" algn="tl">
                    <a:srgbClr val="FFFFFF"/>
                  </a:outerShdw>
                </a:effectLst>
                <a:latin typeface="Times New Roman" pitchFamily="18" charset="0"/>
              </a:rPr>
              <a:t>)</a:t>
            </a:r>
          </a:p>
          <a:p>
            <a:pPr lvl="1">
              <a:defRPr/>
            </a:pPr>
            <a:r>
              <a:rPr lang="cs-CZ" altLang="cs-CZ" sz="2000" dirty="0">
                <a:latin typeface="Times New Roman" pitchFamily="18" charset="0"/>
              </a:rPr>
              <a:t>systém je založen na principu, že CO</a:t>
            </a:r>
            <a:r>
              <a:rPr lang="cs-CZ" altLang="cs-CZ" sz="2000" baseline="-25000" dirty="0">
                <a:latin typeface="Times New Roman" pitchFamily="18" charset="0"/>
              </a:rPr>
              <a:t>2</a:t>
            </a:r>
            <a:r>
              <a:rPr lang="cs-CZ" altLang="cs-CZ" sz="2000" dirty="0">
                <a:latin typeface="Times New Roman" pitchFamily="18" charset="0"/>
              </a:rPr>
              <a:t> zpomaluje v optimální koncentraci dýchací pochody, zrání a snižuje ztráty na hmotnosti ovoce a zeleniny.</a:t>
            </a:r>
            <a:r>
              <a:rPr lang="cs-CZ" altLang="cs-CZ" sz="2000" b="1" dirty="0">
                <a:latin typeface="Times New Roman" pitchFamily="18" charset="0"/>
              </a:rPr>
              <a:t> </a:t>
            </a:r>
            <a:endParaRPr lang="cs-CZ" altLang="cs-CZ" dirty="0"/>
          </a:p>
          <a:p>
            <a:pPr marL="990600" lvl="1" indent="-533400" eaLnBrk="1" hangingPunct="1">
              <a:defRPr/>
            </a:pPr>
            <a:endParaRPr lang="cs-CZ" altLang="cs-CZ" sz="2400" dirty="0" smtClean="0">
              <a:effectLst>
                <a:outerShdw blurRad="38100" dist="38100" dir="2700000" algn="tl">
                  <a:srgbClr val="FFFFFF"/>
                </a:outerShdw>
              </a:effectLst>
              <a:latin typeface="Times New Roman" pitchFamily="18" charset="0"/>
            </a:endParaRPr>
          </a:p>
        </p:txBody>
      </p:sp>
    </p:spTree>
    <p:extLst>
      <p:ext uri="{BB962C8B-B14F-4D97-AF65-F5344CB8AC3E}">
        <p14:creationId xmlns:p14="http://schemas.microsoft.com/office/powerpoint/2010/main" val="3178238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marL="320040" indent="-320040" fontAlgn="auto">
              <a:spcAft>
                <a:spcPts val="0"/>
              </a:spcAft>
              <a:buClr>
                <a:schemeClr val="accent6">
                  <a:lumMod val="75000"/>
                </a:schemeClr>
              </a:buClr>
              <a:defRPr/>
            </a:pPr>
            <a:r>
              <a:rPr lang="sk-SK" dirty="0" smtClean="0">
                <a:solidFill>
                  <a:srgbClr val="C00000"/>
                </a:solidFill>
              </a:rPr>
              <a:t>SKLAD a SKLADOVÁNÍ</a:t>
            </a:r>
            <a:r>
              <a:rPr lang="sk-SK" dirty="0" smtClean="0"/>
              <a:t/>
            </a:r>
            <a:br>
              <a:rPr lang="sk-SK" dirty="0" smtClean="0"/>
            </a:br>
            <a:endParaRPr lang="sk-SK" dirty="0" smtClean="0"/>
          </a:p>
        </p:txBody>
      </p:sp>
      <p:sp>
        <p:nvSpPr>
          <p:cNvPr id="7171" name="Rectangle 3"/>
          <p:cNvSpPr>
            <a:spLocks noGrp="1" noChangeArrowheads="1"/>
          </p:cNvSpPr>
          <p:nvPr>
            <p:ph idx="1"/>
          </p:nvPr>
        </p:nvSpPr>
        <p:spPr>
          <a:xfrm>
            <a:off x="250825" y="1196975"/>
            <a:ext cx="8642350" cy="5472113"/>
          </a:xfrm>
        </p:spPr>
        <p:txBody>
          <a:bodyPr rtlCol="0">
            <a:normAutofit fontScale="70000" lnSpcReduction="20000"/>
          </a:bodyPr>
          <a:lstStyle/>
          <a:p>
            <a:pPr marL="182880" indent="-182880" algn="just" fontAlgn="auto">
              <a:spcAft>
                <a:spcPts val="0"/>
              </a:spcAft>
              <a:buFont typeface="Wingdings" pitchFamily="2" charset="2"/>
              <a:buNone/>
              <a:defRPr/>
            </a:pPr>
            <a:r>
              <a:rPr lang="sk-SK" altLang="sk-SK" dirty="0" smtClean="0"/>
              <a:t>	</a:t>
            </a:r>
            <a:r>
              <a:rPr lang="cs-CZ" altLang="sk-SK" dirty="0" smtClean="0"/>
              <a:t>SKLAD = objekt, připadne prostor speciálně zkonstruovaný a určený na krátkodobé anebo dlouhodobé uskladněni materiálu (zboží), který je vybavený skladovací technikou a zařízením určeným na příjem, skladováni, manipulaci, opravy, resp. další operace a distribuci materiálu (zboží).</a:t>
            </a:r>
          </a:p>
          <a:p>
            <a:pPr marL="182880" indent="-182880" algn="just" fontAlgn="auto">
              <a:spcAft>
                <a:spcPts val="0"/>
              </a:spcAft>
              <a:buFont typeface="Wingdings" pitchFamily="2" charset="2"/>
              <a:buNone/>
              <a:defRPr/>
            </a:pPr>
            <a:endParaRPr lang="cs-CZ" altLang="sk-SK" dirty="0"/>
          </a:p>
          <a:p>
            <a:pPr marL="182880" indent="-182880" algn="just" fontAlgn="auto">
              <a:spcAft>
                <a:spcPts val="0"/>
              </a:spcAft>
              <a:buFont typeface="Arial" pitchFamily="34" charset="0"/>
              <a:buNone/>
              <a:defRPr/>
            </a:pPr>
            <a:r>
              <a:rPr lang="cs-CZ" dirty="0" smtClean="0"/>
              <a:t>SKLADOVÁNÍ = Cílevědomé přerušeni toku materiálu (zboží) na stanoveném místě (v skladovém článku logistického řetězce) na určenou dobu, v rámci kterého materiál (zboží) existuje ve formě zásob a je chráněný před nežádoucími vlivy (vnějšími i vnitřními) různého charakteru. </a:t>
            </a:r>
          </a:p>
          <a:p>
            <a:pPr marL="182880" indent="-182880" algn="just" fontAlgn="auto">
              <a:spcAft>
                <a:spcPts val="0"/>
              </a:spcAft>
              <a:buFont typeface="Arial" pitchFamily="34" charset="0"/>
              <a:buNone/>
              <a:defRPr/>
            </a:pPr>
            <a:endParaRPr lang="cs-CZ" dirty="0">
              <a:solidFill>
                <a:schemeClr val="tx1">
                  <a:lumMod val="75000"/>
                  <a:lumOff val="25000"/>
                </a:schemeClr>
              </a:solidFill>
            </a:endParaRPr>
          </a:p>
          <a:p>
            <a:pPr marL="182880" indent="-182880" algn="just" fontAlgn="auto">
              <a:spcAft>
                <a:spcPts val="0"/>
              </a:spcAft>
              <a:buFont typeface="Arial" pitchFamily="34" charset="0"/>
              <a:buNone/>
              <a:defRPr/>
            </a:pPr>
            <a:r>
              <a:rPr lang="cs-CZ" dirty="0" smtClean="0">
                <a:solidFill>
                  <a:srgbClr val="0070C0"/>
                </a:solidFill>
              </a:rPr>
              <a:t>Tvorba zásob je sekundární funkce skladu</a:t>
            </a:r>
            <a:r>
              <a:rPr lang="cs-CZ" dirty="0" smtClean="0"/>
              <a:t>. </a:t>
            </a:r>
            <a:r>
              <a:rPr lang="cs-CZ" b="1" dirty="0" smtClean="0"/>
              <a:t>Primární funkcí </a:t>
            </a:r>
            <a:r>
              <a:rPr lang="cs-CZ" dirty="0" smtClean="0"/>
              <a:t>je </a:t>
            </a:r>
            <a:r>
              <a:rPr lang="cs-CZ" dirty="0" smtClean="0">
                <a:solidFill>
                  <a:srgbClr val="FF0000"/>
                </a:solidFill>
              </a:rPr>
              <a:t>uspokojeni potřeby následujícího článku logistického řetězce (výroba, odběratel...),</a:t>
            </a:r>
            <a:r>
              <a:rPr lang="cs-CZ" dirty="0" smtClean="0"/>
              <a:t> </a:t>
            </a:r>
            <a:r>
              <a:rPr lang="cs-CZ" dirty="0" smtClean="0">
                <a:solidFill>
                  <a:srgbClr val="00B050"/>
                </a:solidFill>
              </a:rPr>
              <a:t>tj. uchovávání a expedice objednaného materiálu (zboží) v množství, sortimentní skladbě, kvalitě, balení a pod. a v lhůtě (frekvenci) podle požadavek odběratele.</a:t>
            </a:r>
          </a:p>
          <a:p>
            <a:pPr marL="182880" indent="-182880" algn="just" fontAlgn="auto">
              <a:spcAft>
                <a:spcPts val="0"/>
              </a:spcAft>
              <a:buFont typeface="Wingdings" pitchFamily="2" charset="2"/>
              <a:buNone/>
              <a:defRPr/>
            </a:pPr>
            <a:endParaRPr lang="cs-CZ" altLang="sk-SK" dirty="0" smtClean="0"/>
          </a:p>
        </p:txBody>
      </p:sp>
    </p:spTree>
    <p:extLst>
      <p:ext uri="{BB962C8B-B14F-4D97-AF65-F5344CB8AC3E}">
        <p14:creationId xmlns:p14="http://schemas.microsoft.com/office/powerpoint/2010/main" val="34125497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9144000" cy="1052513"/>
          </a:xfrm>
        </p:spPr>
        <p:txBody>
          <a:bodyPr/>
          <a:lstStyle/>
          <a:p>
            <a:pPr eaLnBrk="1" hangingPunct="1"/>
            <a:r>
              <a:rPr lang="cs-CZ" altLang="cs-CZ" smtClean="0">
                <a:solidFill>
                  <a:srgbClr val="FF6600"/>
                </a:solidFill>
                <a:latin typeface="Arial Black" pitchFamily="34" charset="0"/>
              </a:rPr>
              <a:t>Skladování brambor </a:t>
            </a:r>
          </a:p>
        </p:txBody>
      </p:sp>
      <p:sp>
        <p:nvSpPr>
          <p:cNvPr id="19459" name="Rectangle 3"/>
          <p:cNvSpPr>
            <a:spLocks noGrp="1" noChangeArrowheads="1"/>
          </p:cNvSpPr>
          <p:nvPr>
            <p:ph type="body" idx="1"/>
          </p:nvPr>
        </p:nvSpPr>
        <p:spPr>
          <a:xfrm>
            <a:off x="0" y="1125538"/>
            <a:ext cx="9144000" cy="5732462"/>
          </a:xfrm>
        </p:spPr>
        <p:txBody>
          <a:bodyPr/>
          <a:lstStyle/>
          <a:p>
            <a:pPr marL="609600" indent="-609600" eaLnBrk="1" hangingPunct="1">
              <a:buFontTx/>
              <a:buAutoNum type="arabicPeriod"/>
              <a:defRPr/>
            </a:pPr>
            <a:r>
              <a:rPr lang="cs-CZ" altLang="cs-CZ" sz="2400" b="1" smtClean="0">
                <a:latin typeface="Times New Roman" pitchFamily="18" charset="0"/>
              </a:rPr>
              <a:t>na hromadách na volném prostranství</a:t>
            </a:r>
          </a:p>
          <a:p>
            <a:pPr marL="990600" lvl="1" indent="-533400" eaLnBrk="1" hangingPunct="1">
              <a:lnSpc>
                <a:spcPct val="80000"/>
              </a:lnSpc>
              <a:defRPr/>
            </a:pPr>
            <a:r>
              <a:rPr lang="cs-CZ" altLang="cs-CZ" sz="1800" smtClean="0">
                <a:effectLst>
                  <a:outerShdw blurRad="38100" dist="38100" dir="2700000" algn="tl">
                    <a:srgbClr val="FFFFFF"/>
                  </a:outerShdw>
                </a:effectLst>
                <a:latin typeface="Times New Roman" pitchFamily="18" charset="0"/>
              </a:rPr>
              <a:t>pro přechodné, krátkodobé uskladnění brambor určených na brzké zpracování do příchodu mrazů</a:t>
            </a:r>
            <a:r>
              <a:rPr lang="cs-CZ" altLang="cs-CZ" smtClean="0">
                <a:effectLst>
                  <a:outerShdw blurRad="38100" dist="38100" dir="2700000" algn="tl">
                    <a:srgbClr val="FFFFFF"/>
                  </a:outerShdw>
                </a:effectLst>
              </a:rPr>
              <a:t> </a:t>
            </a:r>
            <a:endParaRPr lang="cs-CZ" altLang="cs-CZ" sz="3200" smtClean="0">
              <a:effectLst>
                <a:outerShdw blurRad="38100" dist="38100" dir="2700000" algn="tl">
                  <a:srgbClr val="FFFFFF"/>
                </a:outerShdw>
              </a:effectLst>
              <a:latin typeface="Times New Roman" pitchFamily="18" charset="0"/>
            </a:endParaRPr>
          </a:p>
          <a:p>
            <a:pPr marL="609600" indent="-609600" eaLnBrk="1" hangingPunct="1">
              <a:buFontTx/>
              <a:buAutoNum type="arabicPeriod"/>
              <a:defRPr/>
            </a:pPr>
            <a:r>
              <a:rPr lang="cs-CZ" altLang="cs-CZ" sz="2400" b="1" smtClean="0">
                <a:latin typeface="Times New Roman" pitchFamily="18" charset="0"/>
              </a:rPr>
              <a:t>ve splavech</a:t>
            </a:r>
            <a:r>
              <a:rPr lang="cs-CZ" altLang="cs-CZ" sz="2400" smtClean="0">
                <a:latin typeface="Times New Roman" pitchFamily="18" charset="0"/>
              </a:rPr>
              <a:t> (riedingerech)</a:t>
            </a:r>
          </a:p>
          <a:p>
            <a:pPr marL="990600" lvl="1" indent="-533400" eaLnBrk="1" hangingPunct="1">
              <a:lnSpc>
                <a:spcPct val="80000"/>
              </a:lnSpc>
              <a:defRPr/>
            </a:pPr>
            <a:r>
              <a:rPr lang="cs-CZ" altLang="cs-CZ" sz="1800" smtClean="0">
                <a:effectLst>
                  <a:outerShdw blurRad="38100" dist="38100" dir="2700000" algn="tl">
                    <a:srgbClr val="FFFFFF"/>
                  </a:outerShdw>
                </a:effectLst>
                <a:latin typeface="Times New Roman" pitchFamily="18" charset="0"/>
              </a:rPr>
              <a:t>zděná nebo betonová koryta dlouhá 25-50 m, široká 4-5 m a hluboká  2,5-3 m vespod s plavicím kanálkem, sloužící k provětrávání brambor, určeny pro rychlé zpracování</a:t>
            </a:r>
            <a:endParaRPr lang="cs-CZ" altLang="cs-CZ" sz="3200" smtClean="0">
              <a:latin typeface="Times New Roman" pitchFamily="18" charset="0"/>
            </a:endParaRPr>
          </a:p>
          <a:p>
            <a:pPr marL="609600" indent="-609600" eaLnBrk="1" hangingPunct="1">
              <a:buFontTx/>
              <a:buAutoNum type="arabicPeriod"/>
              <a:defRPr/>
            </a:pPr>
            <a:r>
              <a:rPr lang="cs-CZ" altLang="cs-CZ" sz="2400" b="1" smtClean="0">
                <a:latin typeface="Times New Roman" pitchFamily="18" charset="0"/>
              </a:rPr>
              <a:t>na mechanizovaných skládkách</a:t>
            </a:r>
          </a:p>
          <a:p>
            <a:pPr marL="990600" lvl="1" indent="-533400" eaLnBrk="1" hangingPunct="1">
              <a:lnSpc>
                <a:spcPct val="60000"/>
              </a:lnSpc>
              <a:defRPr/>
            </a:pPr>
            <a:r>
              <a:rPr lang="cs-CZ" altLang="cs-CZ" sz="1800" smtClean="0">
                <a:effectLst>
                  <a:outerShdw blurRad="38100" dist="38100" dir="2700000" algn="tl">
                    <a:srgbClr val="FFFFFF"/>
                  </a:outerShdw>
                </a:effectLst>
                <a:latin typeface="Times New Roman" pitchFamily="18" charset="0"/>
              </a:rPr>
              <a:t>řeší odstranění namáhavé ruční práce při přejímce soustavou dopravníků ke skladovacímu prostoru</a:t>
            </a:r>
            <a:r>
              <a:rPr lang="cs-CZ" altLang="cs-CZ" smtClean="0"/>
              <a:t> </a:t>
            </a:r>
            <a:endParaRPr lang="cs-CZ" altLang="cs-CZ" sz="2000" b="1" smtClean="0">
              <a:latin typeface="Times New Roman" pitchFamily="18" charset="0"/>
            </a:endParaRPr>
          </a:p>
          <a:p>
            <a:pPr marL="609600" indent="-609600" eaLnBrk="1" hangingPunct="1">
              <a:buFontTx/>
              <a:buAutoNum type="arabicPeriod"/>
              <a:defRPr/>
            </a:pPr>
            <a:r>
              <a:rPr lang="cs-CZ" altLang="cs-CZ" sz="2400" b="1" smtClean="0">
                <a:latin typeface="Times New Roman" pitchFamily="18" charset="0"/>
              </a:rPr>
              <a:t>ve</a:t>
            </a:r>
            <a:r>
              <a:rPr lang="cs-CZ" altLang="cs-CZ" sz="2400" smtClean="0">
                <a:latin typeface="Times New Roman" pitchFamily="18" charset="0"/>
              </a:rPr>
              <a:t> </a:t>
            </a:r>
            <a:r>
              <a:rPr lang="cs-CZ" altLang="cs-CZ" sz="2400" b="1" smtClean="0">
                <a:latin typeface="Times New Roman" pitchFamily="18" charset="0"/>
              </a:rPr>
              <a:t>velkokrechtech</a:t>
            </a:r>
          </a:p>
          <a:p>
            <a:pPr marL="990600" lvl="1" indent="-533400" eaLnBrk="1" hangingPunct="1">
              <a:lnSpc>
                <a:spcPct val="70000"/>
              </a:lnSpc>
              <a:defRPr/>
            </a:pPr>
            <a:r>
              <a:rPr lang="cs-CZ" altLang="cs-CZ" sz="1800" smtClean="0">
                <a:effectLst>
                  <a:outerShdw blurRad="38100" dist="38100" dir="2700000" algn="tl">
                    <a:srgbClr val="FFFFFF"/>
                  </a:outerShdw>
                </a:effectLst>
                <a:latin typeface="Times New Roman" pitchFamily="18" charset="0"/>
              </a:rPr>
              <a:t>nejstarším a dosud nejdostupnějším, ale pouze výpomocným způsobem skladování brambor;  krechty nevyžadují trvalé investice</a:t>
            </a:r>
            <a:r>
              <a:rPr lang="cs-CZ" altLang="cs-CZ" smtClean="0"/>
              <a:t> </a:t>
            </a:r>
            <a:endParaRPr lang="cs-CZ" altLang="cs-CZ" sz="2000" b="1" smtClean="0">
              <a:latin typeface="Times New Roman" pitchFamily="18" charset="0"/>
            </a:endParaRPr>
          </a:p>
          <a:p>
            <a:pPr marL="609600" indent="-609600" eaLnBrk="1" hangingPunct="1">
              <a:buFontTx/>
              <a:buAutoNum type="arabicPeriod"/>
              <a:defRPr/>
            </a:pPr>
            <a:r>
              <a:rPr lang="cs-CZ" altLang="cs-CZ" sz="2400" b="1" smtClean="0">
                <a:latin typeface="Times New Roman" pitchFamily="18" charset="0"/>
              </a:rPr>
              <a:t>v bramborárnách</a:t>
            </a:r>
            <a:r>
              <a:rPr lang="cs-CZ" altLang="cs-CZ" smtClean="0"/>
              <a:t> </a:t>
            </a:r>
          </a:p>
          <a:p>
            <a:pPr marL="990600" lvl="1" indent="-533400" eaLnBrk="1" hangingPunct="1">
              <a:defRPr/>
            </a:pPr>
            <a:r>
              <a:rPr lang="cs-CZ" altLang="cs-CZ" sz="1800" smtClean="0">
                <a:effectLst>
                  <a:outerShdw blurRad="38100" dist="38100" dir="2700000" algn="tl">
                    <a:srgbClr val="FFFFFF"/>
                  </a:outerShdw>
                </a:effectLst>
                <a:latin typeface="Times New Roman" pitchFamily="18" charset="0"/>
              </a:rPr>
              <a:t>speciální trvalé (povrchové nebo polozapuštěné ) investičně náročné stavby  zařízené na udržení optimální skladovací podmínky</a:t>
            </a:r>
            <a:endParaRPr lang="cs-CZ" altLang="cs-CZ" smtClean="0"/>
          </a:p>
          <a:p>
            <a:pPr marL="609600" indent="-609600" eaLnBrk="1" hangingPunct="1">
              <a:lnSpc>
                <a:spcPct val="60000"/>
              </a:lnSpc>
              <a:buFontTx/>
              <a:buAutoNum type="arabicPeriod"/>
              <a:defRPr/>
            </a:pPr>
            <a:r>
              <a:rPr lang="cs-CZ" altLang="cs-CZ" sz="2400" b="1" smtClean="0">
                <a:latin typeface="Times New Roman" pitchFamily="18" charset="0"/>
              </a:rPr>
              <a:t>sklepy</a:t>
            </a:r>
            <a:endParaRPr lang="cs-CZ" altLang="cs-CZ" smtClean="0"/>
          </a:p>
          <a:p>
            <a:pPr marL="990600" lvl="1" indent="-533400" eaLnBrk="1" hangingPunct="1">
              <a:lnSpc>
                <a:spcPct val="60000"/>
              </a:lnSpc>
              <a:buFont typeface="Times New Roman" pitchFamily="18" charset="0"/>
              <a:buChar char="–"/>
              <a:defRPr/>
            </a:pPr>
            <a:r>
              <a:rPr lang="cs-CZ" altLang="cs-CZ" sz="1800" smtClean="0">
                <a:effectLst>
                  <a:outerShdw blurRad="38100" dist="38100" dir="2700000" algn="tl">
                    <a:srgbClr val="FFFFFF"/>
                  </a:outerShdw>
                </a:effectLst>
                <a:latin typeface="Times New Roman" pitchFamily="18" charset="0"/>
              </a:rPr>
              <a:t>prostory umístěné pod hospodářskými nebo obytnými budovami</a:t>
            </a:r>
            <a:r>
              <a:rPr lang="cs-CZ" altLang="cs-CZ" smtClean="0"/>
              <a:t> </a:t>
            </a:r>
          </a:p>
        </p:txBody>
      </p:sp>
    </p:spTree>
    <p:extLst>
      <p:ext uri="{BB962C8B-B14F-4D97-AF65-F5344CB8AC3E}">
        <p14:creationId xmlns:p14="http://schemas.microsoft.com/office/powerpoint/2010/main" val="737419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288" y="404813"/>
            <a:ext cx="8229600" cy="720725"/>
          </a:xfrm>
        </p:spPr>
        <p:txBody>
          <a:bodyPr>
            <a:normAutofit fontScale="90000"/>
          </a:bodyPr>
          <a:lstStyle/>
          <a:p>
            <a:pPr fontAlgn="auto">
              <a:spcAft>
                <a:spcPts val="0"/>
              </a:spcAft>
              <a:defRPr/>
            </a:pPr>
            <a:r>
              <a:rPr lang="cs-CZ" dirty="0" smtClean="0"/>
              <a:t>Sklad a skladové manipulační jednotky (anebo </a:t>
            </a:r>
            <a:r>
              <a:rPr lang="en-US" altLang="cs-CZ" dirty="0">
                <a:latin typeface="Tw Cen MT Condensed" pitchFamily="34" charset="0"/>
                <a:cs typeface="Microsoft Sans Serif" pitchFamily="34" charset="0"/>
              </a:rPr>
              <a:t>stock-keeping unit (SKU)</a:t>
            </a:r>
            <a:endParaRPr lang="cs-CZ" dirty="0"/>
          </a:p>
        </p:txBody>
      </p:sp>
      <p:sp>
        <p:nvSpPr>
          <p:cNvPr id="3" name="Zástupný symbol pro obsah 2"/>
          <p:cNvSpPr>
            <a:spLocks noGrp="1"/>
          </p:cNvSpPr>
          <p:nvPr>
            <p:ph idx="1"/>
          </p:nvPr>
        </p:nvSpPr>
        <p:spPr>
          <a:xfrm>
            <a:off x="179388" y="1196975"/>
            <a:ext cx="8713787" cy="5280025"/>
          </a:xfrm>
        </p:spPr>
        <p:txBody>
          <a:bodyPr rtlCol="0">
            <a:normAutofit fontScale="55000" lnSpcReduction="20000"/>
          </a:bodyPr>
          <a:lstStyle/>
          <a:p>
            <a:pPr marL="182880" indent="-182880" fontAlgn="auto">
              <a:spcAft>
                <a:spcPts val="0"/>
              </a:spcAft>
              <a:buFont typeface="Arial" pitchFamily="34" charset="0"/>
              <a:buChar char="•"/>
              <a:defRPr/>
            </a:pPr>
            <a:r>
              <a:rPr lang="cs-CZ" dirty="0" smtClean="0"/>
              <a:t>typ </a:t>
            </a:r>
            <a:r>
              <a:rPr lang="cs-CZ" dirty="0"/>
              <a:t>manipulace ve skladu nebo </a:t>
            </a:r>
            <a:r>
              <a:rPr lang="cs-CZ" dirty="0" smtClean="0"/>
              <a:t>typ </a:t>
            </a:r>
            <a:r>
              <a:rPr lang="cs-CZ" dirty="0"/>
              <a:t>zákaznického obalu, ve kterém daný materiál </a:t>
            </a:r>
            <a:r>
              <a:rPr lang="cs-CZ" dirty="0" smtClean="0"/>
              <a:t>přichází:</a:t>
            </a:r>
          </a:p>
          <a:p>
            <a:pPr marL="182880" indent="-182880" fontAlgn="auto">
              <a:spcAft>
                <a:spcPts val="0"/>
              </a:spcAft>
              <a:buFont typeface="Arial" pitchFamily="34" charset="0"/>
              <a:buChar char="•"/>
              <a:defRPr/>
            </a:pPr>
            <a:r>
              <a:rPr lang="cs-CZ" dirty="0" smtClean="0">
                <a:solidFill>
                  <a:srgbClr val="FF0000"/>
                </a:solidFill>
              </a:rPr>
              <a:t>0. řádu</a:t>
            </a:r>
            <a:r>
              <a:rPr lang="cs-CZ" dirty="0" smtClean="0"/>
              <a:t> – zboží v spotřebitelském obalu</a:t>
            </a:r>
          </a:p>
          <a:p>
            <a:pPr marL="182880" indent="-182880" fontAlgn="auto">
              <a:spcAft>
                <a:spcPts val="0"/>
              </a:spcAft>
              <a:buFont typeface="Arial" pitchFamily="34" charset="0"/>
              <a:buChar char="•"/>
              <a:defRPr/>
            </a:pPr>
            <a:r>
              <a:rPr lang="cs-CZ" dirty="0" smtClean="0">
                <a:solidFill>
                  <a:srgbClr val="C00000"/>
                </a:solidFill>
              </a:rPr>
              <a:t>1. řádu</a:t>
            </a:r>
            <a:r>
              <a:rPr lang="cs-CZ" dirty="0" smtClean="0"/>
              <a:t> - </a:t>
            </a:r>
            <a:r>
              <a:rPr lang="cs-CZ" dirty="0"/>
              <a:t>určené pro ruční </a:t>
            </a:r>
            <a:r>
              <a:rPr lang="cs-CZ" dirty="0" smtClean="0"/>
              <a:t>manipulaci</a:t>
            </a:r>
            <a:r>
              <a:rPr lang="cs-CZ" dirty="0"/>
              <a:t> </a:t>
            </a:r>
            <a:r>
              <a:rPr lang="cs-CZ" dirty="0" smtClean="0"/>
              <a:t>– většinou dále </a:t>
            </a:r>
            <a:r>
              <a:rPr lang="cs-CZ" dirty="0"/>
              <a:t>nedělitelné jak při pohybu do </a:t>
            </a:r>
            <a:r>
              <a:rPr lang="cs-CZ" dirty="0" smtClean="0"/>
              <a:t>skladu </a:t>
            </a:r>
            <a:r>
              <a:rPr lang="cs-CZ" dirty="0"/>
              <a:t>i z </a:t>
            </a:r>
            <a:r>
              <a:rPr lang="cs-CZ" dirty="0" smtClean="0"/>
              <a:t>něj - </a:t>
            </a:r>
            <a:r>
              <a:rPr lang="cs-CZ" dirty="0"/>
              <a:t>minimální objednací, odběrné či dodací množství. Maximální hmotnost těchto jednotek by neměla přesáhnout 15 </a:t>
            </a:r>
            <a:r>
              <a:rPr lang="cs-CZ" dirty="0" smtClean="0"/>
              <a:t>kg</a:t>
            </a:r>
            <a:endParaRPr lang="cs-CZ" dirty="0"/>
          </a:p>
          <a:p>
            <a:pPr marL="0" indent="0" fontAlgn="auto">
              <a:spcAft>
                <a:spcPts val="0"/>
              </a:spcAft>
              <a:buFont typeface="Arial" pitchFamily="34" charset="0"/>
              <a:buNone/>
              <a:defRPr/>
            </a:pPr>
            <a:r>
              <a:rPr lang="cs-CZ" dirty="0" smtClean="0"/>
              <a:t> - např. </a:t>
            </a:r>
            <a:r>
              <a:rPr lang="cs-CZ" dirty="0"/>
              <a:t>lepenkové krabice, bedny, přepravky. </a:t>
            </a:r>
            <a:endParaRPr lang="cs-CZ" dirty="0" smtClean="0"/>
          </a:p>
          <a:p>
            <a:pPr marL="182880" indent="-182880" fontAlgn="auto">
              <a:spcAft>
                <a:spcPts val="0"/>
              </a:spcAft>
              <a:buFont typeface="Arial" pitchFamily="34" charset="0"/>
              <a:buChar char="•"/>
              <a:defRPr/>
            </a:pPr>
            <a:r>
              <a:rPr lang="cs-CZ" dirty="0" smtClean="0">
                <a:solidFill>
                  <a:srgbClr val="C00000"/>
                </a:solidFill>
              </a:rPr>
              <a:t>2. řádu</a:t>
            </a:r>
            <a:r>
              <a:rPr lang="cs-CZ" dirty="0" smtClean="0"/>
              <a:t> - </a:t>
            </a:r>
            <a:r>
              <a:rPr lang="cs-CZ" dirty="0"/>
              <a:t>tvořené z pravidla 16 - 64 jednotkami prvního řádu. Jejich rozměry jsou uzpůsobeny pro co nejvhodnější manipulaci v rámci výrobního procesu nebo </a:t>
            </a:r>
            <a:r>
              <a:rPr lang="cs-CZ" dirty="0" smtClean="0"/>
              <a:t>ve skladech</a:t>
            </a:r>
          </a:p>
          <a:p>
            <a:pPr marL="0" indent="0" fontAlgn="auto">
              <a:spcAft>
                <a:spcPts val="0"/>
              </a:spcAft>
              <a:buFont typeface="Arial" pitchFamily="34" charset="0"/>
              <a:buNone/>
              <a:defRPr/>
            </a:pPr>
            <a:r>
              <a:rPr lang="cs-CZ" dirty="0"/>
              <a:t> </a:t>
            </a:r>
            <a:r>
              <a:rPr lang="cs-CZ" dirty="0" smtClean="0"/>
              <a:t>   - rozměry </a:t>
            </a:r>
            <a:r>
              <a:rPr lang="cs-CZ" dirty="0"/>
              <a:t>uzpůsobeny dopravním prostředkům, pomocí kterých se jimi manipuluje, typům skladovacího prostoru, velikostem regálové </a:t>
            </a:r>
            <a:r>
              <a:rPr lang="cs-CZ" dirty="0" smtClean="0"/>
              <a:t>buňky</a:t>
            </a:r>
            <a:endParaRPr lang="cs-CZ" dirty="0"/>
          </a:p>
          <a:p>
            <a:pPr marL="0" indent="0" fontAlgn="auto">
              <a:spcAft>
                <a:spcPts val="0"/>
              </a:spcAft>
              <a:buFont typeface="Arial" pitchFamily="34" charset="0"/>
              <a:buNone/>
              <a:defRPr/>
            </a:pPr>
            <a:r>
              <a:rPr lang="cs-CZ" dirty="0" smtClean="0"/>
              <a:t>- </a:t>
            </a:r>
            <a:r>
              <a:rPr lang="cs-CZ" dirty="0">
                <a:solidFill>
                  <a:srgbClr val="00B050"/>
                </a:solidFill>
              </a:rPr>
              <a:t>tvoří </a:t>
            </a:r>
            <a:r>
              <a:rPr lang="cs-CZ" dirty="0" smtClean="0">
                <a:solidFill>
                  <a:srgbClr val="00B050"/>
                </a:solidFill>
              </a:rPr>
              <a:t> </a:t>
            </a:r>
            <a:r>
              <a:rPr lang="cs-CZ" dirty="0">
                <a:solidFill>
                  <a:srgbClr val="00B050"/>
                </a:solidFill>
              </a:rPr>
              <a:t>skladovací nebo expediční jednotky</a:t>
            </a:r>
            <a:r>
              <a:rPr lang="cs-CZ" dirty="0"/>
              <a:t>. Hmotnost těchto jednotek je do </a:t>
            </a:r>
            <a:r>
              <a:rPr lang="cs-CZ" dirty="0" smtClean="0"/>
              <a:t>5000 kg</a:t>
            </a:r>
            <a:r>
              <a:rPr lang="cs-CZ" dirty="0"/>
              <a:t>. Manipulaci s těmito jednotkami zajišťují vysokozdvižné vozíky, stohovací jeřáby a regálové zakladače. </a:t>
            </a:r>
            <a:endParaRPr lang="cs-CZ" dirty="0" smtClean="0"/>
          </a:p>
          <a:p>
            <a:pPr marL="0" indent="0" fontAlgn="auto">
              <a:spcAft>
                <a:spcPts val="0"/>
              </a:spcAft>
              <a:buFont typeface="Arial" pitchFamily="34" charset="0"/>
              <a:buNone/>
              <a:defRPr/>
            </a:pPr>
            <a:r>
              <a:rPr lang="cs-CZ" dirty="0"/>
              <a:t> </a:t>
            </a:r>
            <a:r>
              <a:rPr lang="cs-CZ" dirty="0" smtClean="0"/>
              <a:t>  - paleta a </a:t>
            </a:r>
            <a:r>
              <a:rPr lang="cs-CZ" dirty="0" err="1" smtClean="0"/>
              <a:t>roltejner</a:t>
            </a:r>
            <a:endParaRPr lang="cs-CZ" dirty="0" smtClean="0"/>
          </a:p>
          <a:p>
            <a:pPr marL="182880" indent="-182880" fontAlgn="auto">
              <a:spcAft>
                <a:spcPts val="0"/>
              </a:spcAft>
              <a:buFont typeface="Arial" pitchFamily="34" charset="0"/>
              <a:buChar char="•"/>
              <a:defRPr/>
            </a:pPr>
            <a:r>
              <a:rPr lang="cs-CZ" dirty="0" smtClean="0">
                <a:solidFill>
                  <a:srgbClr val="C00000"/>
                </a:solidFill>
              </a:rPr>
              <a:t>3. řádu</a:t>
            </a:r>
            <a:r>
              <a:rPr lang="cs-CZ" dirty="0" smtClean="0"/>
              <a:t> – slouží pro mechanizovanou manipulaci  a dálkovou přepravu – jako skladová manipulační jednotka zřídka – </a:t>
            </a:r>
            <a:r>
              <a:rPr lang="cs-CZ" dirty="0" smtClean="0">
                <a:solidFill>
                  <a:srgbClr val="00B050"/>
                </a:solidFill>
              </a:rPr>
              <a:t>spíše název „přepravní jednotka</a:t>
            </a:r>
            <a:r>
              <a:rPr lang="cs-CZ" dirty="0" smtClean="0"/>
              <a:t>“</a:t>
            </a:r>
          </a:p>
          <a:p>
            <a:pPr marL="0" indent="0" fontAlgn="auto">
              <a:spcAft>
                <a:spcPts val="0"/>
              </a:spcAft>
              <a:buFont typeface="Arial" pitchFamily="34" charset="0"/>
              <a:buNone/>
              <a:defRPr/>
            </a:pPr>
            <a:r>
              <a:rPr lang="cs-CZ" dirty="0" smtClean="0"/>
              <a:t>   - výměnné nástavby a kontejnery</a:t>
            </a:r>
          </a:p>
          <a:p>
            <a:pPr marL="182880" indent="-182880" fontAlgn="auto">
              <a:spcAft>
                <a:spcPts val="0"/>
              </a:spcAft>
              <a:buFont typeface="Arial" pitchFamily="34" charset="0"/>
              <a:buChar char="•"/>
              <a:defRPr/>
            </a:pPr>
            <a:r>
              <a:rPr lang="cs-CZ" dirty="0" smtClean="0">
                <a:solidFill>
                  <a:srgbClr val="C00000"/>
                </a:solidFill>
              </a:rPr>
              <a:t>4. řádu</a:t>
            </a:r>
            <a:r>
              <a:rPr lang="cs-CZ" dirty="0" smtClean="0"/>
              <a:t> – pro dopravu vodní a dálkovou kombinovanou vnitrozemskou a námořní –bárky a </a:t>
            </a:r>
            <a:r>
              <a:rPr lang="cs-CZ" dirty="0" err="1" smtClean="0"/>
              <a:t>lichtery</a:t>
            </a:r>
            <a:r>
              <a:rPr lang="cs-CZ" dirty="0" smtClean="0"/>
              <a:t> – přepravní jednotka </a:t>
            </a:r>
            <a:endParaRPr lang="cs-CZ" dirty="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5805488"/>
            <a:ext cx="1508125"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Obdélník 3"/>
          <p:cNvSpPr>
            <a:spLocks noChangeArrowheads="1"/>
          </p:cNvSpPr>
          <p:nvPr/>
        </p:nvSpPr>
        <p:spPr bwMode="auto">
          <a:xfrm>
            <a:off x="2771775" y="60086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t>http://www.leanproducts.eu/eng/material_handling_klt.php</a:t>
            </a:r>
          </a:p>
        </p:txBody>
      </p:sp>
    </p:spTree>
    <p:extLst>
      <p:ext uri="{BB962C8B-B14F-4D97-AF65-F5344CB8AC3E}">
        <p14:creationId xmlns:p14="http://schemas.microsoft.com/office/powerpoint/2010/main" val="18092737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908175" y="476250"/>
            <a:ext cx="4608513" cy="990600"/>
          </a:xfrm>
        </p:spPr>
        <p:txBody>
          <a:bodyPr/>
          <a:lstStyle/>
          <a:p>
            <a:pPr fontAlgn="auto">
              <a:spcAft>
                <a:spcPts val="0"/>
              </a:spcAft>
              <a:defRPr/>
            </a:pPr>
            <a:r>
              <a:rPr lang="cs-CZ" dirty="0" smtClean="0">
                <a:solidFill>
                  <a:srgbClr val="C00000"/>
                </a:solidFill>
              </a:rPr>
              <a:t>Skladové procesy</a:t>
            </a:r>
            <a:endParaRPr lang="cs-CZ" dirty="0">
              <a:solidFill>
                <a:srgbClr val="C00000"/>
              </a:solidFill>
            </a:endParaRP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8280400"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0850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Zástupný symbol pro zápatí 4"/>
          <p:cNvSpPr>
            <a:spLocks noGrp="1"/>
          </p:cNvSpPr>
          <p:nvPr>
            <p:ph type="ftr" sz="quarter" idx="11"/>
          </p:nvPr>
        </p:nvSpPr>
        <p:spPr>
          <a:noFill/>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cs-CZ" dirty="0"/>
              <a:t>Management of Business Logistics, 7</a:t>
            </a:r>
            <a:r>
              <a:rPr lang="en-US" altLang="cs-CZ" baseline="30000" dirty="0"/>
              <a:t>th</a:t>
            </a:r>
            <a:r>
              <a:rPr lang="en-US" altLang="cs-CZ" dirty="0"/>
              <a:t> Ed</a:t>
            </a:r>
            <a:r>
              <a:rPr lang="en-US" altLang="cs-CZ" dirty="0" smtClean="0"/>
              <a:t>.</a:t>
            </a:r>
            <a:r>
              <a:rPr lang="cs-CZ" altLang="cs-CZ" dirty="0" smtClean="0"/>
              <a:t>, Ch. 8</a:t>
            </a:r>
            <a:endParaRPr lang="en-US" altLang="cs-CZ" dirty="0"/>
          </a:p>
        </p:txBody>
      </p:sp>
      <p:sp>
        <p:nvSpPr>
          <p:cNvPr id="14341" name="Rectangle 2"/>
          <p:cNvSpPr>
            <a:spLocks noGrp="1" noChangeArrowheads="1"/>
          </p:cNvSpPr>
          <p:nvPr>
            <p:ph type="title"/>
          </p:nvPr>
        </p:nvSpPr>
        <p:spPr>
          <a:xfrm>
            <a:off x="467544" y="116632"/>
            <a:ext cx="8229600" cy="778098"/>
          </a:xfrm>
        </p:spPr>
        <p:txBody>
          <a:bodyPr>
            <a:normAutofit/>
          </a:bodyPr>
          <a:lstStyle/>
          <a:p>
            <a:pPr eaLnBrk="1" hangingPunct="1"/>
            <a:r>
              <a:rPr lang="en-US" altLang="cs-CZ" dirty="0" smtClean="0"/>
              <a:t>    </a:t>
            </a:r>
            <a:r>
              <a:rPr lang="en-US" altLang="cs-CZ" i="1" dirty="0" smtClean="0"/>
              <a:t>Basic Warehouse Operations</a:t>
            </a:r>
          </a:p>
        </p:txBody>
      </p:sp>
      <p:pic>
        <p:nvPicPr>
          <p:cNvPr id="14342" name="Picture 3" descr="coy0806"/>
          <p:cNvPicPr>
            <a:picLocks noGrp="1" noChangeAspect="1" noChangeArrowheads="1"/>
          </p:cNvPicPr>
          <p:nvPr>
            <p:ph idx="1"/>
          </p:nvPr>
        </p:nvPicPr>
        <p:blipFill>
          <a:blip r:embed="rId2">
            <a:lum bright="-48000" contrast="66000"/>
            <a:extLst>
              <a:ext uri="{28A0092B-C50C-407E-A947-70E740481C1C}">
                <a14:useLocalDpi xmlns:a14="http://schemas.microsoft.com/office/drawing/2010/main" val="0"/>
              </a:ext>
            </a:extLst>
          </a:blip>
          <a:srcRect/>
          <a:stretch>
            <a:fillRect/>
          </a:stretch>
        </p:blipFill>
        <p:spPr>
          <a:xfrm>
            <a:off x="899592" y="908720"/>
            <a:ext cx="7704856" cy="52237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86345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8313" y="260350"/>
            <a:ext cx="8229600" cy="990600"/>
          </a:xfrm>
        </p:spPr>
        <p:txBody>
          <a:bodyPr/>
          <a:lstStyle/>
          <a:p>
            <a:pPr fontAlgn="auto">
              <a:spcAft>
                <a:spcPts val="0"/>
              </a:spcAft>
              <a:defRPr/>
            </a:pPr>
            <a:r>
              <a:rPr lang="cs-CZ" dirty="0" smtClean="0">
                <a:solidFill>
                  <a:srgbClr val="C00000"/>
                </a:solidFill>
              </a:rPr>
              <a:t>I. Procesy vstupu do skladu</a:t>
            </a:r>
            <a:endParaRPr lang="cs-CZ" dirty="0">
              <a:solidFill>
                <a:srgbClr val="C00000"/>
              </a:solidFill>
            </a:endParaRPr>
          </a:p>
        </p:txBody>
      </p:sp>
      <p:sp>
        <p:nvSpPr>
          <p:cNvPr id="3" name="Zástupný symbol pro obsah 2"/>
          <p:cNvSpPr>
            <a:spLocks noGrp="1"/>
          </p:cNvSpPr>
          <p:nvPr>
            <p:ph idx="1"/>
          </p:nvPr>
        </p:nvSpPr>
        <p:spPr>
          <a:xfrm>
            <a:off x="250825" y="1196975"/>
            <a:ext cx="8642350" cy="5472113"/>
          </a:xfrm>
        </p:spPr>
        <p:txBody>
          <a:bodyPr rtlCol="0">
            <a:normAutofit fontScale="70000" lnSpcReduction="20000"/>
          </a:bodyPr>
          <a:lstStyle/>
          <a:p>
            <a:pPr marL="182880" indent="-182880" fontAlgn="auto">
              <a:spcAft>
                <a:spcPts val="0"/>
              </a:spcAft>
              <a:buFont typeface="Arial" pitchFamily="34" charset="0"/>
              <a:buChar char="•"/>
              <a:defRPr/>
            </a:pPr>
            <a:r>
              <a:rPr lang="cs-CZ" dirty="0" smtClean="0"/>
              <a:t>1. „hrubý“ příjem zboží – vykládka zboží, kvantitativní přejímka – počet kusů, hmotnost (u určitého druhu zboží i kvalitativní – teplota….) a </a:t>
            </a:r>
            <a:r>
              <a:rPr lang="cs-CZ" dirty="0" err="1" smtClean="0"/>
              <a:t>námatková</a:t>
            </a:r>
            <a:r>
              <a:rPr lang="cs-CZ" dirty="0" smtClean="0"/>
              <a:t> kvalitativní (neporušení obalu), přebírání dokladů – na příjmové rampě (</a:t>
            </a:r>
            <a:r>
              <a:rPr lang="cs-CZ" dirty="0" err="1" smtClean="0"/>
              <a:t>dock</a:t>
            </a:r>
            <a:r>
              <a:rPr lang="cs-CZ" dirty="0" smtClean="0"/>
              <a:t>) – „po ose“ – nákladní aut., kamiony nebo po železnici</a:t>
            </a:r>
          </a:p>
          <a:p>
            <a:pPr marL="182880" indent="-182880" fontAlgn="auto">
              <a:spcAft>
                <a:spcPts val="0"/>
              </a:spcAft>
              <a:buFont typeface="Arial" pitchFamily="34" charset="0"/>
              <a:buChar char="•"/>
              <a:defRPr/>
            </a:pPr>
            <a:r>
              <a:rPr lang="cs-CZ" dirty="0" smtClean="0"/>
              <a:t>2. „čistý“ příjem - přejímka a tvorba skladových manipulačních jednotek (SKJ) – pokud je nutné; přejímka – podrobná kvantitativní, kvalitativní a v obchodě i sortimentní (složení dodávky, správnost značení, komplexnost) dle dodacího listu a objednávky– DOKUMENT: příjemka a kniha došlých zásilek. </a:t>
            </a:r>
          </a:p>
          <a:p>
            <a:pPr marL="182880" indent="-182880" fontAlgn="auto">
              <a:spcAft>
                <a:spcPts val="0"/>
              </a:spcAft>
              <a:buFont typeface="Arial" pitchFamily="34" charset="0"/>
              <a:buChar char="•"/>
              <a:defRPr/>
            </a:pPr>
            <a:r>
              <a:rPr lang="cs-CZ" dirty="0" smtClean="0"/>
              <a:t>Tvorba SKJ - proces třídění podle určitých pravidel (plán skladu, naskladnění…. U spotřebního zboží (skladů pro MOO) – i třídění zboží pro promoční akce - identifikace  </a:t>
            </a:r>
            <a:r>
              <a:rPr lang="cs-CZ" dirty="0"/>
              <a:t>podle promočních </a:t>
            </a:r>
            <a:r>
              <a:rPr lang="cs-CZ" dirty="0" smtClean="0"/>
              <a:t>tabulek</a:t>
            </a:r>
          </a:p>
          <a:p>
            <a:pPr marL="182880" indent="-182880" fontAlgn="auto">
              <a:spcAft>
                <a:spcPts val="0"/>
              </a:spcAft>
              <a:buFont typeface="Arial" pitchFamily="34" charset="0"/>
              <a:buChar char="•"/>
              <a:defRPr/>
            </a:pPr>
            <a:r>
              <a:rPr lang="cs-CZ" dirty="0" smtClean="0"/>
              <a:t>3. meziskladování – čekání na naskladněni</a:t>
            </a:r>
          </a:p>
          <a:p>
            <a:pPr marL="182880" indent="-182880" fontAlgn="auto">
              <a:spcAft>
                <a:spcPts val="0"/>
              </a:spcAft>
              <a:buFont typeface="Arial" pitchFamily="34" charset="0"/>
              <a:buChar char="•"/>
              <a:defRPr/>
            </a:pPr>
            <a:r>
              <a:rPr lang="cs-CZ" dirty="0" smtClean="0"/>
              <a:t>4. manipulace s obaly – pokud je nutné – vratné obaly apod.</a:t>
            </a:r>
          </a:p>
          <a:p>
            <a:pPr marL="182880" indent="-182880" fontAlgn="auto">
              <a:spcAft>
                <a:spcPts val="0"/>
              </a:spcAft>
              <a:buFont typeface="Arial" pitchFamily="34" charset="0"/>
              <a:buChar char="•"/>
              <a:defRPr/>
            </a:pPr>
            <a:r>
              <a:rPr lang="cs-CZ" dirty="0" smtClean="0"/>
              <a:t>5. manipulace nepřevzatého zboží (reklamace) – vrácení, meziskladování, naskladnění na určené místo – DOKUMENT“ reklamační list</a:t>
            </a:r>
            <a:endParaRPr lang="cs-CZ" dirty="0"/>
          </a:p>
        </p:txBody>
      </p:sp>
    </p:spTree>
    <p:extLst>
      <p:ext uri="{BB962C8B-B14F-4D97-AF65-F5344CB8AC3E}">
        <p14:creationId xmlns:p14="http://schemas.microsoft.com/office/powerpoint/2010/main" val="37964466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smtClean="0">
                <a:solidFill>
                  <a:srgbClr val="00B050"/>
                </a:solidFill>
              </a:rPr>
              <a:t>3 způsoby příjmu a naskladňování</a:t>
            </a:r>
            <a:endParaRPr lang="cs-CZ" dirty="0">
              <a:solidFill>
                <a:srgbClr val="00B050"/>
              </a:solidFill>
            </a:endParaRPr>
          </a:p>
        </p:txBody>
      </p:sp>
      <p:sp>
        <p:nvSpPr>
          <p:cNvPr id="24579" name="Zástupný symbol pro obsah 2"/>
          <p:cNvSpPr>
            <a:spLocks noGrp="1"/>
          </p:cNvSpPr>
          <p:nvPr>
            <p:ph idx="1"/>
          </p:nvPr>
        </p:nvSpPr>
        <p:spPr/>
        <p:txBody>
          <a:bodyPr/>
          <a:lstStyle/>
          <a:p>
            <a:r>
              <a:rPr lang="cs-CZ" smtClean="0"/>
              <a:t>1. příjem podle dokladů dodavatele – časově náročný na plochu meziskladování</a:t>
            </a:r>
          </a:p>
          <a:p>
            <a:r>
              <a:rPr lang="cs-CZ" smtClean="0"/>
              <a:t>2. zrychlený příjem – pouze hrubý příjem, čistý příjem v průběhu naskladňování a skladování</a:t>
            </a:r>
          </a:p>
          <a:p>
            <a:r>
              <a:rPr lang="cs-CZ" smtClean="0"/>
              <a:t>3. přímý příjem – zboží se ukládá ihned do skladu</a:t>
            </a: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300663"/>
            <a:ext cx="3363912" cy="136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389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smtClean="0">
                <a:solidFill>
                  <a:srgbClr val="C00000"/>
                </a:solidFill>
              </a:rPr>
              <a:t>II. Procesy skladování</a:t>
            </a:r>
            <a:endParaRPr lang="cs-CZ" dirty="0">
              <a:solidFill>
                <a:srgbClr val="C00000"/>
              </a:solidFill>
            </a:endParaRPr>
          </a:p>
        </p:txBody>
      </p:sp>
      <p:sp>
        <p:nvSpPr>
          <p:cNvPr id="25603" name="Zástupný symbol pro obsah 2"/>
          <p:cNvSpPr>
            <a:spLocks noGrp="1"/>
          </p:cNvSpPr>
          <p:nvPr>
            <p:ph idx="1"/>
          </p:nvPr>
        </p:nvSpPr>
        <p:spPr/>
        <p:txBody>
          <a:bodyPr/>
          <a:lstStyle/>
          <a:p>
            <a:r>
              <a:rPr lang="cs-CZ" smtClean="0"/>
              <a:t>1. naskladňování</a:t>
            </a:r>
          </a:p>
          <a:p>
            <a:r>
              <a:rPr lang="cs-CZ" smtClean="0"/>
              <a:t>2. skladování</a:t>
            </a:r>
          </a:p>
          <a:p>
            <a:r>
              <a:rPr lang="cs-CZ" smtClean="0"/>
              <a:t>3. kontrola</a:t>
            </a:r>
          </a:p>
          <a:p>
            <a:r>
              <a:rPr lang="cs-CZ" smtClean="0"/>
              <a:t>4. ošetřování zboží</a:t>
            </a:r>
          </a:p>
          <a:p>
            <a:r>
              <a:rPr lang="cs-CZ" smtClean="0"/>
              <a:t>5. případné technologické zpracování</a:t>
            </a:r>
          </a:p>
          <a:p>
            <a:r>
              <a:rPr lang="cs-CZ" smtClean="0"/>
              <a:t>6. přemísťování zboží do jiných skladových zón</a:t>
            </a:r>
          </a:p>
          <a:p>
            <a:endParaRPr lang="cs-CZ" smtClean="0"/>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4652963"/>
            <a:ext cx="262096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51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smtClean="0">
                <a:solidFill>
                  <a:srgbClr val="00B050"/>
                </a:solidFill>
              </a:rPr>
              <a:t>Naskladnění (1)</a:t>
            </a:r>
            <a:endParaRPr lang="cs-CZ" dirty="0">
              <a:solidFill>
                <a:srgbClr val="00B050"/>
              </a:solidFill>
            </a:endParaRPr>
          </a:p>
        </p:txBody>
      </p:sp>
      <p:sp>
        <p:nvSpPr>
          <p:cNvPr id="3" name="Zástupný symbol pro obsah 2"/>
          <p:cNvSpPr>
            <a:spLocks noGrp="1"/>
          </p:cNvSpPr>
          <p:nvPr>
            <p:ph idx="1"/>
          </p:nvPr>
        </p:nvSpPr>
        <p:spPr/>
        <p:txBody>
          <a:bodyPr rtlCol="0">
            <a:normAutofit fontScale="70000" lnSpcReduction="20000"/>
          </a:bodyPr>
          <a:lstStyle/>
          <a:p>
            <a:pPr marL="182880" indent="-182880" fontAlgn="auto">
              <a:spcAft>
                <a:spcPts val="0"/>
              </a:spcAft>
              <a:buFont typeface="Arial" pitchFamily="34" charset="0"/>
              <a:buChar char="•"/>
              <a:defRPr/>
            </a:pPr>
            <a:r>
              <a:rPr lang="cs-CZ" cap="all" dirty="0" smtClean="0">
                <a:solidFill>
                  <a:srgbClr val="FF0000"/>
                </a:solidFill>
              </a:rPr>
              <a:t>Cíle uskladnění</a:t>
            </a:r>
            <a:r>
              <a:rPr lang="cs-CZ" dirty="0" smtClean="0"/>
              <a:t> – rozmístění a uložení zboží (naskladnění = uložení zboží na určené místo):</a:t>
            </a:r>
          </a:p>
          <a:p>
            <a:pPr marL="182880" indent="-182880" fontAlgn="auto">
              <a:spcAft>
                <a:spcPts val="0"/>
              </a:spcAft>
              <a:buFont typeface="Arial" pitchFamily="34" charset="0"/>
              <a:buChar char="•"/>
              <a:defRPr/>
            </a:pPr>
            <a:r>
              <a:rPr lang="cs-CZ" dirty="0"/>
              <a:t>o</a:t>
            </a:r>
            <a:r>
              <a:rPr lang="cs-CZ" dirty="0" smtClean="0"/>
              <a:t>ptimální využití prostoru s uložení přehledným a lehko dostupným kvůli manipulaci a kontrole</a:t>
            </a:r>
          </a:p>
          <a:p>
            <a:pPr marL="182880" indent="-182880" fontAlgn="auto">
              <a:spcAft>
                <a:spcPts val="0"/>
              </a:spcAft>
              <a:buFont typeface="Arial" pitchFamily="34" charset="0"/>
              <a:buChar char="•"/>
              <a:defRPr/>
            </a:pPr>
            <a:r>
              <a:rPr lang="cs-CZ" dirty="0"/>
              <a:t>r</a:t>
            </a:r>
            <a:r>
              <a:rPr lang="cs-CZ" dirty="0" smtClean="0"/>
              <a:t>ychlá a snadná manipulace v místě uložení i na cestách pohybu zboží skladem – při optimálním využití manipulačních prostředků a zařízení</a:t>
            </a:r>
          </a:p>
          <a:p>
            <a:pPr marL="182880" indent="-182880" fontAlgn="auto">
              <a:spcAft>
                <a:spcPts val="0"/>
              </a:spcAft>
              <a:buFont typeface="Arial" pitchFamily="34" charset="0"/>
              <a:buChar char="•"/>
              <a:defRPr/>
            </a:pPr>
            <a:endParaRPr lang="cs-CZ" dirty="0" smtClean="0"/>
          </a:p>
          <a:p>
            <a:pPr marL="182880" indent="-182880" fontAlgn="auto">
              <a:spcAft>
                <a:spcPts val="0"/>
              </a:spcAft>
              <a:buFont typeface="Arial" pitchFamily="34" charset="0"/>
              <a:buChar char="•"/>
              <a:defRPr/>
            </a:pPr>
            <a:r>
              <a:rPr lang="cs-CZ" dirty="0" smtClean="0">
                <a:solidFill>
                  <a:srgbClr val="C00000"/>
                </a:solidFill>
              </a:rPr>
              <a:t>ROZMÍSTĚNÍ přímo ovlivňuje</a:t>
            </a:r>
            <a:r>
              <a:rPr lang="cs-CZ" dirty="0" smtClean="0"/>
              <a:t>:</a:t>
            </a:r>
          </a:p>
          <a:p>
            <a:pPr marL="182880" indent="-182880" fontAlgn="auto">
              <a:spcAft>
                <a:spcPts val="0"/>
              </a:spcAft>
              <a:buFont typeface="Arial" pitchFamily="34" charset="0"/>
              <a:buChar char="•"/>
              <a:defRPr/>
            </a:pPr>
            <a:r>
              <a:rPr lang="cs-CZ" dirty="0"/>
              <a:t>p</a:t>
            </a:r>
            <a:r>
              <a:rPr lang="cs-CZ" dirty="0" smtClean="0"/>
              <a:t>řepravní vzdálenost</a:t>
            </a:r>
          </a:p>
          <a:p>
            <a:pPr marL="182880" indent="-182880" fontAlgn="auto">
              <a:spcAft>
                <a:spcPts val="0"/>
              </a:spcAft>
              <a:buFont typeface="Arial" pitchFamily="34" charset="0"/>
              <a:buChar char="•"/>
              <a:defRPr/>
            </a:pPr>
            <a:r>
              <a:rPr lang="cs-CZ" dirty="0"/>
              <a:t>r</a:t>
            </a:r>
            <a:r>
              <a:rPr lang="cs-CZ" dirty="0" smtClean="0"/>
              <a:t>ychlost naskladnění, odběru, manipulace – celkový tok zboží skladem</a:t>
            </a:r>
          </a:p>
          <a:p>
            <a:pPr marL="182880" indent="-182880" fontAlgn="auto">
              <a:spcAft>
                <a:spcPts val="0"/>
              </a:spcAft>
              <a:buFont typeface="Arial" pitchFamily="34" charset="0"/>
              <a:buChar char="•"/>
              <a:defRPr/>
            </a:pPr>
            <a:r>
              <a:rPr lang="cs-CZ" dirty="0"/>
              <a:t>o</a:t>
            </a:r>
            <a:r>
              <a:rPr lang="cs-CZ" dirty="0" smtClean="0"/>
              <a:t>rientaci uložení zboží</a:t>
            </a:r>
          </a:p>
          <a:p>
            <a:pPr marL="182880" indent="-182880" fontAlgn="auto">
              <a:spcAft>
                <a:spcPts val="0"/>
              </a:spcAft>
              <a:buFont typeface="Arial" pitchFamily="34" charset="0"/>
              <a:buChar char="•"/>
              <a:defRPr/>
            </a:pPr>
            <a:r>
              <a:rPr lang="cs-CZ" dirty="0"/>
              <a:t>e</a:t>
            </a:r>
            <a:r>
              <a:rPr lang="cs-CZ" dirty="0" smtClean="0"/>
              <a:t>fektivnost skladových činností</a:t>
            </a:r>
          </a:p>
          <a:p>
            <a:pPr marL="182880" indent="-182880" fontAlgn="auto">
              <a:spcAft>
                <a:spcPts val="0"/>
              </a:spcAft>
              <a:buFont typeface="Arial" pitchFamily="34" charset="0"/>
              <a:buChar char="•"/>
              <a:defRPr/>
            </a:pPr>
            <a:endParaRPr lang="cs-CZ" dirty="0"/>
          </a:p>
        </p:txBody>
      </p:sp>
    </p:spTree>
    <p:extLst>
      <p:ext uri="{BB962C8B-B14F-4D97-AF65-F5344CB8AC3E}">
        <p14:creationId xmlns:p14="http://schemas.microsoft.com/office/powerpoint/2010/main" val="9573348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smtClean="0">
                <a:solidFill>
                  <a:srgbClr val="00B050"/>
                </a:solidFill>
              </a:rPr>
              <a:t>Naskladnění (2)</a:t>
            </a:r>
            <a:endParaRPr lang="cs-CZ" dirty="0">
              <a:solidFill>
                <a:srgbClr val="00B050"/>
              </a:solidFill>
            </a:endParaRPr>
          </a:p>
        </p:txBody>
      </p:sp>
      <p:sp>
        <p:nvSpPr>
          <p:cNvPr id="3" name="Zástupný symbol pro obsah 2"/>
          <p:cNvSpPr>
            <a:spLocks noGrp="1"/>
          </p:cNvSpPr>
          <p:nvPr>
            <p:ph idx="1"/>
          </p:nvPr>
        </p:nvSpPr>
        <p:spPr/>
        <p:txBody>
          <a:bodyPr rtlCol="0">
            <a:normAutofit fontScale="70000" lnSpcReduction="20000"/>
          </a:bodyPr>
          <a:lstStyle/>
          <a:p>
            <a:pPr marL="0" indent="0" fontAlgn="auto">
              <a:spcAft>
                <a:spcPts val="0"/>
              </a:spcAft>
              <a:buFont typeface="Arial" pitchFamily="34" charset="0"/>
              <a:buNone/>
              <a:defRPr/>
            </a:pPr>
            <a:r>
              <a:rPr lang="cs-CZ" dirty="0" smtClean="0">
                <a:solidFill>
                  <a:srgbClr val="C00000"/>
                </a:solidFill>
              </a:rPr>
              <a:t>Principy správného rozmístění</a:t>
            </a:r>
            <a:r>
              <a:rPr lang="cs-CZ" dirty="0" smtClean="0"/>
              <a:t>:</a:t>
            </a:r>
          </a:p>
          <a:p>
            <a:pPr marL="182880" indent="-182880" fontAlgn="auto">
              <a:spcAft>
                <a:spcPts val="0"/>
              </a:spcAft>
              <a:buFont typeface="Arial" pitchFamily="34" charset="0"/>
              <a:buChar char="•"/>
              <a:defRPr/>
            </a:pPr>
            <a:r>
              <a:rPr lang="cs-CZ" dirty="0" smtClean="0"/>
              <a:t>1. frekvence příjmu</a:t>
            </a:r>
          </a:p>
          <a:p>
            <a:pPr marL="182880" indent="-182880" fontAlgn="auto">
              <a:spcAft>
                <a:spcPts val="0"/>
              </a:spcAft>
              <a:buFont typeface="Arial" pitchFamily="34" charset="0"/>
              <a:buChar char="•"/>
              <a:defRPr/>
            </a:pPr>
            <a:r>
              <a:rPr lang="cs-CZ" dirty="0" smtClean="0"/>
              <a:t>2. frekvence odběru</a:t>
            </a:r>
          </a:p>
          <a:p>
            <a:pPr marL="0" indent="0" fontAlgn="auto">
              <a:spcAft>
                <a:spcPts val="0"/>
              </a:spcAft>
              <a:buFont typeface="Arial" pitchFamily="34" charset="0"/>
              <a:buNone/>
              <a:defRPr/>
            </a:pPr>
            <a:r>
              <a:rPr lang="cs-CZ" dirty="0" smtClean="0"/>
              <a:t>             a kombinace frekvence příjmu a odběru</a:t>
            </a:r>
          </a:p>
          <a:p>
            <a:pPr marL="182880" indent="-182880" fontAlgn="auto">
              <a:spcAft>
                <a:spcPts val="0"/>
              </a:spcAft>
              <a:buFont typeface="Arial" pitchFamily="34" charset="0"/>
              <a:buChar char="•"/>
              <a:defRPr/>
            </a:pPr>
            <a:r>
              <a:rPr lang="cs-CZ" dirty="0" smtClean="0"/>
              <a:t>3. hmotnost – objemné a těžké zboží – dole</a:t>
            </a:r>
          </a:p>
          <a:p>
            <a:pPr marL="0" indent="0" fontAlgn="auto">
              <a:spcAft>
                <a:spcPts val="0"/>
              </a:spcAft>
              <a:buFont typeface="Arial" pitchFamily="34" charset="0"/>
              <a:buNone/>
              <a:defRPr/>
            </a:pPr>
            <a:endParaRPr lang="cs-CZ" dirty="0" smtClean="0"/>
          </a:p>
          <a:p>
            <a:pPr marL="0" indent="0" fontAlgn="auto">
              <a:spcAft>
                <a:spcPts val="0"/>
              </a:spcAft>
              <a:buFont typeface="Arial" pitchFamily="34" charset="0"/>
              <a:buNone/>
              <a:defRPr/>
            </a:pPr>
            <a:r>
              <a:rPr lang="cs-CZ" dirty="0" smtClean="0">
                <a:solidFill>
                  <a:srgbClr val="C00000"/>
                </a:solidFill>
              </a:rPr>
              <a:t>2 druhy ROZMÍSŤOVACÍCH PLÁNŮ</a:t>
            </a:r>
            <a:r>
              <a:rPr lang="cs-CZ" dirty="0" smtClean="0"/>
              <a:t>:</a:t>
            </a:r>
          </a:p>
          <a:p>
            <a:pPr marL="182880" indent="-182880" fontAlgn="auto">
              <a:spcAft>
                <a:spcPts val="0"/>
              </a:spcAft>
              <a:buFont typeface="Arial" pitchFamily="34" charset="0"/>
              <a:buChar char="•"/>
              <a:defRPr/>
            </a:pPr>
            <a:r>
              <a:rPr lang="cs-CZ" dirty="0" smtClean="0"/>
              <a:t>A) </a:t>
            </a:r>
            <a:r>
              <a:rPr lang="cs-CZ" dirty="0" smtClean="0">
                <a:solidFill>
                  <a:srgbClr val="0070C0"/>
                </a:solidFill>
              </a:rPr>
              <a:t>stabilní</a:t>
            </a:r>
            <a:r>
              <a:rPr lang="cs-CZ" dirty="0" smtClean="0"/>
              <a:t> (-určitá nepružnost ve využívání skladových prostor)</a:t>
            </a:r>
          </a:p>
          <a:p>
            <a:pPr marL="182880" indent="-182880" fontAlgn="auto">
              <a:spcAft>
                <a:spcPts val="0"/>
              </a:spcAft>
              <a:buFont typeface="Arial" pitchFamily="34" charset="0"/>
              <a:buChar char="•"/>
              <a:defRPr/>
            </a:pPr>
            <a:r>
              <a:rPr lang="cs-CZ" dirty="0" smtClean="0"/>
              <a:t>B) </a:t>
            </a:r>
            <a:r>
              <a:rPr lang="cs-CZ" dirty="0" smtClean="0">
                <a:solidFill>
                  <a:srgbClr val="0070C0"/>
                </a:solidFill>
              </a:rPr>
              <a:t>operativní</a:t>
            </a:r>
            <a:r>
              <a:rPr lang="cs-CZ" dirty="0" smtClean="0"/>
              <a:t> – tzv. „slot“ systém – pohyblivé uspořádání – tam, kde je volné místo (zejména jednodušší sortiment) – dokonalá evidence zboží a míst</a:t>
            </a:r>
          </a:p>
          <a:p>
            <a:pPr marL="690563" lvl="1" indent="-346075">
              <a:lnSpc>
                <a:spcPct val="150000"/>
              </a:lnSpc>
              <a:buFont typeface="Tw Cen MT Condensed" pitchFamily="34" charset="0"/>
              <a:buChar char="–"/>
              <a:defRPr/>
            </a:pPr>
            <a:r>
              <a:rPr lang="cs-CZ" dirty="0" smtClean="0"/>
              <a:t>V JIT systémech, resp. ve výrobě taktéž tzv. „</a:t>
            </a:r>
            <a:r>
              <a:rPr lang="cs-CZ" dirty="0" smtClean="0">
                <a:solidFill>
                  <a:srgbClr val="0070C0"/>
                </a:solidFill>
              </a:rPr>
              <a:t>point – </a:t>
            </a:r>
            <a:r>
              <a:rPr lang="cs-CZ" dirty="0" err="1" smtClean="0">
                <a:solidFill>
                  <a:srgbClr val="0070C0"/>
                </a:solidFill>
              </a:rPr>
              <a:t>of</a:t>
            </a:r>
            <a:r>
              <a:rPr lang="cs-CZ" dirty="0" smtClean="0">
                <a:solidFill>
                  <a:srgbClr val="0070C0"/>
                </a:solidFill>
              </a:rPr>
              <a:t> – use</a:t>
            </a:r>
            <a:r>
              <a:rPr lang="cs-CZ" dirty="0" smtClean="0"/>
              <a:t>“ – tedy dle toho, kde co potřebujeme – blízko místa, kde dojde ke spotřebě</a:t>
            </a:r>
            <a:endParaRPr lang="cs-CZ" dirty="0"/>
          </a:p>
        </p:txBody>
      </p:sp>
    </p:spTree>
    <p:extLst>
      <p:ext uri="{BB962C8B-B14F-4D97-AF65-F5344CB8AC3E}">
        <p14:creationId xmlns:p14="http://schemas.microsoft.com/office/powerpoint/2010/main" val="7521629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smtClean="0">
                <a:solidFill>
                  <a:srgbClr val="00B050"/>
                </a:solidFill>
              </a:rPr>
              <a:t>Naskladnění (3)</a:t>
            </a:r>
            <a:endParaRPr lang="cs-CZ" dirty="0">
              <a:solidFill>
                <a:srgbClr val="00B050"/>
              </a:solidFill>
            </a:endParaRPr>
          </a:p>
        </p:txBody>
      </p:sp>
      <p:sp>
        <p:nvSpPr>
          <p:cNvPr id="3" name="Zástupný symbol pro obsah 2"/>
          <p:cNvSpPr>
            <a:spLocks noGrp="1"/>
          </p:cNvSpPr>
          <p:nvPr>
            <p:ph idx="1"/>
          </p:nvPr>
        </p:nvSpPr>
        <p:spPr>
          <a:xfrm>
            <a:off x="395288" y="1981200"/>
            <a:ext cx="8229600" cy="4876800"/>
          </a:xfrm>
        </p:spPr>
        <p:txBody>
          <a:bodyPr rtlCol="0">
            <a:normAutofit fontScale="92500" lnSpcReduction="20000"/>
          </a:bodyPr>
          <a:lstStyle/>
          <a:p>
            <a:pPr marL="0" indent="0" fontAlgn="auto">
              <a:spcAft>
                <a:spcPts val="0"/>
              </a:spcAft>
              <a:buFont typeface="Arial" pitchFamily="34" charset="0"/>
              <a:buNone/>
              <a:defRPr/>
            </a:pPr>
            <a:r>
              <a:rPr lang="cs-CZ" dirty="0" smtClean="0">
                <a:solidFill>
                  <a:srgbClr val="C00000"/>
                </a:solidFill>
              </a:rPr>
              <a:t>Uložení zboží</a:t>
            </a:r>
            <a:r>
              <a:rPr lang="cs-CZ" dirty="0" smtClean="0"/>
              <a:t>:</a:t>
            </a:r>
          </a:p>
          <a:p>
            <a:pPr marL="182880" indent="-182880" fontAlgn="auto">
              <a:spcAft>
                <a:spcPts val="0"/>
              </a:spcAft>
              <a:buFont typeface="Arial" pitchFamily="34" charset="0"/>
              <a:buChar char="•"/>
              <a:defRPr/>
            </a:pPr>
            <a:r>
              <a:rPr lang="cs-CZ" dirty="0" smtClean="0"/>
              <a:t>A) pevné – jednotlivé položky mají vždy stejné místo v zóně a příp. i buňce;</a:t>
            </a:r>
          </a:p>
          <a:p>
            <a:pPr marL="182880" indent="-182880" fontAlgn="auto">
              <a:spcAft>
                <a:spcPts val="0"/>
              </a:spcAft>
              <a:buFont typeface="Arial" pitchFamily="34" charset="0"/>
              <a:buChar char="•"/>
              <a:defRPr/>
            </a:pPr>
            <a:r>
              <a:rPr lang="cs-CZ" dirty="0" smtClean="0"/>
              <a:t>B) záměnné – umísťování do volných zón, resp. do volných buněk v celé nebo části zóny</a:t>
            </a:r>
          </a:p>
          <a:p>
            <a:pPr marL="182880" indent="-182880" fontAlgn="auto">
              <a:spcAft>
                <a:spcPts val="0"/>
              </a:spcAft>
              <a:buFont typeface="Arial" pitchFamily="34" charset="0"/>
              <a:buChar char="•"/>
              <a:defRPr/>
            </a:pPr>
            <a:r>
              <a:rPr lang="cs-CZ" dirty="0" smtClean="0"/>
              <a:t>C) kombinované – zboží se rozdělí na tzv. aktivní (rychloobrátkové anebo s velkou frekvencí odběru) – na pevné místo a zboží rezervní (= zásoba) – záměnný způsob</a:t>
            </a:r>
          </a:p>
          <a:p>
            <a:pPr marL="182880" indent="-182880" fontAlgn="auto">
              <a:spcAft>
                <a:spcPts val="0"/>
              </a:spcAft>
              <a:buFont typeface="Arial" pitchFamily="34" charset="0"/>
              <a:buChar char="•"/>
              <a:defRPr/>
            </a:pPr>
            <a:r>
              <a:rPr lang="cs-CZ" dirty="0" smtClean="0"/>
              <a:t>D) alternativní – spojení aktivních zboží z jednotlivých zón a jejich umístění do expediční zóny (např. na Vánoce)</a:t>
            </a:r>
            <a:endParaRPr lang="cs-CZ" dirty="0"/>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438" y="188913"/>
            <a:ext cx="2374900"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542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457200" y="1196975"/>
            <a:ext cx="8229600" cy="5040313"/>
          </a:xfrm>
        </p:spPr>
        <p:txBody>
          <a:bodyPr/>
          <a:lstStyle/>
          <a:p>
            <a:pPr algn="just">
              <a:buFont typeface="Wingdings" pitchFamily="2" charset="2"/>
              <a:buNone/>
            </a:pPr>
            <a:r>
              <a:rPr lang="sk-SK" altLang="sk-SK" dirty="0" smtClean="0"/>
              <a:t>	</a:t>
            </a:r>
            <a:r>
              <a:rPr lang="sk-SK" altLang="sk-SK" dirty="0" err="1" smtClean="0"/>
              <a:t>anebo</a:t>
            </a:r>
            <a:r>
              <a:rPr lang="sk-SK" altLang="sk-SK" dirty="0" smtClean="0"/>
              <a:t>....</a:t>
            </a:r>
          </a:p>
          <a:p>
            <a:pPr algn="just">
              <a:buFont typeface="Wingdings" pitchFamily="2" charset="2"/>
              <a:buNone/>
            </a:pPr>
            <a:r>
              <a:rPr lang="cs-CZ" altLang="sk-SK" sz="2800" dirty="0" smtClean="0"/>
              <a:t>Skladováni = subsystém logistického systému, který zabezpečuje uskladněni materiálu (surovin, polotovarů, výrobků v různé fázi zpracování a zboží) v místech:</a:t>
            </a:r>
          </a:p>
          <a:p>
            <a:pPr lvl="1" algn="just"/>
            <a:r>
              <a:rPr lang="cs-CZ" altLang="sk-SK" sz="2800" dirty="0" smtClean="0"/>
              <a:t>jejich vzniku,</a:t>
            </a:r>
          </a:p>
          <a:p>
            <a:pPr lvl="1" algn="just"/>
            <a:r>
              <a:rPr lang="cs-CZ" altLang="sk-SK" sz="2800" dirty="0" smtClean="0"/>
              <a:t>mezi místem jejich vzniku a místem jejich spotřeby.</a:t>
            </a:r>
          </a:p>
        </p:txBody>
      </p:sp>
    </p:spTree>
    <p:extLst>
      <p:ext uri="{BB962C8B-B14F-4D97-AF65-F5344CB8AC3E}">
        <p14:creationId xmlns:p14="http://schemas.microsoft.com/office/powerpoint/2010/main" val="41307825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8313" y="404813"/>
            <a:ext cx="8229600" cy="990600"/>
          </a:xfrm>
        </p:spPr>
        <p:txBody>
          <a:bodyPr/>
          <a:lstStyle/>
          <a:p>
            <a:pPr fontAlgn="auto">
              <a:spcAft>
                <a:spcPts val="0"/>
              </a:spcAft>
              <a:defRPr/>
            </a:pPr>
            <a:r>
              <a:rPr lang="cs-CZ" dirty="0" smtClean="0">
                <a:solidFill>
                  <a:srgbClr val="00B050"/>
                </a:solidFill>
              </a:rPr>
              <a:t>Systémy skladování</a:t>
            </a:r>
            <a:endParaRPr lang="cs-CZ" dirty="0">
              <a:solidFill>
                <a:srgbClr val="00B050"/>
              </a:solidFill>
            </a:endParaRPr>
          </a:p>
        </p:txBody>
      </p:sp>
      <p:sp>
        <p:nvSpPr>
          <p:cNvPr id="3" name="Zástupný symbol pro obsah 2"/>
          <p:cNvSpPr>
            <a:spLocks noGrp="1"/>
          </p:cNvSpPr>
          <p:nvPr>
            <p:ph idx="1"/>
          </p:nvPr>
        </p:nvSpPr>
        <p:spPr/>
        <p:txBody>
          <a:bodyPr rtlCol="0">
            <a:normAutofit fontScale="62500" lnSpcReduction="20000"/>
          </a:bodyPr>
          <a:lstStyle/>
          <a:p>
            <a:pPr marL="182880" indent="-182880" fontAlgn="auto">
              <a:spcAft>
                <a:spcPts val="0"/>
              </a:spcAft>
              <a:buFont typeface="Arial" pitchFamily="34" charset="0"/>
              <a:buChar char="•"/>
              <a:defRPr/>
            </a:pPr>
            <a:r>
              <a:rPr lang="cs-CZ" b="1" dirty="0"/>
              <a:t>Volné </a:t>
            </a:r>
            <a:r>
              <a:rPr lang="cs-CZ" b="1" dirty="0" smtClean="0"/>
              <a:t>skladován</a:t>
            </a:r>
            <a:r>
              <a:rPr lang="cs-CZ" dirty="0" smtClean="0"/>
              <a:t>í - lze </a:t>
            </a:r>
            <a:r>
              <a:rPr lang="cs-CZ" dirty="0"/>
              <a:t>provést na zemi nebo v regálech či zásobnících. Skladování na zemi je charakteristické pro sypký materiál v hromadách. Dále pro skladování odlitků a jiných objemných dílů, </a:t>
            </a:r>
            <a:r>
              <a:rPr lang="cs-CZ" dirty="0" smtClean="0"/>
              <a:t>balení v pytlích, které se uložením na zemi nepoškodí atd.</a:t>
            </a:r>
          </a:p>
          <a:p>
            <a:pPr marL="182880" indent="-182880" fontAlgn="auto">
              <a:spcAft>
                <a:spcPts val="0"/>
              </a:spcAft>
              <a:buFont typeface="Arial" pitchFamily="34" charset="0"/>
              <a:buChar char="•"/>
              <a:defRPr/>
            </a:pPr>
            <a:endParaRPr lang="cs-CZ" dirty="0"/>
          </a:p>
          <a:p>
            <a:pPr marL="182880" indent="-182880" fontAlgn="auto">
              <a:spcAft>
                <a:spcPts val="0"/>
              </a:spcAft>
              <a:buFont typeface="Arial" pitchFamily="34" charset="0"/>
              <a:buChar char="•"/>
              <a:defRPr/>
            </a:pPr>
            <a:r>
              <a:rPr lang="cs-CZ" b="1" dirty="0"/>
              <a:t>Stohování </a:t>
            </a:r>
            <a:r>
              <a:rPr lang="cs-CZ" dirty="0" smtClean="0"/>
              <a:t>= skladování </a:t>
            </a:r>
            <a:r>
              <a:rPr lang="cs-CZ" dirty="0"/>
              <a:t>v manipulačních jednotkách bez zařízení </a:t>
            </a:r>
            <a:r>
              <a:rPr lang="cs-CZ" dirty="0" smtClean="0"/>
              <a:t>- metoda </a:t>
            </a:r>
            <a:r>
              <a:rPr lang="cs-CZ" dirty="0"/>
              <a:t>skladování takových </a:t>
            </a:r>
            <a:r>
              <a:rPr lang="cs-CZ" dirty="0" smtClean="0"/>
              <a:t>materiálů či zboží, </a:t>
            </a:r>
            <a:r>
              <a:rPr lang="cs-CZ" dirty="0"/>
              <a:t>kdy lze z výrobků nebo z palet či jiných manipulačních jednotek prvního nebo druhého </a:t>
            </a:r>
            <a:r>
              <a:rPr lang="cs-CZ" dirty="0" smtClean="0"/>
              <a:t>řádu udělat </a:t>
            </a:r>
            <a:r>
              <a:rPr lang="cs-CZ" dirty="0"/>
              <a:t>stoh a ten </a:t>
            </a:r>
            <a:r>
              <a:rPr lang="cs-CZ" dirty="0" smtClean="0"/>
              <a:t>uskladnit </a:t>
            </a:r>
            <a:r>
              <a:rPr lang="cs-CZ" dirty="0"/>
              <a:t>v prostoru. Stohovat lze buď přímo nebo šikmo do bloků. </a:t>
            </a:r>
            <a:r>
              <a:rPr lang="cs-CZ" dirty="0" smtClean="0"/>
              <a:t>Stohování je volné a paletové, tj. stohování palet jedna na druhé.</a:t>
            </a:r>
          </a:p>
          <a:p>
            <a:pPr marL="182880" indent="-182880" fontAlgn="auto">
              <a:spcAft>
                <a:spcPts val="0"/>
              </a:spcAft>
              <a:buFont typeface="Arial" pitchFamily="34" charset="0"/>
              <a:buChar char="•"/>
              <a:defRPr/>
            </a:pPr>
            <a:endParaRPr lang="cs-CZ" dirty="0"/>
          </a:p>
          <a:p>
            <a:pPr marL="182880" indent="-182880" fontAlgn="auto">
              <a:spcAft>
                <a:spcPts val="0"/>
              </a:spcAft>
              <a:buFont typeface="Arial" pitchFamily="34" charset="0"/>
              <a:buChar char="•"/>
              <a:defRPr/>
            </a:pPr>
            <a:r>
              <a:rPr lang="cs-CZ" b="1" dirty="0"/>
              <a:t>Regálové skladování </a:t>
            </a:r>
            <a:r>
              <a:rPr lang="cs-CZ" dirty="0"/>
              <a:t> </a:t>
            </a:r>
            <a:r>
              <a:rPr lang="cs-CZ" dirty="0" smtClean="0"/>
              <a:t>- </a:t>
            </a:r>
            <a:r>
              <a:rPr lang="cs-CZ" dirty="0"/>
              <a:t>s</a:t>
            </a:r>
            <a:r>
              <a:rPr lang="cs-CZ" dirty="0" smtClean="0"/>
              <a:t>kladování </a:t>
            </a:r>
            <a:r>
              <a:rPr lang="cs-CZ" dirty="0"/>
              <a:t>v manipulačních jednotkách v zařízeních neboli regálové skladování lze rozčlenit na pohyblivé a nepohyblivé skladování, podle toho zda se </a:t>
            </a:r>
            <a:r>
              <a:rPr lang="cs-CZ" dirty="0" smtClean="0"/>
              <a:t>paleta </a:t>
            </a:r>
            <a:r>
              <a:rPr lang="cs-CZ" dirty="0"/>
              <a:t>hýbe v regálu nebo ne. Klasickým případem pohyblivých regálů jsou gravitační (spádové) dopravníky</a:t>
            </a:r>
            <a:r>
              <a:rPr lang="cs-CZ" dirty="0" smtClean="0"/>
              <a:t>. – samospádové a  </a:t>
            </a:r>
            <a:r>
              <a:rPr lang="cs-CZ" dirty="0"/>
              <a:t>hnané vnější silou. </a:t>
            </a:r>
          </a:p>
        </p:txBody>
      </p:sp>
    </p:spTree>
    <p:extLst>
      <p:ext uri="{BB962C8B-B14F-4D97-AF65-F5344CB8AC3E}">
        <p14:creationId xmlns:p14="http://schemas.microsoft.com/office/powerpoint/2010/main" val="41217240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a:solidFill>
                  <a:srgbClr val="00B050"/>
                </a:solidFill>
              </a:rPr>
              <a:t>Systémy </a:t>
            </a:r>
            <a:r>
              <a:rPr lang="cs-CZ" dirty="0" smtClean="0">
                <a:solidFill>
                  <a:srgbClr val="00B050"/>
                </a:solidFill>
              </a:rPr>
              <a:t>skladování (2)</a:t>
            </a:r>
            <a:endParaRPr lang="cs-CZ" dirty="0"/>
          </a:p>
        </p:txBody>
      </p:sp>
      <p:sp>
        <p:nvSpPr>
          <p:cNvPr id="3" name="Zástupný symbol pro obsah 2"/>
          <p:cNvSpPr>
            <a:spLocks noGrp="1"/>
          </p:cNvSpPr>
          <p:nvPr>
            <p:ph idx="1"/>
          </p:nvPr>
        </p:nvSpPr>
        <p:spPr/>
        <p:txBody>
          <a:bodyPr rtlCol="0">
            <a:normAutofit fontScale="92500" lnSpcReduction="20000"/>
          </a:bodyPr>
          <a:lstStyle/>
          <a:p>
            <a:pPr marL="182880" indent="-182880" fontAlgn="auto">
              <a:spcAft>
                <a:spcPts val="0"/>
              </a:spcAft>
              <a:buFont typeface="Arial" pitchFamily="34" charset="0"/>
              <a:buChar char="•"/>
              <a:defRPr/>
            </a:pPr>
            <a:r>
              <a:rPr lang="cs-CZ" dirty="0" smtClean="0"/>
              <a:t>Volné skladování:</a:t>
            </a:r>
          </a:p>
          <a:p>
            <a:pPr marL="182880" indent="-182880" fontAlgn="auto">
              <a:spcAft>
                <a:spcPts val="0"/>
              </a:spcAft>
              <a:buFont typeface="Arial" pitchFamily="34" charset="0"/>
              <a:buChar char="•"/>
              <a:defRPr/>
            </a:pPr>
            <a:r>
              <a:rPr lang="cs-CZ" dirty="0" smtClean="0"/>
              <a:t>Výhody: relativně velké využití skladové plochy</a:t>
            </a:r>
          </a:p>
          <a:p>
            <a:pPr marL="0" indent="0" fontAlgn="auto">
              <a:spcAft>
                <a:spcPts val="0"/>
              </a:spcAft>
              <a:buFont typeface="Arial" pitchFamily="34" charset="0"/>
              <a:buNone/>
              <a:defRPr/>
            </a:pPr>
            <a:r>
              <a:rPr lang="cs-CZ" dirty="0"/>
              <a:t> </a:t>
            </a:r>
            <a:r>
              <a:rPr lang="cs-CZ" dirty="0" smtClean="0"/>
              <a:t>               málo náročné na investice</a:t>
            </a:r>
          </a:p>
          <a:p>
            <a:pPr marL="0" indent="0" fontAlgn="auto">
              <a:spcAft>
                <a:spcPts val="0"/>
              </a:spcAft>
              <a:buFont typeface="Arial" pitchFamily="34" charset="0"/>
              <a:buNone/>
              <a:defRPr/>
            </a:pPr>
            <a:r>
              <a:rPr lang="cs-CZ" dirty="0"/>
              <a:t> </a:t>
            </a:r>
            <a:r>
              <a:rPr lang="cs-CZ" dirty="0" smtClean="0"/>
              <a:t>               nenáročné na práci</a:t>
            </a:r>
          </a:p>
          <a:p>
            <a:pPr marL="0" indent="0" fontAlgn="auto">
              <a:spcAft>
                <a:spcPts val="0"/>
              </a:spcAft>
              <a:buFont typeface="Arial" pitchFamily="34" charset="0"/>
              <a:buNone/>
              <a:defRPr/>
            </a:pPr>
            <a:r>
              <a:rPr lang="cs-CZ" dirty="0" smtClean="0"/>
              <a:t> </a:t>
            </a:r>
          </a:p>
          <a:p>
            <a:pPr marL="182880" indent="-182880" fontAlgn="auto">
              <a:spcAft>
                <a:spcPts val="0"/>
              </a:spcAft>
              <a:buFont typeface="Arial" pitchFamily="34" charset="0"/>
              <a:buChar char="•"/>
              <a:defRPr/>
            </a:pPr>
            <a:r>
              <a:rPr lang="cs-CZ" dirty="0" smtClean="0"/>
              <a:t>Nevýhody: nízká efektivnost manipulace</a:t>
            </a:r>
          </a:p>
          <a:p>
            <a:pPr marL="0" indent="0" fontAlgn="auto">
              <a:spcAft>
                <a:spcPts val="0"/>
              </a:spcAft>
              <a:buFont typeface="Arial" pitchFamily="34" charset="0"/>
              <a:buNone/>
              <a:defRPr/>
            </a:pPr>
            <a:r>
              <a:rPr lang="cs-CZ" dirty="0"/>
              <a:t> </a:t>
            </a:r>
            <a:r>
              <a:rPr lang="cs-CZ" dirty="0" smtClean="0"/>
              <a:t>                   nízké využití skladové výšky</a:t>
            </a:r>
          </a:p>
          <a:p>
            <a:pPr marL="0" indent="0" fontAlgn="auto">
              <a:spcAft>
                <a:spcPts val="0"/>
              </a:spcAft>
              <a:buFont typeface="Arial" pitchFamily="34" charset="0"/>
              <a:buNone/>
              <a:defRPr/>
            </a:pPr>
            <a:r>
              <a:rPr lang="cs-CZ" dirty="0"/>
              <a:t> </a:t>
            </a:r>
            <a:r>
              <a:rPr lang="cs-CZ" dirty="0" smtClean="0"/>
              <a:t>                   velmi vysoké nároky na lidskou práci (v </a:t>
            </a:r>
          </a:p>
          <a:p>
            <a:pPr marL="0" indent="0" fontAlgn="auto">
              <a:spcAft>
                <a:spcPts val="0"/>
              </a:spcAft>
              <a:buFont typeface="Arial" pitchFamily="34" charset="0"/>
              <a:buNone/>
              <a:defRPr/>
            </a:pPr>
            <a:r>
              <a:rPr lang="cs-CZ" dirty="0"/>
              <a:t> </a:t>
            </a:r>
            <a:r>
              <a:rPr lang="cs-CZ" dirty="0" smtClean="0"/>
              <a:t>                   závislosti na sortimentu)  </a:t>
            </a:r>
            <a:endParaRPr lang="cs-CZ" dirty="0"/>
          </a:p>
        </p:txBody>
      </p:sp>
    </p:spTree>
    <p:extLst>
      <p:ext uri="{BB962C8B-B14F-4D97-AF65-F5344CB8AC3E}">
        <p14:creationId xmlns:p14="http://schemas.microsoft.com/office/powerpoint/2010/main" val="37558797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a:solidFill>
                  <a:srgbClr val="00B050"/>
                </a:solidFill>
              </a:rPr>
              <a:t>Systémy </a:t>
            </a:r>
            <a:r>
              <a:rPr lang="cs-CZ" dirty="0" smtClean="0">
                <a:solidFill>
                  <a:srgbClr val="00B050"/>
                </a:solidFill>
              </a:rPr>
              <a:t>skladování (3)</a:t>
            </a:r>
            <a:endParaRPr lang="cs-CZ" dirty="0"/>
          </a:p>
        </p:txBody>
      </p:sp>
      <p:sp>
        <p:nvSpPr>
          <p:cNvPr id="3" name="Zástupný symbol pro obsah 2"/>
          <p:cNvSpPr>
            <a:spLocks noGrp="1"/>
          </p:cNvSpPr>
          <p:nvPr>
            <p:ph idx="1"/>
          </p:nvPr>
        </p:nvSpPr>
        <p:spPr/>
        <p:txBody>
          <a:bodyPr rtlCol="0">
            <a:normAutofit/>
          </a:bodyPr>
          <a:lstStyle/>
          <a:p>
            <a:pPr marL="182880" indent="-182880" fontAlgn="auto">
              <a:spcAft>
                <a:spcPts val="0"/>
              </a:spcAft>
              <a:buFont typeface="Arial" pitchFamily="34" charset="0"/>
              <a:buChar char="•"/>
              <a:defRPr/>
            </a:pPr>
            <a:r>
              <a:rPr lang="cs-CZ" dirty="0" smtClean="0"/>
              <a:t>Stohové skladování</a:t>
            </a:r>
          </a:p>
          <a:p>
            <a:pPr marL="182880" indent="-182880" fontAlgn="auto">
              <a:spcAft>
                <a:spcPts val="0"/>
              </a:spcAft>
              <a:buFont typeface="Arial" pitchFamily="34" charset="0"/>
              <a:buChar char="•"/>
              <a:defRPr/>
            </a:pPr>
            <a:r>
              <a:rPr lang="cs-CZ" dirty="0" smtClean="0"/>
              <a:t>Výhody – podobné jako výše</a:t>
            </a:r>
          </a:p>
          <a:p>
            <a:pPr marL="182880" indent="-182880" fontAlgn="auto">
              <a:spcAft>
                <a:spcPts val="0"/>
              </a:spcAft>
              <a:buFont typeface="Arial" pitchFamily="34" charset="0"/>
              <a:buChar char="•"/>
              <a:defRPr/>
            </a:pPr>
            <a:r>
              <a:rPr lang="cs-CZ" dirty="0" smtClean="0"/>
              <a:t>Nevýhody: omezený přístup k jednotlivým SKJ</a:t>
            </a:r>
          </a:p>
          <a:p>
            <a:pPr marL="0" indent="0" fontAlgn="auto">
              <a:spcAft>
                <a:spcPts val="0"/>
              </a:spcAft>
              <a:buFont typeface="Arial" pitchFamily="34" charset="0"/>
              <a:buNone/>
              <a:defRPr/>
            </a:pPr>
            <a:r>
              <a:rPr lang="cs-CZ" dirty="0"/>
              <a:t> </a:t>
            </a:r>
            <a:r>
              <a:rPr lang="cs-CZ" dirty="0" smtClean="0"/>
              <a:t>                   problematická kontrola některých SKJ</a:t>
            </a:r>
          </a:p>
          <a:p>
            <a:pPr marL="0" indent="0" fontAlgn="auto">
              <a:spcAft>
                <a:spcPts val="0"/>
              </a:spcAft>
              <a:buFont typeface="Arial" pitchFamily="34" charset="0"/>
              <a:buNone/>
              <a:defRPr/>
            </a:pPr>
            <a:r>
              <a:rPr lang="cs-CZ" dirty="0"/>
              <a:t> </a:t>
            </a:r>
            <a:r>
              <a:rPr lang="cs-CZ" dirty="0" smtClean="0"/>
              <a:t>                   obtížná manipulace při odběru horních vrstev</a:t>
            </a:r>
          </a:p>
          <a:p>
            <a:pPr marL="0" indent="0" fontAlgn="auto">
              <a:spcAft>
                <a:spcPts val="0"/>
              </a:spcAft>
              <a:buFont typeface="Arial" pitchFamily="34" charset="0"/>
              <a:buNone/>
              <a:defRPr/>
            </a:pPr>
            <a:r>
              <a:rPr lang="cs-CZ" dirty="0"/>
              <a:t> </a:t>
            </a:r>
            <a:r>
              <a:rPr lang="cs-CZ" dirty="0" smtClean="0"/>
              <a:t>                   vyšší riziko poškození při manipulaci</a:t>
            </a:r>
            <a:endParaRPr lang="cs-CZ" dirty="0"/>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4581525"/>
            <a:ext cx="1868488"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4354513"/>
            <a:ext cx="2087562" cy="250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900" y="366713"/>
            <a:ext cx="2016125" cy="205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725988"/>
            <a:ext cx="21685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5034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fontAlgn="auto">
              <a:spcAft>
                <a:spcPts val="0"/>
              </a:spcAft>
              <a:defRPr/>
            </a:pPr>
            <a:r>
              <a:rPr lang="cs-CZ" dirty="0">
                <a:solidFill>
                  <a:srgbClr val="00B050"/>
                </a:solidFill>
              </a:rPr>
              <a:t>Systémy </a:t>
            </a:r>
            <a:r>
              <a:rPr lang="cs-CZ" dirty="0" smtClean="0">
                <a:solidFill>
                  <a:srgbClr val="00B050"/>
                </a:solidFill>
              </a:rPr>
              <a:t>skladování (4)</a:t>
            </a:r>
            <a:endParaRPr lang="cs-CZ" dirty="0"/>
          </a:p>
        </p:txBody>
      </p:sp>
      <p:sp>
        <p:nvSpPr>
          <p:cNvPr id="3" name="Zástupný symbol pro obsah 2"/>
          <p:cNvSpPr>
            <a:spLocks noGrp="1"/>
          </p:cNvSpPr>
          <p:nvPr>
            <p:ph idx="1"/>
          </p:nvPr>
        </p:nvSpPr>
        <p:spPr>
          <a:xfrm>
            <a:off x="467544" y="1484785"/>
            <a:ext cx="8229600" cy="5032698"/>
          </a:xfrm>
        </p:spPr>
        <p:txBody>
          <a:bodyPr rtlCol="0">
            <a:normAutofit fontScale="77500" lnSpcReduction="20000"/>
          </a:bodyPr>
          <a:lstStyle/>
          <a:p>
            <a:pPr marL="0" indent="0" fontAlgn="auto">
              <a:spcAft>
                <a:spcPts val="0"/>
              </a:spcAft>
              <a:buFont typeface="Arial" pitchFamily="34" charset="0"/>
              <a:buNone/>
              <a:defRPr/>
            </a:pPr>
            <a:r>
              <a:rPr lang="cs-CZ" b="1" cap="small" dirty="0" smtClean="0">
                <a:solidFill>
                  <a:srgbClr val="FF0000"/>
                </a:solidFill>
              </a:rPr>
              <a:t>Regálové skladování</a:t>
            </a:r>
          </a:p>
          <a:p>
            <a:pPr marL="182880" indent="-182880" fontAlgn="auto">
              <a:spcAft>
                <a:spcPts val="0"/>
              </a:spcAft>
              <a:buFont typeface="Arial" pitchFamily="34" charset="0"/>
              <a:buChar char="•"/>
              <a:defRPr/>
            </a:pPr>
            <a:r>
              <a:rPr lang="cs-CZ" dirty="0" smtClean="0"/>
              <a:t>Typy regálů:</a:t>
            </a:r>
          </a:p>
          <a:p>
            <a:pPr marL="182880" indent="-182880" fontAlgn="auto">
              <a:spcAft>
                <a:spcPts val="0"/>
              </a:spcAft>
              <a:buFont typeface="Arial" pitchFamily="34" charset="0"/>
              <a:buChar char="•"/>
              <a:defRPr/>
            </a:pPr>
            <a:r>
              <a:rPr lang="cs-CZ" b="1" dirty="0" smtClean="0"/>
              <a:t>1. konzolové (stromečkové)</a:t>
            </a:r>
          </a:p>
          <a:p>
            <a:pPr marL="0" indent="0" fontAlgn="auto">
              <a:spcAft>
                <a:spcPts val="0"/>
              </a:spcAft>
              <a:buFont typeface="Arial" pitchFamily="34" charset="0"/>
              <a:buNone/>
              <a:defRPr/>
            </a:pPr>
            <a:r>
              <a:rPr lang="cs-CZ" dirty="0" smtClean="0"/>
              <a:t>= </a:t>
            </a:r>
            <a:r>
              <a:rPr lang="cs-CZ" dirty="0"/>
              <a:t>vhodné pro skladování tyčového materiálu a jiných dlouhých </a:t>
            </a:r>
            <a:r>
              <a:rPr lang="cs-CZ" dirty="0" smtClean="0"/>
              <a:t>materiálů. </a:t>
            </a:r>
            <a:r>
              <a:rPr lang="cs-CZ" dirty="0"/>
              <a:t>Materiál může být uložen samostatně nebo jako svazek. Ukládání do regálů je zprostředkováno vysokozdvižnými vozíky. </a:t>
            </a:r>
            <a:endParaRPr lang="cs-CZ" dirty="0" smtClean="0"/>
          </a:p>
          <a:p>
            <a:pPr marL="182880" indent="-182880" fontAlgn="auto">
              <a:spcAft>
                <a:spcPts val="0"/>
              </a:spcAft>
              <a:buFont typeface="Arial" pitchFamily="34" charset="0"/>
              <a:buChar char="•"/>
              <a:defRPr/>
            </a:pPr>
            <a:r>
              <a:rPr lang="cs-CZ" dirty="0" smtClean="0"/>
              <a:t>2. </a:t>
            </a:r>
            <a:r>
              <a:rPr lang="cs-CZ" b="1" dirty="0"/>
              <a:t>Policové regály </a:t>
            </a:r>
            <a:endParaRPr lang="cs-CZ" dirty="0"/>
          </a:p>
          <a:p>
            <a:pPr marL="182880" indent="-182880" fontAlgn="auto">
              <a:spcAft>
                <a:spcPts val="0"/>
              </a:spcAft>
              <a:buFont typeface="Arial" pitchFamily="34" charset="0"/>
              <a:buChar char="•"/>
              <a:defRPr/>
            </a:pPr>
            <a:r>
              <a:rPr lang="cs-CZ" dirty="0"/>
              <a:t>Policové regály se vyrábí ve stavebnicovém provedení. Kostru těchto regálů tvoří děrovaný profil, kde police bývají přestavitelné po cca. </a:t>
            </a:r>
            <a:r>
              <a:rPr lang="cs-CZ" dirty="0" err="1"/>
              <a:t>30mm</a:t>
            </a:r>
            <a:r>
              <a:rPr lang="cs-CZ" dirty="0"/>
              <a:t>. Přípustné zatížení je závislé na materiálu regálů a jeho délce. </a:t>
            </a:r>
            <a:endParaRPr lang="cs-CZ" dirty="0" smtClean="0"/>
          </a:p>
          <a:p>
            <a:pPr marL="182880" indent="-182880" fontAlgn="auto">
              <a:spcAft>
                <a:spcPts val="0"/>
              </a:spcAft>
              <a:buFont typeface="Arial" pitchFamily="34" charset="0"/>
              <a:buChar char="•"/>
              <a:defRPr/>
            </a:pPr>
            <a:r>
              <a:rPr lang="cs-CZ" dirty="0" smtClean="0"/>
              <a:t>- </a:t>
            </a:r>
            <a:r>
              <a:rPr lang="cs-CZ" dirty="0"/>
              <a:t>lze sestavit i do širokých bloků a umístit do nich gravitační válečkové dopravník </a:t>
            </a:r>
            <a:endParaRPr lang="cs-CZ" dirty="0" smtClean="0"/>
          </a:p>
          <a:p>
            <a:pPr marL="0" indent="0" fontAlgn="auto">
              <a:spcAft>
                <a:spcPts val="0"/>
              </a:spcAft>
              <a:buFont typeface="Arial" pitchFamily="34" charset="0"/>
              <a:buNone/>
              <a:defRPr/>
            </a:pPr>
            <a:endParaRPr lang="cs-CZ" dirty="0"/>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113507"/>
            <a:ext cx="2439988"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2687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a:solidFill>
                  <a:srgbClr val="00B050"/>
                </a:solidFill>
              </a:rPr>
              <a:t>Systémy skladování </a:t>
            </a:r>
            <a:r>
              <a:rPr lang="cs-CZ" dirty="0" smtClean="0">
                <a:solidFill>
                  <a:srgbClr val="00B050"/>
                </a:solidFill>
              </a:rPr>
              <a:t>(5)</a:t>
            </a:r>
            <a:endParaRPr lang="cs-CZ" dirty="0"/>
          </a:p>
        </p:txBody>
      </p:sp>
      <p:sp>
        <p:nvSpPr>
          <p:cNvPr id="3" name="Zástupný symbol pro obsah 2"/>
          <p:cNvSpPr>
            <a:spLocks noGrp="1"/>
          </p:cNvSpPr>
          <p:nvPr>
            <p:ph idx="1"/>
          </p:nvPr>
        </p:nvSpPr>
        <p:spPr/>
        <p:txBody>
          <a:bodyPr rtlCol="0">
            <a:normAutofit fontScale="70000" lnSpcReduction="20000"/>
          </a:bodyPr>
          <a:lstStyle/>
          <a:p>
            <a:pPr marL="182880" indent="-182880" fontAlgn="auto">
              <a:spcAft>
                <a:spcPts val="0"/>
              </a:spcAft>
              <a:buFont typeface="Arial" pitchFamily="34" charset="0"/>
              <a:buChar char="•"/>
              <a:defRPr/>
            </a:pPr>
            <a:r>
              <a:rPr lang="cs-CZ" b="1" dirty="0" smtClean="0"/>
              <a:t>3. Paletové </a:t>
            </a:r>
            <a:r>
              <a:rPr lang="cs-CZ" b="1" dirty="0"/>
              <a:t>regály </a:t>
            </a:r>
            <a:endParaRPr lang="cs-CZ" dirty="0"/>
          </a:p>
          <a:p>
            <a:pPr marL="182880" indent="-182880" fontAlgn="auto">
              <a:spcAft>
                <a:spcPts val="0"/>
              </a:spcAft>
              <a:buFont typeface="Arial" pitchFamily="34" charset="0"/>
              <a:buChar char="•"/>
              <a:defRPr/>
            </a:pPr>
            <a:r>
              <a:rPr lang="cs-CZ" dirty="0" smtClean="0"/>
              <a:t>- ve </a:t>
            </a:r>
            <a:r>
              <a:rPr lang="cs-CZ" dirty="0"/>
              <a:t>v stavebnicovém </a:t>
            </a:r>
            <a:r>
              <a:rPr lang="cs-CZ" dirty="0" smtClean="0"/>
              <a:t>provedení</a:t>
            </a:r>
          </a:p>
          <a:p>
            <a:pPr marL="182880" indent="-182880" fontAlgn="auto">
              <a:spcAft>
                <a:spcPts val="0"/>
              </a:spcAft>
              <a:buFont typeface="Arial" pitchFamily="34" charset="0"/>
              <a:buChar char="•"/>
              <a:defRPr/>
            </a:pPr>
            <a:r>
              <a:rPr lang="cs-CZ" dirty="0" smtClean="0"/>
              <a:t>- slouží pro přímé zakládání palet se zbožím</a:t>
            </a:r>
          </a:p>
          <a:p>
            <a:pPr marL="182880" indent="-182880" fontAlgn="auto">
              <a:spcAft>
                <a:spcPts val="0"/>
              </a:spcAft>
              <a:buFont typeface="Arial" pitchFamily="34" charset="0"/>
              <a:buChar char="•"/>
              <a:defRPr/>
            </a:pPr>
            <a:r>
              <a:rPr lang="cs-CZ" dirty="0" smtClean="0"/>
              <a:t>- nosnost </a:t>
            </a:r>
            <a:r>
              <a:rPr lang="cs-CZ" dirty="0"/>
              <a:t>regálové buňky může být okolo 6000 </a:t>
            </a:r>
            <a:r>
              <a:rPr lang="cs-CZ" dirty="0" smtClean="0"/>
              <a:t>kg</a:t>
            </a:r>
          </a:p>
          <a:p>
            <a:pPr marL="182880" indent="-182880" fontAlgn="auto">
              <a:spcAft>
                <a:spcPts val="0"/>
              </a:spcAft>
              <a:buFont typeface="Arial" pitchFamily="34" charset="0"/>
              <a:buChar char="•"/>
              <a:defRPr/>
            </a:pPr>
            <a:r>
              <a:rPr lang="cs-CZ" dirty="0"/>
              <a:t>v</a:t>
            </a:r>
            <a:r>
              <a:rPr lang="cs-CZ" dirty="0" smtClean="0"/>
              <a:t>yrábí </a:t>
            </a:r>
            <a:r>
              <a:rPr lang="cs-CZ" dirty="0"/>
              <a:t>se z pravidla ve 3 standardizovaných rozměrech </a:t>
            </a:r>
            <a:r>
              <a:rPr lang="cs-CZ" dirty="0" err="1"/>
              <a:t>1800mm</a:t>
            </a:r>
            <a:r>
              <a:rPr lang="cs-CZ" dirty="0"/>
              <a:t>, </a:t>
            </a:r>
            <a:r>
              <a:rPr lang="cs-CZ" dirty="0" err="1"/>
              <a:t>2700mm</a:t>
            </a:r>
            <a:r>
              <a:rPr lang="cs-CZ" dirty="0"/>
              <a:t>, </a:t>
            </a:r>
            <a:r>
              <a:rPr lang="cs-CZ" dirty="0" err="1" smtClean="0"/>
              <a:t>3600mm</a:t>
            </a:r>
            <a:r>
              <a:rPr lang="cs-CZ" dirty="0" smtClean="0"/>
              <a:t> </a:t>
            </a:r>
            <a:endParaRPr lang="cs-CZ" dirty="0"/>
          </a:p>
          <a:p>
            <a:pPr marL="182880" indent="-182880" fontAlgn="auto">
              <a:spcAft>
                <a:spcPts val="0"/>
              </a:spcAft>
              <a:buFont typeface="Arial" pitchFamily="34" charset="0"/>
              <a:buChar char="•"/>
              <a:defRPr/>
            </a:pPr>
            <a:r>
              <a:rPr lang="cs-CZ" dirty="0" smtClean="0"/>
              <a:t>více </a:t>
            </a:r>
            <a:r>
              <a:rPr lang="cs-CZ" dirty="0"/>
              <a:t>typů paletových </a:t>
            </a:r>
            <a:r>
              <a:rPr lang="cs-CZ" dirty="0" smtClean="0"/>
              <a:t>regálů:</a:t>
            </a:r>
            <a:endParaRPr lang="cs-CZ" dirty="0"/>
          </a:p>
          <a:p>
            <a:pPr marL="182880" indent="-182880" fontAlgn="auto">
              <a:spcAft>
                <a:spcPts val="0"/>
              </a:spcAft>
              <a:buFont typeface="Arial" pitchFamily="34" charset="0"/>
              <a:buChar char="•"/>
              <a:defRPr/>
            </a:pPr>
            <a:r>
              <a:rPr lang="cs-CZ" dirty="0"/>
              <a:t>I. Konvenční paletové regály </a:t>
            </a:r>
          </a:p>
          <a:p>
            <a:pPr marL="182880" indent="-182880" fontAlgn="auto">
              <a:spcAft>
                <a:spcPts val="0"/>
              </a:spcAft>
              <a:buFont typeface="Arial" pitchFamily="34" charset="0"/>
              <a:buChar char="•"/>
              <a:defRPr/>
            </a:pPr>
            <a:r>
              <a:rPr lang="cs-CZ" dirty="0"/>
              <a:t>II. Spádové (gravitační) paletové regály </a:t>
            </a:r>
          </a:p>
          <a:p>
            <a:pPr marL="182880" indent="-182880" fontAlgn="auto">
              <a:spcAft>
                <a:spcPts val="0"/>
              </a:spcAft>
              <a:buFont typeface="Arial" pitchFamily="34" charset="0"/>
              <a:buChar char="•"/>
              <a:defRPr/>
            </a:pPr>
            <a:r>
              <a:rPr lang="cs-CZ" dirty="0"/>
              <a:t>III. Vjezdové paletové regály </a:t>
            </a:r>
          </a:p>
          <a:p>
            <a:pPr marL="182880" indent="-182880" fontAlgn="auto">
              <a:spcAft>
                <a:spcPts val="0"/>
              </a:spcAft>
              <a:buFont typeface="Arial" pitchFamily="34" charset="0"/>
              <a:buChar char="•"/>
              <a:defRPr/>
            </a:pPr>
            <a:r>
              <a:rPr lang="cs-CZ" dirty="0"/>
              <a:t>IV. </a:t>
            </a:r>
            <a:r>
              <a:rPr lang="cs-CZ" dirty="0" err="1"/>
              <a:t>Push</a:t>
            </a:r>
            <a:r>
              <a:rPr lang="cs-CZ" dirty="0"/>
              <a:t> </a:t>
            </a:r>
            <a:r>
              <a:rPr lang="cs-CZ" dirty="0" err="1"/>
              <a:t>back</a:t>
            </a:r>
            <a:r>
              <a:rPr lang="cs-CZ" dirty="0"/>
              <a:t> paletové regály </a:t>
            </a:r>
          </a:p>
          <a:p>
            <a:pPr marL="182880" indent="-182880" fontAlgn="auto">
              <a:spcAft>
                <a:spcPts val="0"/>
              </a:spcAft>
              <a:buFont typeface="Arial" pitchFamily="34" charset="0"/>
              <a:buChar char="•"/>
              <a:defRPr/>
            </a:pPr>
            <a:r>
              <a:rPr lang="cs-CZ" dirty="0"/>
              <a:t>V. Mobilní (Posuvné) paletové regály </a:t>
            </a:r>
          </a:p>
          <a:p>
            <a:pPr marL="182880" indent="-182880" fontAlgn="auto">
              <a:spcAft>
                <a:spcPts val="0"/>
              </a:spcAft>
              <a:buFont typeface="Arial" pitchFamily="34" charset="0"/>
              <a:buChar char="•"/>
              <a:defRPr/>
            </a:pPr>
            <a:r>
              <a:rPr lang="cs-CZ" dirty="0"/>
              <a:t>VI. Automatická skladovací zařízení </a:t>
            </a:r>
          </a:p>
          <a:p>
            <a:pPr marL="182880" indent="-182880" fontAlgn="auto">
              <a:spcAft>
                <a:spcPts val="0"/>
              </a:spcAft>
              <a:buFont typeface="Arial" pitchFamily="34" charset="0"/>
              <a:buChar char="•"/>
              <a:defRPr/>
            </a:pPr>
            <a:endParaRPr lang="cs-CZ" dirty="0"/>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3573463"/>
            <a:ext cx="2657475" cy="261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24595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8313" y="333375"/>
            <a:ext cx="8229600" cy="990600"/>
          </a:xfrm>
        </p:spPr>
        <p:txBody>
          <a:bodyPr/>
          <a:lstStyle/>
          <a:p>
            <a:pPr fontAlgn="auto">
              <a:spcAft>
                <a:spcPts val="0"/>
              </a:spcAft>
              <a:defRPr/>
            </a:pPr>
            <a:r>
              <a:rPr lang="cs-CZ" dirty="0">
                <a:solidFill>
                  <a:srgbClr val="00B050"/>
                </a:solidFill>
              </a:rPr>
              <a:t>Systémy skladování </a:t>
            </a:r>
            <a:r>
              <a:rPr lang="cs-CZ" dirty="0" smtClean="0">
                <a:solidFill>
                  <a:srgbClr val="00B050"/>
                </a:solidFill>
              </a:rPr>
              <a:t>(6)</a:t>
            </a:r>
            <a:endParaRPr lang="cs-CZ" dirty="0"/>
          </a:p>
        </p:txBody>
      </p:sp>
      <p:sp>
        <p:nvSpPr>
          <p:cNvPr id="3" name="Zástupný symbol pro obsah 2"/>
          <p:cNvSpPr>
            <a:spLocks noGrp="1"/>
          </p:cNvSpPr>
          <p:nvPr>
            <p:ph idx="1"/>
          </p:nvPr>
        </p:nvSpPr>
        <p:spPr>
          <a:xfrm>
            <a:off x="179388" y="1052513"/>
            <a:ext cx="8229600" cy="4876800"/>
          </a:xfrm>
        </p:spPr>
        <p:txBody>
          <a:bodyPr rtlCol="0">
            <a:normAutofit fontScale="77500" lnSpcReduction="20000"/>
          </a:bodyPr>
          <a:lstStyle/>
          <a:p>
            <a:pPr marL="182880" indent="-182880" fontAlgn="auto">
              <a:spcAft>
                <a:spcPts val="0"/>
              </a:spcAft>
              <a:buFont typeface="Arial" pitchFamily="34" charset="0"/>
              <a:buChar char="•"/>
              <a:defRPr/>
            </a:pPr>
            <a:r>
              <a:rPr lang="cs-CZ" dirty="0" smtClean="0"/>
              <a:t>Vjezdové paletové regály - systém</a:t>
            </a:r>
            <a:r>
              <a:rPr lang="cs-CZ" dirty="0"/>
              <a:t>, který umožňuje maximální využití dostupného prostoru, jak plošně, tak do výšky</a:t>
            </a:r>
            <a:r>
              <a:rPr lang="cs-CZ" dirty="0" smtClean="0"/>
              <a:t>. Nevýhodou </a:t>
            </a:r>
            <a:r>
              <a:rPr lang="cs-CZ" dirty="0"/>
              <a:t>je nutnost odebírat zboží po řadě. Je </a:t>
            </a:r>
            <a:r>
              <a:rPr lang="cs-CZ" dirty="0" smtClean="0"/>
              <a:t>ale možné odebírat </a:t>
            </a:r>
            <a:r>
              <a:rPr lang="cs-CZ" dirty="0"/>
              <a:t>z jedné, nebo obou stran. </a:t>
            </a:r>
          </a:p>
          <a:p>
            <a:pPr marL="182880" indent="-182880" fontAlgn="auto">
              <a:spcAft>
                <a:spcPts val="0"/>
              </a:spcAft>
              <a:buFont typeface="Arial" pitchFamily="34" charset="0"/>
              <a:buChar char="•"/>
              <a:defRPr/>
            </a:pPr>
            <a:r>
              <a:rPr lang="cs-CZ" dirty="0"/>
              <a:t>2</a:t>
            </a:r>
            <a:r>
              <a:rPr lang="cs-CZ" dirty="0" smtClean="0"/>
              <a:t> </a:t>
            </a:r>
            <a:r>
              <a:rPr lang="cs-CZ" dirty="0"/>
              <a:t>způsoby ukládání </a:t>
            </a:r>
            <a:r>
              <a:rPr lang="cs-CZ" dirty="0" smtClean="0"/>
              <a:t>palet u tohoto systému:  </a:t>
            </a:r>
            <a:endParaRPr lang="cs-CZ" dirty="0"/>
          </a:p>
          <a:p>
            <a:pPr marL="182880" indent="-182880" fontAlgn="auto">
              <a:spcAft>
                <a:spcPts val="0"/>
              </a:spcAft>
              <a:buFont typeface="Arial" pitchFamily="34" charset="0"/>
              <a:buChar char="•"/>
              <a:defRPr/>
            </a:pPr>
            <a:r>
              <a:rPr lang="cs-CZ" dirty="0"/>
              <a:t>a. Drive-in systém, s jedinou přístupovou uličkou. Tento regál je možno vyskladňovat pouze FIFO strategií</a:t>
            </a:r>
            <a:r>
              <a:rPr lang="cs-CZ" dirty="0" smtClean="0"/>
              <a:t>.  </a:t>
            </a:r>
          </a:p>
          <a:p>
            <a:pPr marL="0" indent="0" fontAlgn="auto">
              <a:spcAft>
                <a:spcPts val="0"/>
              </a:spcAft>
              <a:buFont typeface="Arial" pitchFamily="34" charset="0"/>
              <a:buNone/>
              <a:defRPr/>
            </a:pPr>
            <a:r>
              <a:rPr lang="cs-CZ" dirty="0" smtClean="0"/>
              <a:t>- vhodný </a:t>
            </a:r>
            <a:r>
              <a:rPr lang="cs-CZ" dirty="0"/>
              <a:t>na použití na větších </a:t>
            </a:r>
            <a:r>
              <a:rPr lang="cs-CZ" dirty="0" smtClean="0"/>
              <a:t>plochách</a:t>
            </a:r>
            <a:endParaRPr lang="cs-CZ" dirty="0"/>
          </a:p>
          <a:p>
            <a:pPr marL="182880" indent="-182880" fontAlgn="auto">
              <a:spcAft>
                <a:spcPts val="0"/>
              </a:spcAft>
              <a:buFont typeface="Arial" pitchFamily="34" charset="0"/>
              <a:buChar char="•"/>
              <a:defRPr/>
            </a:pPr>
            <a:r>
              <a:rPr lang="cs-CZ" dirty="0"/>
              <a:t>b. Drive-</a:t>
            </a:r>
            <a:r>
              <a:rPr lang="cs-CZ" dirty="0" err="1"/>
              <a:t>through</a:t>
            </a:r>
            <a:r>
              <a:rPr lang="cs-CZ" dirty="0"/>
              <a:t> systém, se dvěma přístupy k paletám, každý na jedné straně </a:t>
            </a:r>
            <a:r>
              <a:rPr lang="cs-CZ" dirty="0" smtClean="0"/>
              <a:t>regálu</a:t>
            </a:r>
          </a:p>
          <a:p>
            <a:pPr marL="182880" indent="-182880" fontAlgn="auto">
              <a:spcAft>
                <a:spcPts val="0"/>
              </a:spcAft>
              <a:buFontTx/>
              <a:buChar char="-"/>
              <a:defRPr/>
            </a:pPr>
            <a:r>
              <a:rPr lang="cs-CZ" dirty="0" smtClean="0"/>
              <a:t>nutné </a:t>
            </a:r>
            <a:r>
              <a:rPr lang="cs-CZ" dirty="0"/>
              <a:t>vytvořit manipulační uličku z obou stran </a:t>
            </a:r>
            <a:endParaRPr lang="cs-CZ" dirty="0" smtClean="0"/>
          </a:p>
          <a:p>
            <a:pPr marL="0" indent="0" fontAlgn="auto">
              <a:spcAft>
                <a:spcPts val="0"/>
              </a:spcAft>
              <a:buFont typeface="Arial" pitchFamily="34" charset="0"/>
              <a:buNone/>
              <a:defRPr/>
            </a:pPr>
            <a:r>
              <a:rPr lang="cs-CZ" dirty="0" smtClean="0"/>
              <a:t>regálu</a:t>
            </a:r>
            <a:endParaRPr lang="cs-CZ" dirty="0"/>
          </a:p>
          <a:p>
            <a:pPr marL="182880" indent="-182880" fontAlgn="auto">
              <a:spcAft>
                <a:spcPts val="0"/>
              </a:spcAft>
              <a:buFontTx/>
              <a:buChar char="-"/>
              <a:defRPr/>
            </a:pPr>
            <a:r>
              <a:rPr lang="cs-CZ" dirty="0" smtClean="0"/>
              <a:t> </a:t>
            </a:r>
            <a:r>
              <a:rPr lang="cs-CZ" dirty="0"/>
              <a:t>lze realizovat strategii FIFO i LIFO </a:t>
            </a:r>
          </a:p>
          <a:p>
            <a:pPr marL="182880" indent="-182880" fontAlgn="auto">
              <a:spcAft>
                <a:spcPts val="0"/>
              </a:spcAft>
              <a:buFont typeface="Arial" pitchFamily="34" charset="0"/>
              <a:buChar char="•"/>
              <a:defRPr/>
            </a:pPr>
            <a:endParaRPr lang="cs-CZ" dirty="0"/>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838" y="3689350"/>
            <a:ext cx="2062162"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7429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a:solidFill>
                  <a:srgbClr val="00B050"/>
                </a:solidFill>
              </a:rPr>
              <a:t>Systémy skladování </a:t>
            </a:r>
            <a:r>
              <a:rPr lang="cs-CZ" dirty="0" smtClean="0">
                <a:solidFill>
                  <a:srgbClr val="00B050"/>
                </a:solidFill>
              </a:rPr>
              <a:t>(7)</a:t>
            </a:r>
            <a:endParaRPr lang="cs-CZ" dirty="0"/>
          </a:p>
        </p:txBody>
      </p:sp>
      <p:sp>
        <p:nvSpPr>
          <p:cNvPr id="3" name="Zástupný symbol pro obsah 2"/>
          <p:cNvSpPr>
            <a:spLocks noGrp="1"/>
          </p:cNvSpPr>
          <p:nvPr>
            <p:ph idx="1"/>
          </p:nvPr>
        </p:nvSpPr>
        <p:spPr/>
        <p:txBody>
          <a:bodyPr rtlCol="0">
            <a:normAutofit/>
          </a:bodyPr>
          <a:lstStyle/>
          <a:p>
            <a:pPr marL="0" indent="0" fontAlgn="auto">
              <a:spcAft>
                <a:spcPts val="0"/>
              </a:spcAft>
              <a:buFont typeface="Arial" pitchFamily="34" charset="0"/>
              <a:buNone/>
              <a:defRPr/>
            </a:pPr>
            <a:r>
              <a:rPr lang="cs-CZ" b="1" dirty="0" smtClean="0"/>
              <a:t>Spádové </a:t>
            </a:r>
            <a:r>
              <a:rPr lang="cs-CZ" b="1" dirty="0"/>
              <a:t>(gravitační) paletové regály </a:t>
            </a:r>
            <a:endParaRPr lang="cs-CZ" dirty="0"/>
          </a:p>
          <a:p>
            <a:pPr marL="182880" indent="-182880" fontAlgn="auto">
              <a:spcAft>
                <a:spcPts val="0"/>
              </a:spcAft>
              <a:buFont typeface="Arial" pitchFamily="34" charset="0"/>
              <a:buChar char="•"/>
              <a:defRPr/>
            </a:pPr>
            <a:r>
              <a:rPr lang="cs-CZ" dirty="0"/>
              <a:t>Spádové regály mají lehce nakloněné pozice a zabudovaný válečkový systém, který umožňuje díky gravitační síle posun palet kontrolovanou rychlostí až na opačný konec regálu. </a:t>
            </a:r>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293096"/>
            <a:ext cx="3549650"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9427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a:solidFill>
                  <a:srgbClr val="00B050"/>
                </a:solidFill>
              </a:rPr>
              <a:t>Systémy skladování </a:t>
            </a:r>
            <a:r>
              <a:rPr lang="cs-CZ" dirty="0" smtClean="0">
                <a:solidFill>
                  <a:srgbClr val="00B050"/>
                </a:solidFill>
              </a:rPr>
              <a:t>(8)</a:t>
            </a:r>
            <a:endParaRPr lang="cs-CZ" dirty="0"/>
          </a:p>
        </p:txBody>
      </p:sp>
      <p:sp>
        <p:nvSpPr>
          <p:cNvPr id="36867" name="Zástupný symbol pro obsah 2"/>
          <p:cNvSpPr>
            <a:spLocks noGrp="1"/>
          </p:cNvSpPr>
          <p:nvPr>
            <p:ph idx="1"/>
          </p:nvPr>
        </p:nvSpPr>
        <p:spPr>
          <a:xfrm>
            <a:off x="395536" y="1268760"/>
            <a:ext cx="8229600" cy="4525963"/>
          </a:xfrm>
        </p:spPr>
        <p:txBody>
          <a:bodyPr/>
          <a:lstStyle/>
          <a:p>
            <a:pPr marL="0" indent="0">
              <a:buNone/>
            </a:pPr>
            <a:r>
              <a:rPr lang="cs-CZ" dirty="0" smtClean="0"/>
              <a:t>Všechny palety na každé úrovni, kromě té poslední, se ukládají na vozíky, které se tlačením přemisťují po kolejnicích. Tyto kolejnice jsou lehce nakloněné, přední část je na nižší úrovni, což umožňuje pohyb palet dopředu při odebrání palety z uličky. </a:t>
            </a:r>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4351338"/>
            <a:ext cx="33337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Obdélník 3"/>
          <p:cNvSpPr>
            <a:spLocks noChangeArrowheads="1"/>
          </p:cNvSpPr>
          <p:nvPr/>
        </p:nvSpPr>
        <p:spPr bwMode="auto">
          <a:xfrm>
            <a:off x="3851275" y="6475413"/>
            <a:ext cx="5094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t>http://www.idealmotion.com/PushBackRack.htm</a:t>
            </a:r>
          </a:p>
        </p:txBody>
      </p:sp>
    </p:spTree>
    <p:extLst>
      <p:ext uri="{BB962C8B-B14F-4D97-AF65-F5344CB8AC3E}">
        <p14:creationId xmlns:p14="http://schemas.microsoft.com/office/powerpoint/2010/main" val="16543561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60648"/>
            <a:ext cx="8229600" cy="1143000"/>
          </a:xfrm>
        </p:spPr>
        <p:txBody>
          <a:bodyPr/>
          <a:lstStyle/>
          <a:p>
            <a:pPr algn="l" fontAlgn="auto">
              <a:spcAft>
                <a:spcPts val="0"/>
              </a:spcAft>
              <a:defRPr/>
            </a:pPr>
            <a:r>
              <a:rPr lang="cs-CZ" dirty="0">
                <a:solidFill>
                  <a:srgbClr val="00B050"/>
                </a:solidFill>
              </a:rPr>
              <a:t>Systémy skladování </a:t>
            </a:r>
            <a:r>
              <a:rPr lang="cs-CZ" dirty="0" smtClean="0">
                <a:solidFill>
                  <a:srgbClr val="00B050"/>
                </a:solidFill>
              </a:rPr>
              <a:t>(9)</a:t>
            </a:r>
            <a:endParaRPr lang="cs-CZ" dirty="0"/>
          </a:p>
        </p:txBody>
      </p:sp>
      <p:sp>
        <p:nvSpPr>
          <p:cNvPr id="3" name="Zástupný symbol pro obsah 2"/>
          <p:cNvSpPr>
            <a:spLocks noGrp="1"/>
          </p:cNvSpPr>
          <p:nvPr>
            <p:ph idx="1"/>
          </p:nvPr>
        </p:nvSpPr>
        <p:spPr>
          <a:xfrm>
            <a:off x="395288" y="2370138"/>
            <a:ext cx="8229600" cy="4876800"/>
          </a:xfrm>
        </p:spPr>
        <p:txBody>
          <a:bodyPr rtlCol="0">
            <a:normAutofit fontScale="92500" lnSpcReduction="20000"/>
          </a:bodyPr>
          <a:lstStyle/>
          <a:p>
            <a:pPr marL="0" indent="0" fontAlgn="auto">
              <a:spcAft>
                <a:spcPts val="0"/>
              </a:spcAft>
              <a:buFont typeface="Arial" pitchFamily="34" charset="0"/>
              <a:buNone/>
              <a:defRPr/>
            </a:pPr>
            <a:r>
              <a:rPr lang="cs-CZ" b="1" dirty="0" smtClean="0"/>
              <a:t>Mobilní </a:t>
            </a:r>
            <a:r>
              <a:rPr lang="cs-CZ" b="1" dirty="0"/>
              <a:t>(posuvné) paletové regály </a:t>
            </a:r>
            <a:endParaRPr lang="cs-CZ" dirty="0"/>
          </a:p>
          <a:p>
            <a:pPr marL="182880" indent="-182880" fontAlgn="auto">
              <a:spcAft>
                <a:spcPts val="0"/>
              </a:spcAft>
              <a:buFont typeface="Arial" pitchFamily="34" charset="0"/>
              <a:buChar char="•"/>
              <a:defRPr/>
            </a:pPr>
            <a:r>
              <a:rPr lang="cs-CZ" dirty="0"/>
              <a:t>Regály postavené na mobilních </a:t>
            </a:r>
            <a:r>
              <a:rPr lang="cs-CZ" dirty="0" smtClean="0"/>
              <a:t>základnách</a:t>
            </a:r>
          </a:p>
          <a:p>
            <a:pPr marL="182880" indent="-182880" fontAlgn="auto">
              <a:spcAft>
                <a:spcPts val="0"/>
              </a:spcAft>
              <a:buFont typeface="Arial" pitchFamily="34" charset="0"/>
              <a:buChar char="•"/>
              <a:defRPr/>
            </a:pPr>
            <a:r>
              <a:rPr lang="cs-CZ" dirty="0" smtClean="0"/>
              <a:t>- účelem </a:t>
            </a:r>
            <a:r>
              <a:rPr lang="cs-CZ" dirty="0"/>
              <a:t>je zmenšit počet uliček a zvýšit kapacitu skladu, beze ztráty přímého přístupu ke každé paletě. </a:t>
            </a:r>
            <a:endParaRPr lang="cs-CZ" dirty="0" smtClean="0"/>
          </a:p>
          <a:p>
            <a:pPr marL="182880" indent="-182880" fontAlgn="auto">
              <a:spcAft>
                <a:spcPts val="0"/>
              </a:spcAft>
              <a:buFont typeface="Arial" pitchFamily="34" charset="0"/>
              <a:buChar char="•"/>
              <a:defRPr/>
            </a:pPr>
            <a:r>
              <a:rPr lang="cs-CZ" dirty="0" smtClean="0"/>
              <a:t>Základny </a:t>
            </a:r>
            <a:r>
              <a:rPr lang="cs-CZ" dirty="0"/>
              <a:t>disponují motorem, přesuvnými prvky a různými bezpečnostními </a:t>
            </a:r>
            <a:r>
              <a:rPr lang="cs-CZ" dirty="0" smtClean="0"/>
              <a:t>systémy</a:t>
            </a:r>
          </a:p>
          <a:p>
            <a:pPr marL="182880" indent="-182880" fontAlgn="auto">
              <a:spcAft>
                <a:spcPts val="0"/>
              </a:spcAft>
              <a:buFont typeface="Arial" pitchFamily="34" charset="0"/>
              <a:buChar char="•"/>
              <a:defRPr/>
            </a:pPr>
            <a:r>
              <a:rPr lang="cs-CZ" dirty="0" smtClean="0"/>
              <a:t> </a:t>
            </a:r>
            <a:r>
              <a:rPr lang="cs-CZ" dirty="0"/>
              <a:t>Regály se posouvají po podlahových </a:t>
            </a:r>
            <a:r>
              <a:rPr lang="cs-CZ" dirty="0" smtClean="0"/>
              <a:t>lištách</a:t>
            </a:r>
            <a:r>
              <a:rPr lang="cs-CZ" dirty="0"/>
              <a:t> </a:t>
            </a:r>
            <a:r>
              <a:rPr lang="cs-CZ" dirty="0" smtClean="0"/>
              <a:t>- </a:t>
            </a:r>
            <a:r>
              <a:rPr lang="cs-CZ" dirty="0"/>
              <a:t>ulička v místě, kde </a:t>
            </a:r>
            <a:r>
              <a:rPr lang="cs-CZ" dirty="0" smtClean="0"/>
              <a:t>je </a:t>
            </a:r>
            <a:r>
              <a:rPr lang="cs-CZ" dirty="0"/>
              <a:t>zrovna </a:t>
            </a:r>
            <a:r>
              <a:rPr lang="cs-CZ" dirty="0" smtClean="0"/>
              <a:t>potřebná</a:t>
            </a:r>
          </a:p>
          <a:p>
            <a:pPr marL="182880" indent="-182880" fontAlgn="auto">
              <a:spcAft>
                <a:spcPts val="0"/>
              </a:spcAft>
              <a:buFont typeface="Arial" pitchFamily="34" charset="0"/>
              <a:buChar char="•"/>
              <a:defRPr/>
            </a:pPr>
            <a:r>
              <a:rPr lang="cs-CZ" dirty="0" smtClean="0"/>
              <a:t>- vhodný </a:t>
            </a:r>
            <a:r>
              <a:rPr lang="cs-CZ" dirty="0"/>
              <a:t>pro nasazení ve skladech, kde je dbáno na co nejvyšší využití skladové kapacity. </a:t>
            </a: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28575"/>
            <a:ext cx="39814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6466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457200" y="692150"/>
            <a:ext cx="8229600" cy="6165850"/>
          </a:xfrm>
        </p:spPr>
        <p:txBody>
          <a:bodyPr/>
          <a:lstStyle/>
          <a:p>
            <a:pPr>
              <a:lnSpc>
                <a:spcPct val="90000"/>
              </a:lnSpc>
            </a:pPr>
            <a:r>
              <a:rPr lang="cs-CZ" altLang="cs-CZ" b="1" smtClean="0"/>
              <a:t>regálové sklady</a:t>
            </a:r>
          </a:p>
          <a:p>
            <a:pPr lvl="1">
              <a:lnSpc>
                <a:spcPct val="90000"/>
              </a:lnSpc>
            </a:pPr>
            <a:r>
              <a:rPr lang="cs-CZ" altLang="cs-CZ" b="1" smtClean="0"/>
              <a:t>příhradové (policové) regály</a:t>
            </a:r>
            <a:endParaRPr lang="cs-CZ" altLang="cs-CZ" smtClean="0"/>
          </a:p>
          <a:p>
            <a:pPr lvl="2">
              <a:lnSpc>
                <a:spcPct val="90000"/>
              </a:lnSpc>
            </a:pPr>
            <a:r>
              <a:rPr lang="cs-CZ" altLang="cs-CZ" smtClean="0"/>
              <a:t>stálé příhradové regály</a:t>
            </a:r>
          </a:p>
          <a:p>
            <a:pPr lvl="2">
              <a:lnSpc>
                <a:spcPct val="90000"/>
              </a:lnSpc>
            </a:pPr>
            <a:r>
              <a:rPr lang="cs-CZ" altLang="cs-CZ" smtClean="0"/>
              <a:t>pohyblivé příhradové regály</a:t>
            </a:r>
          </a:p>
          <a:p>
            <a:pPr lvl="3">
              <a:lnSpc>
                <a:spcPct val="90000"/>
              </a:lnSpc>
            </a:pPr>
            <a:r>
              <a:rPr lang="cs-CZ" altLang="cs-CZ" smtClean="0"/>
              <a:t>příhradové posuvné regály</a:t>
            </a:r>
          </a:p>
          <a:p>
            <a:pPr lvl="3">
              <a:lnSpc>
                <a:spcPct val="90000"/>
              </a:lnSpc>
            </a:pPr>
            <a:r>
              <a:rPr lang="cs-CZ" altLang="cs-CZ" smtClean="0"/>
              <a:t>regály typu páternoster (s oběžnými výtahy)</a:t>
            </a:r>
            <a:endParaRPr lang="cs-CZ" altLang="cs-CZ" b="1" smtClean="0"/>
          </a:p>
          <a:p>
            <a:pPr lvl="1">
              <a:lnSpc>
                <a:spcPct val="90000"/>
              </a:lnSpc>
            </a:pPr>
            <a:r>
              <a:rPr lang="cs-CZ" altLang="cs-CZ" b="1" smtClean="0"/>
              <a:t>paletové regály</a:t>
            </a:r>
            <a:endParaRPr lang="cs-CZ" altLang="cs-CZ" smtClean="0"/>
          </a:p>
          <a:p>
            <a:pPr lvl="2">
              <a:lnSpc>
                <a:spcPct val="90000"/>
              </a:lnSpc>
            </a:pPr>
            <a:r>
              <a:rPr lang="cs-CZ" altLang="cs-CZ" smtClean="0"/>
              <a:t>stálé (trvalé) paletové regály</a:t>
            </a:r>
          </a:p>
          <a:p>
            <a:pPr lvl="3">
              <a:lnSpc>
                <a:spcPct val="90000"/>
              </a:lnSpc>
            </a:pPr>
            <a:r>
              <a:rPr lang="cs-CZ" altLang="cs-CZ" smtClean="0"/>
              <a:t>paletové ploché regály</a:t>
            </a:r>
          </a:p>
          <a:p>
            <a:pPr lvl="3">
              <a:lnSpc>
                <a:spcPct val="90000"/>
              </a:lnSpc>
            </a:pPr>
            <a:r>
              <a:rPr lang="cs-CZ" altLang="cs-CZ" smtClean="0"/>
              <a:t>paletové zakládací regály</a:t>
            </a:r>
          </a:p>
          <a:p>
            <a:pPr lvl="3">
              <a:lnSpc>
                <a:spcPct val="90000"/>
              </a:lnSpc>
            </a:pPr>
            <a:r>
              <a:rPr lang="cs-CZ" altLang="cs-CZ" smtClean="0"/>
              <a:t>paletové najížděcí (vjezdové) regály</a:t>
            </a:r>
          </a:p>
          <a:p>
            <a:pPr lvl="3">
              <a:lnSpc>
                <a:spcPct val="90000"/>
              </a:lnSpc>
            </a:pPr>
            <a:r>
              <a:rPr lang="cs-CZ" altLang="cs-CZ" smtClean="0"/>
              <a:t>paletové průjezdové regály</a:t>
            </a:r>
          </a:p>
          <a:p>
            <a:pPr lvl="2">
              <a:lnSpc>
                <a:spcPct val="90000"/>
              </a:lnSpc>
            </a:pPr>
            <a:r>
              <a:rPr lang="cs-CZ" altLang="cs-CZ" smtClean="0"/>
              <a:t>pohyblivé paletové regály</a:t>
            </a:r>
          </a:p>
          <a:p>
            <a:pPr lvl="3">
              <a:lnSpc>
                <a:spcPct val="90000"/>
              </a:lnSpc>
            </a:pPr>
            <a:r>
              <a:rPr lang="cs-CZ" altLang="cs-CZ" smtClean="0"/>
              <a:t>paletové posuvné regály</a:t>
            </a:r>
          </a:p>
          <a:p>
            <a:pPr lvl="3">
              <a:lnSpc>
                <a:spcPct val="90000"/>
              </a:lnSpc>
            </a:pPr>
            <a:r>
              <a:rPr lang="cs-CZ" altLang="cs-CZ" smtClean="0"/>
              <a:t>paletové oběžné regály</a:t>
            </a:r>
            <a:endParaRPr lang="cs-CZ" altLang="cs-CZ" b="1" smtClean="0"/>
          </a:p>
          <a:p>
            <a:pPr>
              <a:lnSpc>
                <a:spcPct val="90000"/>
              </a:lnSpc>
            </a:pPr>
            <a:endParaRPr lang="cs-CZ" altLang="cs-CZ" smtClean="0"/>
          </a:p>
          <a:p>
            <a:pPr>
              <a:lnSpc>
                <a:spcPct val="90000"/>
              </a:lnSpc>
            </a:pPr>
            <a:endParaRPr lang="cs-CZ" altLang="cs-CZ" smtClean="0"/>
          </a:p>
        </p:txBody>
      </p:sp>
    </p:spTree>
    <p:extLst>
      <p:ext uri="{BB962C8B-B14F-4D97-AF65-F5344CB8AC3E}">
        <p14:creationId xmlns:p14="http://schemas.microsoft.com/office/powerpoint/2010/main" val="1535010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marL="320040" indent="-320040" fontAlgn="auto">
              <a:spcAft>
                <a:spcPts val="0"/>
              </a:spcAft>
              <a:buClr>
                <a:schemeClr val="accent6">
                  <a:lumMod val="75000"/>
                </a:schemeClr>
              </a:buClr>
              <a:defRPr/>
            </a:pPr>
            <a:r>
              <a:rPr lang="cs-CZ" dirty="0" smtClean="0"/>
              <a:t>Funkce skladováni</a:t>
            </a:r>
          </a:p>
        </p:txBody>
      </p:sp>
      <p:sp>
        <p:nvSpPr>
          <p:cNvPr id="12291" name="Rectangle 3"/>
          <p:cNvSpPr>
            <a:spLocks noGrp="1" noChangeArrowheads="1"/>
          </p:cNvSpPr>
          <p:nvPr>
            <p:ph idx="1"/>
          </p:nvPr>
        </p:nvSpPr>
        <p:spPr/>
        <p:txBody>
          <a:bodyPr rtlCol="0">
            <a:normAutofit fontScale="92500" lnSpcReduction="20000"/>
          </a:bodyPr>
          <a:lstStyle/>
          <a:p>
            <a:pPr marL="182880" indent="-182880" algn="just" fontAlgn="auto">
              <a:spcAft>
                <a:spcPts val="0"/>
              </a:spcAft>
              <a:buFont typeface="Arial" pitchFamily="34" charset="0"/>
              <a:buChar char="•"/>
              <a:defRPr/>
            </a:pPr>
            <a:r>
              <a:rPr lang="cs-CZ" altLang="sk-SK" sz="2800" dirty="0" smtClean="0"/>
              <a:t>Základná funkce </a:t>
            </a:r>
            <a:r>
              <a:rPr lang="cs-CZ" altLang="sk-SK" sz="2800" dirty="0"/>
              <a:t>=</a:t>
            </a:r>
            <a:r>
              <a:rPr lang="cs-CZ" altLang="sk-SK" sz="2800" dirty="0" smtClean="0"/>
              <a:t> kvantitativní, časové  a prostorové </a:t>
            </a:r>
            <a:r>
              <a:rPr lang="cs-CZ" altLang="sk-SK" sz="2800" b="1" dirty="0" smtClean="0"/>
              <a:t>vyrovnávaní </a:t>
            </a:r>
            <a:r>
              <a:rPr lang="cs-CZ" altLang="sk-SK" sz="2800" dirty="0" smtClean="0"/>
              <a:t>nerovnoměrností v rozdílné dimenzovaných materiálových tocích.</a:t>
            </a:r>
          </a:p>
          <a:p>
            <a:pPr marL="182880" indent="-182880" algn="just" fontAlgn="auto">
              <a:lnSpc>
                <a:spcPct val="90000"/>
              </a:lnSpc>
              <a:spcAft>
                <a:spcPts val="0"/>
              </a:spcAft>
              <a:buClr>
                <a:schemeClr val="accent6">
                  <a:lumMod val="75000"/>
                </a:schemeClr>
              </a:buClr>
              <a:buFont typeface="Arial" pitchFamily="34" charset="0"/>
              <a:buChar char="•"/>
              <a:defRPr/>
            </a:pPr>
            <a:r>
              <a:rPr lang="cs-CZ" sz="2800" b="1" dirty="0" smtClean="0"/>
              <a:t>Pojistná funkce </a:t>
            </a:r>
            <a:r>
              <a:rPr lang="cs-CZ" sz="2800" dirty="0" smtClean="0"/>
              <a:t>– vyplývá z předvídatelných              a nepředvídatelných rizik v zásobovaní              a distribuci</a:t>
            </a:r>
          </a:p>
          <a:p>
            <a:pPr marL="182880" indent="-182880" algn="just" fontAlgn="auto">
              <a:lnSpc>
                <a:spcPct val="90000"/>
              </a:lnSpc>
              <a:spcAft>
                <a:spcPts val="0"/>
              </a:spcAft>
              <a:buClr>
                <a:schemeClr val="accent6">
                  <a:lumMod val="75000"/>
                </a:schemeClr>
              </a:buClr>
              <a:buFont typeface="Arial" pitchFamily="34" charset="0"/>
              <a:buChar char="•"/>
              <a:defRPr/>
            </a:pPr>
            <a:r>
              <a:rPr lang="cs-CZ" sz="2800" b="1" dirty="0" err="1" smtClean="0"/>
              <a:t>Kompletizační</a:t>
            </a:r>
            <a:r>
              <a:rPr lang="cs-CZ" sz="2800" b="1" dirty="0" smtClean="0"/>
              <a:t> funkce </a:t>
            </a:r>
            <a:r>
              <a:rPr lang="cs-CZ" sz="2800" dirty="0" smtClean="0"/>
              <a:t>– vytváření sortimentu dodávek podle specifických požadavek zákazníka</a:t>
            </a:r>
          </a:p>
          <a:p>
            <a:pPr marL="182880" indent="-182880" algn="just" fontAlgn="auto">
              <a:lnSpc>
                <a:spcPct val="90000"/>
              </a:lnSpc>
              <a:spcAft>
                <a:spcPts val="0"/>
              </a:spcAft>
              <a:buClr>
                <a:schemeClr val="accent6">
                  <a:lumMod val="75000"/>
                </a:schemeClr>
              </a:buClr>
              <a:buFont typeface="Arial" pitchFamily="34" charset="0"/>
              <a:buChar char="•"/>
              <a:defRPr/>
            </a:pPr>
            <a:r>
              <a:rPr lang="cs-CZ" sz="2800" b="1" dirty="0" smtClean="0"/>
              <a:t>Spekulační (spekulativní) funkce </a:t>
            </a:r>
            <a:r>
              <a:rPr lang="cs-CZ" sz="2800" dirty="0" smtClean="0"/>
              <a:t>– vytvářeni zásob v souvislosti s vývojem cen na trhu, v zásobování, v distribuci</a:t>
            </a:r>
          </a:p>
          <a:p>
            <a:pPr marL="182880" indent="-182880" algn="just" fontAlgn="auto">
              <a:lnSpc>
                <a:spcPct val="90000"/>
              </a:lnSpc>
              <a:spcAft>
                <a:spcPts val="0"/>
              </a:spcAft>
              <a:buClr>
                <a:schemeClr val="accent6">
                  <a:lumMod val="75000"/>
                </a:schemeClr>
              </a:buClr>
              <a:buFont typeface="Arial" pitchFamily="34" charset="0"/>
              <a:buChar char="•"/>
              <a:defRPr/>
            </a:pPr>
            <a:r>
              <a:rPr lang="cs-CZ" sz="2800" b="1" dirty="0" smtClean="0"/>
              <a:t>Technologická funkce </a:t>
            </a:r>
            <a:r>
              <a:rPr lang="cs-CZ" sz="2800" dirty="0" smtClean="0"/>
              <a:t>– zaměření na kvalitativní změny skladovaného tovaru nesouvisející (anebo nepřímo související) s výrobním procesem – např. zrání – viz další </a:t>
            </a:r>
            <a:r>
              <a:rPr lang="cs-CZ" sz="2800" dirty="0" err="1" smtClean="0"/>
              <a:t>slide</a:t>
            </a:r>
            <a:r>
              <a:rPr lang="cs-CZ" sz="2800" dirty="0" smtClean="0"/>
              <a:t>.</a:t>
            </a:r>
            <a:r>
              <a:rPr lang="cs-CZ" altLang="sk-SK" sz="2800" dirty="0" smtClean="0"/>
              <a:t> </a:t>
            </a:r>
          </a:p>
        </p:txBody>
      </p:sp>
    </p:spTree>
    <p:extLst>
      <p:ext uri="{BB962C8B-B14F-4D97-AF65-F5344CB8AC3E}">
        <p14:creationId xmlns:p14="http://schemas.microsoft.com/office/powerpoint/2010/main" val="27465721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988840"/>
            <a:ext cx="8229600" cy="1143000"/>
          </a:xfrm>
        </p:spPr>
        <p:txBody>
          <a:bodyPr>
            <a:normAutofit fontScale="90000"/>
          </a:bodyPr>
          <a:lstStyle/>
          <a:p>
            <a:r>
              <a:rPr lang="cs-CZ" dirty="0" smtClean="0"/>
              <a:t>Anebo – regálové skladování… </a:t>
            </a:r>
            <a:r>
              <a:rPr lang="cs-CZ" dirty="0" err="1" smtClean="0"/>
              <a:t>slide</a:t>
            </a:r>
            <a:r>
              <a:rPr lang="cs-CZ" dirty="0" smtClean="0"/>
              <a:t> č. 46 – 57 – zdroj: Gros, Skladovací systémy</a:t>
            </a:r>
            <a:endParaRPr lang="cs-CZ" dirty="0"/>
          </a:p>
        </p:txBody>
      </p:sp>
    </p:spTree>
    <p:extLst>
      <p:ext uri="{BB962C8B-B14F-4D97-AF65-F5344CB8AC3E}">
        <p14:creationId xmlns:p14="http://schemas.microsoft.com/office/powerpoint/2010/main" val="2889036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0"/>
          <p:cNvSpPr>
            <a:spLocks noChangeArrowheads="1"/>
          </p:cNvSpPr>
          <p:nvPr/>
        </p:nvSpPr>
        <p:spPr bwMode="auto">
          <a:xfrm>
            <a:off x="3300413" y="241300"/>
            <a:ext cx="2495550" cy="523875"/>
          </a:xfrm>
          <a:prstGeom prst="rect">
            <a:avLst/>
          </a:prstGeom>
          <a:solidFill>
            <a:schemeClr val="bg1"/>
          </a:solidFill>
          <a:ln w="9525">
            <a:noFill/>
            <a:miter lim="800000"/>
            <a:headEnd/>
            <a:tailEnd/>
          </a:ln>
        </p:spPr>
        <p:txBody>
          <a:bodyPr wrap="none">
            <a:spAutoFit/>
          </a:bodyPr>
          <a:lstStyle/>
          <a:p>
            <a:r>
              <a:rPr lang="cs-CZ" sz="2800" b="1">
                <a:latin typeface="Calibri" pitchFamily="34" charset="0"/>
                <a:cs typeface="Calibri" pitchFamily="34" charset="0"/>
              </a:rPr>
              <a:t>Policové regály </a:t>
            </a:r>
            <a:endParaRPr lang="cs-CZ" sz="2800">
              <a:latin typeface="Calibri" pitchFamily="34" charset="0"/>
              <a:cs typeface="Calibri" pitchFamily="34" charset="0"/>
            </a:endParaRPr>
          </a:p>
        </p:txBody>
      </p:sp>
      <p:graphicFrame>
        <p:nvGraphicFramePr>
          <p:cNvPr id="45255" name="Group 199"/>
          <p:cNvGraphicFramePr>
            <a:graphicFrameLocks noGrp="1"/>
          </p:cNvGraphicFramePr>
          <p:nvPr/>
        </p:nvGraphicFramePr>
        <p:xfrm>
          <a:off x="3629025" y="949325"/>
          <a:ext cx="2455863" cy="1758968"/>
        </p:xfrm>
        <a:graphic>
          <a:graphicData uri="http://schemas.openxmlformats.org/drawingml/2006/table">
            <a:tbl>
              <a:tblPr/>
              <a:tblGrid>
                <a:gridCol w="2455863"/>
              </a:tblGrid>
              <a:tr h="335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Základní rozměry</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txBody>
                  <a:tcPr marL="91449" marR="91449" marT="45694" marB="456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4237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Výška </a:t>
                      </a:r>
                      <a:r>
                        <a:rPr kumimoji="0" lang="cs-CZ" sz="1600" b="1" i="0" u="none" strike="noStrike" cap="none" normalizeH="0" baseline="0" dirty="0" err="1" smtClean="0">
                          <a:ln>
                            <a:noFill/>
                          </a:ln>
                          <a:solidFill>
                            <a:schemeClr val="tx1"/>
                          </a:solidFill>
                          <a:effectLst/>
                          <a:latin typeface="Calibri" pitchFamily="34" charset="0"/>
                          <a:cs typeface="Calibri" pitchFamily="34" charset="0"/>
                        </a:rPr>
                        <a:t>max</a:t>
                      </a:r>
                      <a:r>
                        <a:rPr kumimoji="0" lang="cs-CZ" sz="1600" b="1" i="0" u="none" strike="noStrike" cap="none" normalizeH="0" baseline="0" dirty="0" smtClean="0">
                          <a:ln>
                            <a:noFill/>
                          </a:ln>
                          <a:solidFill>
                            <a:schemeClr val="tx1"/>
                          </a:solidFill>
                          <a:effectLst/>
                          <a:latin typeface="Calibri" pitchFamily="34" charset="0"/>
                          <a:cs typeface="Calibri" pitchFamily="34" charset="0"/>
                        </a:rPr>
                        <a:t> 2m</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Hloubka </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0,4-0,8m</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Šířka uliček 0,8m </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při ruční manipulaci</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txBody>
                  <a:tcPr marL="91449" marR="91449" marT="45694" marB="456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45295" name="Group 239"/>
          <p:cNvGraphicFramePr>
            <a:graphicFrameLocks noGrp="1"/>
          </p:cNvGraphicFramePr>
          <p:nvPr/>
        </p:nvGraphicFramePr>
        <p:xfrm>
          <a:off x="3635375" y="3141663"/>
          <a:ext cx="2449513" cy="3095625"/>
        </p:xfrm>
        <a:graphic>
          <a:graphicData uri="http://schemas.openxmlformats.org/drawingml/2006/table">
            <a:tbl>
              <a:tblPr/>
              <a:tblGrid>
                <a:gridCol w="2449513"/>
              </a:tblGrid>
              <a:tr h="4521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Nevýhody</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txBody>
                  <a:tcPr marL="91485" marR="91485"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643520">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Vysoká náklady na mzdy</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Obtížnější ruční manipulace</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Vysoké požadavky na skladovací plochy při manuální obsluze</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Omezené možnosti mechanizace a automatizace</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Obtížnější uplatnění FIFO</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txBody>
                  <a:tcPr marL="91485" marR="91485"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45294" name="Group 238"/>
          <p:cNvGraphicFramePr>
            <a:graphicFrameLocks noGrp="1"/>
          </p:cNvGraphicFramePr>
          <p:nvPr/>
        </p:nvGraphicFramePr>
        <p:xfrm>
          <a:off x="6300788" y="984250"/>
          <a:ext cx="2374900" cy="2300496"/>
        </p:xfrm>
        <a:graphic>
          <a:graphicData uri="http://schemas.openxmlformats.org/drawingml/2006/table">
            <a:tbl>
              <a:tblPr/>
              <a:tblGrid>
                <a:gridCol w="2374900"/>
              </a:tblGrid>
              <a:tr h="5022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Použití</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txBody>
                  <a:tcPr marL="91388" marR="91388"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7980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Pro skladování různých skupin se širokým sortimentem výrobků v malých až středních množstvích různé velikosti a tvaru s nižší obrátkovostí</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txBody>
                  <a:tcPr marL="91388" marR="91388"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45296" name="Picture 240" descr="policák"/>
          <p:cNvPicPr>
            <a:picLocks noChangeAspect="1" noChangeArrowheads="1"/>
          </p:cNvPicPr>
          <p:nvPr/>
        </p:nvPicPr>
        <p:blipFill>
          <a:blip r:embed="rId3"/>
          <a:srcRect/>
          <a:stretch>
            <a:fillRect/>
          </a:stretch>
        </p:blipFill>
        <p:spPr bwMode="auto">
          <a:xfrm>
            <a:off x="611188" y="982663"/>
            <a:ext cx="2808287" cy="2590800"/>
          </a:xfrm>
          <a:prstGeom prst="rect">
            <a:avLst/>
          </a:prstGeom>
          <a:noFill/>
          <a:ln w="9525">
            <a:noFill/>
            <a:miter lim="800000"/>
            <a:headEnd/>
            <a:tailEnd/>
          </a:ln>
        </p:spPr>
      </p:pic>
      <p:pic>
        <p:nvPicPr>
          <p:cNvPr id="45297" name="Picture 241" descr="regalsudy"/>
          <p:cNvPicPr>
            <a:picLocks noChangeAspect="1" noChangeArrowheads="1"/>
          </p:cNvPicPr>
          <p:nvPr/>
        </p:nvPicPr>
        <p:blipFill>
          <a:blip r:embed="rId4"/>
          <a:srcRect/>
          <a:stretch>
            <a:fillRect/>
          </a:stretch>
        </p:blipFill>
        <p:spPr bwMode="auto">
          <a:xfrm>
            <a:off x="611188" y="3933825"/>
            <a:ext cx="2808287" cy="2290763"/>
          </a:xfrm>
          <a:prstGeom prst="rect">
            <a:avLst/>
          </a:prstGeom>
          <a:noFill/>
          <a:ln w="9525">
            <a:noFill/>
            <a:miter lim="800000"/>
            <a:headEnd/>
            <a:tailEnd/>
          </a:ln>
        </p:spPr>
      </p:pic>
      <p:graphicFrame>
        <p:nvGraphicFramePr>
          <p:cNvPr id="24" name="Group 213"/>
          <p:cNvGraphicFramePr>
            <a:graphicFrameLocks noGrp="1"/>
          </p:cNvGraphicFramePr>
          <p:nvPr/>
        </p:nvGraphicFramePr>
        <p:xfrm>
          <a:off x="6300788" y="3644900"/>
          <a:ext cx="2519362" cy="1890713"/>
        </p:xfrm>
        <a:graphic>
          <a:graphicData uri="http://schemas.openxmlformats.org/drawingml/2006/table">
            <a:tbl>
              <a:tblPr/>
              <a:tblGrid>
                <a:gridCol w="2519362"/>
              </a:tblGrid>
              <a:tr h="335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Výhody</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txBody>
                  <a:tcPr marL="91406" marR="91406" marT="45756" marB="4575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55246">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Přímý přístup k položkám</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Bezporuchová provoz</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Jednoduchá evidence</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Dobrá kontrola</a:t>
                      </a: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dirty="0" smtClean="0">
                          <a:ln>
                            <a:noFill/>
                          </a:ln>
                          <a:solidFill>
                            <a:schemeClr val="tx1"/>
                          </a:solidFill>
                          <a:effectLst/>
                          <a:latin typeface="Calibri" pitchFamily="34" charset="0"/>
                          <a:cs typeface="Calibri" pitchFamily="34" charset="0"/>
                        </a:rPr>
                        <a:t>Průměrné skladovací náklady</a:t>
                      </a:r>
                      <a:endParaRPr kumimoji="0" lang="cs-CZ" sz="1600" b="0" i="0" u="none" strike="noStrike" cap="none" normalizeH="0" baseline="0" dirty="0" smtClean="0">
                        <a:ln>
                          <a:noFill/>
                        </a:ln>
                        <a:solidFill>
                          <a:schemeClr val="tx1"/>
                        </a:solidFill>
                        <a:effectLst/>
                        <a:latin typeface="Calibri" pitchFamily="34" charset="0"/>
                        <a:cs typeface="Calibri" pitchFamily="34" charset="0"/>
                      </a:endParaRPr>
                    </a:p>
                  </a:txBody>
                  <a:tcPr marL="91406" marR="91406" marT="45756" marB="4575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923615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5296"/>
                                        </p:tgtEl>
                                        <p:attrNameLst>
                                          <p:attrName>style.visibility</p:attrName>
                                        </p:attrNameLst>
                                      </p:cBhvr>
                                      <p:to>
                                        <p:strVal val="visible"/>
                                      </p:to>
                                    </p:set>
                                    <p:animEffect transition="in" filter="wedge">
                                      <p:cBhvr>
                                        <p:cTn id="7" dur="2000"/>
                                        <p:tgtEl>
                                          <p:spTgt spid="45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45297"/>
                                        </p:tgtEl>
                                        <p:attrNameLst>
                                          <p:attrName>style.visibility</p:attrName>
                                        </p:attrNameLst>
                                      </p:cBhvr>
                                      <p:to>
                                        <p:strVal val="visible"/>
                                      </p:to>
                                    </p:set>
                                    <p:animEffect transition="in" filter="wedge">
                                      <p:cBhvr>
                                        <p:cTn id="12" dur="2000"/>
                                        <p:tgtEl>
                                          <p:spTgt spid="452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5255"/>
                                        </p:tgtEl>
                                        <p:attrNameLst>
                                          <p:attrName>style.visibility</p:attrName>
                                        </p:attrNameLst>
                                      </p:cBhvr>
                                      <p:to>
                                        <p:strVal val="visible"/>
                                      </p:to>
                                    </p:set>
                                    <p:animEffect transition="in" filter="box(in)">
                                      <p:cBhvr>
                                        <p:cTn id="17" dur="500"/>
                                        <p:tgtEl>
                                          <p:spTgt spid="4525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45294"/>
                                        </p:tgtEl>
                                        <p:attrNameLst>
                                          <p:attrName>style.visibility</p:attrName>
                                        </p:attrNameLst>
                                      </p:cBhvr>
                                      <p:to>
                                        <p:strVal val="visible"/>
                                      </p:to>
                                    </p:set>
                                    <p:animEffect transition="in" filter="box(in)">
                                      <p:cBhvr>
                                        <p:cTn id="22" dur="500"/>
                                        <p:tgtEl>
                                          <p:spTgt spid="452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5295"/>
                                        </p:tgtEl>
                                        <p:attrNameLst>
                                          <p:attrName>style.visibility</p:attrName>
                                        </p:attrNameLst>
                                      </p:cBhvr>
                                      <p:to>
                                        <p:strVal val="visible"/>
                                      </p:to>
                                    </p:set>
                                    <p:animEffect transition="in" filter="box(in)">
                                      <p:cBhvr>
                                        <p:cTn id="27" dur="500"/>
                                        <p:tgtEl>
                                          <p:spTgt spid="4529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ox(in)">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42"/>
          <p:cNvSpPr>
            <a:spLocks noChangeArrowheads="1"/>
          </p:cNvSpPr>
          <p:nvPr/>
        </p:nvSpPr>
        <p:spPr bwMode="auto">
          <a:xfrm>
            <a:off x="3348038" y="763588"/>
            <a:ext cx="3538537" cy="523875"/>
          </a:xfrm>
          <a:prstGeom prst="rect">
            <a:avLst/>
          </a:prstGeom>
          <a:solidFill>
            <a:schemeClr val="bg1"/>
          </a:solidFill>
          <a:ln w="9525">
            <a:noFill/>
            <a:miter lim="800000"/>
            <a:headEnd/>
            <a:tailEnd/>
          </a:ln>
        </p:spPr>
        <p:txBody>
          <a:bodyPr>
            <a:spAutoFit/>
          </a:bodyPr>
          <a:lstStyle/>
          <a:p>
            <a:r>
              <a:rPr lang="cs-CZ" sz="2800" b="1">
                <a:latin typeface="Calibri" pitchFamily="34" charset="0"/>
                <a:cs typeface="Calibri" pitchFamily="34" charset="0"/>
              </a:rPr>
              <a:t>Policové patrové</a:t>
            </a:r>
            <a:endParaRPr lang="en-US" sz="2800">
              <a:latin typeface="Calibri" pitchFamily="34" charset="0"/>
              <a:cs typeface="Calibri" pitchFamily="34" charset="0"/>
            </a:endParaRPr>
          </a:p>
        </p:txBody>
      </p:sp>
      <p:sp>
        <p:nvSpPr>
          <p:cNvPr id="47366" name="Rectangle 262"/>
          <p:cNvSpPr>
            <a:spLocks noChangeArrowheads="1"/>
          </p:cNvSpPr>
          <p:nvPr/>
        </p:nvSpPr>
        <p:spPr bwMode="auto">
          <a:xfrm>
            <a:off x="571500" y="2860675"/>
            <a:ext cx="1697038" cy="338138"/>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Základní rozměry</a:t>
            </a:r>
            <a:endParaRPr lang="en-US" sz="1600" b="1">
              <a:latin typeface="Calibri" pitchFamily="34" charset="0"/>
              <a:cs typeface="Calibri" pitchFamily="34" charset="0"/>
            </a:endParaRPr>
          </a:p>
        </p:txBody>
      </p:sp>
      <p:sp>
        <p:nvSpPr>
          <p:cNvPr id="47367" name="Rectangle 263"/>
          <p:cNvSpPr>
            <a:spLocks noChangeArrowheads="1"/>
          </p:cNvSpPr>
          <p:nvPr/>
        </p:nvSpPr>
        <p:spPr bwMode="auto">
          <a:xfrm>
            <a:off x="571500" y="3213100"/>
            <a:ext cx="1697038" cy="584200"/>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Výška pater 2m</a:t>
            </a:r>
            <a:endParaRPr lang="cs-CZ" sz="1600">
              <a:latin typeface="Calibri" pitchFamily="34" charset="0"/>
              <a:cs typeface="Calibri" pitchFamily="34" charset="0"/>
            </a:endParaRPr>
          </a:p>
          <a:p>
            <a:pPr algn="ctr"/>
            <a:r>
              <a:rPr lang="cs-CZ" sz="1600" b="1">
                <a:latin typeface="Calibri" pitchFamily="34" charset="0"/>
                <a:cs typeface="Calibri" pitchFamily="34" charset="0"/>
              </a:rPr>
              <a:t>2-3 patra</a:t>
            </a:r>
          </a:p>
        </p:txBody>
      </p:sp>
      <p:sp>
        <p:nvSpPr>
          <p:cNvPr id="47368" name="Rectangle 264"/>
          <p:cNvSpPr>
            <a:spLocks noChangeArrowheads="1"/>
          </p:cNvSpPr>
          <p:nvPr/>
        </p:nvSpPr>
        <p:spPr bwMode="auto">
          <a:xfrm>
            <a:off x="6959600" y="3014663"/>
            <a:ext cx="1695450" cy="132397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Dtto jako policové     Vyšší využití plochy a prostor než u policových</a:t>
            </a:r>
          </a:p>
        </p:txBody>
      </p:sp>
      <p:sp>
        <p:nvSpPr>
          <p:cNvPr id="47369" name="Rectangle 265"/>
          <p:cNvSpPr>
            <a:spLocks noChangeArrowheads="1"/>
          </p:cNvSpPr>
          <p:nvPr/>
        </p:nvSpPr>
        <p:spPr bwMode="auto">
          <a:xfrm>
            <a:off x="6959600" y="2657475"/>
            <a:ext cx="1695450" cy="33972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Výhody</a:t>
            </a:r>
          </a:p>
        </p:txBody>
      </p:sp>
      <p:pic>
        <p:nvPicPr>
          <p:cNvPr id="47389" name="Picture 285" descr="patrpol"/>
          <p:cNvPicPr>
            <a:picLocks noChangeAspect="1" noChangeArrowheads="1"/>
          </p:cNvPicPr>
          <p:nvPr/>
        </p:nvPicPr>
        <p:blipFill>
          <a:blip r:embed="rId3"/>
          <a:srcRect/>
          <a:stretch>
            <a:fillRect/>
          </a:stretch>
        </p:blipFill>
        <p:spPr bwMode="auto">
          <a:xfrm>
            <a:off x="2987675" y="1628775"/>
            <a:ext cx="3433763" cy="4176713"/>
          </a:xfrm>
          <a:prstGeom prst="rect">
            <a:avLst/>
          </a:prstGeom>
          <a:noFill/>
          <a:ln w="9525">
            <a:noFill/>
            <a:miter lim="800000"/>
            <a:headEnd/>
            <a:tailEnd/>
          </a:ln>
        </p:spPr>
      </p:pic>
    </p:spTree>
    <p:extLst>
      <p:ext uri="{BB962C8B-B14F-4D97-AF65-F5344CB8AC3E}">
        <p14:creationId xmlns:p14="http://schemas.microsoft.com/office/powerpoint/2010/main" val="3367272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7389"/>
                                        </p:tgtEl>
                                        <p:attrNameLst>
                                          <p:attrName>style.visibility</p:attrName>
                                        </p:attrNameLst>
                                      </p:cBhvr>
                                      <p:to>
                                        <p:strVal val="visible"/>
                                      </p:to>
                                    </p:set>
                                    <p:animEffect transition="in" filter="wedge">
                                      <p:cBhvr>
                                        <p:cTn id="7" dur="2000"/>
                                        <p:tgtEl>
                                          <p:spTgt spid="47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7366"/>
                                        </p:tgtEl>
                                        <p:attrNameLst>
                                          <p:attrName>style.visibility</p:attrName>
                                        </p:attrNameLst>
                                      </p:cBhvr>
                                      <p:to>
                                        <p:strVal val="visible"/>
                                      </p:to>
                                    </p:set>
                                    <p:animEffect transition="in" filter="box(in)">
                                      <p:cBhvr>
                                        <p:cTn id="12" dur="500"/>
                                        <p:tgtEl>
                                          <p:spTgt spid="4736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47367"/>
                                        </p:tgtEl>
                                        <p:attrNameLst>
                                          <p:attrName>style.visibility</p:attrName>
                                        </p:attrNameLst>
                                      </p:cBhvr>
                                      <p:to>
                                        <p:strVal val="visible"/>
                                      </p:to>
                                    </p:set>
                                    <p:animEffect transition="in" filter="box(in)">
                                      <p:cBhvr>
                                        <p:cTn id="15" dur="500"/>
                                        <p:tgtEl>
                                          <p:spTgt spid="473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7368"/>
                                        </p:tgtEl>
                                        <p:attrNameLst>
                                          <p:attrName>style.visibility</p:attrName>
                                        </p:attrNameLst>
                                      </p:cBhvr>
                                      <p:to>
                                        <p:strVal val="visible"/>
                                      </p:to>
                                    </p:set>
                                    <p:animEffect transition="in" filter="box(in)">
                                      <p:cBhvr>
                                        <p:cTn id="20" dur="500"/>
                                        <p:tgtEl>
                                          <p:spTgt spid="47368"/>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47369"/>
                                        </p:tgtEl>
                                        <p:attrNameLst>
                                          <p:attrName>style.visibility</p:attrName>
                                        </p:attrNameLst>
                                      </p:cBhvr>
                                      <p:to>
                                        <p:strVal val="visible"/>
                                      </p:to>
                                    </p:set>
                                    <p:animEffect transition="in" filter="box(in)">
                                      <p:cBhvr>
                                        <p:cTn id="23" dur="500"/>
                                        <p:tgtEl>
                                          <p:spTgt spid="47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66" grpId="0" animBg="1"/>
      <p:bldP spid="47367" grpId="0" animBg="1"/>
      <p:bldP spid="47368" grpId="0" animBg="1"/>
      <p:bldP spid="4736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42"/>
          <p:cNvSpPr>
            <a:spLocks noChangeArrowheads="1"/>
          </p:cNvSpPr>
          <p:nvPr/>
        </p:nvSpPr>
        <p:spPr bwMode="auto">
          <a:xfrm>
            <a:off x="395288" y="390525"/>
            <a:ext cx="2571750" cy="523875"/>
          </a:xfrm>
          <a:prstGeom prst="rect">
            <a:avLst/>
          </a:prstGeom>
          <a:solidFill>
            <a:schemeClr val="bg1"/>
          </a:solidFill>
          <a:ln w="9525">
            <a:noFill/>
            <a:miter lim="800000"/>
            <a:headEnd/>
            <a:tailEnd/>
          </a:ln>
        </p:spPr>
        <p:txBody>
          <a:bodyPr>
            <a:spAutoFit/>
          </a:bodyPr>
          <a:lstStyle/>
          <a:p>
            <a:r>
              <a:rPr lang="cs-CZ" sz="2800" b="1">
                <a:latin typeface="Calibri" pitchFamily="34" charset="0"/>
                <a:cs typeface="Calibri" pitchFamily="34" charset="0"/>
              </a:rPr>
              <a:t>Paletové regály</a:t>
            </a:r>
            <a:endParaRPr lang="cs-CZ" sz="2800">
              <a:latin typeface="Calibri" pitchFamily="34" charset="0"/>
              <a:cs typeface="Calibri" pitchFamily="34" charset="0"/>
            </a:endParaRPr>
          </a:p>
        </p:txBody>
      </p:sp>
      <p:sp>
        <p:nvSpPr>
          <p:cNvPr id="49391" name="Rectangle 239"/>
          <p:cNvSpPr>
            <a:spLocks noChangeArrowheads="1"/>
          </p:cNvSpPr>
          <p:nvPr/>
        </p:nvSpPr>
        <p:spPr bwMode="auto">
          <a:xfrm>
            <a:off x="395288" y="1196975"/>
            <a:ext cx="576262" cy="3673475"/>
          </a:xfrm>
          <a:prstGeom prst="rect">
            <a:avLst/>
          </a:prstGeom>
          <a:noFill/>
          <a:ln w="9525">
            <a:solidFill>
              <a:schemeClr val="tx1"/>
            </a:solidFill>
            <a:miter lim="800000"/>
            <a:headEnd/>
            <a:tailEnd/>
          </a:ln>
        </p:spPr>
        <p:txBody>
          <a:bodyPr wrap="none" anchor="ctr"/>
          <a:lstStyle/>
          <a:p>
            <a:endParaRPr lang="cs-CZ"/>
          </a:p>
        </p:txBody>
      </p:sp>
      <p:sp>
        <p:nvSpPr>
          <p:cNvPr id="49392" name="Line 240"/>
          <p:cNvSpPr>
            <a:spLocks noChangeShapeType="1"/>
          </p:cNvSpPr>
          <p:nvPr/>
        </p:nvSpPr>
        <p:spPr bwMode="auto">
          <a:xfrm>
            <a:off x="684213" y="1196975"/>
            <a:ext cx="0" cy="3673475"/>
          </a:xfrm>
          <a:prstGeom prst="line">
            <a:avLst/>
          </a:prstGeom>
          <a:noFill/>
          <a:ln w="9525">
            <a:solidFill>
              <a:schemeClr val="tx1"/>
            </a:solidFill>
            <a:round/>
            <a:headEnd/>
            <a:tailEnd/>
          </a:ln>
        </p:spPr>
        <p:txBody>
          <a:bodyPr/>
          <a:lstStyle/>
          <a:p>
            <a:endParaRPr lang="cs-CZ"/>
          </a:p>
        </p:txBody>
      </p:sp>
      <p:sp>
        <p:nvSpPr>
          <p:cNvPr id="49393" name="Line 241"/>
          <p:cNvSpPr>
            <a:spLocks noChangeShapeType="1"/>
          </p:cNvSpPr>
          <p:nvPr/>
        </p:nvSpPr>
        <p:spPr bwMode="auto">
          <a:xfrm>
            <a:off x="395288" y="1557338"/>
            <a:ext cx="576262" cy="0"/>
          </a:xfrm>
          <a:prstGeom prst="line">
            <a:avLst/>
          </a:prstGeom>
          <a:noFill/>
          <a:ln w="9525">
            <a:solidFill>
              <a:schemeClr val="tx1"/>
            </a:solidFill>
            <a:round/>
            <a:headEnd/>
            <a:tailEnd/>
          </a:ln>
        </p:spPr>
        <p:txBody>
          <a:bodyPr/>
          <a:lstStyle/>
          <a:p>
            <a:endParaRPr lang="cs-CZ"/>
          </a:p>
        </p:txBody>
      </p:sp>
      <p:sp>
        <p:nvSpPr>
          <p:cNvPr id="49394" name="Line 242"/>
          <p:cNvSpPr>
            <a:spLocks noChangeShapeType="1"/>
          </p:cNvSpPr>
          <p:nvPr/>
        </p:nvSpPr>
        <p:spPr bwMode="auto">
          <a:xfrm>
            <a:off x="395288" y="1989138"/>
            <a:ext cx="576262" cy="0"/>
          </a:xfrm>
          <a:prstGeom prst="line">
            <a:avLst/>
          </a:prstGeom>
          <a:noFill/>
          <a:ln w="9525">
            <a:solidFill>
              <a:schemeClr val="tx1"/>
            </a:solidFill>
            <a:round/>
            <a:headEnd/>
            <a:tailEnd/>
          </a:ln>
        </p:spPr>
        <p:txBody>
          <a:bodyPr/>
          <a:lstStyle/>
          <a:p>
            <a:endParaRPr lang="cs-CZ"/>
          </a:p>
        </p:txBody>
      </p:sp>
      <p:sp>
        <p:nvSpPr>
          <p:cNvPr id="49395" name="Line 243"/>
          <p:cNvSpPr>
            <a:spLocks noChangeShapeType="1"/>
          </p:cNvSpPr>
          <p:nvPr/>
        </p:nvSpPr>
        <p:spPr bwMode="auto">
          <a:xfrm>
            <a:off x="395288" y="2422525"/>
            <a:ext cx="576262" cy="0"/>
          </a:xfrm>
          <a:prstGeom prst="line">
            <a:avLst/>
          </a:prstGeom>
          <a:noFill/>
          <a:ln w="9525">
            <a:solidFill>
              <a:schemeClr val="tx1"/>
            </a:solidFill>
            <a:round/>
            <a:headEnd/>
            <a:tailEnd/>
          </a:ln>
        </p:spPr>
        <p:txBody>
          <a:bodyPr/>
          <a:lstStyle/>
          <a:p>
            <a:endParaRPr lang="cs-CZ"/>
          </a:p>
        </p:txBody>
      </p:sp>
      <p:sp>
        <p:nvSpPr>
          <p:cNvPr id="49396" name="Line 244"/>
          <p:cNvSpPr>
            <a:spLocks noChangeShapeType="1"/>
          </p:cNvSpPr>
          <p:nvPr/>
        </p:nvSpPr>
        <p:spPr bwMode="auto">
          <a:xfrm>
            <a:off x="395288" y="2781300"/>
            <a:ext cx="576262" cy="0"/>
          </a:xfrm>
          <a:prstGeom prst="line">
            <a:avLst/>
          </a:prstGeom>
          <a:noFill/>
          <a:ln w="9525">
            <a:solidFill>
              <a:schemeClr val="tx1"/>
            </a:solidFill>
            <a:round/>
            <a:headEnd/>
            <a:tailEnd/>
          </a:ln>
        </p:spPr>
        <p:txBody>
          <a:bodyPr/>
          <a:lstStyle/>
          <a:p>
            <a:endParaRPr lang="cs-CZ"/>
          </a:p>
        </p:txBody>
      </p:sp>
      <p:sp>
        <p:nvSpPr>
          <p:cNvPr id="49397" name="Line 245"/>
          <p:cNvSpPr>
            <a:spLocks noChangeShapeType="1"/>
          </p:cNvSpPr>
          <p:nvPr/>
        </p:nvSpPr>
        <p:spPr bwMode="auto">
          <a:xfrm>
            <a:off x="395288" y="3141663"/>
            <a:ext cx="576262" cy="0"/>
          </a:xfrm>
          <a:prstGeom prst="line">
            <a:avLst/>
          </a:prstGeom>
          <a:noFill/>
          <a:ln w="9525">
            <a:solidFill>
              <a:schemeClr val="tx1"/>
            </a:solidFill>
            <a:round/>
            <a:headEnd/>
            <a:tailEnd/>
          </a:ln>
        </p:spPr>
        <p:txBody>
          <a:bodyPr/>
          <a:lstStyle/>
          <a:p>
            <a:endParaRPr lang="cs-CZ"/>
          </a:p>
        </p:txBody>
      </p:sp>
      <p:sp>
        <p:nvSpPr>
          <p:cNvPr id="49398" name="Line 246"/>
          <p:cNvSpPr>
            <a:spLocks noChangeShapeType="1"/>
          </p:cNvSpPr>
          <p:nvPr/>
        </p:nvSpPr>
        <p:spPr bwMode="auto">
          <a:xfrm>
            <a:off x="395288" y="4365625"/>
            <a:ext cx="576262" cy="0"/>
          </a:xfrm>
          <a:prstGeom prst="line">
            <a:avLst/>
          </a:prstGeom>
          <a:noFill/>
          <a:ln w="9525">
            <a:solidFill>
              <a:schemeClr val="tx1"/>
            </a:solidFill>
            <a:round/>
            <a:headEnd/>
            <a:tailEnd/>
          </a:ln>
        </p:spPr>
        <p:txBody>
          <a:bodyPr/>
          <a:lstStyle/>
          <a:p>
            <a:endParaRPr lang="cs-CZ"/>
          </a:p>
        </p:txBody>
      </p:sp>
      <p:sp>
        <p:nvSpPr>
          <p:cNvPr id="49399" name="Line 247"/>
          <p:cNvSpPr>
            <a:spLocks noChangeShapeType="1"/>
          </p:cNvSpPr>
          <p:nvPr/>
        </p:nvSpPr>
        <p:spPr bwMode="auto">
          <a:xfrm>
            <a:off x="395288" y="3502025"/>
            <a:ext cx="576262" cy="0"/>
          </a:xfrm>
          <a:prstGeom prst="line">
            <a:avLst/>
          </a:prstGeom>
          <a:noFill/>
          <a:ln w="9525">
            <a:solidFill>
              <a:schemeClr val="tx1"/>
            </a:solidFill>
            <a:round/>
            <a:headEnd/>
            <a:tailEnd/>
          </a:ln>
        </p:spPr>
        <p:txBody>
          <a:bodyPr/>
          <a:lstStyle/>
          <a:p>
            <a:endParaRPr lang="cs-CZ"/>
          </a:p>
        </p:txBody>
      </p:sp>
      <p:sp>
        <p:nvSpPr>
          <p:cNvPr id="49400" name="Line 248"/>
          <p:cNvSpPr>
            <a:spLocks noChangeShapeType="1"/>
          </p:cNvSpPr>
          <p:nvPr/>
        </p:nvSpPr>
        <p:spPr bwMode="auto">
          <a:xfrm>
            <a:off x="395288" y="3933825"/>
            <a:ext cx="576262" cy="0"/>
          </a:xfrm>
          <a:prstGeom prst="line">
            <a:avLst/>
          </a:prstGeom>
          <a:noFill/>
          <a:ln w="9525">
            <a:solidFill>
              <a:schemeClr val="tx1"/>
            </a:solidFill>
            <a:round/>
            <a:headEnd/>
            <a:tailEnd/>
          </a:ln>
        </p:spPr>
        <p:txBody>
          <a:bodyPr/>
          <a:lstStyle/>
          <a:p>
            <a:endParaRPr lang="cs-CZ"/>
          </a:p>
        </p:txBody>
      </p:sp>
      <p:sp>
        <p:nvSpPr>
          <p:cNvPr id="49401" name="Rectangle 249"/>
          <p:cNvSpPr>
            <a:spLocks noChangeArrowheads="1"/>
          </p:cNvSpPr>
          <p:nvPr/>
        </p:nvSpPr>
        <p:spPr bwMode="auto">
          <a:xfrm>
            <a:off x="1331913" y="1196975"/>
            <a:ext cx="576262" cy="3673475"/>
          </a:xfrm>
          <a:prstGeom prst="rect">
            <a:avLst/>
          </a:prstGeom>
          <a:noFill/>
          <a:ln w="9525">
            <a:solidFill>
              <a:schemeClr val="tx1"/>
            </a:solidFill>
            <a:miter lim="800000"/>
            <a:headEnd/>
            <a:tailEnd/>
          </a:ln>
        </p:spPr>
        <p:txBody>
          <a:bodyPr wrap="none" anchor="ctr"/>
          <a:lstStyle/>
          <a:p>
            <a:endParaRPr lang="cs-CZ"/>
          </a:p>
        </p:txBody>
      </p:sp>
      <p:sp>
        <p:nvSpPr>
          <p:cNvPr id="49402" name="Line 250"/>
          <p:cNvSpPr>
            <a:spLocks noChangeShapeType="1"/>
          </p:cNvSpPr>
          <p:nvPr/>
        </p:nvSpPr>
        <p:spPr bwMode="auto">
          <a:xfrm>
            <a:off x="1620838" y="1196975"/>
            <a:ext cx="0" cy="3673475"/>
          </a:xfrm>
          <a:prstGeom prst="line">
            <a:avLst/>
          </a:prstGeom>
          <a:noFill/>
          <a:ln w="9525">
            <a:solidFill>
              <a:schemeClr val="tx1"/>
            </a:solidFill>
            <a:round/>
            <a:headEnd/>
            <a:tailEnd/>
          </a:ln>
        </p:spPr>
        <p:txBody>
          <a:bodyPr/>
          <a:lstStyle/>
          <a:p>
            <a:endParaRPr lang="cs-CZ"/>
          </a:p>
        </p:txBody>
      </p:sp>
      <p:sp>
        <p:nvSpPr>
          <p:cNvPr id="49403" name="Line 251"/>
          <p:cNvSpPr>
            <a:spLocks noChangeShapeType="1"/>
          </p:cNvSpPr>
          <p:nvPr/>
        </p:nvSpPr>
        <p:spPr bwMode="auto">
          <a:xfrm>
            <a:off x="1331913" y="1557338"/>
            <a:ext cx="576262" cy="0"/>
          </a:xfrm>
          <a:prstGeom prst="line">
            <a:avLst/>
          </a:prstGeom>
          <a:noFill/>
          <a:ln w="9525">
            <a:solidFill>
              <a:schemeClr val="tx1"/>
            </a:solidFill>
            <a:round/>
            <a:headEnd/>
            <a:tailEnd/>
          </a:ln>
        </p:spPr>
        <p:txBody>
          <a:bodyPr/>
          <a:lstStyle/>
          <a:p>
            <a:endParaRPr lang="cs-CZ"/>
          </a:p>
        </p:txBody>
      </p:sp>
      <p:sp>
        <p:nvSpPr>
          <p:cNvPr id="49404" name="Line 252"/>
          <p:cNvSpPr>
            <a:spLocks noChangeShapeType="1"/>
          </p:cNvSpPr>
          <p:nvPr/>
        </p:nvSpPr>
        <p:spPr bwMode="auto">
          <a:xfrm>
            <a:off x="1331913" y="1989138"/>
            <a:ext cx="576262" cy="0"/>
          </a:xfrm>
          <a:prstGeom prst="line">
            <a:avLst/>
          </a:prstGeom>
          <a:noFill/>
          <a:ln w="9525">
            <a:solidFill>
              <a:schemeClr val="tx1"/>
            </a:solidFill>
            <a:round/>
            <a:headEnd/>
            <a:tailEnd/>
          </a:ln>
        </p:spPr>
        <p:txBody>
          <a:bodyPr/>
          <a:lstStyle/>
          <a:p>
            <a:endParaRPr lang="cs-CZ"/>
          </a:p>
        </p:txBody>
      </p:sp>
      <p:sp>
        <p:nvSpPr>
          <p:cNvPr id="49405" name="Line 253"/>
          <p:cNvSpPr>
            <a:spLocks noChangeShapeType="1"/>
          </p:cNvSpPr>
          <p:nvPr/>
        </p:nvSpPr>
        <p:spPr bwMode="auto">
          <a:xfrm>
            <a:off x="1331913" y="2422525"/>
            <a:ext cx="576262" cy="0"/>
          </a:xfrm>
          <a:prstGeom prst="line">
            <a:avLst/>
          </a:prstGeom>
          <a:noFill/>
          <a:ln w="9525">
            <a:solidFill>
              <a:schemeClr val="tx1"/>
            </a:solidFill>
            <a:round/>
            <a:headEnd/>
            <a:tailEnd/>
          </a:ln>
        </p:spPr>
        <p:txBody>
          <a:bodyPr/>
          <a:lstStyle/>
          <a:p>
            <a:endParaRPr lang="cs-CZ"/>
          </a:p>
        </p:txBody>
      </p:sp>
      <p:sp>
        <p:nvSpPr>
          <p:cNvPr id="49406" name="Line 254"/>
          <p:cNvSpPr>
            <a:spLocks noChangeShapeType="1"/>
          </p:cNvSpPr>
          <p:nvPr/>
        </p:nvSpPr>
        <p:spPr bwMode="auto">
          <a:xfrm>
            <a:off x="1331913" y="2781300"/>
            <a:ext cx="576262" cy="0"/>
          </a:xfrm>
          <a:prstGeom prst="line">
            <a:avLst/>
          </a:prstGeom>
          <a:noFill/>
          <a:ln w="9525">
            <a:solidFill>
              <a:schemeClr val="tx1"/>
            </a:solidFill>
            <a:round/>
            <a:headEnd/>
            <a:tailEnd/>
          </a:ln>
        </p:spPr>
        <p:txBody>
          <a:bodyPr/>
          <a:lstStyle/>
          <a:p>
            <a:endParaRPr lang="cs-CZ"/>
          </a:p>
        </p:txBody>
      </p:sp>
      <p:sp>
        <p:nvSpPr>
          <p:cNvPr id="49407" name="Line 255"/>
          <p:cNvSpPr>
            <a:spLocks noChangeShapeType="1"/>
          </p:cNvSpPr>
          <p:nvPr/>
        </p:nvSpPr>
        <p:spPr bwMode="auto">
          <a:xfrm>
            <a:off x="1331913" y="3141663"/>
            <a:ext cx="576262" cy="0"/>
          </a:xfrm>
          <a:prstGeom prst="line">
            <a:avLst/>
          </a:prstGeom>
          <a:noFill/>
          <a:ln w="9525">
            <a:solidFill>
              <a:schemeClr val="tx1"/>
            </a:solidFill>
            <a:round/>
            <a:headEnd/>
            <a:tailEnd/>
          </a:ln>
        </p:spPr>
        <p:txBody>
          <a:bodyPr/>
          <a:lstStyle/>
          <a:p>
            <a:endParaRPr lang="cs-CZ"/>
          </a:p>
        </p:txBody>
      </p:sp>
      <p:sp>
        <p:nvSpPr>
          <p:cNvPr id="49408" name="Line 256"/>
          <p:cNvSpPr>
            <a:spLocks noChangeShapeType="1"/>
          </p:cNvSpPr>
          <p:nvPr/>
        </p:nvSpPr>
        <p:spPr bwMode="auto">
          <a:xfrm>
            <a:off x="1331913" y="4365625"/>
            <a:ext cx="576262" cy="0"/>
          </a:xfrm>
          <a:prstGeom prst="line">
            <a:avLst/>
          </a:prstGeom>
          <a:noFill/>
          <a:ln w="9525">
            <a:solidFill>
              <a:schemeClr val="tx1"/>
            </a:solidFill>
            <a:round/>
            <a:headEnd/>
            <a:tailEnd/>
          </a:ln>
        </p:spPr>
        <p:txBody>
          <a:bodyPr/>
          <a:lstStyle/>
          <a:p>
            <a:endParaRPr lang="cs-CZ"/>
          </a:p>
        </p:txBody>
      </p:sp>
      <p:sp>
        <p:nvSpPr>
          <p:cNvPr id="49409" name="Line 257"/>
          <p:cNvSpPr>
            <a:spLocks noChangeShapeType="1"/>
          </p:cNvSpPr>
          <p:nvPr/>
        </p:nvSpPr>
        <p:spPr bwMode="auto">
          <a:xfrm>
            <a:off x="1331913" y="3502025"/>
            <a:ext cx="576262" cy="0"/>
          </a:xfrm>
          <a:prstGeom prst="line">
            <a:avLst/>
          </a:prstGeom>
          <a:noFill/>
          <a:ln w="9525">
            <a:solidFill>
              <a:schemeClr val="tx1"/>
            </a:solidFill>
            <a:round/>
            <a:headEnd/>
            <a:tailEnd/>
          </a:ln>
        </p:spPr>
        <p:txBody>
          <a:bodyPr/>
          <a:lstStyle/>
          <a:p>
            <a:endParaRPr lang="cs-CZ"/>
          </a:p>
        </p:txBody>
      </p:sp>
      <p:sp>
        <p:nvSpPr>
          <p:cNvPr id="49410" name="Line 258"/>
          <p:cNvSpPr>
            <a:spLocks noChangeShapeType="1"/>
          </p:cNvSpPr>
          <p:nvPr/>
        </p:nvSpPr>
        <p:spPr bwMode="auto">
          <a:xfrm>
            <a:off x="1331913" y="3933825"/>
            <a:ext cx="576262" cy="0"/>
          </a:xfrm>
          <a:prstGeom prst="line">
            <a:avLst/>
          </a:prstGeom>
          <a:noFill/>
          <a:ln w="9525">
            <a:solidFill>
              <a:schemeClr val="tx1"/>
            </a:solidFill>
            <a:round/>
            <a:headEnd/>
            <a:tailEnd/>
          </a:ln>
        </p:spPr>
        <p:txBody>
          <a:bodyPr/>
          <a:lstStyle/>
          <a:p>
            <a:endParaRPr lang="cs-CZ"/>
          </a:p>
        </p:txBody>
      </p:sp>
      <p:sp>
        <p:nvSpPr>
          <p:cNvPr id="49411" name="Rectangle 259"/>
          <p:cNvSpPr>
            <a:spLocks noChangeArrowheads="1"/>
          </p:cNvSpPr>
          <p:nvPr/>
        </p:nvSpPr>
        <p:spPr bwMode="auto">
          <a:xfrm>
            <a:off x="2411413" y="1196975"/>
            <a:ext cx="576262" cy="3673475"/>
          </a:xfrm>
          <a:prstGeom prst="rect">
            <a:avLst/>
          </a:prstGeom>
          <a:noFill/>
          <a:ln w="9525">
            <a:solidFill>
              <a:schemeClr val="tx1"/>
            </a:solidFill>
            <a:miter lim="800000"/>
            <a:headEnd/>
            <a:tailEnd/>
          </a:ln>
        </p:spPr>
        <p:txBody>
          <a:bodyPr wrap="none" anchor="ctr"/>
          <a:lstStyle/>
          <a:p>
            <a:endParaRPr lang="cs-CZ"/>
          </a:p>
        </p:txBody>
      </p:sp>
      <p:sp>
        <p:nvSpPr>
          <p:cNvPr id="49412" name="Line 260"/>
          <p:cNvSpPr>
            <a:spLocks noChangeShapeType="1"/>
          </p:cNvSpPr>
          <p:nvPr/>
        </p:nvSpPr>
        <p:spPr bwMode="auto">
          <a:xfrm>
            <a:off x="2700338" y="1196975"/>
            <a:ext cx="0" cy="3673475"/>
          </a:xfrm>
          <a:prstGeom prst="line">
            <a:avLst/>
          </a:prstGeom>
          <a:noFill/>
          <a:ln w="9525">
            <a:solidFill>
              <a:schemeClr val="tx1"/>
            </a:solidFill>
            <a:round/>
            <a:headEnd/>
            <a:tailEnd/>
          </a:ln>
        </p:spPr>
        <p:txBody>
          <a:bodyPr/>
          <a:lstStyle/>
          <a:p>
            <a:endParaRPr lang="cs-CZ"/>
          </a:p>
        </p:txBody>
      </p:sp>
      <p:sp>
        <p:nvSpPr>
          <p:cNvPr id="49413" name="Line 261"/>
          <p:cNvSpPr>
            <a:spLocks noChangeShapeType="1"/>
          </p:cNvSpPr>
          <p:nvPr/>
        </p:nvSpPr>
        <p:spPr bwMode="auto">
          <a:xfrm>
            <a:off x="2411413" y="1557338"/>
            <a:ext cx="576262" cy="0"/>
          </a:xfrm>
          <a:prstGeom prst="line">
            <a:avLst/>
          </a:prstGeom>
          <a:noFill/>
          <a:ln w="9525">
            <a:solidFill>
              <a:schemeClr val="tx1"/>
            </a:solidFill>
            <a:round/>
            <a:headEnd/>
            <a:tailEnd/>
          </a:ln>
        </p:spPr>
        <p:txBody>
          <a:bodyPr/>
          <a:lstStyle/>
          <a:p>
            <a:endParaRPr lang="cs-CZ"/>
          </a:p>
        </p:txBody>
      </p:sp>
      <p:sp>
        <p:nvSpPr>
          <p:cNvPr id="49414" name="Line 262"/>
          <p:cNvSpPr>
            <a:spLocks noChangeShapeType="1"/>
          </p:cNvSpPr>
          <p:nvPr/>
        </p:nvSpPr>
        <p:spPr bwMode="auto">
          <a:xfrm>
            <a:off x="2411413" y="1989138"/>
            <a:ext cx="576262" cy="0"/>
          </a:xfrm>
          <a:prstGeom prst="line">
            <a:avLst/>
          </a:prstGeom>
          <a:noFill/>
          <a:ln w="9525">
            <a:solidFill>
              <a:schemeClr val="tx1"/>
            </a:solidFill>
            <a:round/>
            <a:headEnd/>
            <a:tailEnd/>
          </a:ln>
        </p:spPr>
        <p:txBody>
          <a:bodyPr/>
          <a:lstStyle/>
          <a:p>
            <a:endParaRPr lang="cs-CZ"/>
          </a:p>
        </p:txBody>
      </p:sp>
      <p:sp>
        <p:nvSpPr>
          <p:cNvPr id="49415" name="Line 263"/>
          <p:cNvSpPr>
            <a:spLocks noChangeShapeType="1"/>
          </p:cNvSpPr>
          <p:nvPr/>
        </p:nvSpPr>
        <p:spPr bwMode="auto">
          <a:xfrm>
            <a:off x="2411413" y="2422525"/>
            <a:ext cx="576262" cy="0"/>
          </a:xfrm>
          <a:prstGeom prst="line">
            <a:avLst/>
          </a:prstGeom>
          <a:noFill/>
          <a:ln w="9525">
            <a:solidFill>
              <a:schemeClr val="tx1"/>
            </a:solidFill>
            <a:round/>
            <a:headEnd/>
            <a:tailEnd/>
          </a:ln>
        </p:spPr>
        <p:txBody>
          <a:bodyPr/>
          <a:lstStyle/>
          <a:p>
            <a:endParaRPr lang="cs-CZ"/>
          </a:p>
        </p:txBody>
      </p:sp>
      <p:sp>
        <p:nvSpPr>
          <p:cNvPr id="49416" name="Line 264"/>
          <p:cNvSpPr>
            <a:spLocks noChangeShapeType="1"/>
          </p:cNvSpPr>
          <p:nvPr/>
        </p:nvSpPr>
        <p:spPr bwMode="auto">
          <a:xfrm>
            <a:off x="2411413" y="2781300"/>
            <a:ext cx="576262" cy="0"/>
          </a:xfrm>
          <a:prstGeom prst="line">
            <a:avLst/>
          </a:prstGeom>
          <a:noFill/>
          <a:ln w="9525">
            <a:solidFill>
              <a:schemeClr val="tx1"/>
            </a:solidFill>
            <a:round/>
            <a:headEnd/>
            <a:tailEnd/>
          </a:ln>
        </p:spPr>
        <p:txBody>
          <a:bodyPr/>
          <a:lstStyle/>
          <a:p>
            <a:endParaRPr lang="cs-CZ"/>
          </a:p>
        </p:txBody>
      </p:sp>
      <p:sp>
        <p:nvSpPr>
          <p:cNvPr id="49417" name="Line 265"/>
          <p:cNvSpPr>
            <a:spLocks noChangeShapeType="1"/>
          </p:cNvSpPr>
          <p:nvPr/>
        </p:nvSpPr>
        <p:spPr bwMode="auto">
          <a:xfrm>
            <a:off x="2411413" y="3141663"/>
            <a:ext cx="576262" cy="0"/>
          </a:xfrm>
          <a:prstGeom prst="line">
            <a:avLst/>
          </a:prstGeom>
          <a:noFill/>
          <a:ln w="9525">
            <a:solidFill>
              <a:schemeClr val="tx1"/>
            </a:solidFill>
            <a:round/>
            <a:headEnd/>
            <a:tailEnd/>
          </a:ln>
        </p:spPr>
        <p:txBody>
          <a:bodyPr/>
          <a:lstStyle/>
          <a:p>
            <a:endParaRPr lang="cs-CZ"/>
          </a:p>
        </p:txBody>
      </p:sp>
      <p:sp>
        <p:nvSpPr>
          <p:cNvPr id="49418" name="Line 266"/>
          <p:cNvSpPr>
            <a:spLocks noChangeShapeType="1"/>
          </p:cNvSpPr>
          <p:nvPr/>
        </p:nvSpPr>
        <p:spPr bwMode="auto">
          <a:xfrm>
            <a:off x="2411413" y="4365625"/>
            <a:ext cx="576262" cy="0"/>
          </a:xfrm>
          <a:prstGeom prst="line">
            <a:avLst/>
          </a:prstGeom>
          <a:noFill/>
          <a:ln w="9525">
            <a:solidFill>
              <a:schemeClr val="tx1"/>
            </a:solidFill>
            <a:round/>
            <a:headEnd/>
            <a:tailEnd/>
          </a:ln>
        </p:spPr>
        <p:txBody>
          <a:bodyPr/>
          <a:lstStyle/>
          <a:p>
            <a:endParaRPr lang="cs-CZ"/>
          </a:p>
        </p:txBody>
      </p:sp>
      <p:sp>
        <p:nvSpPr>
          <p:cNvPr id="49419" name="Line 267"/>
          <p:cNvSpPr>
            <a:spLocks noChangeShapeType="1"/>
          </p:cNvSpPr>
          <p:nvPr/>
        </p:nvSpPr>
        <p:spPr bwMode="auto">
          <a:xfrm>
            <a:off x="2411413" y="3502025"/>
            <a:ext cx="576262" cy="0"/>
          </a:xfrm>
          <a:prstGeom prst="line">
            <a:avLst/>
          </a:prstGeom>
          <a:noFill/>
          <a:ln w="9525">
            <a:solidFill>
              <a:schemeClr val="tx1"/>
            </a:solidFill>
            <a:round/>
            <a:headEnd/>
            <a:tailEnd/>
          </a:ln>
        </p:spPr>
        <p:txBody>
          <a:bodyPr/>
          <a:lstStyle/>
          <a:p>
            <a:endParaRPr lang="cs-CZ"/>
          </a:p>
        </p:txBody>
      </p:sp>
      <p:sp>
        <p:nvSpPr>
          <p:cNvPr id="49420" name="Line 268"/>
          <p:cNvSpPr>
            <a:spLocks noChangeShapeType="1"/>
          </p:cNvSpPr>
          <p:nvPr/>
        </p:nvSpPr>
        <p:spPr bwMode="auto">
          <a:xfrm>
            <a:off x="2411413" y="3933825"/>
            <a:ext cx="576262" cy="0"/>
          </a:xfrm>
          <a:prstGeom prst="line">
            <a:avLst/>
          </a:prstGeom>
          <a:noFill/>
          <a:ln w="9525">
            <a:solidFill>
              <a:schemeClr val="tx1"/>
            </a:solidFill>
            <a:round/>
            <a:headEnd/>
            <a:tailEnd/>
          </a:ln>
        </p:spPr>
        <p:txBody>
          <a:bodyPr/>
          <a:lstStyle/>
          <a:p>
            <a:endParaRPr lang="cs-CZ"/>
          </a:p>
        </p:txBody>
      </p:sp>
      <p:sp>
        <p:nvSpPr>
          <p:cNvPr id="49421" name="Rectangle 269"/>
          <p:cNvSpPr>
            <a:spLocks noChangeArrowheads="1"/>
          </p:cNvSpPr>
          <p:nvPr/>
        </p:nvSpPr>
        <p:spPr bwMode="auto">
          <a:xfrm>
            <a:off x="1042988" y="5302250"/>
            <a:ext cx="215900" cy="287338"/>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49422" name="Rectangle 270"/>
          <p:cNvSpPr>
            <a:spLocks noChangeArrowheads="1"/>
          </p:cNvSpPr>
          <p:nvPr/>
        </p:nvSpPr>
        <p:spPr bwMode="auto">
          <a:xfrm>
            <a:off x="1042988" y="4941888"/>
            <a:ext cx="215900" cy="287337"/>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49423" name="Rectangle 271"/>
          <p:cNvSpPr>
            <a:spLocks noChangeArrowheads="1"/>
          </p:cNvSpPr>
          <p:nvPr/>
        </p:nvSpPr>
        <p:spPr bwMode="auto">
          <a:xfrm>
            <a:off x="2051050" y="4941888"/>
            <a:ext cx="215900" cy="287337"/>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49424" name="Rectangle 272"/>
          <p:cNvSpPr>
            <a:spLocks noChangeArrowheads="1"/>
          </p:cNvSpPr>
          <p:nvPr/>
        </p:nvSpPr>
        <p:spPr bwMode="auto">
          <a:xfrm>
            <a:off x="3487738" y="1373188"/>
            <a:ext cx="2217737" cy="1570037"/>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Výška 7 – 45 m</a:t>
            </a:r>
            <a:endParaRPr lang="cs-CZ" sz="1600">
              <a:latin typeface="Calibri" pitchFamily="34" charset="0"/>
              <a:cs typeface="Calibri" pitchFamily="34" charset="0"/>
            </a:endParaRPr>
          </a:p>
          <a:p>
            <a:r>
              <a:rPr lang="cs-CZ" sz="1600" b="1">
                <a:latin typeface="Calibri" pitchFamily="34" charset="0"/>
                <a:cs typeface="Calibri" pitchFamily="34" charset="0"/>
              </a:rPr>
              <a:t>Hloubka podle velikosti palet</a:t>
            </a:r>
            <a:r>
              <a:rPr lang="cs-CZ" sz="1600">
                <a:latin typeface="Calibri" pitchFamily="34" charset="0"/>
                <a:cs typeface="Calibri" pitchFamily="34" charset="0"/>
              </a:rPr>
              <a:t> </a:t>
            </a:r>
            <a:r>
              <a:rPr lang="cs-CZ" sz="1600" b="1">
                <a:latin typeface="Calibri" pitchFamily="34" charset="0"/>
                <a:cs typeface="Calibri" pitchFamily="34" charset="0"/>
              </a:rPr>
              <a:t>cca 1m</a:t>
            </a:r>
            <a:endParaRPr lang="cs-CZ" sz="1600">
              <a:latin typeface="Calibri" pitchFamily="34" charset="0"/>
              <a:cs typeface="Calibri" pitchFamily="34" charset="0"/>
            </a:endParaRPr>
          </a:p>
          <a:p>
            <a:r>
              <a:rPr lang="cs-CZ" sz="1600" b="1">
                <a:latin typeface="Calibri" pitchFamily="34" charset="0"/>
                <a:cs typeface="Calibri" pitchFamily="34" charset="0"/>
              </a:rPr>
              <a:t>Šířka uliček podle druhu mechanizačního prostředku</a:t>
            </a:r>
          </a:p>
        </p:txBody>
      </p:sp>
      <p:sp>
        <p:nvSpPr>
          <p:cNvPr id="49425" name="Rectangle 273"/>
          <p:cNvSpPr>
            <a:spLocks noChangeArrowheads="1"/>
          </p:cNvSpPr>
          <p:nvPr/>
        </p:nvSpPr>
        <p:spPr bwMode="auto">
          <a:xfrm>
            <a:off x="3487738" y="1046163"/>
            <a:ext cx="2236787" cy="33813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Základní rozměry</a:t>
            </a:r>
            <a:endParaRPr lang="en-US" sz="1600" b="1">
              <a:latin typeface="Calibri" pitchFamily="34" charset="0"/>
              <a:cs typeface="Calibri" pitchFamily="34" charset="0"/>
            </a:endParaRPr>
          </a:p>
        </p:txBody>
      </p:sp>
      <p:sp>
        <p:nvSpPr>
          <p:cNvPr id="49426" name="Rectangle 274"/>
          <p:cNvSpPr>
            <a:spLocks noChangeArrowheads="1"/>
          </p:cNvSpPr>
          <p:nvPr/>
        </p:nvSpPr>
        <p:spPr bwMode="auto">
          <a:xfrm>
            <a:off x="3502025" y="4487863"/>
            <a:ext cx="5340350" cy="132397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Přímý přístup k položkám, dobré využití ploch i prostor skladu, možnost automatizace, vyšší produktivita práce než u policových schopnost měnit sortiment skladovaného zboží, uplatnění FIFO, dobré podmínky pro kompletace, vysoká obrátkovost podle použité mechanizace</a:t>
            </a:r>
          </a:p>
        </p:txBody>
      </p:sp>
      <p:sp>
        <p:nvSpPr>
          <p:cNvPr id="49427" name="Rectangle 275"/>
          <p:cNvSpPr>
            <a:spLocks noChangeArrowheads="1"/>
          </p:cNvSpPr>
          <p:nvPr/>
        </p:nvSpPr>
        <p:spPr bwMode="auto">
          <a:xfrm>
            <a:off x="3502025" y="4149725"/>
            <a:ext cx="2212975" cy="338138"/>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Výhody</a:t>
            </a:r>
          </a:p>
        </p:txBody>
      </p:sp>
      <p:sp>
        <p:nvSpPr>
          <p:cNvPr id="49428" name="Rectangle 276"/>
          <p:cNvSpPr>
            <a:spLocks noChangeArrowheads="1"/>
          </p:cNvSpPr>
          <p:nvPr/>
        </p:nvSpPr>
        <p:spPr bwMode="auto">
          <a:xfrm>
            <a:off x="2411413" y="5811838"/>
            <a:ext cx="6408737" cy="584200"/>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Možnost poruch systému, mechanizačních prostředků, nutnost předem ukládat zboží na palety, vyšší pořizovací náklady</a:t>
            </a:r>
            <a:endParaRPr lang="en-US" sz="1600" b="1">
              <a:latin typeface="Calibri" pitchFamily="34" charset="0"/>
              <a:cs typeface="Calibri" pitchFamily="34" charset="0"/>
            </a:endParaRPr>
          </a:p>
        </p:txBody>
      </p:sp>
      <p:sp>
        <p:nvSpPr>
          <p:cNvPr id="49429" name="Rectangle 277"/>
          <p:cNvSpPr>
            <a:spLocks noChangeArrowheads="1"/>
          </p:cNvSpPr>
          <p:nvPr/>
        </p:nvSpPr>
        <p:spPr bwMode="auto">
          <a:xfrm>
            <a:off x="2411413" y="5467350"/>
            <a:ext cx="1081087" cy="338138"/>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Nevýhody</a:t>
            </a:r>
          </a:p>
        </p:txBody>
      </p:sp>
      <p:sp>
        <p:nvSpPr>
          <p:cNvPr id="49430" name="Rectangle 278"/>
          <p:cNvSpPr>
            <a:spLocks noChangeArrowheads="1"/>
          </p:cNvSpPr>
          <p:nvPr/>
        </p:nvSpPr>
        <p:spPr bwMode="auto">
          <a:xfrm>
            <a:off x="3502025" y="3317875"/>
            <a:ext cx="2203450" cy="831850"/>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Pro skladování jedné skupiny výrobků ve velkých množstvích</a:t>
            </a:r>
          </a:p>
        </p:txBody>
      </p:sp>
      <p:sp>
        <p:nvSpPr>
          <p:cNvPr id="49431" name="Rectangle 279"/>
          <p:cNvSpPr>
            <a:spLocks noChangeArrowheads="1"/>
          </p:cNvSpPr>
          <p:nvPr/>
        </p:nvSpPr>
        <p:spPr bwMode="auto">
          <a:xfrm>
            <a:off x="3476625" y="2957513"/>
            <a:ext cx="2228850" cy="33813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Použití</a:t>
            </a:r>
          </a:p>
        </p:txBody>
      </p:sp>
      <p:pic>
        <p:nvPicPr>
          <p:cNvPr id="22572" name="Picture 280" descr="patetak"/>
          <p:cNvPicPr>
            <a:picLocks noChangeAspect="1" noChangeArrowheads="1"/>
          </p:cNvPicPr>
          <p:nvPr/>
        </p:nvPicPr>
        <p:blipFill>
          <a:blip r:embed="rId3"/>
          <a:srcRect/>
          <a:stretch>
            <a:fillRect/>
          </a:stretch>
        </p:blipFill>
        <p:spPr bwMode="auto">
          <a:xfrm>
            <a:off x="5715000" y="1047750"/>
            <a:ext cx="3127375" cy="3470275"/>
          </a:xfrm>
          <a:prstGeom prst="rect">
            <a:avLst/>
          </a:prstGeom>
          <a:noFill/>
          <a:ln w="9525">
            <a:noFill/>
            <a:miter lim="800000"/>
            <a:headEnd/>
            <a:tailEnd/>
          </a:ln>
        </p:spPr>
      </p:pic>
    </p:spTree>
    <p:extLst>
      <p:ext uri="{BB962C8B-B14F-4D97-AF65-F5344CB8AC3E}">
        <p14:creationId xmlns:p14="http://schemas.microsoft.com/office/powerpoint/2010/main" val="216172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391"/>
                                        </p:tgtEl>
                                        <p:attrNameLst>
                                          <p:attrName>style.visibility</p:attrName>
                                        </p:attrNameLst>
                                      </p:cBhvr>
                                      <p:to>
                                        <p:strVal val="visible"/>
                                      </p:to>
                                    </p:set>
                                    <p:animEffect transition="in" filter="box(in)">
                                      <p:cBhvr>
                                        <p:cTn id="7" dur="500"/>
                                        <p:tgtEl>
                                          <p:spTgt spid="4939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9392"/>
                                        </p:tgtEl>
                                        <p:attrNameLst>
                                          <p:attrName>style.visibility</p:attrName>
                                        </p:attrNameLst>
                                      </p:cBhvr>
                                      <p:to>
                                        <p:strVal val="visible"/>
                                      </p:to>
                                    </p:set>
                                    <p:animEffect transition="in" filter="box(in)">
                                      <p:cBhvr>
                                        <p:cTn id="10" dur="500"/>
                                        <p:tgtEl>
                                          <p:spTgt spid="4939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9393"/>
                                        </p:tgtEl>
                                        <p:attrNameLst>
                                          <p:attrName>style.visibility</p:attrName>
                                        </p:attrNameLst>
                                      </p:cBhvr>
                                      <p:to>
                                        <p:strVal val="visible"/>
                                      </p:to>
                                    </p:set>
                                    <p:animEffect transition="in" filter="box(in)">
                                      <p:cBhvr>
                                        <p:cTn id="13" dur="500"/>
                                        <p:tgtEl>
                                          <p:spTgt spid="4939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49394"/>
                                        </p:tgtEl>
                                        <p:attrNameLst>
                                          <p:attrName>style.visibility</p:attrName>
                                        </p:attrNameLst>
                                      </p:cBhvr>
                                      <p:to>
                                        <p:strVal val="visible"/>
                                      </p:to>
                                    </p:set>
                                    <p:animEffect transition="in" filter="box(in)">
                                      <p:cBhvr>
                                        <p:cTn id="16" dur="500"/>
                                        <p:tgtEl>
                                          <p:spTgt spid="49394"/>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49395"/>
                                        </p:tgtEl>
                                        <p:attrNameLst>
                                          <p:attrName>style.visibility</p:attrName>
                                        </p:attrNameLst>
                                      </p:cBhvr>
                                      <p:to>
                                        <p:strVal val="visible"/>
                                      </p:to>
                                    </p:set>
                                    <p:animEffect transition="in" filter="box(in)">
                                      <p:cBhvr>
                                        <p:cTn id="19" dur="500"/>
                                        <p:tgtEl>
                                          <p:spTgt spid="49395"/>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49396"/>
                                        </p:tgtEl>
                                        <p:attrNameLst>
                                          <p:attrName>style.visibility</p:attrName>
                                        </p:attrNameLst>
                                      </p:cBhvr>
                                      <p:to>
                                        <p:strVal val="visible"/>
                                      </p:to>
                                    </p:set>
                                    <p:animEffect transition="in" filter="box(in)">
                                      <p:cBhvr>
                                        <p:cTn id="22" dur="500"/>
                                        <p:tgtEl>
                                          <p:spTgt spid="49396"/>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49397"/>
                                        </p:tgtEl>
                                        <p:attrNameLst>
                                          <p:attrName>style.visibility</p:attrName>
                                        </p:attrNameLst>
                                      </p:cBhvr>
                                      <p:to>
                                        <p:strVal val="visible"/>
                                      </p:to>
                                    </p:set>
                                    <p:animEffect transition="in" filter="box(in)">
                                      <p:cBhvr>
                                        <p:cTn id="25" dur="500"/>
                                        <p:tgtEl>
                                          <p:spTgt spid="49397"/>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49398"/>
                                        </p:tgtEl>
                                        <p:attrNameLst>
                                          <p:attrName>style.visibility</p:attrName>
                                        </p:attrNameLst>
                                      </p:cBhvr>
                                      <p:to>
                                        <p:strVal val="visible"/>
                                      </p:to>
                                    </p:set>
                                    <p:animEffect transition="in" filter="box(in)">
                                      <p:cBhvr>
                                        <p:cTn id="28" dur="500"/>
                                        <p:tgtEl>
                                          <p:spTgt spid="49398"/>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49399"/>
                                        </p:tgtEl>
                                        <p:attrNameLst>
                                          <p:attrName>style.visibility</p:attrName>
                                        </p:attrNameLst>
                                      </p:cBhvr>
                                      <p:to>
                                        <p:strVal val="visible"/>
                                      </p:to>
                                    </p:set>
                                    <p:animEffect transition="in" filter="box(in)">
                                      <p:cBhvr>
                                        <p:cTn id="31" dur="500"/>
                                        <p:tgtEl>
                                          <p:spTgt spid="49399"/>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49400"/>
                                        </p:tgtEl>
                                        <p:attrNameLst>
                                          <p:attrName>style.visibility</p:attrName>
                                        </p:attrNameLst>
                                      </p:cBhvr>
                                      <p:to>
                                        <p:strVal val="visible"/>
                                      </p:to>
                                    </p:set>
                                    <p:animEffect transition="in" filter="box(in)">
                                      <p:cBhvr>
                                        <p:cTn id="34" dur="500"/>
                                        <p:tgtEl>
                                          <p:spTgt spid="49400"/>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49401"/>
                                        </p:tgtEl>
                                        <p:attrNameLst>
                                          <p:attrName>style.visibility</p:attrName>
                                        </p:attrNameLst>
                                      </p:cBhvr>
                                      <p:to>
                                        <p:strVal val="visible"/>
                                      </p:to>
                                    </p:set>
                                    <p:animEffect transition="in" filter="box(in)">
                                      <p:cBhvr>
                                        <p:cTn id="37" dur="500"/>
                                        <p:tgtEl>
                                          <p:spTgt spid="49401"/>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49402"/>
                                        </p:tgtEl>
                                        <p:attrNameLst>
                                          <p:attrName>style.visibility</p:attrName>
                                        </p:attrNameLst>
                                      </p:cBhvr>
                                      <p:to>
                                        <p:strVal val="visible"/>
                                      </p:to>
                                    </p:set>
                                    <p:animEffect transition="in" filter="box(in)">
                                      <p:cBhvr>
                                        <p:cTn id="40" dur="500"/>
                                        <p:tgtEl>
                                          <p:spTgt spid="49402"/>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49403"/>
                                        </p:tgtEl>
                                        <p:attrNameLst>
                                          <p:attrName>style.visibility</p:attrName>
                                        </p:attrNameLst>
                                      </p:cBhvr>
                                      <p:to>
                                        <p:strVal val="visible"/>
                                      </p:to>
                                    </p:set>
                                    <p:animEffect transition="in" filter="box(in)">
                                      <p:cBhvr>
                                        <p:cTn id="43" dur="500"/>
                                        <p:tgtEl>
                                          <p:spTgt spid="49403"/>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49404"/>
                                        </p:tgtEl>
                                        <p:attrNameLst>
                                          <p:attrName>style.visibility</p:attrName>
                                        </p:attrNameLst>
                                      </p:cBhvr>
                                      <p:to>
                                        <p:strVal val="visible"/>
                                      </p:to>
                                    </p:set>
                                    <p:animEffect transition="in" filter="box(in)">
                                      <p:cBhvr>
                                        <p:cTn id="46" dur="500"/>
                                        <p:tgtEl>
                                          <p:spTgt spid="49404"/>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49405"/>
                                        </p:tgtEl>
                                        <p:attrNameLst>
                                          <p:attrName>style.visibility</p:attrName>
                                        </p:attrNameLst>
                                      </p:cBhvr>
                                      <p:to>
                                        <p:strVal val="visible"/>
                                      </p:to>
                                    </p:set>
                                    <p:animEffect transition="in" filter="box(in)">
                                      <p:cBhvr>
                                        <p:cTn id="49" dur="500"/>
                                        <p:tgtEl>
                                          <p:spTgt spid="49405"/>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49406"/>
                                        </p:tgtEl>
                                        <p:attrNameLst>
                                          <p:attrName>style.visibility</p:attrName>
                                        </p:attrNameLst>
                                      </p:cBhvr>
                                      <p:to>
                                        <p:strVal val="visible"/>
                                      </p:to>
                                    </p:set>
                                    <p:animEffect transition="in" filter="box(in)">
                                      <p:cBhvr>
                                        <p:cTn id="52" dur="500"/>
                                        <p:tgtEl>
                                          <p:spTgt spid="49406"/>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49407"/>
                                        </p:tgtEl>
                                        <p:attrNameLst>
                                          <p:attrName>style.visibility</p:attrName>
                                        </p:attrNameLst>
                                      </p:cBhvr>
                                      <p:to>
                                        <p:strVal val="visible"/>
                                      </p:to>
                                    </p:set>
                                    <p:animEffect transition="in" filter="box(in)">
                                      <p:cBhvr>
                                        <p:cTn id="55" dur="500"/>
                                        <p:tgtEl>
                                          <p:spTgt spid="49407"/>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49408"/>
                                        </p:tgtEl>
                                        <p:attrNameLst>
                                          <p:attrName>style.visibility</p:attrName>
                                        </p:attrNameLst>
                                      </p:cBhvr>
                                      <p:to>
                                        <p:strVal val="visible"/>
                                      </p:to>
                                    </p:set>
                                    <p:animEffect transition="in" filter="box(in)">
                                      <p:cBhvr>
                                        <p:cTn id="58" dur="500"/>
                                        <p:tgtEl>
                                          <p:spTgt spid="49408"/>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49409"/>
                                        </p:tgtEl>
                                        <p:attrNameLst>
                                          <p:attrName>style.visibility</p:attrName>
                                        </p:attrNameLst>
                                      </p:cBhvr>
                                      <p:to>
                                        <p:strVal val="visible"/>
                                      </p:to>
                                    </p:set>
                                    <p:animEffect transition="in" filter="box(in)">
                                      <p:cBhvr>
                                        <p:cTn id="61" dur="500"/>
                                        <p:tgtEl>
                                          <p:spTgt spid="49409"/>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49410"/>
                                        </p:tgtEl>
                                        <p:attrNameLst>
                                          <p:attrName>style.visibility</p:attrName>
                                        </p:attrNameLst>
                                      </p:cBhvr>
                                      <p:to>
                                        <p:strVal val="visible"/>
                                      </p:to>
                                    </p:set>
                                    <p:animEffect transition="in" filter="box(in)">
                                      <p:cBhvr>
                                        <p:cTn id="64" dur="500"/>
                                        <p:tgtEl>
                                          <p:spTgt spid="49410"/>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49411"/>
                                        </p:tgtEl>
                                        <p:attrNameLst>
                                          <p:attrName>style.visibility</p:attrName>
                                        </p:attrNameLst>
                                      </p:cBhvr>
                                      <p:to>
                                        <p:strVal val="visible"/>
                                      </p:to>
                                    </p:set>
                                    <p:animEffect transition="in" filter="box(in)">
                                      <p:cBhvr>
                                        <p:cTn id="67" dur="500"/>
                                        <p:tgtEl>
                                          <p:spTgt spid="49411"/>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49412"/>
                                        </p:tgtEl>
                                        <p:attrNameLst>
                                          <p:attrName>style.visibility</p:attrName>
                                        </p:attrNameLst>
                                      </p:cBhvr>
                                      <p:to>
                                        <p:strVal val="visible"/>
                                      </p:to>
                                    </p:set>
                                    <p:animEffect transition="in" filter="box(in)">
                                      <p:cBhvr>
                                        <p:cTn id="70" dur="500"/>
                                        <p:tgtEl>
                                          <p:spTgt spid="49412"/>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49413"/>
                                        </p:tgtEl>
                                        <p:attrNameLst>
                                          <p:attrName>style.visibility</p:attrName>
                                        </p:attrNameLst>
                                      </p:cBhvr>
                                      <p:to>
                                        <p:strVal val="visible"/>
                                      </p:to>
                                    </p:set>
                                    <p:animEffect transition="in" filter="box(in)">
                                      <p:cBhvr>
                                        <p:cTn id="73" dur="500"/>
                                        <p:tgtEl>
                                          <p:spTgt spid="49413"/>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49414"/>
                                        </p:tgtEl>
                                        <p:attrNameLst>
                                          <p:attrName>style.visibility</p:attrName>
                                        </p:attrNameLst>
                                      </p:cBhvr>
                                      <p:to>
                                        <p:strVal val="visible"/>
                                      </p:to>
                                    </p:set>
                                    <p:animEffect transition="in" filter="box(in)">
                                      <p:cBhvr>
                                        <p:cTn id="76" dur="500"/>
                                        <p:tgtEl>
                                          <p:spTgt spid="49414"/>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49415"/>
                                        </p:tgtEl>
                                        <p:attrNameLst>
                                          <p:attrName>style.visibility</p:attrName>
                                        </p:attrNameLst>
                                      </p:cBhvr>
                                      <p:to>
                                        <p:strVal val="visible"/>
                                      </p:to>
                                    </p:set>
                                    <p:animEffect transition="in" filter="box(in)">
                                      <p:cBhvr>
                                        <p:cTn id="79" dur="500"/>
                                        <p:tgtEl>
                                          <p:spTgt spid="49415"/>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49416"/>
                                        </p:tgtEl>
                                        <p:attrNameLst>
                                          <p:attrName>style.visibility</p:attrName>
                                        </p:attrNameLst>
                                      </p:cBhvr>
                                      <p:to>
                                        <p:strVal val="visible"/>
                                      </p:to>
                                    </p:set>
                                    <p:animEffect transition="in" filter="box(in)">
                                      <p:cBhvr>
                                        <p:cTn id="82" dur="500"/>
                                        <p:tgtEl>
                                          <p:spTgt spid="49416"/>
                                        </p:tgtEl>
                                      </p:cBhvr>
                                    </p:animEffect>
                                  </p:childTnLst>
                                </p:cTn>
                              </p:par>
                              <p:par>
                                <p:cTn id="83" presetID="4" presetClass="entr" presetSubtype="16" fill="hold" grpId="0" nodeType="withEffect">
                                  <p:stCondLst>
                                    <p:cond delay="0"/>
                                  </p:stCondLst>
                                  <p:childTnLst>
                                    <p:set>
                                      <p:cBhvr>
                                        <p:cTn id="84" dur="1" fill="hold">
                                          <p:stCondLst>
                                            <p:cond delay="0"/>
                                          </p:stCondLst>
                                        </p:cTn>
                                        <p:tgtEl>
                                          <p:spTgt spid="49417"/>
                                        </p:tgtEl>
                                        <p:attrNameLst>
                                          <p:attrName>style.visibility</p:attrName>
                                        </p:attrNameLst>
                                      </p:cBhvr>
                                      <p:to>
                                        <p:strVal val="visible"/>
                                      </p:to>
                                    </p:set>
                                    <p:animEffect transition="in" filter="box(in)">
                                      <p:cBhvr>
                                        <p:cTn id="85" dur="500"/>
                                        <p:tgtEl>
                                          <p:spTgt spid="49417"/>
                                        </p:tgtEl>
                                      </p:cBhvr>
                                    </p:animEffect>
                                  </p:childTnLst>
                                </p:cTn>
                              </p:par>
                              <p:par>
                                <p:cTn id="86" presetID="4" presetClass="entr" presetSubtype="16" fill="hold" grpId="0" nodeType="withEffect">
                                  <p:stCondLst>
                                    <p:cond delay="0"/>
                                  </p:stCondLst>
                                  <p:childTnLst>
                                    <p:set>
                                      <p:cBhvr>
                                        <p:cTn id="87" dur="1" fill="hold">
                                          <p:stCondLst>
                                            <p:cond delay="0"/>
                                          </p:stCondLst>
                                        </p:cTn>
                                        <p:tgtEl>
                                          <p:spTgt spid="49418"/>
                                        </p:tgtEl>
                                        <p:attrNameLst>
                                          <p:attrName>style.visibility</p:attrName>
                                        </p:attrNameLst>
                                      </p:cBhvr>
                                      <p:to>
                                        <p:strVal val="visible"/>
                                      </p:to>
                                    </p:set>
                                    <p:animEffect transition="in" filter="box(in)">
                                      <p:cBhvr>
                                        <p:cTn id="88" dur="500"/>
                                        <p:tgtEl>
                                          <p:spTgt spid="49418"/>
                                        </p:tgtEl>
                                      </p:cBhvr>
                                    </p:animEffect>
                                  </p:childTnLst>
                                </p:cTn>
                              </p:par>
                              <p:par>
                                <p:cTn id="89" presetID="4" presetClass="entr" presetSubtype="16" fill="hold" grpId="0" nodeType="withEffect">
                                  <p:stCondLst>
                                    <p:cond delay="0"/>
                                  </p:stCondLst>
                                  <p:childTnLst>
                                    <p:set>
                                      <p:cBhvr>
                                        <p:cTn id="90" dur="1" fill="hold">
                                          <p:stCondLst>
                                            <p:cond delay="0"/>
                                          </p:stCondLst>
                                        </p:cTn>
                                        <p:tgtEl>
                                          <p:spTgt spid="49419"/>
                                        </p:tgtEl>
                                        <p:attrNameLst>
                                          <p:attrName>style.visibility</p:attrName>
                                        </p:attrNameLst>
                                      </p:cBhvr>
                                      <p:to>
                                        <p:strVal val="visible"/>
                                      </p:to>
                                    </p:set>
                                    <p:animEffect transition="in" filter="box(in)">
                                      <p:cBhvr>
                                        <p:cTn id="91" dur="500"/>
                                        <p:tgtEl>
                                          <p:spTgt spid="49419"/>
                                        </p:tgtEl>
                                      </p:cBhvr>
                                    </p:animEffect>
                                  </p:childTnLst>
                                </p:cTn>
                              </p:par>
                              <p:par>
                                <p:cTn id="92" presetID="4" presetClass="entr" presetSubtype="16" fill="hold" grpId="0" nodeType="withEffect">
                                  <p:stCondLst>
                                    <p:cond delay="0"/>
                                  </p:stCondLst>
                                  <p:childTnLst>
                                    <p:set>
                                      <p:cBhvr>
                                        <p:cTn id="93" dur="1" fill="hold">
                                          <p:stCondLst>
                                            <p:cond delay="0"/>
                                          </p:stCondLst>
                                        </p:cTn>
                                        <p:tgtEl>
                                          <p:spTgt spid="49420"/>
                                        </p:tgtEl>
                                        <p:attrNameLst>
                                          <p:attrName>style.visibility</p:attrName>
                                        </p:attrNameLst>
                                      </p:cBhvr>
                                      <p:to>
                                        <p:strVal val="visible"/>
                                      </p:to>
                                    </p:set>
                                    <p:animEffect transition="in" filter="box(in)">
                                      <p:cBhvr>
                                        <p:cTn id="94" dur="500"/>
                                        <p:tgtEl>
                                          <p:spTgt spid="49420"/>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0" presetClass="path" presetSubtype="0" accel="50000" decel="50000" fill="hold" grpId="0" nodeType="clickEffect">
                                  <p:stCondLst>
                                    <p:cond delay="0"/>
                                  </p:stCondLst>
                                  <p:childTnLst>
                                    <p:animMotion origin="layout" path="M 1.11111E-6 -7.51445E-7 C -0.00104 -0.00416 -0.00209 -0.00856 -0.00313 -0.01272 C -0.00365 -0.0148 -0.00469 -0.01919 -0.00469 -0.01919 C -0.00174 -0.03885 -0.00052 -0.0585 0.00156 -0.07838 C 0.00069 -0.13734 1.11111E-6 -0.19168 1.11111E-6 -0.24948 C -0.01268 -0.25503 -0.00625 -0.25434 -0.0191 -0.25156 C -0.0283 -0.2474 -0.03959 -0.24532 -0.04914 -0.24532 C -0.05348 -0.24532 -0.03959 -0.24532 -0.03646 -0.24948 " pathEditMode="relative" ptsTypes="fffffffA">
                                      <p:cBhvr>
                                        <p:cTn id="98" dur="2000" fill="hold"/>
                                        <p:tgtEl>
                                          <p:spTgt spid="49422"/>
                                        </p:tgtEl>
                                        <p:attrNameLst>
                                          <p:attrName>ppt_x</p:attrName>
                                          <p:attrName>ppt_y</p:attrName>
                                        </p:attrNameLst>
                                      </p:cBhvr>
                                    </p:animMotion>
                                  </p:childTnLst>
                                </p:cTn>
                              </p:par>
                            </p:childTnLst>
                          </p:cTn>
                        </p:par>
                      </p:childTnLst>
                    </p:cTn>
                  </p:par>
                  <p:par>
                    <p:cTn id="99" fill="hold" nodeType="clickPar">
                      <p:stCondLst>
                        <p:cond delay="indefinite"/>
                      </p:stCondLst>
                      <p:childTnLst>
                        <p:par>
                          <p:cTn id="100" fill="hold" nodeType="withGroup">
                            <p:stCondLst>
                              <p:cond delay="0"/>
                            </p:stCondLst>
                            <p:childTnLst>
                              <p:par>
                                <p:cTn id="101" presetID="0" presetClass="path" presetSubtype="0" accel="50000" decel="50000" fill="hold" grpId="0" nodeType="clickEffect">
                                  <p:stCondLst>
                                    <p:cond delay="0"/>
                                  </p:stCondLst>
                                  <p:childTnLst>
                                    <p:animMotion origin="layout" path="M -3.88889E-6 8.03468E-6 C 0.0092 -0.01826 0.00295 -0.0393 -3.88889E-6 -0.05919 C 0.00104 -0.0763 0.00295 -0.08739 0.00469 -0.10358 C 0.00573 -0.11352 0.00781 -0.13317 0.00781 -0.13317 C 0.00556 -0.17433 0.0066 -0.21734 0.00156 -0.2578 C 0.00313 -0.30982 0.0125 -0.37479 -3.88889E-6 -0.42473 C -0.00156 -0.44092 -3.88889E-6 -0.45525 -3.88889E-6 -0.47144 C -0.01163 -0.46612 -0.02257 -0.46497 -0.03489 -0.46497 " pathEditMode="relative" ptsTypes="fffffffA">
                                      <p:cBhvr>
                                        <p:cTn id="102" dur="2000" fill="hold"/>
                                        <p:tgtEl>
                                          <p:spTgt spid="49421"/>
                                        </p:tgtEl>
                                        <p:attrNameLst>
                                          <p:attrName>ppt_x</p:attrName>
                                          <p:attrName>ppt_y</p:attrName>
                                        </p:attrNameLst>
                                      </p:cBhvr>
                                    </p:animMotion>
                                  </p:childTnLst>
                                </p:cTn>
                              </p:par>
                            </p:childTnLst>
                          </p:cTn>
                        </p:par>
                      </p:childTnLst>
                    </p:cTn>
                  </p:par>
                  <p:par>
                    <p:cTn id="103" fill="hold" nodeType="clickPar">
                      <p:stCondLst>
                        <p:cond delay="indefinite"/>
                      </p:stCondLst>
                      <p:childTnLst>
                        <p:par>
                          <p:cTn id="104" fill="hold" nodeType="withGroup">
                            <p:stCondLst>
                              <p:cond delay="0"/>
                            </p:stCondLst>
                            <p:childTnLst>
                              <p:par>
                                <p:cTn id="105" presetID="0" presetClass="path" presetSubtype="0" accel="50000" decel="50000" fill="hold" grpId="0" nodeType="clickEffect">
                                  <p:stCondLst>
                                    <p:cond delay="0"/>
                                  </p:stCondLst>
                                  <p:childTnLst>
                                    <p:animMotion origin="layout" path="M 5.55556E-7 -7.51445E-7 C -0.00417 -0.01526 -0.00243 -0.00624 5.55556E-7 -0.03607 C 0.00035 -0.03954 0.00087 -0.04301 0.00156 -0.04648 C 0.00243 -0.05087 0.00469 -0.05919 0.00469 -0.05919 C 0.00417 -0.06567 0.00399 -0.07214 0.00313 -0.07838 C 0.00243 -0.08278 0.00104 -0.08671 5.55556E-7 -0.09087 C -0.00052 -0.09295 -0.00174 -0.09734 -0.00174 -0.09734 C -0.00017 -0.12208 0.00174 -0.14659 0.00313 -0.17133 C 0.00486 -0.39468 0.00469 -0.29965 0.00469 -0.45665 C 0.01129 -0.46243 0.01788 -0.46451 0.02535 -0.46728 C 0.02865 -0.46844 0.03177 -0.47006 0.0349 -0.47145 C 0.03646 -0.47214 0.03958 -0.47353 0.03958 -0.47353 C 0.0434 -0.47908 0.04115 -0.47792 0.04601 -0.47792 " pathEditMode="relative" ptsTypes="ffffffffffffA">
                                      <p:cBhvr>
                                        <p:cTn id="106" dur="2000" fill="hold"/>
                                        <p:tgtEl>
                                          <p:spTgt spid="49423"/>
                                        </p:tgtEl>
                                        <p:attrNameLst>
                                          <p:attrName>ppt_x</p:attrName>
                                          <p:attrName>ppt_y</p:attrName>
                                        </p:attrNameLst>
                                      </p:cBhvr>
                                    </p:animMotion>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49424"/>
                                        </p:tgtEl>
                                        <p:attrNameLst>
                                          <p:attrName>style.visibility</p:attrName>
                                        </p:attrNameLst>
                                      </p:cBhvr>
                                      <p:to>
                                        <p:strVal val="visible"/>
                                      </p:to>
                                    </p:set>
                                    <p:anim calcmode="lin" valueType="num">
                                      <p:cBhvr additive="base">
                                        <p:cTn id="111" dur="500" fill="hold"/>
                                        <p:tgtEl>
                                          <p:spTgt spid="49424"/>
                                        </p:tgtEl>
                                        <p:attrNameLst>
                                          <p:attrName>ppt_x</p:attrName>
                                        </p:attrNameLst>
                                      </p:cBhvr>
                                      <p:tavLst>
                                        <p:tav tm="0">
                                          <p:val>
                                            <p:strVal val="#ppt_x"/>
                                          </p:val>
                                        </p:tav>
                                        <p:tav tm="100000">
                                          <p:val>
                                            <p:strVal val="#ppt_x"/>
                                          </p:val>
                                        </p:tav>
                                      </p:tavLst>
                                    </p:anim>
                                    <p:anim calcmode="lin" valueType="num">
                                      <p:cBhvr additive="base">
                                        <p:cTn id="112" dur="500" fill="hold"/>
                                        <p:tgtEl>
                                          <p:spTgt spid="49424"/>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9425"/>
                                        </p:tgtEl>
                                        <p:attrNameLst>
                                          <p:attrName>style.visibility</p:attrName>
                                        </p:attrNameLst>
                                      </p:cBhvr>
                                      <p:to>
                                        <p:strVal val="visible"/>
                                      </p:to>
                                    </p:set>
                                    <p:anim calcmode="lin" valueType="num">
                                      <p:cBhvr additive="base">
                                        <p:cTn id="115" dur="500" fill="hold"/>
                                        <p:tgtEl>
                                          <p:spTgt spid="49425"/>
                                        </p:tgtEl>
                                        <p:attrNameLst>
                                          <p:attrName>ppt_x</p:attrName>
                                        </p:attrNameLst>
                                      </p:cBhvr>
                                      <p:tavLst>
                                        <p:tav tm="0">
                                          <p:val>
                                            <p:strVal val="#ppt_x"/>
                                          </p:val>
                                        </p:tav>
                                        <p:tav tm="100000">
                                          <p:val>
                                            <p:strVal val="#ppt_x"/>
                                          </p:val>
                                        </p:tav>
                                      </p:tavLst>
                                    </p:anim>
                                    <p:anim calcmode="lin" valueType="num">
                                      <p:cBhvr additive="base">
                                        <p:cTn id="116" dur="500" fill="hold"/>
                                        <p:tgtEl>
                                          <p:spTgt spid="49425"/>
                                        </p:tgtEl>
                                        <p:attrNameLst>
                                          <p:attrName>ppt_y</p:attrName>
                                        </p:attrNameLst>
                                      </p:cBhvr>
                                      <p:tavLst>
                                        <p:tav tm="0">
                                          <p:val>
                                            <p:strVal val="1+#ppt_h/2"/>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49430"/>
                                        </p:tgtEl>
                                        <p:attrNameLst>
                                          <p:attrName>style.visibility</p:attrName>
                                        </p:attrNameLst>
                                      </p:cBhvr>
                                      <p:to>
                                        <p:strVal val="visible"/>
                                      </p:to>
                                    </p:set>
                                    <p:anim calcmode="lin" valueType="num">
                                      <p:cBhvr additive="base">
                                        <p:cTn id="121" dur="500" fill="hold"/>
                                        <p:tgtEl>
                                          <p:spTgt spid="49430"/>
                                        </p:tgtEl>
                                        <p:attrNameLst>
                                          <p:attrName>ppt_x</p:attrName>
                                        </p:attrNameLst>
                                      </p:cBhvr>
                                      <p:tavLst>
                                        <p:tav tm="0">
                                          <p:val>
                                            <p:strVal val="#ppt_x"/>
                                          </p:val>
                                        </p:tav>
                                        <p:tav tm="100000">
                                          <p:val>
                                            <p:strVal val="#ppt_x"/>
                                          </p:val>
                                        </p:tav>
                                      </p:tavLst>
                                    </p:anim>
                                    <p:anim calcmode="lin" valueType="num">
                                      <p:cBhvr additive="base">
                                        <p:cTn id="122" dur="500" fill="hold"/>
                                        <p:tgtEl>
                                          <p:spTgt spid="49430"/>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49431"/>
                                        </p:tgtEl>
                                        <p:attrNameLst>
                                          <p:attrName>style.visibility</p:attrName>
                                        </p:attrNameLst>
                                      </p:cBhvr>
                                      <p:to>
                                        <p:strVal val="visible"/>
                                      </p:to>
                                    </p:set>
                                    <p:anim calcmode="lin" valueType="num">
                                      <p:cBhvr additive="base">
                                        <p:cTn id="125" dur="500" fill="hold"/>
                                        <p:tgtEl>
                                          <p:spTgt spid="49431"/>
                                        </p:tgtEl>
                                        <p:attrNameLst>
                                          <p:attrName>ppt_x</p:attrName>
                                        </p:attrNameLst>
                                      </p:cBhvr>
                                      <p:tavLst>
                                        <p:tav tm="0">
                                          <p:val>
                                            <p:strVal val="#ppt_x"/>
                                          </p:val>
                                        </p:tav>
                                        <p:tav tm="100000">
                                          <p:val>
                                            <p:strVal val="#ppt_x"/>
                                          </p:val>
                                        </p:tav>
                                      </p:tavLst>
                                    </p:anim>
                                    <p:anim calcmode="lin" valueType="num">
                                      <p:cBhvr additive="base">
                                        <p:cTn id="126" dur="500" fill="hold"/>
                                        <p:tgtEl>
                                          <p:spTgt spid="49431"/>
                                        </p:tgtEl>
                                        <p:attrNameLst>
                                          <p:attrName>ppt_y</p:attrName>
                                        </p:attrNameLst>
                                      </p:cBhvr>
                                      <p:tavLst>
                                        <p:tav tm="0">
                                          <p:val>
                                            <p:strVal val="1+#ppt_h/2"/>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49426"/>
                                        </p:tgtEl>
                                        <p:attrNameLst>
                                          <p:attrName>style.visibility</p:attrName>
                                        </p:attrNameLst>
                                      </p:cBhvr>
                                      <p:to>
                                        <p:strVal val="visible"/>
                                      </p:to>
                                    </p:set>
                                    <p:anim calcmode="lin" valueType="num">
                                      <p:cBhvr additive="base">
                                        <p:cTn id="131" dur="500" fill="hold"/>
                                        <p:tgtEl>
                                          <p:spTgt spid="49426"/>
                                        </p:tgtEl>
                                        <p:attrNameLst>
                                          <p:attrName>ppt_x</p:attrName>
                                        </p:attrNameLst>
                                      </p:cBhvr>
                                      <p:tavLst>
                                        <p:tav tm="0">
                                          <p:val>
                                            <p:strVal val="#ppt_x"/>
                                          </p:val>
                                        </p:tav>
                                        <p:tav tm="100000">
                                          <p:val>
                                            <p:strVal val="#ppt_x"/>
                                          </p:val>
                                        </p:tav>
                                      </p:tavLst>
                                    </p:anim>
                                    <p:anim calcmode="lin" valueType="num">
                                      <p:cBhvr additive="base">
                                        <p:cTn id="132" dur="500" fill="hold"/>
                                        <p:tgtEl>
                                          <p:spTgt spid="49426"/>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49427"/>
                                        </p:tgtEl>
                                        <p:attrNameLst>
                                          <p:attrName>style.visibility</p:attrName>
                                        </p:attrNameLst>
                                      </p:cBhvr>
                                      <p:to>
                                        <p:strVal val="visible"/>
                                      </p:to>
                                    </p:set>
                                    <p:anim calcmode="lin" valueType="num">
                                      <p:cBhvr additive="base">
                                        <p:cTn id="135" dur="500" fill="hold"/>
                                        <p:tgtEl>
                                          <p:spTgt spid="49427"/>
                                        </p:tgtEl>
                                        <p:attrNameLst>
                                          <p:attrName>ppt_x</p:attrName>
                                        </p:attrNameLst>
                                      </p:cBhvr>
                                      <p:tavLst>
                                        <p:tav tm="0">
                                          <p:val>
                                            <p:strVal val="#ppt_x"/>
                                          </p:val>
                                        </p:tav>
                                        <p:tav tm="100000">
                                          <p:val>
                                            <p:strVal val="#ppt_x"/>
                                          </p:val>
                                        </p:tav>
                                      </p:tavLst>
                                    </p:anim>
                                    <p:anim calcmode="lin" valueType="num">
                                      <p:cBhvr additive="base">
                                        <p:cTn id="136" dur="500" fill="hold"/>
                                        <p:tgtEl>
                                          <p:spTgt spid="49427"/>
                                        </p:tgtEl>
                                        <p:attrNameLst>
                                          <p:attrName>ppt_y</p:attrName>
                                        </p:attrNameLst>
                                      </p:cBhvr>
                                      <p:tavLst>
                                        <p:tav tm="0">
                                          <p:val>
                                            <p:strVal val="1+#ppt_h/2"/>
                                          </p:val>
                                        </p:tav>
                                        <p:tav tm="100000">
                                          <p:val>
                                            <p:strVal val="#ppt_y"/>
                                          </p:val>
                                        </p:tav>
                                      </p:tavLst>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49428"/>
                                        </p:tgtEl>
                                        <p:attrNameLst>
                                          <p:attrName>style.visibility</p:attrName>
                                        </p:attrNameLst>
                                      </p:cBhvr>
                                      <p:to>
                                        <p:strVal val="visible"/>
                                      </p:to>
                                    </p:set>
                                    <p:anim calcmode="lin" valueType="num">
                                      <p:cBhvr additive="base">
                                        <p:cTn id="141" dur="500" fill="hold"/>
                                        <p:tgtEl>
                                          <p:spTgt spid="49428"/>
                                        </p:tgtEl>
                                        <p:attrNameLst>
                                          <p:attrName>ppt_x</p:attrName>
                                        </p:attrNameLst>
                                      </p:cBhvr>
                                      <p:tavLst>
                                        <p:tav tm="0">
                                          <p:val>
                                            <p:strVal val="#ppt_x"/>
                                          </p:val>
                                        </p:tav>
                                        <p:tav tm="100000">
                                          <p:val>
                                            <p:strVal val="#ppt_x"/>
                                          </p:val>
                                        </p:tav>
                                      </p:tavLst>
                                    </p:anim>
                                    <p:anim calcmode="lin" valueType="num">
                                      <p:cBhvr additive="base">
                                        <p:cTn id="142" dur="500" fill="hold"/>
                                        <p:tgtEl>
                                          <p:spTgt spid="49428"/>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49429"/>
                                        </p:tgtEl>
                                        <p:attrNameLst>
                                          <p:attrName>style.visibility</p:attrName>
                                        </p:attrNameLst>
                                      </p:cBhvr>
                                      <p:to>
                                        <p:strVal val="visible"/>
                                      </p:to>
                                    </p:set>
                                    <p:anim calcmode="lin" valueType="num">
                                      <p:cBhvr additive="base">
                                        <p:cTn id="145" dur="500" fill="hold"/>
                                        <p:tgtEl>
                                          <p:spTgt spid="49429"/>
                                        </p:tgtEl>
                                        <p:attrNameLst>
                                          <p:attrName>ppt_x</p:attrName>
                                        </p:attrNameLst>
                                      </p:cBhvr>
                                      <p:tavLst>
                                        <p:tav tm="0">
                                          <p:val>
                                            <p:strVal val="#ppt_x"/>
                                          </p:val>
                                        </p:tav>
                                        <p:tav tm="100000">
                                          <p:val>
                                            <p:strVal val="#ppt_x"/>
                                          </p:val>
                                        </p:tav>
                                      </p:tavLst>
                                    </p:anim>
                                    <p:anim calcmode="lin" valueType="num">
                                      <p:cBhvr additive="base">
                                        <p:cTn id="146" dur="500" fill="hold"/>
                                        <p:tgtEl>
                                          <p:spTgt spid="49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91" grpId="0" animBg="1"/>
      <p:bldP spid="49392" grpId="0" animBg="1"/>
      <p:bldP spid="49393" grpId="0" animBg="1"/>
      <p:bldP spid="49394" grpId="0" animBg="1"/>
      <p:bldP spid="49395" grpId="0" animBg="1"/>
      <p:bldP spid="49396" grpId="0" animBg="1"/>
      <p:bldP spid="49397" grpId="0" animBg="1"/>
      <p:bldP spid="49398" grpId="0" animBg="1"/>
      <p:bldP spid="49399" grpId="0" animBg="1"/>
      <p:bldP spid="49400" grpId="0" animBg="1"/>
      <p:bldP spid="49401" grpId="0" animBg="1"/>
      <p:bldP spid="49402" grpId="0" animBg="1"/>
      <p:bldP spid="49403" grpId="0" animBg="1"/>
      <p:bldP spid="49404" grpId="0" animBg="1"/>
      <p:bldP spid="49405" grpId="0" animBg="1"/>
      <p:bldP spid="49406" grpId="0" animBg="1"/>
      <p:bldP spid="49407" grpId="0" animBg="1"/>
      <p:bldP spid="49408" grpId="0" animBg="1"/>
      <p:bldP spid="49409" grpId="0" animBg="1"/>
      <p:bldP spid="49410" grpId="0" animBg="1"/>
      <p:bldP spid="49411" grpId="0" animBg="1"/>
      <p:bldP spid="49412" grpId="0" animBg="1"/>
      <p:bldP spid="49413" grpId="0" animBg="1"/>
      <p:bldP spid="49414" grpId="0" animBg="1"/>
      <p:bldP spid="49415" grpId="0" animBg="1"/>
      <p:bldP spid="49416" grpId="0" animBg="1"/>
      <p:bldP spid="49417" grpId="0" animBg="1"/>
      <p:bldP spid="49418" grpId="0" animBg="1"/>
      <p:bldP spid="49419" grpId="0" animBg="1"/>
      <p:bldP spid="49420" grpId="0" animBg="1"/>
      <p:bldP spid="49421" grpId="0" animBg="1"/>
      <p:bldP spid="49422" grpId="0" animBg="1"/>
      <p:bldP spid="49423" grpId="0" animBg="1"/>
      <p:bldP spid="49424" grpId="0" animBg="1"/>
      <p:bldP spid="49425" grpId="0" animBg="1"/>
      <p:bldP spid="49426" grpId="0" animBg="1"/>
      <p:bldP spid="49427" grpId="0" animBg="1"/>
      <p:bldP spid="49428" grpId="0" animBg="1"/>
      <p:bldP spid="49429" grpId="0" animBg="1"/>
      <p:bldP spid="49430" grpId="0" animBg="1"/>
      <p:bldP spid="4943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4"/>
          <p:cNvSpPr txBox="1">
            <a:spLocks noChangeArrowheads="1"/>
          </p:cNvSpPr>
          <p:nvPr/>
        </p:nvSpPr>
        <p:spPr bwMode="auto">
          <a:xfrm>
            <a:off x="2193925" y="476250"/>
            <a:ext cx="4249738" cy="523875"/>
          </a:xfrm>
          <a:prstGeom prst="rect">
            <a:avLst/>
          </a:prstGeom>
          <a:solidFill>
            <a:schemeClr val="bg1"/>
          </a:solidFill>
          <a:ln w="9525">
            <a:noFill/>
            <a:miter lim="800000"/>
            <a:headEnd/>
            <a:tailEnd/>
          </a:ln>
        </p:spPr>
        <p:txBody>
          <a:bodyPr>
            <a:spAutoFit/>
          </a:bodyPr>
          <a:lstStyle/>
          <a:p>
            <a:pPr algn="ctr">
              <a:spcBef>
                <a:spcPct val="50000"/>
              </a:spcBef>
            </a:pPr>
            <a:r>
              <a:rPr lang="cs-CZ" sz="2800" b="1">
                <a:latin typeface="Calibri" pitchFamily="34" charset="0"/>
                <a:cs typeface="Calibri" pitchFamily="34" charset="0"/>
              </a:rPr>
              <a:t>POOL systém</a:t>
            </a:r>
            <a:r>
              <a:rPr lang="cs-CZ" sz="2800" b="1" baseline="30000">
                <a:latin typeface="Calibri" pitchFamily="34" charset="0"/>
                <a:cs typeface="Calibri" pitchFamily="34" charset="0"/>
              </a:rPr>
              <a:t>1</a:t>
            </a:r>
            <a:r>
              <a:rPr lang="cs-CZ" sz="2800" b="1">
                <a:latin typeface="Calibri" pitchFamily="34" charset="0"/>
                <a:cs typeface="Calibri" pitchFamily="34" charset="0"/>
              </a:rPr>
              <a:t>    </a:t>
            </a:r>
            <a:endParaRPr lang="cs-CZ" sz="2800">
              <a:latin typeface="Calibri" pitchFamily="34" charset="0"/>
              <a:cs typeface="Calibri" pitchFamily="34" charset="0"/>
            </a:endParaRPr>
          </a:p>
        </p:txBody>
      </p:sp>
      <p:sp>
        <p:nvSpPr>
          <p:cNvPr id="23555" name="Rectangle 15"/>
          <p:cNvSpPr>
            <a:spLocks noChangeArrowheads="1"/>
          </p:cNvSpPr>
          <p:nvPr/>
        </p:nvSpPr>
        <p:spPr bwMode="auto">
          <a:xfrm>
            <a:off x="1692275" y="2132013"/>
            <a:ext cx="576263" cy="3673475"/>
          </a:xfrm>
          <a:prstGeom prst="rect">
            <a:avLst/>
          </a:prstGeom>
          <a:noFill/>
          <a:ln w="28575">
            <a:solidFill>
              <a:schemeClr val="tx1"/>
            </a:solidFill>
            <a:miter lim="800000"/>
            <a:headEnd/>
            <a:tailEnd/>
          </a:ln>
        </p:spPr>
        <p:txBody>
          <a:bodyPr wrap="none" anchor="ctr"/>
          <a:lstStyle/>
          <a:p>
            <a:endParaRPr lang="cs-CZ"/>
          </a:p>
        </p:txBody>
      </p:sp>
      <p:sp>
        <p:nvSpPr>
          <p:cNvPr id="23556" name="Line 16"/>
          <p:cNvSpPr>
            <a:spLocks noChangeShapeType="1"/>
          </p:cNvSpPr>
          <p:nvPr/>
        </p:nvSpPr>
        <p:spPr bwMode="auto">
          <a:xfrm>
            <a:off x="1981200" y="2132013"/>
            <a:ext cx="0" cy="3673475"/>
          </a:xfrm>
          <a:prstGeom prst="line">
            <a:avLst/>
          </a:prstGeom>
          <a:noFill/>
          <a:ln w="28575">
            <a:solidFill>
              <a:schemeClr val="tx1"/>
            </a:solidFill>
            <a:round/>
            <a:headEnd/>
            <a:tailEnd/>
          </a:ln>
        </p:spPr>
        <p:txBody>
          <a:bodyPr/>
          <a:lstStyle/>
          <a:p>
            <a:endParaRPr lang="cs-CZ"/>
          </a:p>
        </p:txBody>
      </p:sp>
      <p:sp>
        <p:nvSpPr>
          <p:cNvPr id="23557" name="Line 17"/>
          <p:cNvSpPr>
            <a:spLocks noChangeShapeType="1"/>
          </p:cNvSpPr>
          <p:nvPr/>
        </p:nvSpPr>
        <p:spPr bwMode="auto">
          <a:xfrm>
            <a:off x="1692275" y="2492375"/>
            <a:ext cx="576263" cy="0"/>
          </a:xfrm>
          <a:prstGeom prst="line">
            <a:avLst/>
          </a:prstGeom>
          <a:noFill/>
          <a:ln w="28575">
            <a:solidFill>
              <a:schemeClr val="tx1"/>
            </a:solidFill>
            <a:round/>
            <a:headEnd/>
            <a:tailEnd/>
          </a:ln>
        </p:spPr>
        <p:txBody>
          <a:bodyPr/>
          <a:lstStyle/>
          <a:p>
            <a:endParaRPr lang="cs-CZ"/>
          </a:p>
        </p:txBody>
      </p:sp>
      <p:sp>
        <p:nvSpPr>
          <p:cNvPr id="23558" name="Line 18"/>
          <p:cNvSpPr>
            <a:spLocks noChangeShapeType="1"/>
          </p:cNvSpPr>
          <p:nvPr/>
        </p:nvSpPr>
        <p:spPr bwMode="auto">
          <a:xfrm>
            <a:off x="1692275" y="2924175"/>
            <a:ext cx="576263" cy="0"/>
          </a:xfrm>
          <a:prstGeom prst="line">
            <a:avLst/>
          </a:prstGeom>
          <a:noFill/>
          <a:ln w="28575">
            <a:solidFill>
              <a:schemeClr val="tx1"/>
            </a:solidFill>
            <a:round/>
            <a:headEnd/>
            <a:tailEnd/>
          </a:ln>
        </p:spPr>
        <p:txBody>
          <a:bodyPr/>
          <a:lstStyle/>
          <a:p>
            <a:endParaRPr lang="cs-CZ"/>
          </a:p>
        </p:txBody>
      </p:sp>
      <p:sp>
        <p:nvSpPr>
          <p:cNvPr id="23559" name="Line 19"/>
          <p:cNvSpPr>
            <a:spLocks noChangeShapeType="1"/>
          </p:cNvSpPr>
          <p:nvPr/>
        </p:nvSpPr>
        <p:spPr bwMode="auto">
          <a:xfrm>
            <a:off x="1692275" y="3357563"/>
            <a:ext cx="576263" cy="0"/>
          </a:xfrm>
          <a:prstGeom prst="line">
            <a:avLst/>
          </a:prstGeom>
          <a:noFill/>
          <a:ln w="28575">
            <a:solidFill>
              <a:schemeClr val="tx1"/>
            </a:solidFill>
            <a:round/>
            <a:headEnd/>
            <a:tailEnd/>
          </a:ln>
        </p:spPr>
        <p:txBody>
          <a:bodyPr/>
          <a:lstStyle/>
          <a:p>
            <a:endParaRPr lang="cs-CZ"/>
          </a:p>
        </p:txBody>
      </p:sp>
      <p:sp>
        <p:nvSpPr>
          <p:cNvPr id="23560" name="Line 20"/>
          <p:cNvSpPr>
            <a:spLocks noChangeShapeType="1"/>
          </p:cNvSpPr>
          <p:nvPr/>
        </p:nvSpPr>
        <p:spPr bwMode="auto">
          <a:xfrm>
            <a:off x="1692275" y="3716338"/>
            <a:ext cx="576263" cy="0"/>
          </a:xfrm>
          <a:prstGeom prst="line">
            <a:avLst/>
          </a:prstGeom>
          <a:noFill/>
          <a:ln w="28575">
            <a:solidFill>
              <a:schemeClr val="tx1"/>
            </a:solidFill>
            <a:round/>
            <a:headEnd/>
            <a:tailEnd/>
          </a:ln>
        </p:spPr>
        <p:txBody>
          <a:bodyPr/>
          <a:lstStyle/>
          <a:p>
            <a:endParaRPr lang="cs-CZ"/>
          </a:p>
        </p:txBody>
      </p:sp>
      <p:sp>
        <p:nvSpPr>
          <p:cNvPr id="23561" name="Line 21"/>
          <p:cNvSpPr>
            <a:spLocks noChangeShapeType="1"/>
          </p:cNvSpPr>
          <p:nvPr/>
        </p:nvSpPr>
        <p:spPr bwMode="auto">
          <a:xfrm>
            <a:off x="1692275" y="4076700"/>
            <a:ext cx="576263" cy="0"/>
          </a:xfrm>
          <a:prstGeom prst="line">
            <a:avLst/>
          </a:prstGeom>
          <a:noFill/>
          <a:ln w="28575">
            <a:solidFill>
              <a:schemeClr val="tx1"/>
            </a:solidFill>
            <a:round/>
            <a:headEnd/>
            <a:tailEnd/>
          </a:ln>
        </p:spPr>
        <p:txBody>
          <a:bodyPr/>
          <a:lstStyle/>
          <a:p>
            <a:endParaRPr lang="cs-CZ"/>
          </a:p>
        </p:txBody>
      </p:sp>
      <p:sp>
        <p:nvSpPr>
          <p:cNvPr id="23562" name="Line 22"/>
          <p:cNvSpPr>
            <a:spLocks noChangeShapeType="1"/>
          </p:cNvSpPr>
          <p:nvPr/>
        </p:nvSpPr>
        <p:spPr bwMode="auto">
          <a:xfrm>
            <a:off x="1692275" y="5300663"/>
            <a:ext cx="576263" cy="0"/>
          </a:xfrm>
          <a:prstGeom prst="line">
            <a:avLst/>
          </a:prstGeom>
          <a:noFill/>
          <a:ln w="28575">
            <a:solidFill>
              <a:schemeClr val="tx1"/>
            </a:solidFill>
            <a:round/>
            <a:headEnd/>
            <a:tailEnd/>
          </a:ln>
        </p:spPr>
        <p:txBody>
          <a:bodyPr/>
          <a:lstStyle/>
          <a:p>
            <a:endParaRPr lang="cs-CZ"/>
          </a:p>
        </p:txBody>
      </p:sp>
      <p:sp>
        <p:nvSpPr>
          <p:cNvPr id="23563" name="Line 23"/>
          <p:cNvSpPr>
            <a:spLocks noChangeShapeType="1"/>
          </p:cNvSpPr>
          <p:nvPr/>
        </p:nvSpPr>
        <p:spPr bwMode="auto">
          <a:xfrm>
            <a:off x="1692275" y="4437063"/>
            <a:ext cx="576263" cy="0"/>
          </a:xfrm>
          <a:prstGeom prst="line">
            <a:avLst/>
          </a:prstGeom>
          <a:noFill/>
          <a:ln w="28575">
            <a:solidFill>
              <a:schemeClr val="tx1"/>
            </a:solidFill>
            <a:round/>
            <a:headEnd/>
            <a:tailEnd/>
          </a:ln>
        </p:spPr>
        <p:txBody>
          <a:bodyPr/>
          <a:lstStyle/>
          <a:p>
            <a:endParaRPr lang="cs-CZ"/>
          </a:p>
        </p:txBody>
      </p:sp>
      <p:sp>
        <p:nvSpPr>
          <p:cNvPr id="23564" name="Line 24"/>
          <p:cNvSpPr>
            <a:spLocks noChangeShapeType="1"/>
          </p:cNvSpPr>
          <p:nvPr/>
        </p:nvSpPr>
        <p:spPr bwMode="auto">
          <a:xfrm>
            <a:off x="1692275" y="4868863"/>
            <a:ext cx="576263" cy="0"/>
          </a:xfrm>
          <a:prstGeom prst="line">
            <a:avLst/>
          </a:prstGeom>
          <a:noFill/>
          <a:ln w="28575">
            <a:solidFill>
              <a:schemeClr val="tx1"/>
            </a:solidFill>
            <a:round/>
            <a:headEnd/>
            <a:tailEnd/>
          </a:ln>
        </p:spPr>
        <p:txBody>
          <a:bodyPr/>
          <a:lstStyle/>
          <a:p>
            <a:endParaRPr lang="cs-CZ"/>
          </a:p>
        </p:txBody>
      </p:sp>
      <p:sp>
        <p:nvSpPr>
          <p:cNvPr id="23565" name="Rectangle 25"/>
          <p:cNvSpPr>
            <a:spLocks noChangeArrowheads="1"/>
          </p:cNvSpPr>
          <p:nvPr/>
        </p:nvSpPr>
        <p:spPr bwMode="auto">
          <a:xfrm>
            <a:off x="2628900" y="2132013"/>
            <a:ext cx="576263" cy="3673475"/>
          </a:xfrm>
          <a:prstGeom prst="rect">
            <a:avLst/>
          </a:prstGeom>
          <a:noFill/>
          <a:ln w="28575">
            <a:solidFill>
              <a:schemeClr val="tx1"/>
            </a:solidFill>
            <a:miter lim="800000"/>
            <a:headEnd/>
            <a:tailEnd/>
          </a:ln>
        </p:spPr>
        <p:txBody>
          <a:bodyPr wrap="none" anchor="ctr"/>
          <a:lstStyle/>
          <a:p>
            <a:endParaRPr lang="cs-CZ"/>
          </a:p>
        </p:txBody>
      </p:sp>
      <p:sp>
        <p:nvSpPr>
          <p:cNvPr id="23566" name="Line 26"/>
          <p:cNvSpPr>
            <a:spLocks noChangeShapeType="1"/>
          </p:cNvSpPr>
          <p:nvPr/>
        </p:nvSpPr>
        <p:spPr bwMode="auto">
          <a:xfrm>
            <a:off x="2917825" y="2132013"/>
            <a:ext cx="0" cy="3673475"/>
          </a:xfrm>
          <a:prstGeom prst="line">
            <a:avLst/>
          </a:prstGeom>
          <a:noFill/>
          <a:ln w="28575">
            <a:solidFill>
              <a:schemeClr val="tx1"/>
            </a:solidFill>
            <a:round/>
            <a:headEnd/>
            <a:tailEnd/>
          </a:ln>
        </p:spPr>
        <p:txBody>
          <a:bodyPr/>
          <a:lstStyle/>
          <a:p>
            <a:endParaRPr lang="cs-CZ"/>
          </a:p>
        </p:txBody>
      </p:sp>
      <p:sp>
        <p:nvSpPr>
          <p:cNvPr id="23567" name="Line 27"/>
          <p:cNvSpPr>
            <a:spLocks noChangeShapeType="1"/>
          </p:cNvSpPr>
          <p:nvPr/>
        </p:nvSpPr>
        <p:spPr bwMode="auto">
          <a:xfrm>
            <a:off x="2628900" y="2492375"/>
            <a:ext cx="576263" cy="0"/>
          </a:xfrm>
          <a:prstGeom prst="line">
            <a:avLst/>
          </a:prstGeom>
          <a:noFill/>
          <a:ln w="28575">
            <a:solidFill>
              <a:schemeClr val="tx1"/>
            </a:solidFill>
            <a:round/>
            <a:headEnd/>
            <a:tailEnd/>
          </a:ln>
        </p:spPr>
        <p:txBody>
          <a:bodyPr/>
          <a:lstStyle/>
          <a:p>
            <a:endParaRPr lang="cs-CZ"/>
          </a:p>
        </p:txBody>
      </p:sp>
      <p:sp>
        <p:nvSpPr>
          <p:cNvPr id="23568" name="Line 28"/>
          <p:cNvSpPr>
            <a:spLocks noChangeShapeType="1"/>
          </p:cNvSpPr>
          <p:nvPr/>
        </p:nvSpPr>
        <p:spPr bwMode="auto">
          <a:xfrm>
            <a:off x="2628900" y="2924175"/>
            <a:ext cx="576263" cy="0"/>
          </a:xfrm>
          <a:prstGeom prst="line">
            <a:avLst/>
          </a:prstGeom>
          <a:noFill/>
          <a:ln w="28575">
            <a:solidFill>
              <a:schemeClr val="tx1"/>
            </a:solidFill>
            <a:round/>
            <a:headEnd/>
            <a:tailEnd/>
          </a:ln>
        </p:spPr>
        <p:txBody>
          <a:bodyPr/>
          <a:lstStyle/>
          <a:p>
            <a:endParaRPr lang="cs-CZ"/>
          </a:p>
        </p:txBody>
      </p:sp>
      <p:sp>
        <p:nvSpPr>
          <p:cNvPr id="23569" name="Line 29"/>
          <p:cNvSpPr>
            <a:spLocks noChangeShapeType="1"/>
          </p:cNvSpPr>
          <p:nvPr/>
        </p:nvSpPr>
        <p:spPr bwMode="auto">
          <a:xfrm>
            <a:off x="2628900" y="3357563"/>
            <a:ext cx="576263" cy="0"/>
          </a:xfrm>
          <a:prstGeom prst="line">
            <a:avLst/>
          </a:prstGeom>
          <a:noFill/>
          <a:ln w="28575">
            <a:solidFill>
              <a:schemeClr val="tx1"/>
            </a:solidFill>
            <a:round/>
            <a:headEnd/>
            <a:tailEnd/>
          </a:ln>
        </p:spPr>
        <p:txBody>
          <a:bodyPr/>
          <a:lstStyle/>
          <a:p>
            <a:endParaRPr lang="cs-CZ"/>
          </a:p>
        </p:txBody>
      </p:sp>
      <p:sp>
        <p:nvSpPr>
          <p:cNvPr id="23570" name="Line 30"/>
          <p:cNvSpPr>
            <a:spLocks noChangeShapeType="1"/>
          </p:cNvSpPr>
          <p:nvPr/>
        </p:nvSpPr>
        <p:spPr bwMode="auto">
          <a:xfrm>
            <a:off x="2628900" y="3716338"/>
            <a:ext cx="576263" cy="0"/>
          </a:xfrm>
          <a:prstGeom prst="line">
            <a:avLst/>
          </a:prstGeom>
          <a:noFill/>
          <a:ln w="28575">
            <a:solidFill>
              <a:schemeClr val="tx1"/>
            </a:solidFill>
            <a:round/>
            <a:headEnd/>
            <a:tailEnd/>
          </a:ln>
        </p:spPr>
        <p:txBody>
          <a:bodyPr/>
          <a:lstStyle/>
          <a:p>
            <a:endParaRPr lang="cs-CZ"/>
          </a:p>
        </p:txBody>
      </p:sp>
      <p:sp>
        <p:nvSpPr>
          <p:cNvPr id="23571" name="Line 31"/>
          <p:cNvSpPr>
            <a:spLocks noChangeShapeType="1"/>
          </p:cNvSpPr>
          <p:nvPr/>
        </p:nvSpPr>
        <p:spPr bwMode="auto">
          <a:xfrm>
            <a:off x="2628900" y="4076700"/>
            <a:ext cx="576263" cy="0"/>
          </a:xfrm>
          <a:prstGeom prst="line">
            <a:avLst/>
          </a:prstGeom>
          <a:noFill/>
          <a:ln w="28575">
            <a:solidFill>
              <a:schemeClr val="tx1"/>
            </a:solidFill>
            <a:round/>
            <a:headEnd/>
            <a:tailEnd/>
          </a:ln>
        </p:spPr>
        <p:txBody>
          <a:bodyPr/>
          <a:lstStyle/>
          <a:p>
            <a:endParaRPr lang="cs-CZ"/>
          </a:p>
        </p:txBody>
      </p:sp>
      <p:sp>
        <p:nvSpPr>
          <p:cNvPr id="23572" name="Line 32"/>
          <p:cNvSpPr>
            <a:spLocks noChangeShapeType="1"/>
          </p:cNvSpPr>
          <p:nvPr/>
        </p:nvSpPr>
        <p:spPr bwMode="auto">
          <a:xfrm>
            <a:off x="2628900" y="5300663"/>
            <a:ext cx="576263" cy="0"/>
          </a:xfrm>
          <a:prstGeom prst="line">
            <a:avLst/>
          </a:prstGeom>
          <a:noFill/>
          <a:ln w="28575">
            <a:solidFill>
              <a:schemeClr val="tx1"/>
            </a:solidFill>
            <a:round/>
            <a:headEnd/>
            <a:tailEnd/>
          </a:ln>
        </p:spPr>
        <p:txBody>
          <a:bodyPr/>
          <a:lstStyle/>
          <a:p>
            <a:endParaRPr lang="cs-CZ"/>
          </a:p>
        </p:txBody>
      </p:sp>
      <p:sp>
        <p:nvSpPr>
          <p:cNvPr id="23573" name="Line 33"/>
          <p:cNvSpPr>
            <a:spLocks noChangeShapeType="1"/>
          </p:cNvSpPr>
          <p:nvPr/>
        </p:nvSpPr>
        <p:spPr bwMode="auto">
          <a:xfrm>
            <a:off x="2628900" y="4437063"/>
            <a:ext cx="576263" cy="0"/>
          </a:xfrm>
          <a:prstGeom prst="line">
            <a:avLst/>
          </a:prstGeom>
          <a:noFill/>
          <a:ln w="28575">
            <a:solidFill>
              <a:schemeClr val="tx1"/>
            </a:solidFill>
            <a:round/>
            <a:headEnd/>
            <a:tailEnd/>
          </a:ln>
        </p:spPr>
        <p:txBody>
          <a:bodyPr/>
          <a:lstStyle/>
          <a:p>
            <a:endParaRPr lang="cs-CZ"/>
          </a:p>
        </p:txBody>
      </p:sp>
      <p:sp>
        <p:nvSpPr>
          <p:cNvPr id="23574" name="Line 34"/>
          <p:cNvSpPr>
            <a:spLocks noChangeShapeType="1"/>
          </p:cNvSpPr>
          <p:nvPr/>
        </p:nvSpPr>
        <p:spPr bwMode="auto">
          <a:xfrm>
            <a:off x="2628900" y="4868863"/>
            <a:ext cx="576263" cy="0"/>
          </a:xfrm>
          <a:prstGeom prst="line">
            <a:avLst/>
          </a:prstGeom>
          <a:noFill/>
          <a:ln w="28575">
            <a:solidFill>
              <a:schemeClr val="tx1"/>
            </a:solidFill>
            <a:round/>
            <a:headEnd/>
            <a:tailEnd/>
          </a:ln>
        </p:spPr>
        <p:txBody>
          <a:bodyPr/>
          <a:lstStyle/>
          <a:p>
            <a:endParaRPr lang="cs-CZ"/>
          </a:p>
        </p:txBody>
      </p:sp>
      <p:sp>
        <p:nvSpPr>
          <p:cNvPr id="23575" name="Rectangle 35"/>
          <p:cNvSpPr>
            <a:spLocks noChangeArrowheads="1"/>
          </p:cNvSpPr>
          <p:nvPr/>
        </p:nvSpPr>
        <p:spPr bwMode="auto">
          <a:xfrm>
            <a:off x="3563938" y="2132013"/>
            <a:ext cx="576262" cy="3673475"/>
          </a:xfrm>
          <a:prstGeom prst="rect">
            <a:avLst/>
          </a:prstGeom>
          <a:noFill/>
          <a:ln w="28575">
            <a:solidFill>
              <a:schemeClr val="tx1"/>
            </a:solidFill>
            <a:miter lim="800000"/>
            <a:headEnd/>
            <a:tailEnd/>
          </a:ln>
        </p:spPr>
        <p:txBody>
          <a:bodyPr wrap="none" anchor="ctr"/>
          <a:lstStyle/>
          <a:p>
            <a:endParaRPr lang="cs-CZ"/>
          </a:p>
        </p:txBody>
      </p:sp>
      <p:sp>
        <p:nvSpPr>
          <p:cNvPr id="23576" name="Line 36"/>
          <p:cNvSpPr>
            <a:spLocks noChangeShapeType="1"/>
          </p:cNvSpPr>
          <p:nvPr/>
        </p:nvSpPr>
        <p:spPr bwMode="auto">
          <a:xfrm>
            <a:off x="3852863" y="2132013"/>
            <a:ext cx="0" cy="3673475"/>
          </a:xfrm>
          <a:prstGeom prst="line">
            <a:avLst/>
          </a:prstGeom>
          <a:noFill/>
          <a:ln w="28575">
            <a:solidFill>
              <a:schemeClr val="tx1"/>
            </a:solidFill>
            <a:round/>
            <a:headEnd/>
            <a:tailEnd/>
          </a:ln>
        </p:spPr>
        <p:txBody>
          <a:bodyPr/>
          <a:lstStyle/>
          <a:p>
            <a:endParaRPr lang="cs-CZ"/>
          </a:p>
        </p:txBody>
      </p:sp>
      <p:sp>
        <p:nvSpPr>
          <p:cNvPr id="23577" name="Line 37"/>
          <p:cNvSpPr>
            <a:spLocks noChangeShapeType="1"/>
          </p:cNvSpPr>
          <p:nvPr/>
        </p:nvSpPr>
        <p:spPr bwMode="auto">
          <a:xfrm>
            <a:off x="3563938" y="2492375"/>
            <a:ext cx="576262" cy="0"/>
          </a:xfrm>
          <a:prstGeom prst="line">
            <a:avLst/>
          </a:prstGeom>
          <a:noFill/>
          <a:ln w="28575">
            <a:solidFill>
              <a:schemeClr val="tx1"/>
            </a:solidFill>
            <a:round/>
            <a:headEnd/>
            <a:tailEnd/>
          </a:ln>
        </p:spPr>
        <p:txBody>
          <a:bodyPr/>
          <a:lstStyle/>
          <a:p>
            <a:endParaRPr lang="cs-CZ"/>
          </a:p>
        </p:txBody>
      </p:sp>
      <p:sp>
        <p:nvSpPr>
          <p:cNvPr id="23578" name="Line 38"/>
          <p:cNvSpPr>
            <a:spLocks noChangeShapeType="1"/>
          </p:cNvSpPr>
          <p:nvPr/>
        </p:nvSpPr>
        <p:spPr bwMode="auto">
          <a:xfrm>
            <a:off x="3563938" y="2924175"/>
            <a:ext cx="576262" cy="0"/>
          </a:xfrm>
          <a:prstGeom prst="line">
            <a:avLst/>
          </a:prstGeom>
          <a:noFill/>
          <a:ln w="28575">
            <a:solidFill>
              <a:schemeClr val="tx1"/>
            </a:solidFill>
            <a:round/>
            <a:headEnd/>
            <a:tailEnd/>
          </a:ln>
        </p:spPr>
        <p:txBody>
          <a:bodyPr/>
          <a:lstStyle/>
          <a:p>
            <a:endParaRPr lang="cs-CZ"/>
          </a:p>
        </p:txBody>
      </p:sp>
      <p:sp>
        <p:nvSpPr>
          <p:cNvPr id="23579" name="Line 39"/>
          <p:cNvSpPr>
            <a:spLocks noChangeShapeType="1"/>
          </p:cNvSpPr>
          <p:nvPr/>
        </p:nvSpPr>
        <p:spPr bwMode="auto">
          <a:xfrm>
            <a:off x="3563938" y="3357563"/>
            <a:ext cx="576262" cy="0"/>
          </a:xfrm>
          <a:prstGeom prst="line">
            <a:avLst/>
          </a:prstGeom>
          <a:noFill/>
          <a:ln w="28575">
            <a:solidFill>
              <a:schemeClr val="tx1"/>
            </a:solidFill>
            <a:round/>
            <a:headEnd/>
            <a:tailEnd/>
          </a:ln>
        </p:spPr>
        <p:txBody>
          <a:bodyPr/>
          <a:lstStyle/>
          <a:p>
            <a:endParaRPr lang="cs-CZ"/>
          </a:p>
        </p:txBody>
      </p:sp>
      <p:sp>
        <p:nvSpPr>
          <p:cNvPr id="23580" name="Line 40"/>
          <p:cNvSpPr>
            <a:spLocks noChangeShapeType="1"/>
          </p:cNvSpPr>
          <p:nvPr/>
        </p:nvSpPr>
        <p:spPr bwMode="auto">
          <a:xfrm>
            <a:off x="3563938" y="3716338"/>
            <a:ext cx="576262" cy="0"/>
          </a:xfrm>
          <a:prstGeom prst="line">
            <a:avLst/>
          </a:prstGeom>
          <a:noFill/>
          <a:ln w="28575">
            <a:solidFill>
              <a:schemeClr val="tx1"/>
            </a:solidFill>
            <a:round/>
            <a:headEnd/>
            <a:tailEnd/>
          </a:ln>
        </p:spPr>
        <p:txBody>
          <a:bodyPr/>
          <a:lstStyle/>
          <a:p>
            <a:endParaRPr lang="cs-CZ"/>
          </a:p>
        </p:txBody>
      </p:sp>
      <p:sp>
        <p:nvSpPr>
          <p:cNvPr id="23581" name="Line 41"/>
          <p:cNvSpPr>
            <a:spLocks noChangeShapeType="1"/>
          </p:cNvSpPr>
          <p:nvPr/>
        </p:nvSpPr>
        <p:spPr bwMode="auto">
          <a:xfrm>
            <a:off x="3563938" y="4076700"/>
            <a:ext cx="576262" cy="0"/>
          </a:xfrm>
          <a:prstGeom prst="line">
            <a:avLst/>
          </a:prstGeom>
          <a:noFill/>
          <a:ln w="28575">
            <a:solidFill>
              <a:schemeClr val="tx1"/>
            </a:solidFill>
            <a:round/>
            <a:headEnd/>
            <a:tailEnd/>
          </a:ln>
        </p:spPr>
        <p:txBody>
          <a:bodyPr/>
          <a:lstStyle/>
          <a:p>
            <a:endParaRPr lang="cs-CZ"/>
          </a:p>
        </p:txBody>
      </p:sp>
      <p:sp>
        <p:nvSpPr>
          <p:cNvPr id="23582" name="Line 42"/>
          <p:cNvSpPr>
            <a:spLocks noChangeShapeType="1"/>
          </p:cNvSpPr>
          <p:nvPr/>
        </p:nvSpPr>
        <p:spPr bwMode="auto">
          <a:xfrm>
            <a:off x="3563938" y="5300663"/>
            <a:ext cx="576262" cy="0"/>
          </a:xfrm>
          <a:prstGeom prst="line">
            <a:avLst/>
          </a:prstGeom>
          <a:noFill/>
          <a:ln w="28575">
            <a:solidFill>
              <a:schemeClr val="tx1"/>
            </a:solidFill>
            <a:round/>
            <a:headEnd/>
            <a:tailEnd/>
          </a:ln>
        </p:spPr>
        <p:txBody>
          <a:bodyPr/>
          <a:lstStyle/>
          <a:p>
            <a:endParaRPr lang="cs-CZ"/>
          </a:p>
        </p:txBody>
      </p:sp>
      <p:sp>
        <p:nvSpPr>
          <p:cNvPr id="23583" name="Line 43"/>
          <p:cNvSpPr>
            <a:spLocks noChangeShapeType="1"/>
          </p:cNvSpPr>
          <p:nvPr/>
        </p:nvSpPr>
        <p:spPr bwMode="auto">
          <a:xfrm>
            <a:off x="3563938" y="4437063"/>
            <a:ext cx="576262" cy="0"/>
          </a:xfrm>
          <a:prstGeom prst="line">
            <a:avLst/>
          </a:prstGeom>
          <a:noFill/>
          <a:ln w="28575">
            <a:solidFill>
              <a:schemeClr val="tx1"/>
            </a:solidFill>
            <a:round/>
            <a:headEnd/>
            <a:tailEnd/>
          </a:ln>
        </p:spPr>
        <p:txBody>
          <a:bodyPr/>
          <a:lstStyle/>
          <a:p>
            <a:endParaRPr lang="cs-CZ"/>
          </a:p>
        </p:txBody>
      </p:sp>
      <p:sp>
        <p:nvSpPr>
          <p:cNvPr id="23584" name="Line 44"/>
          <p:cNvSpPr>
            <a:spLocks noChangeShapeType="1"/>
          </p:cNvSpPr>
          <p:nvPr/>
        </p:nvSpPr>
        <p:spPr bwMode="auto">
          <a:xfrm>
            <a:off x="3563938" y="4868863"/>
            <a:ext cx="576262" cy="0"/>
          </a:xfrm>
          <a:prstGeom prst="line">
            <a:avLst/>
          </a:prstGeom>
          <a:noFill/>
          <a:ln w="28575">
            <a:solidFill>
              <a:schemeClr val="tx1"/>
            </a:solidFill>
            <a:round/>
            <a:headEnd/>
            <a:tailEnd/>
          </a:ln>
        </p:spPr>
        <p:txBody>
          <a:bodyPr/>
          <a:lstStyle/>
          <a:p>
            <a:endParaRPr lang="cs-CZ"/>
          </a:p>
        </p:txBody>
      </p:sp>
      <p:sp>
        <p:nvSpPr>
          <p:cNvPr id="23585" name="Line 45"/>
          <p:cNvSpPr>
            <a:spLocks noChangeShapeType="1"/>
          </p:cNvSpPr>
          <p:nvPr/>
        </p:nvSpPr>
        <p:spPr bwMode="auto">
          <a:xfrm>
            <a:off x="3205163" y="2276475"/>
            <a:ext cx="360362" cy="0"/>
          </a:xfrm>
          <a:prstGeom prst="line">
            <a:avLst/>
          </a:prstGeom>
          <a:noFill/>
          <a:ln w="9525">
            <a:solidFill>
              <a:schemeClr val="tx1"/>
            </a:solidFill>
            <a:round/>
            <a:headEnd/>
            <a:tailEnd/>
          </a:ln>
        </p:spPr>
        <p:txBody>
          <a:bodyPr/>
          <a:lstStyle/>
          <a:p>
            <a:endParaRPr lang="cs-CZ"/>
          </a:p>
        </p:txBody>
      </p:sp>
      <p:sp>
        <p:nvSpPr>
          <p:cNvPr id="23586" name="Line 46"/>
          <p:cNvSpPr>
            <a:spLocks noChangeShapeType="1"/>
          </p:cNvSpPr>
          <p:nvPr/>
        </p:nvSpPr>
        <p:spPr bwMode="auto">
          <a:xfrm>
            <a:off x="3205163" y="2708275"/>
            <a:ext cx="360362" cy="0"/>
          </a:xfrm>
          <a:prstGeom prst="line">
            <a:avLst/>
          </a:prstGeom>
          <a:noFill/>
          <a:ln w="9525">
            <a:solidFill>
              <a:schemeClr val="tx1"/>
            </a:solidFill>
            <a:round/>
            <a:headEnd/>
            <a:tailEnd/>
          </a:ln>
        </p:spPr>
        <p:txBody>
          <a:bodyPr/>
          <a:lstStyle/>
          <a:p>
            <a:endParaRPr lang="cs-CZ"/>
          </a:p>
        </p:txBody>
      </p:sp>
      <p:sp>
        <p:nvSpPr>
          <p:cNvPr id="23587" name="Line 47"/>
          <p:cNvSpPr>
            <a:spLocks noChangeShapeType="1"/>
          </p:cNvSpPr>
          <p:nvPr/>
        </p:nvSpPr>
        <p:spPr bwMode="auto">
          <a:xfrm>
            <a:off x="3205163" y="3140075"/>
            <a:ext cx="360362" cy="0"/>
          </a:xfrm>
          <a:prstGeom prst="line">
            <a:avLst/>
          </a:prstGeom>
          <a:noFill/>
          <a:ln w="9525">
            <a:solidFill>
              <a:schemeClr val="tx1"/>
            </a:solidFill>
            <a:round/>
            <a:headEnd/>
            <a:tailEnd/>
          </a:ln>
        </p:spPr>
        <p:txBody>
          <a:bodyPr/>
          <a:lstStyle/>
          <a:p>
            <a:endParaRPr lang="cs-CZ"/>
          </a:p>
        </p:txBody>
      </p:sp>
      <p:sp>
        <p:nvSpPr>
          <p:cNvPr id="23588" name="Line 48"/>
          <p:cNvSpPr>
            <a:spLocks noChangeShapeType="1"/>
          </p:cNvSpPr>
          <p:nvPr/>
        </p:nvSpPr>
        <p:spPr bwMode="auto">
          <a:xfrm>
            <a:off x="3205163" y="2708275"/>
            <a:ext cx="360362" cy="0"/>
          </a:xfrm>
          <a:prstGeom prst="line">
            <a:avLst/>
          </a:prstGeom>
          <a:noFill/>
          <a:ln w="9525">
            <a:solidFill>
              <a:schemeClr val="tx1"/>
            </a:solidFill>
            <a:round/>
            <a:headEnd/>
            <a:tailEnd/>
          </a:ln>
        </p:spPr>
        <p:txBody>
          <a:bodyPr/>
          <a:lstStyle/>
          <a:p>
            <a:endParaRPr lang="cs-CZ"/>
          </a:p>
        </p:txBody>
      </p:sp>
      <p:sp>
        <p:nvSpPr>
          <p:cNvPr id="23589" name="Line 49"/>
          <p:cNvSpPr>
            <a:spLocks noChangeShapeType="1"/>
          </p:cNvSpPr>
          <p:nvPr/>
        </p:nvSpPr>
        <p:spPr bwMode="auto">
          <a:xfrm>
            <a:off x="3205163" y="3573463"/>
            <a:ext cx="360362" cy="0"/>
          </a:xfrm>
          <a:prstGeom prst="line">
            <a:avLst/>
          </a:prstGeom>
          <a:noFill/>
          <a:ln w="9525">
            <a:solidFill>
              <a:schemeClr val="tx1"/>
            </a:solidFill>
            <a:round/>
            <a:headEnd/>
            <a:tailEnd/>
          </a:ln>
        </p:spPr>
        <p:txBody>
          <a:bodyPr/>
          <a:lstStyle/>
          <a:p>
            <a:endParaRPr lang="cs-CZ"/>
          </a:p>
        </p:txBody>
      </p:sp>
      <p:sp>
        <p:nvSpPr>
          <p:cNvPr id="23590" name="Line 50"/>
          <p:cNvSpPr>
            <a:spLocks noChangeShapeType="1"/>
          </p:cNvSpPr>
          <p:nvPr/>
        </p:nvSpPr>
        <p:spPr bwMode="auto">
          <a:xfrm>
            <a:off x="3205163" y="2276475"/>
            <a:ext cx="360362" cy="0"/>
          </a:xfrm>
          <a:prstGeom prst="line">
            <a:avLst/>
          </a:prstGeom>
          <a:noFill/>
          <a:ln w="9525">
            <a:solidFill>
              <a:schemeClr val="tx1"/>
            </a:solidFill>
            <a:round/>
            <a:headEnd/>
            <a:tailEnd/>
          </a:ln>
        </p:spPr>
        <p:txBody>
          <a:bodyPr/>
          <a:lstStyle/>
          <a:p>
            <a:endParaRPr lang="cs-CZ"/>
          </a:p>
        </p:txBody>
      </p:sp>
      <p:sp>
        <p:nvSpPr>
          <p:cNvPr id="23591" name="Line 51"/>
          <p:cNvSpPr>
            <a:spLocks noChangeShapeType="1"/>
          </p:cNvSpPr>
          <p:nvPr/>
        </p:nvSpPr>
        <p:spPr bwMode="auto">
          <a:xfrm>
            <a:off x="3205163" y="3932238"/>
            <a:ext cx="360362" cy="0"/>
          </a:xfrm>
          <a:prstGeom prst="line">
            <a:avLst/>
          </a:prstGeom>
          <a:noFill/>
          <a:ln w="9525">
            <a:solidFill>
              <a:schemeClr val="tx1"/>
            </a:solidFill>
            <a:round/>
            <a:headEnd/>
            <a:tailEnd/>
          </a:ln>
        </p:spPr>
        <p:txBody>
          <a:bodyPr/>
          <a:lstStyle/>
          <a:p>
            <a:endParaRPr lang="cs-CZ"/>
          </a:p>
        </p:txBody>
      </p:sp>
      <p:sp>
        <p:nvSpPr>
          <p:cNvPr id="23592" name="Line 52"/>
          <p:cNvSpPr>
            <a:spLocks noChangeShapeType="1"/>
          </p:cNvSpPr>
          <p:nvPr/>
        </p:nvSpPr>
        <p:spPr bwMode="auto">
          <a:xfrm>
            <a:off x="3205163" y="4292600"/>
            <a:ext cx="360362" cy="0"/>
          </a:xfrm>
          <a:prstGeom prst="line">
            <a:avLst/>
          </a:prstGeom>
          <a:noFill/>
          <a:ln w="9525">
            <a:solidFill>
              <a:schemeClr val="tx1"/>
            </a:solidFill>
            <a:round/>
            <a:headEnd/>
            <a:tailEnd/>
          </a:ln>
        </p:spPr>
        <p:txBody>
          <a:bodyPr/>
          <a:lstStyle/>
          <a:p>
            <a:endParaRPr lang="cs-CZ"/>
          </a:p>
        </p:txBody>
      </p:sp>
      <p:sp>
        <p:nvSpPr>
          <p:cNvPr id="23593" name="Line 53"/>
          <p:cNvSpPr>
            <a:spLocks noChangeShapeType="1"/>
          </p:cNvSpPr>
          <p:nvPr/>
        </p:nvSpPr>
        <p:spPr bwMode="auto">
          <a:xfrm>
            <a:off x="3205163" y="4652963"/>
            <a:ext cx="360362" cy="0"/>
          </a:xfrm>
          <a:prstGeom prst="line">
            <a:avLst/>
          </a:prstGeom>
          <a:noFill/>
          <a:ln w="9525">
            <a:solidFill>
              <a:schemeClr val="tx1"/>
            </a:solidFill>
            <a:round/>
            <a:headEnd/>
            <a:tailEnd/>
          </a:ln>
        </p:spPr>
        <p:txBody>
          <a:bodyPr/>
          <a:lstStyle/>
          <a:p>
            <a:endParaRPr lang="cs-CZ"/>
          </a:p>
        </p:txBody>
      </p:sp>
      <p:sp>
        <p:nvSpPr>
          <p:cNvPr id="23594" name="Line 54"/>
          <p:cNvSpPr>
            <a:spLocks noChangeShapeType="1"/>
          </p:cNvSpPr>
          <p:nvPr/>
        </p:nvSpPr>
        <p:spPr bwMode="auto">
          <a:xfrm>
            <a:off x="3205163" y="5084763"/>
            <a:ext cx="360362" cy="0"/>
          </a:xfrm>
          <a:prstGeom prst="line">
            <a:avLst/>
          </a:prstGeom>
          <a:noFill/>
          <a:ln w="9525">
            <a:solidFill>
              <a:schemeClr val="tx1"/>
            </a:solidFill>
            <a:round/>
            <a:headEnd/>
            <a:tailEnd/>
          </a:ln>
        </p:spPr>
        <p:txBody>
          <a:bodyPr/>
          <a:lstStyle/>
          <a:p>
            <a:endParaRPr lang="cs-CZ"/>
          </a:p>
        </p:txBody>
      </p:sp>
      <p:sp>
        <p:nvSpPr>
          <p:cNvPr id="23595" name="Line 55"/>
          <p:cNvSpPr>
            <a:spLocks noChangeShapeType="1"/>
          </p:cNvSpPr>
          <p:nvPr/>
        </p:nvSpPr>
        <p:spPr bwMode="auto">
          <a:xfrm>
            <a:off x="3205163" y="5589588"/>
            <a:ext cx="360362" cy="0"/>
          </a:xfrm>
          <a:prstGeom prst="line">
            <a:avLst/>
          </a:prstGeom>
          <a:noFill/>
          <a:ln w="9525">
            <a:solidFill>
              <a:schemeClr val="tx1"/>
            </a:solidFill>
            <a:round/>
            <a:headEnd/>
            <a:tailEnd/>
          </a:ln>
        </p:spPr>
        <p:txBody>
          <a:bodyPr/>
          <a:lstStyle/>
          <a:p>
            <a:endParaRPr lang="cs-CZ"/>
          </a:p>
        </p:txBody>
      </p:sp>
      <p:sp>
        <p:nvSpPr>
          <p:cNvPr id="23596" name="Line 56"/>
          <p:cNvSpPr>
            <a:spLocks noChangeShapeType="1"/>
          </p:cNvSpPr>
          <p:nvPr/>
        </p:nvSpPr>
        <p:spPr bwMode="auto">
          <a:xfrm>
            <a:off x="2268538" y="2276475"/>
            <a:ext cx="360362" cy="0"/>
          </a:xfrm>
          <a:prstGeom prst="line">
            <a:avLst/>
          </a:prstGeom>
          <a:noFill/>
          <a:ln w="9525">
            <a:solidFill>
              <a:schemeClr val="tx1"/>
            </a:solidFill>
            <a:round/>
            <a:headEnd/>
            <a:tailEnd/>
          </a:ln>
        </p:spPr>
        <p:txBody>
          <a:bodyPr/>
          <a:lstStyle/>
          <a:p>
            <a:endParaRPr lang="cs-CZ"/>
          </a:p>
        </p:txBody>
      </p:sp>
      <p:sp>
        <p:nvSpPr>
          <p:cNvPr id="23597" name="Line 57"/>
          <p:cNvSpPr>
            <a:spLocks noChangeShapeType="1"/>
          </p:cNvSpPr>
          <p:nvPr/>
        </p:nvSpPr>
        <p:spPr bwMode="auto">
          <a:xfrm>
            <a:off x="2268538" y="2708275"/>
            <a:ext cx="360362" cy="0"/>
          </a:xfrm>
          <a:prstGeom prst="line">
            <a:avLst/>
          </a:prstGeom>
          <a:noFill/>
          <a:ln w="9525">
            <a:solidFill>
              <a:schemeClr val="tx1"/>
            </a:solidFill>
            <a:round/>
            <a:headEnd/>
            <a:tailEnd/>
          </a:ln>
        </p:spPr>
        <p:txBody>
          <a:bodyPr/>
          <a:lstStyle/>
          <a:p>
            <a:endParaRPr lang="cs-CZ"/>
          </a:p>
        </p:txBody>
      </p:sp>
      <p:sp>
        <p:nvSpPr>
          <p:cNvPr id="23598" name="Line 58"/>
          <p:cNvSpPr>
            <a:spLocks noChangeShapeType="1"/>
          </p:cNvSpPr>
          <p:nvPr/>
        </p:nvSpPr>
        <p:spPr bwMode="auto">
          <a:xfrm>
            <a:off x="2268538" y="3140075"/>
            <a:ext cx="360362" cy="0"/>
          </a:xfrm>
          <a:prstGeom prst="line">
            <a:avLst/>
          </a:prstGeom>
          <a:noFill/>
          <a:ln w="9525">
            <a:solidFill>
              <a:schemeClr val="tx1"/>
            </a:solidFill>
            <a:round/>
            <a:headEnd/>
            <a:tailEnd/>
          </a:ln>
        </p:spPr>
        <p:txBody>
          <a:bodyPr/>
          <a:lstStyle/>
          <a:p>
            <a:endParaRPr lang="cs-CZ"/>
          </a:p>
        </p:txBody>
      </p:sp>
      <p:sp>
        <p:nvSpPr>
          <p:cNvPr id="23599" name="Line 59"/>
          <p:cNvSpPr>
            <a:spLocks noChangeShapeType="1"/>
          </p:cNvSpPr>
          <p:nvPr/>
        </p:nvSpPr>
        <p:spPr bwMode="auto">
          <a:xfrm>
            <a:off x="2268538" y="2708275"/>
            <a:ext cx="360362" cy="0"/>
          </a:xfrm>
          <a:prstGeom prst="line">
            <a:avLst/>
          </a:prstGeom>
          <a:noFill/>
          <a:ln w="9525">
            <a:solidFill>
              <a:schemeClr val="tx1"/>
            </a:solidFill>
            <a:round/>
            <a:headEnd/>
            <a:tailEnd/>
          </a:ln>
        </p:spPr>
        <p:txBody>
          <a:bodyPr/>
          <a:lstStyle/>
          <a:p>
            <a:endParaRPr lang="cs-CZ"/>
          </a:p>
        </p:txBody>
      </p:sp>
      <p:sp>
        <p:nvSpPr>
          <p:cNvPr id="23600" name="Line 60"/>
          <p:cNvSpPr>
            <a:spLocks noChangeShapeType="1"/>
          </p:cNvSpPr>
          <p:nvPr/>
        </p:nvSpPr>
        <p:spPr bwMode="auto">
          <a:xfrm>
            <a:off x="2268538" y="3573463"/>
            <a:ext cx="360362" cy="0"/>
          </a:xfrm>
          <a:prstGeom prst="line">
            <a:avLst/>
          </a:prstGeom>
          <a:noFill/>
          <a:ln w="9525">
            <a:solidFill>
              <a:schemeClr val="tx1"/>
            </a:solidFill>
            <a:round/>
            <a:headEnd/>
            <a:tailEnd/>
          </a:ln>
        </p:spPr>
        <p:txBody>
          <a:bodyPr/>
          <a:lstStyle/>
          <a:p>
            <a:endParaRPr lang="cs-CZ"/>
          </a:p>
        </p:txBody>
      </p:sp>
      <p:sp>
        <p:nvSpPr>
          <p:cNvPr id="23601" name="Line 61"/>
          <p:cNvSpPr>
            <a:spLocks noChangeShapeType="1"/>
          </p:cNvSpPr>
          <p:nvPr/>
        </p:nvSpPr>
        <p:spPr bwMode="auto">
          <a:xfrm>
            <a:off x="2268538" y="2276475"/>
            <a:ext cx="360362" cy="0"/>
          </a:xfrm>
          <a:prstGeom prst="line">
            <a:avLst/>
          </a:prstGeom>
          <a:noFill/>
          <a:ln w="9525">
            <a:solidFill>
              <a:schemeClr val="tx1"/>
            </a:solidFill>
            <a:round/>
            <a:headEnd/>
            <a:tailEnd/>
          </a:ln>
        </p:spPr>
        <p:txBody>
          <a:bodyPr/>
          <a:lstStyle/>
          <a:p>
            <a:endParaRPr lang="cs-CZ"/>
          </a:p>
        </p:txBody>
      </p:sp>
      <p:sp>
        <p:nvSpPr>
          <p:cNvPr id="23602" name="Line 62"/>
          <p:cNvSpPr>
            <a:spLocks noChangeShapeType="1"/>
          </p:cNvSpPr>
          <p:nvPr/>
        </p:nvSpPr>
        <p:spPr bwMode="auto">
          <a:xfrm>
            <a:off x="2268538" y="3932238"/>
            <a:ext cx="360362" cy="0"/>
          </a:xfrm>
          <a:prstGeom prst="line">
            <a:avLst/>
          </a:prstGeom>
          <a:noFill/>
          <a:ln w="9525">
            <a:solidFill>
              <a:schemeClr val="tx1"/>
            </a:solidFill>
            <a:round/>
            <a:headEnd/>
            <a:tailEnd/>
          </a:ln>
        </p:spPr>
        <p:txBody>
          <a:bodyPr/>
          <a:lstStyle/>
          <a:p>
            <a:endParaRPr lang="cs-CZ"/>
          </a:p>
        </p:txBody>
      </p:sp>
      <p:sp>
        <p:nvSpPr>
          <p:cNvPr id="23603" name="Line 63"/>
          <p:cNvSpPr>
            <a:spLocks noChangeShapeType="1"/>
          </p:cNvSpPr>
          <p:nvPr/>
        </p:nvSpPr>
        <p:spPr bwMode="auto">
          <a:xfrm>
            <a:off x="2268538" y="4292600"/>
            <a:ext cx="360362" cy="0"/>
          </a:xfrm>
          <a:prstGeom prst="line">
            <a:avLst/>
          </a:prstGeom>
          <a:noFill/>
          <a:ln w="9525">
            <a:solidFill>
              <a:schemeClr val="tx1"/>
            </a:solidFill>
            <a:round/>
            <a:headEnd/>
            <a:tailEnd/>
          </a:ln>
        </p:spPr>
        <p:txBody>
          <a:bodyPr/>
          <a:lstStyle/>
          <a:p>
            <a:endParaRPr lang="cs-CZ"/>
          </a:p>
        </p:txBody>
      </p:sp>
      <p:sp>
        <p:nvSpPr>
          <p:cNvPr id="23604" name="Line 64"/>
          <p:cNvSpPr>
            <a:spLocks noChangeShapeType="1"/>
          </p:cNvSpPr>
          <p:nvPr/>
        </p:nvSpPr>
        <p:spPr bwMode="auto">
          <a:xfrm>
            <a:off x="2268538" y="4652963"/>
            <a:ext cx="360362" cy="0"/>
          </a:xfrm>
          <a:prstGeom prst="line">
            <a:avLst/>
          </a:prstGeom>
          <a:noFill/>
          <a:ln w="9525">
            <a:solidFill>
              <a:schemeClr val="tx1"/>
            </a:solidFill>
            <a:round/>
            <a:headEnd/>
            <a:tailEnd/>
          </a:ln>
        </p:spPr>
        <p:txBody>
          <a:bodyPr/>
          <a:lstStyle/>
          <a:p>
            <a:endParaRPr lang="cs-CZ"/>
          </a:p>
        </p:txBody>
      </p:sp>
      <p:sp>
        <p:nvSpPr>
          <p:cNvPr id="23605" name="Line 65"/>
          <p:cNvSpPr>
            <a:spLocks noChangeShapeType="1"/>
          </p:cNvSpPr>
          <p:nvPr/>
        </p:nvSpPr>
        <p:spPr bwMode="auto">
          <a:xfrm>
            <a:off x="2268538" y="5084763"/>
            <a:ext cx="360362" cy="0"/>
          </a:xfrm>
          <a:prstGeom prst="line">
            <a:avLst/>
          </a:prstGeom>
          <a:noFill/>
          <a:ln w="9525">
            <a:solidFill>
              <a:schemeClr val="tx1"/>
            </a:solidFill>
            <a:round/>
            <a:headEnd/>
            <a:tailEnd/>
          </a:ln>
        </p:spPr>
        <p:txBody>
          <a:bodyPr/>
          <a:lstStyle/>
          <a:p>
            <a:endParaRPr lang="cs-CZ"/>
          </a:p>
        </p:txBody>
      </p:sp>
      <p:sp>
        <p:nvSpPr>
          <p:cNvPr id="23606" name="Line 66"/>
          <p:cNvSpPr>
            <a:spLocks noChangeShapeType="1"/>
          </p:cNvSpPr>
          <p:nvPr/>
        </p:nvSpPr>
        <p:spPr bwMode="auto">
          <a:xfrm>
            <a:off x="2268538" y="5589588"/>
            <a:ext cx="360362" cy="0"/>
          </a:xfrm>
          <a:prstGeom prst="line">
            <a:avLst/>
          </a:prstGeom>
          <a:noFill/>
          <a:ln w="9525">
            <a:solidFill>
              <a:schemeClr val="tx1"/>
            </a:solidFill>
            <a:round/>
            <a:headEnd/>
            <a:tailEnd/>
          </a:ln>
        </p:spPr>
        <p:txBody>
          <a:bodyPr/>
          <a:lstStyle/>
          <a:p>
            <a:endParaRPr lang="cs-CZ"/>
          </a:p>
        </p:txBody>
      </p:sp>
      <p:sp>
        <p:nvSpPr>
          <p:cNvPr id="23607" name="Line 67"/>
          <p:cNvSpPr>
            <a:spLocks noChangeShapeType="1"/>
          </p:cNvSpPr>
          <p:nvPr/>
        </p:nvSpPr>
        <p:spPr bwMode="auto">
          <a:xfrm>
            <a:off x="2339975" y="2132013"/>
            <a:ext cx="0" cy="3673475"/>
          </a:xfrm>
          <a:prstGeom prst="line">
            <a:avLst/>
          </a:prstGeom>
          <a:noFill/>
          <a:ln w="38100" cmpd="dbl">
            <a:solidFill>
              <a:schemeClr val="tx1"/>
            </a:solidFill>
            <a:round/>
            <a:headEnd/>
            <a:tailEnd/>
          </a:ln>
        </p:spPr>
        <p:txBody>
          <a:bodyPr/>
          <a:lstStyle/>
          <a:p>
            <a:endParaRPr lang="cs-CZ"/>
          </a:p>
        </p:txBody>
      </p:sp>
      <p:sp>
        <p:nvSpPr>
          <p:cNvPr id="23608" name="Line 68"/>
          <p:cNvSpPr>
            <a:spLocks noChangeShapeType="1"/>
          </p:cNvSpPr>
          <p:nvPr/>
        </p:nvSpPr>
        <p:spPr bwMode="auto">
          <a:xfrm>
            <a:off x="2555875" y="2132013"/>
            <a:ext cx="0" cy="3673475"/>
          </a:xfrm>
          <a:prstGeom prst="line">
            <a:avLst/>
          </a:prstGeom>
          <a:noFill/>
          <a:ln w="38100" cmpd="dbl">
            <a:solidFill>
              <a:schemeClr val="tx1"/>
            </a:solidFill>
            <a:round/>
            <a:headEnd/>
            <a:tailEnd/>
          </a:ln>
        </p:spPr>
        <p:txBody>
          <a:bodyPr/>
          <a:lstStyle/>
          <a:p>
            <a:endParaRPr lang="cs-CZ"/>
          </a:p>
        </p:txBody>
      </p:sp>
      <p:sp>
        <p:nvSpPr>
          <p:cNvPr id="23609" name="Line 69"/>
          <p:cNvSpPr>
            <a:spLocks noChangeShapeType="1"/>
          </p:cNvSpPr>
          <p:nvPr/>
        </p:nvSpPr>
        <p:spPr bwMode="auto">
          <a:xfrm>
            <a:off x="3492500" y="2132013"/>
            <a:ext cx="0" cy="3673475"/>
          </a:xfrm>
          <a:prstGeom prst="line">
            <a:avLst/>
          </a:prstGeom>
          <a:noFill/>
          <a:ln w="38100" cmpd="dbl">
            <a:solidFill>
              <a:schemeClr val="tx1"/>
            </a:solidFill>
            <a:round/>
            <a:headEnd/>
            <a:tailEnd/>
          </a:ln>
        </p:spPr>
        <p:txBody>
          <a:bodyPr/>
          <a:lstStyle/>
          <a:p>
            <a:endParaRPr lang="cs-CZ"/>
          </a:p>
        </p:txBody>
      </p:sp>
      <p:sp>
        <p:nvSpPr>
          <p:cNvPr id="23610" name="Line 70"/>
          <p:cNvSpPr>
            <a:spLocks noChangeShapeType="1"/>
          </p:cNvSpPr>
          <p:nvPr/>
        </p:nvSpPr>
        <p:spPr bwMode="auto">
          <a:xfrm>
            <a:off x="3276600" y="2132013"/>
            <a:ext cx="0" cy="3673475"/>
          </a:xfrm>
          <a:prstGeom prst="line">
            <a:avLst/>
          </a:prstGeom>
          <a:noFill/>
          <a:ln w="38100" cmpd="dbl">
            <a:solidFill>
              <a:schemeClr val="tx1"/>
            </a:solidFill>
            <a:round/>
            <a:headEnd/>
            <a:tailEnd/>
          </a:ln>
        </p:spPr>
        <p:txBody>
          <a:bodyPr/>
          <a:lstStyle/>
          <a:p>
            <a:endParaRPr lang="cs-CZ"/>
          </a:p>
        </p:txBody>
      </p:sp>
      <p:sp>
        <p:nvSpPr>
          <p:cNvPr id="23611" name="Rectangle 71"/>
          <p:cNvSpPr>
            <a:spLocks noChangeArrowheads="1"/>
          </p:cNvSpPr>
          <p:nvPr/>
        </p:nvSpPr>
        <p:spPr bwMode="auto">
          <a:xfrm>
            <a:off x="4716463" y="2779713"/>
            <a:ext cx="576262" cy="3025775"/>
          </a:xfrm>
          <a:prstGeom prst="rect">
            <a:avLst/>
          </a:prstGeom>
          <a:noFill/>
          <a:ln w="28575">
            <a:solidFill>
              <a:schemeClr val="tx1"/>
            </a:solidFill>
            <a:miter lim="800000"/>
            <a:headEnd/>
            <a:tailEnd/>
          </a:ln>
        </p:spPr>
        <p:txBody>
          <a:bodyPr wrap="none" anchor="ctr"/>
          <a:lstStyle/>
          <a:p>
            <a:endParaRPr lang="cs-CZ"/>
          </a:p>
        </p:txBody>
      </p:sp>
      <p:sp>
        <p:nvSpPr>
          <p:cNvPr id="23612" name="Line 72"/>
          <p:cNvSpPr>
            <a:spLocks noChangeShapeType="1"/>
          </p:cNvSpPr>
          <p:nvPr/>
        </p:nvSpPr>
        <p:spPr bwMode="auto">
          <a:xfrm>
            <a:off x="4716463" y="3140075"/>
            <a:ext cx="576262" cy="0"/>
          </a:xfrm>
          <a:prstGeom prst="line">
            <a:avLst/>
          </a:prstGeom>
          <a:noFill/>
          <a:ln w="28575">
            <a:solidFill>
              <a:schemeClr val="tx1"/>
            </a:solidFill>
            <a:round/>
            <a:headEnd/>
            <a:tailEnd/>
          </a:ln>
        </p:spPr>
        <p:txBody>
          <a:bodyPr/>
          <a:lstStyle/>
          <a:p>
            <a:endParaRPr lang="cs-CZ"/>
          </a:p>
        </p:txBody>
      </p:sp>
      <p:sp>
        <p:nvSpPr>
          <p:cNvPr id="23613" name="Line 73"/>
          <p:cNvSpPr>
            <a:spLocks noChangeShapeType="1"/>
          </p:cNvSpPr>
          <p:nvPr/>
        </p:nvSpPr>
        <p:spPr bwMode="auto">
          <a:xfrm>
            <a:off x="4716463" y="3573463"/>
            <a:ext cx="576262" cy="0"/>
          </a:xfrm>
          <a:prstGeom prst="line">
            <a:avLst/>
          </a:prstGeom>
          <a:noFill/>
          <a:ln w="28575">
            <a:solidFill>
              <a:schemeClr val="tx1"/>
            </a:solidFill>
            <a:round/>
            <a:headEnd/>
            <a:tailEnd/>
          </a:ln>
        </p:spPr>
        <p:txBody>
          <a:bodyPr/>
          <a:lstStyle/>
          <a:p>
            <a:endParaRPr lang="cs-CZ"/>
          </a:p>
        </p:txBody>
      </p:sp>
      <p:sp>
        <p:nvSpPr>
          <p:cNvPr id="23614" name="Line 74"/>
          <p:cNvSpPr>
            <a:spLocks noChangeShapeType="1"/>
          </p:cNvSpPr>
          <p:nvPr/>
        </p:nvSpPr>
        <p:spPr bwMode="auto">
          <a:xfrm>
            <a:off x="4716463" y="4005263"/>
            <a:ext cx="576262" cy="0"/>
          </a:xfrm>
          <a:prstGeom prst="line">
            <a:avLst/>
          </a:prstGeom>
          <a:noFill/>
          <a:ln w="28575">
            <a:solidFill>
              <a:schemeClr val="tx1"/>
            </a:solidFill>
            <a:round/>
            <a:headEnd/>
            <a:tailEnd/>
          </a:ln>
        </p:spPr>
        <p:txBody>
          <a:bodyPr/>
          <a:lstStyle/>
          <a:p>
            <a:endParaRPr lang="cs-CZ"/>
          </a:p>
        </p:txBody>
      </p:sp>
      <p:sp>
        <p:nvSpPr>
          <p:cNvPr id="23615" name="Line 75"/>
          <p:cNvSpPr>
            <a:spLocks noChangeShapeType="1"/>
          </p:cNvSpPr>
          <p:nvPr/>
        </p:nvSpPr>
        <p:spPr bwMode="auto">
          <a:xfrm>
            <a:off x="4716463" y="5300663"/>
            <a:ext cx="576262" cy="0"/>
          </a:xfrm>
          <a:prstGeom prst="line">
            <a:avLst/>
          </a:prstGeom>
          <a:noFill/>
          <a:ln w="28575">
            <a:solidFill>
              <a:schemeClr val="tx1"/>
            </a:solidFill>
            <a:round/>
            <a:headEnd/>
            <a:tailEnd/>
          </a:ln>
        </p:spPr>
        <p:txBody>
          <a:bodyPr/>
          <a:lstStyle/>
          <a:p>
            <a:endParaRPr lang="cs-CZ"/>
          </a:p>
        </p:txBody>
      </p:sp>
      <p:sp>
        <p:nvSpPr>
          <p:cNvPr id="23616" name="Line 76"/>
          <p:cNvSpPr>
            <a:spLocks noChangeShapeType="1"/>
          </p:cNvSpPr>
          <p:nvPr/>
        </p:nvSpPr>
        <p:spPr bwMode="auto">
          <a:xfrm>
            <a:off x="4716463" y="4437063"/>
            <a:ext cx="576262" cy="0"/>
          </a:xfrm>
          <a:prstGeom prst="line">
            <a:avLst/>
          </a:prstGeom>
          <a:noFill/>
          <a:ln w="28575">
            <a:solidFill>
              <a:schemeClr val="tx1"/>
            </a:solidFill>
            <a:round/>
            <a:headEnd/>
            <a:tailEnd/>
          </a:ln>
        </p:spPr>
        <p:txBody>
          <a:bodyPr/>
          <a:lstStyle/>
          <a:p>
            <a:endParaRPr lang="cs-CZ"/>
          </a:p>
        </p:txBody>
      </p:sp>
      <p:sp>
        <p:nvSpPr>
          <p:cNvPr id="23617" name="Line 77"/>
          <p:cNvSpPr>
            <a:spLocks noChangeShapeType="1"/>
          </p:cNvSpPr>
          <p:nvPr/>
        </p:nvSpPr>
        <p:spPr bwMode="auto">
          <a:xfrm>
            <a:off x="4716463" y="4868863"/>
            <a:ext cx="576262" cy="0"/>
          </a:xfrm>
          <a:prstGeom prst="line">
            <a:avLst/>
          </a:prstGeom>
          <a:noFill/>
          <a:ln w="28575">
            <a:solidFill>
              <a:schemeClr val="tx1"/>
            </a:solidFill>
            <a:round/>
            <a:headEnd/>
            <a:tailEnd/>
          </a:ln>
        </p:spPr>
        <p:txBody>
          <a:bodyPr/>
          <a:lstStyle/>
          <a:p>
            <a:endParaRPr lang="cs-CZ"/>
          </a:p>
        </p:txBody>
      </p:sp>
      <p:sp>
        <p:nvSpPr>
          <p:cNvPr id="23618" name="Line 78"/>
          <p:cNvSpPr>
            <a:spLocks noChangeShapeType="1"/>
          </p:cNvSpPr>
          <p:nvPr/>
        </p:nvSpPr>
        <p:spPr bwMode="auto">
          <a:xfrm>
            <a:off x="5292725" y="3213100"/>
            <a:ext cx="503238" cy="0"/>
          </a:xfrm>
          <a:prstGeom prst="line">
            <a:avLst/>
          </a:prstGeom>
          <a:noFill/>
          <a:ln w="9525">
            <a:solidFill>
              <a:schemeClr val="tx1"/>
            </a:solidFill>
            <a:round/>
            <a:headEnd/>
            <a:tailEnd/>
          </a:ln>
        </p:spPr>
        <p:txBody>
          <a:bodyPr/>
          <a:lstStyle/>
          <a:p>
            <a:endParaRPr lang="cs-CZ"/>
          </a:p>
        </p:txBody>
      </p:sp>
      <p:sp>
        <p:nvSpPr>
          <p:cNvPr id="23619" name="Line 79"/>
          <p:cNvSpPr>
            <a:spLocks noChangeShapeType="1"/>
          </p:cNvSpPr>
          <p:nvPr/>
        </p:nvSpPr>
        <p:spPr bwMode="auto">
          <a:xfrm>
            <a:off x="5292725" y="3644900"/>
            <a:ext cx="503238" cy="0"/>
          </a:xfrm>
          <a:prstGeom prst="line">
            <a:avLst/>
          </a:prstGeom>
          <a:noFill/>
          <a:ln w="9525">
            <a:solidFill>
              <a:schemeClr val="tx1"/>
            </a:solidFill>
            <a:round/>
            <a:headEnd/>
            <a:tailEnd/>
          </a:ln>
        </p:spPr>
        <p:txBody>
          <a:bodyPr/>
          <a:lstStyle/>
          <a:p>
            <a:endParaRPr lang="cs-CZ"/>
          </a:p>
        </p:txBody>
      </p:sp>
      <p:sp>
        <p:nvSpPr>
          <p:cNvPr id="23620" name="Line 80"/>
          <p:cNvSpPr>
            <a:spLocks noChangeShapeType="1"/>
          </p:cNvSpPr>
          <p:nvPr/>
        </p:nvSpPr>
        <p:spPr bwMode="auto">
          <a:xfrm>
            <a:off x="5292725" y="4076700"/>
            <a:ext cx="503238" cy="0"/>
          </a:xfrm>
          <a:prstGeom prst="line">
            <a:avLst/>
          </a:prstGeom>
          <a:noFill/>
          <a:ln w="9525">
            <a:solidFill>
              <a:schemeClr val="tx1"/>
            </a:solidFill>
            <a:round/>
            <a:headEnd/>
            <a:tailEnd/>
          </a:ln>
        </p:spPr>
        <p:txBody>
          <a:bodyPr/>
          <a:lstStyle/>
          <a:p>
            <a:endParaRPr lang="cs-CZ"/>
          </a:p>
        </p:txBody>
      </p:sp>
      <p:sp>
        <p:nvSpPr>
          <p:cNvPr id="23621" name="Line 81"/>
          <p:cNvSpPr>
            <a:spLocks noChangeShapeType="1"/>
          </p:cNvSpPr>
          <p:nvPr/>
        </p:nvSpPr>
        <p:spPr bwMode="auto">
          <a:xfrm>
            <a:off x="5292725" y="4508500"/>
            <a:ext cx="503238" cy="0"/>
          </a:xfrm>
          <a:prstGeom prst="line">
            <a:avLst/>
          </a:prstGeom>
          <a:noFill/>
          <a:ln w="9525">
            <a:solidFill>
              <a:schemeClr val="tx1"/>
            </a:solidFill>
            <a:round/>
            <a:headEnd/>
            <a:tailEnd/>
          </a:ln>
        </p:spPr>
        <p:txBody>
          <a:bodyPr/>
          <a:lstStyle/>
          <a:p>
            <a:endParaRPr lang="cs-CZ"/>
          </a:p>
        </p:txBody>
      </p:sp>
      <p:sp>
        <p:nvSpPr>
          <p:cNvPr id="23622" name="Line 82"/>
          <p:cNvSpPr>
            <a:spLocks noChangeShapeType="1"/>
          </p:cNvSpPr>
          <p:nvPr/>
        </p:nvSpPr>
        <p:spPr bwMode="auto">
          <a:xfrm>
            <a:off x="5292725" y="4940300"/>
            <a:ext cx="503238" cy="0"/>
          </a:xfrm>
          <a:prstGeom prst="line">
            <a:avLst/>
          </a:prstGeom>
          <a:noFill/>
          <a:ln w="9525">
            <a:solidFill>
              <a:schemeClr val="tx1"/>
            </a:solidFill>
            <a:round/>
            <a:headEnd/>
            <a:tailEnd/>
          </a:ln>
        </p:spPr>
        <p:txBody>
          <a:bodyPr/>
          <a:lstStyle/>
          <a:p>
            <a:endParaRPr lang="cs-CZ"/>
          </a:p>
        </p:txBody>
      </p:sp>
      <p:sp>
        <p:nvSpPr>
          <p:cNvPr id="23623" name="Line 83"/>
          <p:cNvSpPr>
            <a:spLocks noChangeShapeType="1"/>
          </p:cNvSpPr>
          <p:nvPr/>
        </p:nvSpPr>
        <p:spPr bwMode="auto">
          <a:xfrm>
            <a:off x="5292725" y="5372100"/>
            <a:ext cx="503238" cy="0"/>
          </a:xfrm>
          <a:prstGeom prst="line">
            <a:avLst/>
          </a:prstGeom>
          <a:noFill/>
          <a:ln w="9525">
            <a:solidFill>
              <a:schemeClr val="tx1"/>
            </a:solidFill>
            <a:round/>
            <a:headEnd/>
            <a:tailEnd/>
          </a:ln>
        </p:spPr>
        <p:txBody>
          <a:bodyPr/>
          <a:lstStyle/>
          <a:p>
            <a:endParaRPr lang="cs-CZ"/>
          </a:p>
        </p:txBody>
      </p:sp>
      <p:sp>
        <p:nvSpPr>
          <p:cNvPr id="23624" name="Line 84"/>
          <p:cNvSpPr>
            <a:spLocks noChangeShapeType="1"/>
          </p:cNvSpPr>
          <p:nvPr/>
        </p:nvSpPr>
        <p:spPr bwMode="auto">
          <a:xfrm>
            <a:off x="5364163" y="3140075"/>
            <a:ext cx="0" cy="71438"/>
          </a:xfrm>
          <a:prstGeom prst="line">
            <a:avLst/>
          </a:prstGeom>
          <a:noFill/>
          <a:ln w="28575">
            <a:solidFill>
              <a:schemeClr val="tx1"/>
            </a:solidFill>
            <a:round/>
            <a:headEnd/>
            <a:tailEnd/>
          </a:ln>
        </p:spPr>
        <p:txBody>
          <a:bodyPr/>
          <a:lstStyle/>
          <a:p>
            <a:endParaRPr lang="cs-CZ"/>
          </a:p>
        </p:txBody>
      </p:sp>
      <p:sp>
        <p:nvSpPr>
          <p:cNvPr id="23625" name="Line 85"/>
          <p:cNvSpPr>
            <a:spLocks noChangeShapeType="1"/>
          </p:cNvSpPr>
          <p:nvPr/>
        </p:nvSpPr>
        <p:spPr bwMode="auto">
          <a:xfrm>
            <a:off x="5724525" y="3140075"/>
            <a:ext cx="0" cy="71438"/>
          </a:xfrm>
          <a:prstGeom prst="line">
            <a:avLst/>
          </a:prstGeom>
          <a:noFill/>
          <a:ln w="28575">
            <a:solidFill>
              <a:schemeClr val="tx1"/>
            </a:solidFill>
            <a:round/>
            <a:headEnd/>
            <a:tailEnd/>
          </a:ln>
        </p:spPr>
        <p:txBody>
          <a:bodyPr/>
          <a:lstStyle/>
          <a:p>
            <a:endParaRPr lang="cs-CZ"/>
          </a:p>
        </p:txBody>
      </p:sp>
      <p:sp>
        <p:nvSpPr>
          <p:cNvPr id="23626" name="Line 86"/>
          <p:cNvSpPr>
            <a:spLocks noChangeShapeType="1"/>
          </p:cNvSpPr>
          <p:nvPr/>
        </p:nvSpPr>
        <p:spPr bwMode="auto">
          <a:xfrm>
            <a:off x="5292725" y="3644900"/>
            <a:ext cx="503238" cy="0"/>
          </a:xfrm>
          <a:prstGeom prst="line">
            <a:avLst/>
          </a:prstGeom>
          <a:noFill/>
          <a:ln w="9525">
            <a:solidFill>
              <a:schemeClr val="tx1"/>
            </a:solidFill>
            <a:round/>
            <a:headEnd/>
            <a:tailEnd/>
          </a:ln>
        </p:spPr>
        <p:txBody>
          <a:bodyPr/>
          <a:lstStyle/>
          <a:p>
            <a:endParaRPr lang="cs-CZ"/>
          </a:p>
        </p:txBody>
      </p:sp>
      <p:sp>
        <p:nvSpPr>
          <p:cNvPr id="23627" name="Line 87"/>
          <p:cNvSpPr>
            <a:spLocks noChangeShapeType="1"/>
          </p:cNvSpPr>
          <p:nvPr/>
        </p:nvSpPr>
        <p:spPr bwMode="auto">
          <a:xfrm>
            <a:off x="5364163" y="3571875"/>
            <a:ext cx="0" cy="71438"/>
          </a:xfrm>
          <a:prstGeom prst="line">
            <a:avLst/>
          </a:prstGeom>
          <a:noFill/>
          <a:ln w="28575">
            <a:solidFill>
              <a:schemeClr val="tx1"/>
            </a:solidFill>
            <a:round/>
            <a:headEnd/>
            <a:tailEnd/>
          </a:ln>
        </p:spPr>
        <p:txBody>
          <a:bodyPr/>
          <a:lstStyle/>
          <a:p>
            <a:endParaRPr lang="cs-CZ"/>
          </a:p>
        </p:txBody>
      </p:sp>
      <p:sp>
        <p:nvSpPr>
          <p:cNvPr id="23628" name="Line 88"/>
          <p:cNvSpPr>
            <a:spLocks noChangeShapeType="1"/>
          </p:cNvSpPr>
          <p:nvPr/>
        </p:nvSpPr>
        <p:spPr bwMode="auto">
          <a:xfrm>
            <a:off x="5724525" y="3571875"/>
            <a:ext cx="0" cy="71438"/>
          </a:xfrm>
          <a:prstGeom prst="line">
            <a:avLst/>
          </a:prstGeom>
          <a:noFill/>
          <a:ln w="28575">
            <a:solidFill>
              <a:schemeClr val="tx1"/>
            </a:solidFill>
            <a:round/>
            <a:headEnd/>
            <a:tailEnd/>
          </a:ln>
        </p:spPr>
        <p:txBody>
          <a:bodyPr/>
          <a:lstStyle/>
          <a:p>
            <a:endParaRPr lang="cs-CZ"/>
          </a:p>
        </p:txBody>
      </p:sp>
      <p:sp>
        <p:nvSpPr>
          <p:cNvPr id="23629" name="Line 89"/>
          <p:cNvSpPr>
            <a:spLocks noChangeShapeType="1"/>
          </p:cNvSpPr>
          <p:nvPr/>
        </p:nvSpPr>
        <p:spPr bwMode="auto">
          <a:xfrm>
            <a:off x="5292725" y="4076700"/>
            <a:ext cx="503238" cy="0"/>
          </a:xfrm>
          <a:prstGeom prst="line">
            <a:avLst/>
          </a:prstGeom>
          <a:noFill/>
          <a:ln w="9525">
            <a:solidFill>
              <a:schemeClr val="tx1"/>
            </a:solidFill>
            <a:round/>
            <a:headEnd/>
            <a:tailEnd/>
          </a:ln>
        </p:spPr>
        <p:txBody>
          <a:bodyPr/>
          <a:lstStyle/>
          <a:p>
            <a:endParaRPr lang="cs-CZ"/>
          </a:p>
        </p:txBody>
      </p:sp>
      <p:sp>
        <p:nvSpPr>
          <p:cNvPr id="23630" name="Line 90"/>
          <p:cNvSpPr>
            <a:spLocks noChangeShapeType="1"/>
          </p:cNvSpPr>
          <p:nvPr/>
        </p:nvSpPr>
        <p:spPr bwMode="auto">
          <a:xfrm>
            <a:off x="5364163" y="4003675"/>
            <a:ext cx="0" cy="71438"/>
          </a:xfrm>
          <a:prstGeom prst="line">
            <a:avLst/>
          </a:prstGeom>
          <a:noFill/>
          <a:ln w="28575">
            <a:solidFill>
              <a:schemeClr val="tx1"/>
            </a:solidFill>
            <a:round/>
            <a:headEnd/>
            <a:tailEnd/>
          </a:ln>
        </p:spPr>
        <p:txBody>
          <a:bodyPr/>
          <a:lstStyle/>
          <a:p>
            <a:endParaRPr lang="cs-CZ"/>
          </a:p>
        </p:txBody>
      </p:sp>
      <p:sp>
        <p:nvSpPr>
          <p:cNvPr id="23631" name="Line 91"/>
          <p:cNvSpPr>
            <a:spLocks noChangeShapeType="1"/>
          </p:cNvSpPr>
          <p:nvPr/>
        </p:nvSpPr>
        <p:spPr bwMode="auto">
          <a:xfrm>
            <a:off x="5724525" y="4003675"/>
            <a:ext cx="0" cy="71438"/>
          </a:xfrm>
          <a:prstGeom prst="line">
            <a:avLst/>
          </a:prstGeom>
          <a:noFill/>
          <a:ln w="28575">
            <a:solidFill>
              <a:schemeClr val="tx1"/>
            </a:solidFill>
            <a:round/>
            <a:headEnd/>
            <a:tailEnd/>
          </a:ln>
        </p:spPr>
        <p:txBody>
          <a:bodyPr/>
          <a:lstStyle/>
          <a:p>
            <a:endParaRPr lang="cs-CZ"/>
          </a:p>
        </p:txBody>
      </p:sp>
      <p:sp>
        <p:nvSpPr>
          <p:cNvPr id="23632" name="Line 92"/>
          <p:cNvSpPr>
            <a:spLocks noChangeShapeType="1"/>
          </p:cNvSpPr>
          <p:nvPr/>
        </p:nvSpPr>
        <p:spPr bwMode="auto">
          <a:xfrm>
            <a:off x="5292725" y="4508500"/>
            <a:ext cx="503238" cy="0"/>
          </a:xfrm>
          <a:prstGeom prst="line">
            <a:avLst/>
          </a:prstGeom>
          <a:noFill/>
          <a:ln w="9525">
            <a:solidFill>
              <a:schemeClr val="tx1"/>
            </a:solidFill>
            <a:round/>
            <a:headEnd/>
            <a:tailEnd/>
          </a:ln>
        </p:spPr>
        <p:txBody>
          <a:bodyPr/>
          <a:lstStyle/>
          <a:p>
            <a:endParaRPr lang="cs-CZ"/>
          </a:p>
        </p:txBody>
      </p:sp>
      <p:sp>
        <p:nvSpPr>
          <p:cNvPr id="23633" name="Line 93"/>
          <p:cNvSpPr>
            <a:spLocks noChangeShapeType="1"/>
          </p:cNvSpPr>
          <p:nvPr/>
        </p:nvSpPr>
        <p:spPr bwMode="auto">
          <a:xfrm>
            <a:off x="5364163" y="4435475"/>
            <a:ext cx="0" cy="71438"/>
          </a:xfrm>
          <a:prstGeom prst="line">
            <a:avLst/>
          </a:prstGeom>
          <a:noFill/>
          <a:ln w="28575">
            <a:solidFill>
              <a:schemeClr val="tx1"/>
            </a:solidFill>
            <a:round/>
            <a:headEnd/>
            <a:tailEnd/>
          </a:ln>
        </p:spPr>
        <p:txBody>
          <a:bodyPr/>
          <a:lstStyle/>
          <a:p>
            <a:endParaRPr lang="cs-CZ"/>
          </a:p>
        </p:txBody>
      </p:sp>
      <p:sp>
        <p:nvSpPr>
          <p:cNvPr id="23634" name="Line 94"/>
          <p:cNvSpPr>
            <a:spLocks noChangeShapeType="1"/>
          </p:cNvSpPr>
          <p:nvPr/>
        </p:nvSpPr>
        <p:spPr bwMode="auto">
          <a:xfrm>
            <a:off x="5724525" y="4435475"/>
            <a:ext cx="0" cy="71438"/>
          </a:xfrm>
          <a:prstGeom prst="line">
            <a:avLst/>
          </a:prstGeom>
          <a:noFill/>
          <a:ln w="28575">
            <a:solidFill>
              <a:schemeClr val="tx1"/>
            </a:solidFill>
            <a:round/>
            <a:headEnd/>
            <a:tailEnd/>
          </a:ln>
        </p:spPr>
        <p:txBody>
          <a:bodyPr/>
          <a:lstStyle/>
          <a:p>
            <a:endParaRPr lang="cs-CZ"/>
          </a:p>
        </p:txBody>
      </p:sp>
      <p:sp>
        <p:nvSpPr>
          <p:cNvPr id="23635" name="Line 95"/>
          <p:cNvSpPr>
            <a:spLocks noChangeShapeType="1"/>
          </p:cNvSpPr>
          <p:nvPr/>
        </p:nvSpPr>
        <p:spPr bwMode="auto">
          <a:xfrm>
            <a:off x="5292725" y="4940300"/>
            <a:ext cx="503238" cy="0"/>
          </a:xfrm>
          <a:prstGeom prst="line">
            <a:avLst/>
          </a:prstGeom>
          <a:noFill/>
          <a:ln w="9525">
            <a:solidFill>
              <a:schemeClr val="tx1"/>
            </a:solidFill>
            <a:round/>
            <a:headEnd/>
            <a:tailEnd/>
          </a:ln>
        </p:spPr>
        <p:txBody>
          <a:bodyPr/>
          <a:lstStyle/>
          <a:p>
            <a:endParaRPr lang="cs-CZ"/>
          </a:p>
        </p:txBody>
      </p:sp>
      <p:sp>
        <p:nvSpPr>
          <p:cNvPr id="23636" name="Line 96"/>
          <p:cNvSpPr>
            <a:spLocks noChangeShapeType="1"/>
          </p:cNvSpPr>
          <p:nvPr/>
        </p:nvSpPr>
        <p:spPr bwMode="auto">
          <a:xfrm>
            <a:off x="5364163" y="4867275"/>
            <a:ext cx="0" cy="71438"/>
          </a:xfrm>
          <a:prstGeom prst="line">
            <a:avLst/>
          </a:prstGeom>
          <a:noFill/>
          <a:ln w="28575">
            <a:solidFill>
              <a:schemeClr val="tx1"/>
            </a:solidFill>
            <a:round/>
            <a:headEnd/>
            <a:tailEnd/>
          </a:ln>
        </p:spPr>
        <p:txBody>
          <a:bodyPr/>
          <a:lstStyle/>
          <a:p>
            <a:endParaRPr lang="cs-CZ"/>
          </a:p>
        </p:txBody>
      </p:sp>
      <p:sp>
        <p:nvSpPr>
          <p:cNvPr id="23637" name="Line 97"/>
          <p:cNvSpPr>
            <a:spLocks noChangeShapeType="1"/>
          </p:cNvSpPr>
          <p:nvPr/>
        </p:nvSpPr>
        <p:spPr bwMode="auto">
          <a:xfrm>
            <a:off x="5724525" y="4867275"/>
            <a:ext cx="0" cy="71438"/>
          </a:xfrm>
          <a:prstGeom prst="line">
            <a:avLst/>
          </a:prstGeom>
          <a:noFill/>
          <a:ln w="28575">
            <a:solidFill>
              <a:schemeClr val="tx1"/>
            </a:solidFill>
            <a:round/>
            <a:headEnd/>
            <a:tailEnd/>
          </a:ln>
        </p:spPr>
        <p:txBody>
          <a:bodyPr/>
          <a:lstStyle/>
          <a:p>
            <a:endParaRPr lang="cs-CZ"/>
          </a:p>
        </p:txBody>
      </p:sp>
      <p:sp>
        <p:nvSpPr>
          <p:cNvPr id="23638" name="Line 98"/>
          <p:cNvSpPr>
            <a:spLocks noChangeShapeType="1"/>
          </p:cNvSpPr>
          <p:nvPr/>
        </p:nvSpPr>
        <p:spPr bwMode="auto">
          <a:xfrm>
            <a:off x="5292725" y="5372100"/>
            <a:ext cx="503238" cy="0"/>
          </a:xfrm>
          <a:prstGeom prst="line">
            <a:avLst/>
          </a:prstGeom>
          <a:noFill/>
          <a:ln w="9525">
            <a:solidFill>
              <a:schemeClr val="tx1"/>
            </a:solidFill>
            <a:round/>
            <a:headEnd/>
            <a:tailEnd/>
          </a:ln>
        </p:spPr>
        <p:txBody>
          <a:bodyPr/>
          <a:lstStyle/>
          <a:p>
            <a:endParaRPr lang="cs-CZ"/>
          </a:p>
        </p:txBody>
      </p:sp>
      <p:sp>
        <p:nvSpPr>
          <p:cNvPr id="23639" name="Line 99"/>
          <p:cNvSpPr>
            <a:spLocks noChangeShapeType="1"/>
          </p:cNvSpPr>
          <p:nvPr/>
        </p:nvSpPr>
        <p:spPr bwMode="auto">
          <a:xfrm>
            <a:off x="5364163" y="5299075"/>
            <a:ext cx="0" cy="71438"/>
          </a:xfrm>
          <a:prstGeom prst="line">
            <a:avLst/>
          </a:prstGeom>
          <a:noFill/>
          <a:ln w="28575">
            <a:solidFill>
              <a:schemeClr val="tx1"/>
            </a:solidFill>
            <a:round/>
            <a:headEnd/>
            <a:tailEnd/>
          </a:ln>
        </p:spPr>
        <p:txBody>
          <a:bodyPr/>
          <a:lstStyle/>
          <a:p>
            <a:endParaRPr lang="cs-CZ"/>
          </a:p>
        </p:txBody>
      </p:sp>
      <p:sp>
        <p:nvSpPr>
          <p:cNvPr id="23640" name="Line 100"/>
          <p:cNvSpPr>
            <a:spLocks noChangeShapeType="1"/>
          </p:cNvSpPr>
          <p:nvPr/>
        </p:nvSpPr>
        <p:spPr bwMode="auto">
          <a:xfrm>
            <a:off x="5724525" y="5299075"/>
            <a:ext cx="0" cy="71438"/>
          </a:xfrm>
          <a:prstGeom prst="line">
            <a:avLst/>
          </a:prstGeom>
          <a:noFill/>
          <a:ln w="28575">
            <a:solidFill>
              <a:schemeClr val="tx1"/>
            </a:solidFill>
            <a:round/>
            <a:headEnd/>
            <a:tailEnd/>
          </a:ln>
        </p:spPr>
        <p:txBody>
          <a:bodyPr/>
          <a:lstStyle/>
          <a:p>
            <a:endParaRPr lang="cs-CZ"/>
          </a:p>
        </p:txBody>
      </p:sp>
      <p:sp>
        <p:nvSpPr>
          <p:cNvPr id="23641" name="Line 101"/>
          <p:cNvSpPr>
            <a:spLocks noChangeShapeType="1"/>
          </p:cNvSpPr>
          <p:nvPr/>
        </p:nvSpPr>
        <p:spPr bwMode="auto">
          <a:xfrm>
            <a:off x="5003800" y="2781300"/>
            <a:ext cx="0" cy="3024188"/>
          </a:xfrm>
          <a:prstGeom prst="line">
            <a:avLst/>
          </a:prstGeom>
          <a:noFill/>
          <a:ln w="9525">
            <a:solidFill>
              <a:schemeClr val="tx1"/>
            </a:solidFill>
            <a:round/>
            <a:headEnd/>
            <a:tailEnd/>
          </a:ln>
        </p:spPr>
        <p:txBody>
          <a:bodyPr/>
          <a:lstStyle/>
          <a:p>
            <a:endParaRPr lang="cs-CZ"/>
          </a:p>
        </p:txBody>
      </p:sp>
      <p:sp>
        <p:nvSpPr>
          <p:cNvPr id="23642" name="Line 102"/>
          <p:cNvSpPr>
            <a:spLocks noChangeShapeType="1"/>
          </p:cNvSpPr>
          <p:nvPr/>
        </p:nvSpPr>
        <p:spPr bwMode="auto">
          <a:xfrm>
            <a:off x="4716463" y="2781300"/>
            <a:ext cx="576262" cy="358775"/>
          </a:xfrm>
          <a:prstGeom prst="line">
            <a:avLst/>
          </a:prstGeom>
          <a:noFill/>
          <a:ln w="9525">
            <a:solidFill>
              <a:schemeClr val="tx1"/>
            </a:solidFill>
            <a:round/>
            <a:headEnd/>
            <a:tailEnd/>
          </a:ln>
        </p:spPr>
        <p:txBody>
          <a:bodyPr/>
          <a:lstStyle/>
          <a:p>
            <a:endParaRPr lang="cs-CZ"/>
          </a:p>
        </p:txBody>
      </p:sp>
      <p:sp>
        <p:nvSpPr>
          <p:cNvPr id="23643" name="Line 103"/>
          <p:cNvSpPr>
            <a:spLocks noChangeShapeType="1"/>
          </p:cNvSpPr>
          <p:nvPr/>
        </p:nvSpPr>
        <p:spPr bwMode="auto">
          <a:xfrm>
            <a:off x="4716463" y="3140075"/>
            <a:ext cx="576262" cy="358775"/>
          </a:xfrm>
          <a:prstGeom prst="line">
            <a:avLst/>
          </a:prstGeom>
          <a:noFill/>
          <a:ln w="9525">
            <a:solidFill>
              <a:schemeClr val="tx1"/>
            </a:solidFill>
            <a:round/>
            <a:headEnd/>
            <a:tailEnd/>
          </a:ln>
        </p:spPr>
        <p:txBody>
          <a:bodyPr/>
          <a:lstStyle/>
          <a:p>
            <a:endParaRPr lang="cs-CZ"/>
          </a:p>
        </p:txBody>
      </p:sp>
      <p:sp>
        <p:nvSpPr>
          <p:cNvPr id="23644" name="Line 104"/>
          <p:cNvSpPr>
            <a:spLocks noChangeShapeType="1"/>
          </p:cNvSpPr>
          <p:nvPr/>
        </p:nvSpPr>
        <p:spPr bwMode="auto">
          <a:xfrm>
            <a:off x="4716463" y="5300663"/>
            <a:ext cx="576262" cy="358775"/>
          </a:xfrm>
          <a:prstGeom prst="line">
            <a:avLst/>
          </a:prstGeom>
          <a:noFill/>
          <a:ln w="9525">
            <a:solidFill>
              <a:schemeClr val="tx1"/>
            </a:solidFill>
            <a:round/>
            <a:headEnd/>
            <a:tailEnd/>
          </a:ln>
        </p:spPr>
        <p:txBody>
          <a:bodyPr/>
          <a:lstStyle/>
          <a:p>
            <a:endParaRPr lang="cs-CZ"/>
          </a:p>
        </p:txBody>
      </p:sp>
      <p:sp>
        <p:nvSpPr>
          <p:cNvPr id="23645" name="Line 105"/>
          <p:cNvSpPr>
            <a:spLocks noChangeShapeType="1"/>
          </p:cNvSpPr>
          <p:nvPr/>
        </p:nvSpPr>
        <p:spPr bwMode="auto">
          <a:xfrm>
            <a:off x="4716463" y="4868863"/>
            <a:ext cx="576262" cy="358775"/>
          </a:xfrm>
          <a:prstGeom prst="line">
            <a:avLst/>
          </a:prstGeom>
          <a:noFill/>
          <a:ln w="9525">
            <a:solidFill>
              <a:schemeClr val="tx1"/>
            </a:solidFill>
            <a:round/>
            <a:headEnd/>
            <a:tailEnd/>
          </a:ln>
        </p:spPr>
        <p:txBody>
          <a:bodyPr/>
          <a:lstStyle/>
          <a:p>
            <a:endParaRPr lang="cs-CZ"/>
          </a:p>
        </p:txBody>
      </p:sp>
      <p:sp>
        <p:nvSpPr>
          <p:cNvPr id="23646" name="Line 106"/>
          <p:cNvSpPr>
            <a:spLocks noChangeShapeType="1"/>
          </p:cNvSpPr>
          <p:nvPr/>
        </p:nvSpPr>
        <p:spPr bwMode="auto">
          <a:xfrm>
            <a:off x="4716463" y="4437063"/>
            <a:ext cx="576262" cy="358775"/>
          </a:xfrm>
          <a:prstGeom prst="line">
            <a:avLst/>
          </a:prstGeom>
          <a:noFill/>
          <a:ln w="9525">
            <a:solidFill>
              <a:schemeClr val="tx1"/>
            </a:solidFill>
            <a:round/>
            <a:headEnd/>
            <a:tailEnd/>
          </a:ln>
        </p:spPr>
        <p:txBody>
          <a:bodyPr/>
          <a:lstStyle/>
          <a:p>
            <a:endParaRPr lang="cs-CZ"/>
          </a:p>
        </p:txBody>
      </p:sp>
      <p:sp>
        <p:nvSpPr>
          <p:cNvPr id="23647" name="Line 107"/>
          <p:cNvSpPr>
            <a:spLocks noChangeShapeType="1"/>
          </p:cNvSpPr>
          <p:nvPr/>
        </p:nvSpPr>
        <p:spPr bwMode="auto">
          <a:xfrm>
            <a:off x="4716463" y="4005263"/>
            <a:ext cx="576262" cy="358775"/>
          </a:xfrm>
          <a:prstGeom prst="line">
            <a:avLst/>
          </a:prstGeom>
          <a:noFill/>
          <a:ln w="9525">
            <a:solidFill>
              <a:schemeClr val="tx1"/>
            </a:solidFill>
            <a:round/>
            <a:headEnd/>
            <a:tailEnd/>
          </a:ln>
        </p:spPr>
        <p:txBody>
          <a:bodyPr/>
          <a:lstStyle/>
          <a:p>
            <a:endParaRPr lang="cs-CZ"/>
          </a:p>
        </p:txBody>
      </p:sp>
      <p:sp>
        <p:nvSpPr>
          <p:cNvPr id="23648" name="Line 108"/>
          <p:cNvSpPr>
            <a:spLocks noChangeShapeType="1"/>
          </p:cNvSpPr>
          <p:nvPr/>
        </p:nvSpPr>
        <p:spPr bwMode="auto">
          <a:xfrm>
            <a:off x="4716463" y="3644900"/>
            <a:ext cx="576262" cy="358775"/>
          </a:xfrm>
          <a:prstGeom prst="line">
            <a:avLst/>
          </a:prstGeom>
          <a:noFill/>
          <a:ln w="9525">
            <a:solidFill>
              <a:schemeClr val="tx1"/>
            </a:solidFill>
            <a:round/>
            <a:headEnd/>
            <a:tailEnd/>
          </a:ln>
        </p:spPr>
        <p:txBody>
          <a:bodyPr/>
          <a:lstStyle/>
          <a:p>
            <a:endParaRPr lang="cs-CZ"/>
          </a:p>
        </p:txBody>
      </p:sp>
      <p:sp>
        <p:nvSpPr>
          <p:cNvPr id="23649" name="Rectangle 109"/>
          <p:cNvSpPr>
            <a:spLocks noChangeArrowheads="1"/>
          </p:cNvSpPr>
          <p:nvPr/>
        </p:nvSpPr>
        <p:spPr bwMode="auto">
          <a:xfrm>
            <a:off x="5795963" y="2781300"/>
            <a:ext cx="576262" cy="3025775"/>
          </a:xfrm>
          <a:prstGeom prst="rect">
            <a:avLst/>
          </a:prstGeom>
          <a:noFill/>
          <a:ln w="28575">
            <a:solidFill>
              <a:schemeClr val="tx1"/>
            </a:solidFill>
            <a:miter lim="800000"/>
            <a:headEnd/>
            <a:tailEnd/>
          </a:ln>
        </p:spPr>
        <p:txBody>
          <a:bodyPr wrap="none" anchor="ctr"/>
          <a:lstStyle/>
          <a:p>
            <a:endParaRPr lang="cs-CZ"/>
          </a:p>
        </p:txBody>
      </p:sp>
      <p:sp>
        <p:nvSpPr>
          <p:cNvPr id="23650" name="Line 110"/>
          <p:cNvSpPr>
            <a:spLocks noChangeShapeType="1"/>
          </p:cNvSpPr>
          <p:nvPr/>
        </p:nvSpPr>
        <p:spPr bwMode="auto">
          <a:xfrm>
            <a:off x="5795963" y="3141663"/>
            <a:ext cx="576262" cy="0"/>
          </a:xfrm>
          <a:prstGeom prst="line">
            <a:avLst/>
          </a:prstGeom>
          <a:noFill/>
          <a:ln w="28575">
            <a:solidFill>
              <a:schemeClr val="tx1"/>
            </a:solidFill>
            <a:round/>
            <a:headEnd/>
            <a:tailEnd/>
          </a:ln>
        </p:spPr>
        <p:txBody>
          <a:bodyPr/>
          <a:lstStyle/>
          <a:p>
            <a:endParaRPr lang="cs-CZ"/>
          </a:p>
        </p:txBody>
      </p:sp>
      <p:sp>
        <p:nvSpPr>
          <p:cNvPr id="23651" name="Line 111"/>
          <p:cNvSpPr>
            <a:spLocks noChangeShapeType="1"/>
          </p:cNvSpPr>
          <p:nvPr/>
        </p:nvSpPr>
        <p:spPr bwMode="auto">
          <a:xfrm>
            <a:off x="5795963" y="3575050"/>
            <a:ext cx="576262" cy="0"/>
          </a:xfrm>
          <a:prstGeom prst="line">
            <a:avLst/>
          </a:prstGeom>
          <a:noFill/>
          <a:ln w="28575">
            <a:solidFill>
              <a:schemeClr val="tx1"/>
            </a:solidFill>
            <a:round/>
            <a:headEnd/>
            <a:tailEnd/>
          </a:ln>
        </p:spPr>
        <p:txBody>
          <a:bodyPr/>
          <a:lstStyle/>
          <a:p>
            <a:endParaRPr lang="cs-CZ"/>
          </a:p>
        </p:txBody>
      </p:sp>
      <p:sp>
        <p:nvSpPr>
          <p:cNvPr id="23652" name="Line 112"/>
          <p:cNvSpPr>
            <a:spLocks noChangeShapeType="1"/>
          </p:cNvSpPr>
          <p:nvPr/>
        </p:nvSpPr>
        <p:spPr bwMode="auto">
          <a:xfrm>
            <a:off x="5795963" y="4006850"/>
            <a:ext cx="576262" cy="0"/>
          </a:xfrm>
          <a:prstGeom prst="line">
            <a:avLst/>
          </a:prstGeom>
          <a:noFill/>
          <a:ln w="28575">
            <a:solidFill>
              <a:schemeClr val="tx1"/>
            </a:solidFill>
            <a:round/>
            <a:headEnd/>
            <a:tailEnd/>
          </a:ln>
        </p:spPr>
        <p:txBody>
          <a:bodyPr/>
          <a:lstStyle/>
          <a:p>
            <a:endParaRPr lang="cs-CZ"/>
          </a:p>
        </p:txBody>
      </p:sp>
      <p:sp>
        <p:nvSpPr>
          <p:cNvPr id="23653" name="Line 113"/>
          <p:cNvSpPr>
            <a:spLocks noChangeShapeType="1"/>
          </p:cNvSpPr>
          <p:nvPr/>
        </p:nvSpPr>
        <p:spPr bwMode="auto">
          <a:xfrm>
            <a:off x="5795963" y="5302250"/>
            <a:ext cx="576262" cy="0"/>
          </a:xfrm>
          <a:prstGeom prst="line">
            <a:avLst/>
          </a:prstGeom>
          <a:noFill/>
          <a:ln w="28575">
            <a:solidFill>
              <a:schemeClr val="tx1"/>
            </a:solidFill>
            <a:round/>
            <a:headEnd/>
            <a:tailEnd/>
          </a:ln>
        </p:spPr>
        <p:txBody>
          <a:bodyPr/>
          <a:lstStyle/>
          <a:p>
            <a:endParaRPr lang="cs-CZ"/>
          </a:p>
        </p:txBody>
      </p:sp>
      <p:sp>
        <p:nvSpPr>
          <p:cNvPr id="23654" name="Line 114"/>
          <p:cNvSpPr>
            <a:spLocks noChangeShapeType="1"/>
          </p:cNvSpPr>
          <p:nvPr/>
        </p:nvSpPr>
        <p:spPr bwMode="auto">
          <a:xfrm>
            <a:off x="5795963" y="4438650"/>
            <a:ext cx="576262" cy="0"/>
          </a:xfrm>
          <a:prstGeom prst="line">
            <a:avLst/>
          </a:prstGeom>
          <a:noFill/>
          <a:ln w="28575">
            <a:solidFill>
              <a:schemeClr val="tx1"/>
            </a:solidFill>
            <a:round/>
            <a:headEnd/>
            <a:tailEnd/>
          </a:ln>
        </p:spPr>
        <p:txBody>
          <a:bodyPr/>
          <a:lstStyle/>
          <a:p>
            <a:endParaRPr lang="cs-CZ"/>
          </a:p>
        </p:txBody>
      </p:sp>
      <p:sp>
        <p:nvSpPr>
          <p:cNvPr id="23655" name="Line 115"/>
          <p:cNvSpPr>
            <a:spLocks noChangeShapeType="1"/>
          </p:cNvSpPr>
          <p:nvPr/>
        </p:nvSpPr>
        <p:spPr bwMode="auto">
          <a:xfrm>
            <a:off x="5795963" y="4870450"/>
            <a:ext cx="576262" cy="0"/>
          </a:xfrm>
          <a:prstGeom prst="line">
            <a:avLst/>
          </a:prstGeom>
          <a:noFill/>
          <a:ln w="28575">
            <a:solidFill>
              <a:schemeClr val="tx1"/>
            </a:solidFill>
            <a:round/>
            <a:headEnd/>
            <a:tailEnd/>
          </a:ln>
        </p:spPr>
        <p:txBody>
          <a:bodyPr/>
          <a:lstStyle/>
          <a:p>
            <a:endParaRPr lang="cs-CZ"/>
          </a:p>
        </p:txBody>
      </p:sp>
      <p:sp>
        <p:nvSpPr>
          <p:cNvPr id="23656" name="Line 116"/>
          <p:cNvSpPr>
            <a:spLocks noChangeShapeType="1"/>
          </p:cNvSpPr>
          <p:nvPr/>
        </p:nvSpPr>
        <p:spPr bwMode="auto">
          <a:xfrm>
            <a:off x="6372225" y="3214688"/>
            <a:ext cx="503238" cy="0"/>
          </a:xfrm>
          <a:prstGeom prst="line">
            <a:avLst/>
          </a:prstGeom>
          <a:noFill/>
          <a:ln w="9525">
            <a:solidFill>
              <a:schemeClr val="tx1"/>
            </a:solidFill>
            <a:round/>
            <a:headEnd/>
            <a:tailEnd/>
          </a:ln>
        </p:spPr>
        <p:txBody>
          <a:bodyPr/>
          <a:lstStyle/>
          <a:p>
            <a:endParaRPr lang="cs-CZ"/>
          </a:p>
        </p:txBody>
      </p:sp>
      <p:sp>
        <p:nvSpPr>
          <p:cNvPr id="23657" name="Line 117"/>
          <p:cNvSpPr>
            <a:spLocks noChangeShapeType="1"/>
          </p:cNvSpPr>
          <p:nvPr/>
        </p:nvSpPr>
        <p:spPr bwMode="auto">
          <a:xfrm>
            <a:off x="6372225" y="3646488"/>
            <a:ext cx="503238" cy="0"/>
          </a:xfrm>
          <a:prstGeom prst="line">
            <a:avLst/>
          </a:prstGeom>
          <a:noFill/>
          <a:ln w="9525">
            <a:solidFill>
              <a:schemeClr val="tx1"/>
            </a:solidFill>
            <a:round/>
            <a:headEnd/>
            <a:tailEnd/>
          </a:ln>
        </p:spPr>
        <p:txBody>
          <a:bodyPr/>
          <a:lstStyle/>
          <a:p>
            <a:endParaRPr lang="cs-CZ"/>
          </a:p>
        </p:txBody>
      </p:sp>
      <p:sp>
        <p:nvSpPr>
          <p:cNvPr id="23658" name="Line 118"/>
          <p:cNvSpPr>
            <a:spLocks noChangeShapeType="1"/>
          </p:cNvSpPr>
          <p:nvPr/>
        </p:nvSpPr>
        <p:spPr bwMode="auto">
          <a:xfrm>
            <a:off x="6372225" y="4078288"/>
            <a:ext cx="503238" cy="0"/>
          </a:xfrm>
          <a:prstGeom prst="line">
            <a:avLst/>
          </a:prstGeom>
          <a:noFill/>
          <a:ln w="9525">
            <a:solidFill>
              <a:schemeClr val="tx1"/>
            </a:solidFill>
            <a:round/>
            <a:headEnd/>
            <a:tailEnd/>
          </a:ln>
        </p:spPr>
        <p:txBody>
          <a:bodyPr/>
          <a:lstStyle/>
          <a:p>
            <a:endParaRPr lang="cs-CZ"/>
          </a:p>
        </p:txBody>
      </p:sp>
      <p:sp>
        <p:nvSpPr>
          <p:cNvPr id="23659" name="Line 119"/>
          <p:cNvSpPr>
            <a:spLocks noChangeShapeType="1"/>
          </p:cNvSpPr>
          <p:nvPr/>
        </p:nvSpPr>
        <p:spPr bwMode="auto">
          <a:xfrm>
            <a:off x="6372225" y="4510088"/>
            <a:ext cx="503238" cy="0"/>
          </a:xfrm>
          <a:prstGeom prst="line">
            <a:avLst/>
          </a:prstGeom>
          <a:noFill/>
          <a:ln w="9525">
            <a:solidFill>
              <a:schemeClr val="tx1"/>
            </a:solidFill>
            <a:round/>
            <a:headEnd/>
            <a:tailEnd/>
          </a:ln>
        </p:spPr>
        <p:txBody>
          <a:bodyPr/>
          <a:lstStyle/>
          <a:p>
            <a:endParaRPr lang="cs-CZ"/>
          </a:p>
        </p:txBody>
      </p:sp>
      <p:sp>
        <p:nvSpPr>
          <p:cNvPr id="23660" name="Line 120"/>
          <p:cNvSpPr>
            <a:spLocks noChangeShapeType="1"/>
          </p:cNvSpPr>
          <p:nvPr/>
        </p:nvSpPr>
        <p:spPr bwMode="auto">
          <a:xfrm>
            <a:off x="6372225" y="4941888"/>
            <a:ext cx="503238" cy="0"/>
          </a:xfrm>
          <a:prstGeom prst="line">
            <a:avLst/>
          </a:prstGeom>
          <a:noFill/>
          <a:ln w="9525">
            <a:solidFill>
              <a:schemeClr val="tx1"/>
            </a:solidFill>
            <a:round/>
            <a:headEnd/>
            <a:tailEnd/>
          </a:ln>
        </p:spPr>
        <p:txBody>
          <a:bodyPr/>
          <a:lstStyle/>
          <a:p>
            <a:endParaRPr lang="cs-CZ"/>
          </a:p>
        </p:txBody>
      </p:sp>
      <p:sp>
        <p:nvSpPr>
          <p:cNvPr id="23661" name="Line 121"/>
          <p:cNvSpPr>
            <a:spLocks noChangeShapeType="1"/>
          </p:cNvSpPr>
          <p:nvPr/>
        </p:nvSpPr>
        <p:spPr bwMode="auto">
          <a:xfrm>
            <a:off x="6372225" y="5373688"/>
            <a:ext cx="503238" cy="0"/>
          </a:xfrm>
          <a:prstGeom prst="line">
            <a:avLst/>
          </a:prstGeom>
          <a:noFill/>
          <a:ln w="9525">
            <a:solidFill>
              <a:schemeClr val="tx1"/>
            </a:solidFill>
            <a:round/>
            <a:headEnd/>
            <a:tailEnd/>
          </a:ln>
        </p:spPr>
        <p:txBody>
          <a:bodyPr/>
          <a:lstStyle/>
          <a:p>
            <a:endParaRPr lang="cs-CZ"/>
          </a:p>
        </p:txBody>
      </p:sp>
      <p:sp>
        <p:nvSpPr>
          <p:cNvPr id="23662" name="Line 122"/>
          <p:cNvSpPr>
            <a:spLocks noChangeShapeType="1"/>
          </p:cNvSpPr>
          <p:nvPr/>
        </p:nvSpPr>
        <p:spPr bwMode="auto">
          <a:xfrm>
            <a:off x="6443663" y="3141663"/>
            <a:ext cx="0" cy="71437"/>
          </a:xfrm>
          <a:prstGeom prst="line">
            <a:avLst/>
          </a:prstGeom>
          <a:noFill/>
          <a:ln w="28575">
            <a:solidFill>
              <a:schemeClr val="tx1"/>
            </a:solidFill>
            <a:round/>
            <a:headEnd/>
            <a:tailEnd/>
          </a:ln>
        </p:spPr>
        <p:txBody>
          <a:bodyPr/>
          <a:lstStyle/>
          <a:p>
            <a:endParaRPr lang="cs-CZ"/>
          </a:p>
        </p:txBody>
      </p:sp>
      <p:sp>
        <p:nvSpPr>
          <p:cNvPr id="23663" name="Line 123"/>
          <p:cNvSpPr>
            <a:spLocks noChangeShapeType="1"/>
          </p:cNvSpPr>
          <p:nvPr/>
        </p:nvSpPr>
        <p:spPr bwMode="auto">
          <a:xfrm>
            <a:off x="6804025" y="3141663"/>
            <a:ext cx="0" cy="71437"/>
          </a:xfrm>
          <a:prstGeom prst="line">
            <a:avLst/>
          </a:prstGeom>
          <a:noFill/>
          <a:ln w="28575">
            <a:solidFill>
              <a:schemeClr val="tx1"/>
            </a:solidFill>
            <a:round/>
            <a:headEnd/>
            <a:tailEnd/>
          </a:ln>
        </p:spPr>
        <p:txBody>
          <a:bodyPr/>
          <a:lstStyle/>
          <a:p>
            <a:endParaRPr lang="cs-CZ"/>
          </a:p>
        </p:txBody>
      </p:sp>
      <p:sp>
        <p:nvSpPr>
          <p:cNvPr id="23664" name="Line 124"/>
          <p:cNvSpPr>
            <a:spLocks noChangeShapeType="1"/>
          </p:cNvSpPr>
          <p:nvPr/>
        </p:nvSpPr>
        <p:spPr bwMode="auto">
          <a:xfrm>
            <a:off x="6372225" y="3646488"/>
            <a:ext cx="503238" cy="0"/>
          </a:xfrm>
          <a:prstGeom prst="line">
            <a:avLst/>
          </a:prstGeom>
          <a:noFill/>
          <a:ln w="9525">
            <a:solidFill>
              <a:schemeClr val="tx1"/>
            </a:solidFill>
            <a:round/>
            <a:headEnd/>
            <a:tailEnd/>
          </a:ln>
        </p:spPr>
        <p:txBody>
          <a:bodyPr/>
          <a:lstStyle/>
          <a:p>
            <a:endParaRPr lang="cs-CZ"/>
          </a:p>
        </p:txBody>
      </p:sp>
      <p:sp>
        <p:nvSpPr>
          <p:cNvPr id="23665" name="Line 125"/>
          <p:cNvSpPr>
            <a:spLocks noChangeShapeType="1"/>
          </p:cNvSpPr>
          <p:nvPr/>
        </p:nvSpPr>
        <p:spPr bwMode="auto">
          <a:xfrm>
            <a:off x="6443663" y="3573463"/>
            <a:ext cx="0" cy="71437"/>
          </a:xfrm>
          <a:prstGeom prst="line">
            <a:avLst/>
          </a:prstGeom>
          <a:noFill/>
          <a:ln w="28575">
            <a:solidFill>
              <a:schemeClr val="tx1"/>
            </a:solidFill>
            <a:round/>
            <a:headEnd/>
            <a:tailEnd/>
          </a:ln>
        </p:spPr>
        <p:txBody>
          <a:bodyPr/>
          <a:lstStyle/>
          <a:p>
            <a:endParaRPr lang="cs-CZ"/>
          </a:p>
        </p:txBody>
      </p:sp>
      <p:sp>
        <p:nvSpPr>
          <p:cNvPr id="23666" name="Line 126"/>
          <p:cNvSpPr>
            <a:spLocks noChangeShapeType="1"/>
          </p:cNvSpPr>
          <p:nvPr/>
        </p:nvSpPr>
        <p:spPr bwMode="auto">
          <a:xfrm>
            <a:off x="6804025" y="3573463"/>
            <a:ext cx="0" cy="71437"/>
          </a:xfrm>
          <a:prstGeom prst="line">
            <a:avLst/>
          </a:prstGeom>
          <a:noFill/>
          <a:ln w="28575">
            <a:solidFill>
              <a:schemeClr val="tx1"/>
            </a:solidFill>
            <a:round/>
            <a:headEnd/>
            <a:tailEnd/>
          </a:ln>
        </p:spPr>
        <p:txBody>
          <a:bodyPr/>
          <a:lstStyle/>
          <a:p>
            <a:endParaRPr lang="cs-CZ"/>
          </a:p>
        </p:txBody>
      </p:sp>
      <p:sp>
        <p:nvSpPr>
          <p:cNvPr id="23667" name="Line 127"/>
          <p:cNvSpPr>
            <a:spLocks noChangeShapeType="1"/>
          </p:cNvSpPr>
          <p:nvPr/>
        </p:nvSpPr>
        <p:spPr bwMode="auto">
          <a:xfrm>
            <a:off x="6372225" y="4078288"/>
            <a:ext cx="503238" cy="0"/>
          </a:xfrm>
          <a:prstGeom prst="line">
            <a:avLst/>
          </a:prstGeom>
          <a:noFill/>
          <a:ln w="9525">
            <a:solidFill>
              <a:schemeClr val="tx1"/>
            </a:solidFill>
            <a:round/>
            <a:headEnd/>
            <a:tailEnd/>
          </a:ln>
        </p:spPr>
        <p:txBody>
          <a:bodyPr/>
          <a:lstStyle/>
          <a:p>
            <a:endParaRPr lang="cs-CZ"/>
          </a:p>
        </p:txBody>
      </p:sp>
      <p:sp>
        <p:nvSpPr>
          <p:cNvPr id="23668" name="Line 128"/>
          <p:cNvSpPr>
            <a:spLocks noChangeShapeType="1"/>
          </p:cNvSpPr>
          <p:nvPr/>
        </p:nvSpPr>
        <p:spPr bwMode="auto">
          <a:xfrm>
            <a:off x="6443663" y="4005263"/>
            <a:ext cx="0" cy="71437"/>
          </a:xfrm>
          <a:prstGeom prst="line">
            <a:avLst/>
          </a:prstGeom>
          <a:noFill/>
          <a:ln w="28575">
            <a:solidFill>
              <a:schemeClr val="tx1"/>
            </a:solidFill>
            <a:round/>
            <a:headEnd/>
            <a:tailEnd/>
          </a:ln>
        </p:spPr>
        <p:txBody>
          <a:bodyPr/>
          <a:lstStyle/>
          <a:p>
            <a:endParaRPr lang="cs-CZ"/>
          </a:p>
        </p:txBody>
      </p:sp>
      <p:sp>
        <p:nvSpPr>
          <p:cNvPr id="23669" name="Line 129"/>
          <p:cNvSpPr>
            <a:spLocks noChangeShapeType="1"/>
          </p:cNvSpPr>
          <p:nvPr/>
        </p:nvSpPr>
        <p:spPr bwMode="auto">
          <a:xfrm>
            <a:off x="6804025" y="4005263"/>
            <a:ext cx="0" cy="71437"/>
          </a:xfrm>
          <a:prstGeom prst="line">
            <a:avLst/>
          </a:prstGeom>
          <a:noFill/>
          <a:ln w="28575">
            <a:solidFill>
              <a:schemeClr val="tx1"/>
            </a:solidFill>
            <a:round/>
            <a:headEnd/>
            <a:tailEnd/>
          </a:ln>
        </p:spPr>
        <p:txBody>
          <a:bodyPr/>
          <a:lstStyle/>
          <a:p>
            <a:endParaRPr lang="cs-CZ"/>
          </a:p>
        </p:txBody>
      </p:sp>
      <p:sp>
        <p:nvSpPr>
          <p:cNvPr id="23670" name="Line 130"/>
          <p:cNvSpPr>
            <a:spLocks noChangeShapeType="1"/>
          </p:cNvSpPr>
          <p:nvPr/>
        </p:nvSpPr>
        <p:spPr bwMode="auto">
          <a:xfrm>
            <a:off x="6372225" y="4510088"/>
            <a:ext cx="503238" cy="0"/>
          </a:xfrm>
          <a:prstGeom prst="line">
            <a:avLst/>
          </a:prstGeom>
          <a:noFill/>
          <a:ln w="9525">
            <a:solidFill>
              <a:schemeClr val="tx1"/>
            </a:solidFill>
            <a:round/>
            <a:headEnd/>
            <a:tailEnd/>
          </a:ln>
        </p:spPr>
        <p:txBody>
          <a:bodyPr/>
          <a:lstStyle/>
          <a:p>
            <a:endParaRPr lang="cs-CZ"/>
          </a:p>
        </p:txBody>
      </p:sp>
      <p:sp>
        <p:nvSpPr>
          <p:cNvPr id="23671" name="Line 131"/>
          <p:cNvSpPr>
            <a:spLocks noChangeShapeType="1"/>
          </p:cNvSpPr>
          <p:nvPr/>
        </p:nvSpPr>
        <p:spPr bwMode="auto">
          <a:xfrm>
            <a:off x="6443663" y="4437063"/>
            <a:ext cx="0" cy="71437"/>
          </a:xfrm>
          <a:prstGeom prst="line">
            <a:avLst/>
          </a:prstGeom>
          <a:noFill/>
          <a:ln w="28575">
            <a:solidFill>
              <a:schemeClr val="tx1"/>
            </a:solidFill>
            <a:round/>
            <a:headEnd/>
            <a:tailEnd/>
          </a:ln>
        </p:spPr>
        <p:txBody>
          <a:bodyPr/>
          <a:lstStyle/>
          <a:p>
            <a:endParaRPr lang="cs-CZ"/>
          </a:p>
        </p:txBody>
      </p:sp>
      <p:sp>
        <p:nvSpPr>
          <p:cNvPr id="23672" name="Line 132"/>
          <p:cNvSpPr>
            <a:spLocks noChangeShapeType="1"/>
          </p:cNvSpPr>
          <p:nvPr/>
        </p:nvSpPr>
        <p:spPr bwMode="auto">
          <a:xfrm>
            <a:off x="6804025" y="4437063"/>
            <a:ext cx="0" cy="71437"/>
          </a:xfrm>
          <a:prstGeom prst="line">
            <a:avLst/>
          </a:prstGeom>
          <a:noFill/>
          <a:ln w="28575">
            <a:solidFill>
              <a:schemeClr val="tx1"/>
            </a:solidFill>
            <a:round/>
            <a:headEnd/>
            <a:tailEnd/>
          </a:ln>
        </p:spPr>
        <p:txBody>
          <a:bodyPr/>
          <a:lstStyle/>
          <a:p>
            <a:endParaRPr lang="cs-CZ"/>
          </a:p>
        </p:txBody>
      </p:sp>
      <p:sp>
        <p:nvSpPr>
          <p:cNvPr id="23673" name="Line 133"/>
          <p:cNvSpPr>
            <a:spLocks noChangeShapeType="1"/>
          </p:cNvSpPr>
          <p:nvPr/>
        </p:nvSpPr>
        <p:spPr bwMode="auto">
          <a:xfrm>
            <a:off x="6372225" y="4941888"/>
            <a:ext cx="503238" cy="0"/>
          </a:xfrm>
          <a:prstGeom prst="line">
            <a:avLst/>
          </a:prstGeom>
          <a:noFill/>
          <a:ln w="9525">
            <a:solidFill>
              <a:schemeClr val="tx1"/>
            </a:solidFill>
            <a:round/>
            <a:headEnd/>
            <a:tailEnd/>
          </a:ln>
        </p:spPr>
        <p:txBody>
          <a:bodyPr/>
          <a:lstStyle/>
          <a:p>
            <a:endParaRPr lang="cs-CZ"/>
          </a:p>
        </p:txBody>
      </p:sp>
      <p:sp>
        <p:nvSpPr>
          <p:cNvPr id="23674" name="Line 134"/>
          <p:cNvSpPr>
            <a:spLocks noChangeShapeType="1"/>
          </p:cNvSpPr>
          <p:nvPr/>
        </p:nvSpPr>
        <p:spPr bwMode="auto">
          <a:xfrm>
            <a:off x="6443663" y="4868863"/>
            <a:ext cx="0" cy="71437"/>
          </a:xfrm>
          <a:prstGeom prst="line">
            <a:avLst/>
          </a:prstGeom>
          <a:noFill/>
          <a:ln w="28575">
            <a:solidFill>
              <a:schemeClr val="tx1"/>
            </a:solidFill>
            <a:round/>
            <a:headEnd/>
            <a:tailEnd/>
          </a:ln>
        </p:spPr>
        <p:txBody>
          <a:bodyPr/>
          <a:lstStyle/>
          <a:p>
            <a:endParaRPr lang="cs-CZ"/>
          </a:p>
        </p:txBody>
      </p:sp>
      <p:sp>
        <p:nvSpPr>
          <p:cNvPr id="23675" name="Line 135"/>
          <p:cNvSpPr>
            <a:spLocks noChangeShapeType="1"/>
          </p:cNvSpPr>
          <p:nvPr/>
        </p:nvSpPr>
        <p:spPr bwMode="auto">
          <a:xfrm>
            <a:off x="6804025" y="4868863"/>
            <a:ext cx="0" cy="71437"/>
          </a:xfrm>
          <a:prstGeom prst="line">
            <a:avLst/>
          </a:prstGeom>
          <a:noFill/>
          <a:ln w="28575">
            <a:solidFill>
              <a:schemeClr val="tx1"/>
            </a:solidFill>
            <a:round/>
            <a:headEnd/>
            <a:tailEnd/>
          </a:ln>
        </p:spPr>
        <p:txBody>
          <a:bodyPr/>
          <a:lstStyle/>
          <a:p>
            <a:endParaRPr lang="cs-CZ"/>
          </a:p>
        </p:txBody>
      </p:sp>
      <p:sp>
        <p:nvSpPr>
          <p:cNvPr id="23676" name="Line 136"/>
          <p:cNvSpPr>
            <a:spLocks noChangeShapeType="1"/>
          </p:cNvSpPr>
          <p:nvPr/>
        </p:nvSpPr>
        <p:spPr bwMode="auto">
          <a:xfrm>
            <a:off x="6372225" y="5373688"/>
            <a:ext cx="503238" cy="0"/>
          </a:xfrm>
          <a:prstGeom prst="line">
            <a:avLst/>
          </a:prstGeom>
          <a:noFill/>
          <a:ln w="9525">
            <a:solidFill>
              <a:schemeClr val="tx1"/>
            </a:solidFill>
            <a:round/>
            <a:headEnd/>
            <a:tailEnd/>
          </a:ln>
        </p:spPr>
        <p:txBody>
          <a:bodyPr/>
          <a:lstStyle/>
          <a:p>
            <a:endParaRPr lang="cs-CZ"/>
          </a:p>
        </p:txBody>
      </p:sp>
      <p:sp>
        <p:nvSpPr>
          <p:cNvPr id="23677" name="Line 137"/>
          <p:cNvSpPr>
            <a:spLocks noChangeShapeType="1"/>
          </p:cNvSpPr>
          <p:nvPr/>
        </p:nvSpPr>
        <p:spPr bwMode="auto">
          <a:xfrm>
            <a:off x="6443663" y="5300663"/>
            <a:ext cx="0" cy="71437"/>
          </a:xfrm>
          <a:prstGeom prst="line">
            <a:avLst/>
          </a:prstGeom>
          <a:noFill/>
          <a:ln w="28575">
            <a:solidFill>
              <a:schemeClr val="tx1"/>
            </a:solidFill>
            <a:round/>
            <a:headEnd/>
            <a:tailEnd/>
          </a:ln>
        </p:spPr>
        <p:txBody>
          <a:bodyPr/>
          <a:lstStyle/>
          <a:p>
            <a:endParaRPr lang="cs-CZ"/>
          </a:p>
        </p:txBody>
      </p:sp>
      <p:sp>
        <p:nvSpPr>
          <p:cNvPr id="23678" name="Line 138"/>
          <p:cNvSpPr>
            <a:spLocks noChangeShapeType="1"/>
          </p:cNvSpPr>
          <p:nvPr/>
        </p:nvSpPr>
        <p:spPr bwMode="auto">
          <a:xfrm>
            <a:off x="6804025" y="5300663"/>
            <a:ext cx="0" cy="71437"/>
          </a:xfrm>
          <a:prstGeom prst="line">
            <a:avLst/>
          </a:prstGeom>
          <a:noFill/>
          <a:ln w="28575">
            <a:solidFill>
              <a:schemeClr val="tx1"/>
            </a:solidFill>
            <a:round/>
            <a:headEnd/>
            <a:tailEnd/>
          </a:ln>
        </p:spPr>
        <p:txBody>
          <a:bodyPr/>
          <a:lstStyle/>
          <a:p>
            <a:endParaRPr lang="cs-CZ"/>
          </a:p>
        </p:txBody>
      </p:sp>
      <p:sp>
        <p:nvSpPr>
          <p:cNvPr id="23679" name="Line 139"/>
          <p:cNvSpPr>
            <a:spLocks noChangeShapeType="1"/>
          </p:cNvSpPr>
          <p:nvPr/>
        </p:nvSpPr>
        <p:spPr bwMode="auto">
          <a:xfrm>
            <a:off x="6083300" y="2782888"/>
            <a:ext cx="0" cy="3024187"/>
          </a:xfrm>
          <a:prstGeom prst="line">
            <a:avLst/>
          </a:prstGeom>
          <a:noFill/>
          <a:ln w="9525">
            <a:solidFill>
              <a:schemeClr val="tx1"/>
            </a:solidFill>
            <a:round/>
            <a:headEnd/>
            <a:tailEnd/>
          </a:ln>
        </p:spPr>
        <p:txBody>
          <a:bodyPr/>
          <a:lstStyle/>
          <a:p>
            <a:endParaRPr lang="cs-CZ"/>
          </a:p>
        </p:txBody>
      </p:sp>
      <p:sp>
        <p:nvSpPr>
          <p:cNvPr id="23680" name="Line 140"/>
          <p:cNvSpPr>
            <a:spLocks noChangeShapeType="1"/>
          </p:cNvSpPr>
          <p:nvPr/>
        </p:nvSpPr>
        <p:spPr bwMode="auto">
          <a:xfrm>
            <a:off x="5795963" y="2782888"/>
            <a:ext cx="576262" cy="358775"/>
          </a:xfrm>
          <a:prstGeom prst="line">
            <a:avLst/>
          </a:prstGeom>
          <a:noFill/>
          <a:ln w="9525">
            <a:solidFill>
              <a:schemeClr val="tx1"/>
            </a:solidFill>
            <a:round/>
            <a:headEnd/>
            <a:tailEnd/>
          </a:ln>
        </p:spPr>
        <p:txBody>
          <a:bodyPr/>
          <a:lstStyle/>
          <a:p>
            <a:endParaRPr lang="cs-CZ"/>
          </a:p>
        </p:txBody>
      </p:sp>
      <p:sp>
        <p:nvSpPr>
          <p:cNvPr id="23681" name="Line 141"/>
          <p:cNvSpPr>
            <a:spLocks noChangeShapeType="1"/>
          </p:cNvSpPr>
          <p:nvPr/>
        </p:nvSpPr>
        <p:spPr bwMode="auto">
          <a:xfrm>
            <a:off x="5795963" y="3141663"/>
            <a:ext cx="576262" cy="358775"/>
          </a:xfrm>
          <a:prstGeom prst="line">
            <a:avLst/>
          </a:prstGeom>
          <a:noFill/>
          <a:ln w="9525">
            <a:solidFill>
              <a:schemeClr val="tx1"/>
            </a:solidFill>
            <a:round/>
            <a:headEnd/>
            <a:tailEnd/>
          </a:ln>
        </p:spPr>
        <p:txBody>
          <a:bodyPr/>
          <a:lstStyle/>
          <a:p>
            <a:endParaRPr lang="cs-CZ"/>
          </a:p>
        </p:txBody>
      </p:sp>
      <p:sp>
        <p:nvSpPr>
          <p:cNvPr id="23682" name="Line 142"/>
          <p:cNvSpPr>
            <a:spLocks noChangeShapeType="1"/>
          </p:cNvSpPr>
          <p:nvPr/>
        </p:nvSpPr>
        <p:spPr bwMode="auto">
          <a:xfrm>
            <a:off x="5795963" y="5302250"/>
            <a:ext cx="576262" cy="358775"/>
          </a:xfrm>
          <a:prstGeom prst="line">
            <a:avLst/>
          </a:prstGeom>
          <a:noFill/>
          <a:ln w="9525">
            <a:solidFill>
              <a:schemeClr val="tx1"/>
            </a:solidFill>
            <a:round/>
            <a:headEnd/>
            <a:tailEnd/>
          </a:ln>
        </p:spPr>
        <p:txBody>
          <a:bodyPr/>
          <a:lstStyle/>
          <a:p>
            <a:endParaRPr lang="cs-CZ"/>
          </a:p>
        </p:txBody>
      </p:sp>
      <p:sp>
        <p:nvSpPr>
          <p:cNvPr id="23683" name="Line 143"/>
          <p:cNvSpPr>
            <a:spLocks noChangeShapeType="1"/>
          </p:cNvSpPr>
          <p:nvPr/>
        </p:nvSpPr>
        <p:spPr bwMode="auto">
          <a:xfrm>
            <a:off x="5795963" y="4870450"/>
            <a:ext cx="576262" cy="358775"/>
          </a:xfrm>
          <a:prstGeom prst="line">
            <a:avLst/>
          </a:prstGeom>
          <a:noFill/>
          <a:ln w="9525">
            <a:solidFill>
              <a:schemeClr val="tx1"/>
            </a:solidFill>
            <a:round/>
            <a:headEnd/>
            <a:tailEnd/>
          </a:ln>
        </p:spPr>
        <p:txBody>
          <a:bodyPr/>
          <a:lstStyle/>
          <a:p>
            <a:endParaRPr lang="cs-CZ"/>
          </a:p>
        </p:txBody>
      </p:sp>
      <p:sp>
        <p:nvSpPr>
          <p:cNvPr id="23684" name="Line 144"/>
          <p:cNvSpPr>
            <a:spLocks noChangeShapeType="1"/>
          </p:cNvSpPr>
          <p:nvPr/>
        </p:nvSpPr>
        <p:spPr bwMode="auto">
          <a:xfrm>
            <a:off x="5795963" y="4438650"/>
            <a:ext cx="576262" cy="358775"/>
          </a:xfrm>
          <a:prstGeom prst="line">
            <a:avLst/>
          </a:prstGeom>
          <a:noFill/>
          <a:ln w="9525">
            <a:solidFill>
              <a:schemeClr val="tx1"/>
            </a:solidFill>
            <a:round/>
            <a:headEnd/>
            <a:tailEnd/>
          </a:ln>
        </p:spPr>
        <p:txBody>
          <a:bodyPr/>
          <a:lstStyle/>
          <a:p>
            <a:endParaRPr lang="cs-CZ"/>
          </a:p>
        </p:txBody>
      </p:sp>
      <p:sp>
        <p:nvSpPr>
          <p:cNvPr id="23685" name="Line 145"/>
          <p:cNvSpPr>
            <a:spLocks noChangeShapeType="1"/>
          </p:cNvSpPr>
          <p:nvPr/>
        </p:nvSpPr>
        <p:spPr bwMode="auto">
          <a:xfrm>
            <a:off x="5795963" y="4006850"/>
            <a:ext cx="576262" cy="358775"/>
          </a:xfrm>
          <a:prstGeom prst="line">
            <a:avLst/>
          </a:prstGeom>
          <a:noFill/>
          <a:ln w="9525">
            <a:solidFill>
              <a:schemeClr val="tx1"/>
            </a:solidFill>
            <a:round/>
            <a:headEnd/>
            <a:tailEnd/>
          </a:ln>
        </p:spPr>
        <p:txBody>
          <a:bodyPr/>
          <a:lstStyle/>
          <a:p>
            <a:endParaRPr lang="cs-CZ"/>
          </a:p>
        </p:txBody>
      </p:sp>
      <p:sp>
        <p:nvSpPr>
          <p:cNvPr id="23686" name="Line 146"/>
          <p:cNvSpPr>
            <a:spLocks noChangeShapeType="1"/>
          </p:cNvSpPr>
          <p:nvPr/>
        </p:nvSpPr>
        <p:spPr bwMode="auto">
          <a:xfrm>
            <a:off x="5795963" y="3646488"/>
            <a:ext cx="576262" cy="358775"/>
          </a:xfrm>
          <a:prstGeom prst="line">
            <a:avLst/>
          </a:prstGeom>
          <a:noFill/>
          <a:ln w="9525">
            <a:solidFill>
              <a:schemeClr val="tx1"/>
            </a:solidFill>
            <a:round/>
            <a:headEnd/>
            <a:tailEnd/>
          </a:ln>
        </p:spPr>
        <p:txBody>
          <a:bodyPr/>
          <a:lstStyle/>
          <a:p>
            <a:endParaRPr lang="cs-CZ"/>
          </a:p>
        </p:txBody>
      </p:sp>
      <p:sp>
        <p:nvSpPr>
          <p:cNvPr id="23687" name="Rectangle 147"/>
          <p:cNvSpPr>
            <a:spLocks noChangeArrowheads="1"/>
          </p:cNvSpPr>
          <p:nvPr/>
        </p:nvSpPr>
        <p:spPr bwMode="auto">
          <a:xfrm>
            <a:off x="6877050" y="2781300"/>
            <a:ext cx="576263" cy="3025775"/>
          </a:xfrm>
          <a:prstGeom prst="rect">
            <a:avLst/>
          </a:prstGeom>
          <a:noFill/>
          <a:ln w="28575">
            <a:solidFill>
              <a:schemeClr val="tx1"/>
            </a:solidFill>
            <a:miter lim="800000"/>
            <a:headEnd/>
            <a:tailEnd/>
          </a:ln>
        </p:spPr>
        <p:txBody>
          <a:bodyPr wrap="none" anchor="ctr"/>
          <a:lstStyle/>
          <a:p>
            <a:endParaRPr lang="cs-CZ"/>
          </a:p>
        </p:txBody>
      </p:sp>
      <p:sp>
        <p:nvSpPr>
          <p:cNvPr id="23688" name="Line 148"/>
          <p:cNvSpPr>
            <a:spLocks noChangeShapeType="1"/>
          </p:cNvSpPr>
          <p:nvPr/>
        </p:nvSpPr>
        <p:spPr bwMode="auto">
          <a:xfrm>
            <a:off x="6877050" y="3141663"/>
            <a:ext cx="576263" cy="0"/>
          </a:xfrm>
          <a:prstGeom prst="line">
            <a:avLst/>
          </a:prstGeom>
          <a:noFill/>
          <a:ln w="28575">
            <a:solidFill>
              <a:schemeClr val="tx1"/>
            </a:solidFill>
            <a:round/>
            <a:headEnd/>
            <a:tailEnd/>
          </a:ln>
        </p:spPr>
        <p:txBody>
          <a:bodyPr/>
          <a:lstStyle/>
          <a:p>
            <a:endParaRPr lang="cs-CZ"/>
          </a:p>
        </p:txBody>
      </p:sp>
      <p:sp>
        <p:nvSpPr>
          <p:cNvPr id="23689" name="Line 149"/>
          <p:cNvSpPr>
            <a:spLocks noChangeShapeType="1"/>
          </p:cNvSpPr>
          <p:nvPr/>
        </p:nvSpPr>
        <p:spPr bwMode="auto">
          <a:xfrm>
            <a:off x="6877050" y="3575050"/>
            <a:ext cx="576263" cy="0"/>
          </a:xfrm>
          <a:prstGeom prst="line">
            <a:avLst/>
          </a:prstGeom>
          <a:noFill/>
          <a:ln w="28575">
            <a:solidFill>
              <a:schemeClr val="tx1"/>
            </a:solidFill>
            <a:round/>
            <a:headEnd/>
            <a:tailEnd/>
          </a:ln>
        </p:spPr>
        <p:txBody>
          <a:bodyPr/>
          <a:lstStyle/>
          <a:p>
            <a:endParaRPr lang="cs-CZ"/>
          </a:p>
        </p:txBody>
      </p:sp>
      <p:sp>
        <p:nvSpPr>
          <p:cNvPr id="23690" name="Line 150"/>
          <p:cNvSpPr>
            <a:spLocks noChangeShapeType="1"/>
          </p:cNvSpPr>
          <p:nvPr/>
        </p:nvSpPr>
        <p:spPr bwMode="auto">
          <a:xfrm>
            <a:off x="6877050" y="4006850"/>
            <a:ext cx="576263" cy="0"/>
          </a:xfrm>
          <a:prstGeom prst="line">
            <a:avLst/>
          </a:prstGeom>
          <a:noFill/>
          <a:ln w="28575">
            <a:solidFill>
              <a:schemeClr val="tx1"/>
            </a:solidFill>
            <a:round/>
            <a:headEnd/>
            <a:tailEnd/>
          </a:ln>
        </p:spPr>
        <p:txBody>
          <a:bodyPr/>
          <a:lstStyle/>
          <a:p>
            <a:endParaRPr lang="cs-CZ"/>
          </a:p>
        </p:txBody>
      </p:sp>
      <p:sp>
        <p:nvSpPr>
          <p:cNvPr id="23691" name="Line 151"/>
          <p:cNvSpPr>
            <a:spLocks noChangeShapeType="1"/>
          </p:cNvSpPr>
          <p:nvPr/>
        </p:nvSpPr>
        <p:spPr bwMode="auto">
          <a:xfrm>
            <a:off x="6877050" y="5302250"/>
            <a:ext cx="576263" cy="0"/>
          </a:xfrm>
          <a:prstGeom prst="line">
            <a:avLst/>
          </a:prstGeom>
          <a:noFill/>
          <a:ln w="28575">
            <a:solidFill>
              <a:schemeClr val="tx1"/>
            </a:solidFill>
            <a:round/>
            <a:headEnd/>
            <a:tailEnd/>
          </a:ln>
        </p:spPr>
        <p:txBody>
          <a:bodyPr/>
          <a:lstStyle/>
          <a:p>
            <a:endParaRPr lang="cs-CZ"/>
          </a:p>
        </p:txBody>
      </p:sp>
      <p:sp>
        <p:nvSpPr>
          <p:cNvPr id="23692" name="Line 152"/>
          <p:cNvSpPr>
            <a:spLocks noChangeShapeType="1"/>
          </p:cNvSpPr>
          <p:nvPr/>
        </p:nvSpPr>
        <p:spPr bwMode="auto">
          <a:xfrm>
            <a:off x="6877050" y="4438650"/>
            <a:ext cx="576263" cy="0"/>
          </a:xfrm>
          <a:prstGeom prst="line">
            <a:avLst/>
          </a:prstGeom>
          <a:noFill/>
          <a:ln w="28575">
            <a:solidFill>
              <a:schemeClr val="tx1"/>
            </a:solidFill>
            <a:round/>
            <a:headEnd/>
            <a:tailEnd/>
          </a:ln>
        </p:spPr>
        <p:txBody>
          <a:bodyPr/>
          <a:lstStyle/>
          <a:p>
            <a:endParaRPr lang="cs-CZ"/>
          </a:p>
        </p:txBody>
      </p:sp>
      <p:sp>
        <p:nvSpPr>
          <p:cNvPr id="23693" name="Line 153"/>
          <p:cNvSpPr>
            <a:spLocks noChangeShapeType="1"/>
          </p:cNvSpPr>
          <p:nvPr/>
        </p:nvSpPr>
        <p:spPr bwMode="auto">
          <a:xfrm>
            <a:off x="6877050" y="4870450"/>
            <a:ext cx="576263" cy="0"/>
          </a:xfrm>
          <a:prstGeom prst="line">
            <a:avLst/>
          </a:prstGeom>
          <a:noFill/>
          <a:ln w="28575">
            <a:solidFill>
              <a:schemeClr val="tx1"/>
            </a:solidFill>
            <a:round/>
            <a:headEnd/>
            <a:tailEnd/>
          </a:ln>
        </p:spPr>
        <p:txBody>
          <a:bodyPr/>
          <a:lstStyle/>
          <a:p>
            <a:endParaRPr lang="cs-CZ"/>
          </a:p>
        </p:txBody>
      </p:sp>
      <p:sp>
        <p:nvSpPr>
          <p:cNvPr id="23694" name="Line 154"/>
          <p:cNvSpPr>
            <a:spLocks noChangeShapeType="1"/>
          </p:cNvSpPr>
          <p:nvPr/>
        </p:nvSpPr>
        <p:spPr bwMode="auto">
          <a:xfrm>
            <a:off x="7164388" y="2782888"/>
            <a:ext cx="0" cy="3024187"/>
          </a:xfrm>
          <a:prstGeom prst="line">
            <a:avLst/>
          </a:prstGeom>
          <a:noFill/>
          <a:ln w="9525">
            <a:solidFill>
              <a:schemeClr val="tx1"/>
            </a:solidFill>
            <a:round/>
            <a:headEnd/>
            <a:tailEnd/>
          </a:ln>
        </p:spPr>
        <p:txBody>
          <a:bodyPr/>
          <a:lstStyle/>
          <a:p>
            <a:endParaRPr lang="cs-CZ"/>
          </a:p>
        </p:txBody>
      </p:sp>
      <p:sp>
        <p:nvSpPr>
          <p:cNvPr id="23695" name="Line 155"/>
          <p:cNvSpPr>
            <a:spLocks noChangeShapeType="1"/>
          </p:cNvSpPr>
          <p:nvPr/>
        </p:nvSpPr>
        <p:spPr bwMode="auto">
          <a:xfrm>
            <a:off x="6877050" y="2782888"/>
            <a:ext cx="576263" cy="358775"/>
          </a:xfrm>
          <a:prstGeom prst="line">
            <a:avLst/>
          </a:prstGeom>
          <a:noFill/>
          <a:ln w="9525">
            <a:solidFill>
              <a:schemeClr val="tx1"/>
            </a:solidFill>
            <a:round/>
            <a:headEnd/>
            <a:tailEnd/>
          </a:ln>
        </p:spPr>
        <p:txBody>
          <a:bodyPr/>
          <a:lstStyle/>
          <a:p>
            <a:endParaRPr lang="cs-CZ"/>
          </a:p>
        </p:txBody>
      </p:sp>
      <p:sp>
        <p:nvSpPr>
          <p:cNvPr id="23696" name="Line 156"/>
          <p:cNvSpPr>
            <a:spLocks noChangeShapeType="1"/>
          </p:cNvSpPr>
          <p:nvPr/>
        </p:nvSpPr>
        <p:spPr bwMode="auto">
          <a:xfrm>
            <a:off x="6877050" y="3141663"/>
            <a:ext cx="576263" cy="358775"/>
          </a:xfrm>
          <a:prstGeom prst="line">
            <a:avLst/>
          </a:prstGeom>
          <a:noFill/>
          <a:ln w="9525">
            <a:solidFill>
              <a:schemeClr val="tx1"/>
            </a:solidFill>
            <a:round/>
            <a:headEnd/>
            <a:tailEnd/>
          </a:ln>
        </p:spPr>
        <p:txBody>
          <a:bodyPr/>
          <a:lstStyle/>
          <a:p>
            <a:endParaRPr lang="cs-CZ"/>
          </a:p>
        </p:txBody>
      </p:sp>
      <p:sp>
        <p:nvSpPr>
          <p:cNvPr id="23697" name="Line 157"/>
          <p:cNvSpPr>
            <a:spLocks noChangeShapeType="1"/>
          </p:cNvSpPr>
          <p:nvPr/>
        </p:nvSpPr>
        <p:spPr bwMode="auto">
          <a:xfrm>
            <a:off x="6877050" y="5302250"/>
            <a:ext cx="576263" cy="358775"/>
          </a:xfrm>
          <a:prstGeom prst="line">
            <a:avLst/>
          </a:prstGeom>
          <a:noFill/>
          <a:ln w="9525">
            <a:solidFill>
              <a:schemeClr val="tx1"/>
            </a:solidFill>
            <a:round/>
            <a:headEnd/>
            <a:tailEnd/>
          </a:ln>
        </p:spPr>
        <p:txBody>
          <a:bodyPr/>
          <a:lstStyle/>
          <a:p>
            <a:endParaRPr lang="cs-CZ"/>
          </a:p>
        </p:txBody>
      </p:sp>
      <p:sp>
        <p:nvSpPr>
          <p:cNvPr id="23698" name="Line 158"/>
          <p:cNvSpPr>
            <a:spLocks noChangeShapeType="1"/>
          </p:cNvSpPr>
          <p:nvPr/>
        </p:nvSpPr>
        <p:spPr bwMode="auto">
          <a:xfrm>
            <a:off x="6877050" y="4870450"/>
            <a:ext cx="576263" cy="358775"/>
          </a:xfrm>
          <a:prstGeom prst="line">
            <a:avLst/>
          </a:prstGeom>
          <a:noFill/>
          <a:ln w="9525">
            <a:solidFill>
              <a:schemeClr val="tx1"/>
            </a:solidFill>
            <a:round/>
            <a:headEnd/>
            <a:tailEnd/>
          </a:ln>
        </p:spPr>
        <p:txBody>
          <a:bodyPr/>
          <a:lstStyle/>
          <a:p>
            <a:endParaRPr lang="cs-CZ"/>
          </a:p>
        </p:txBody>
      </p:sp>
      <p:sp>
        <p:nvSpPr>
          <p:cNvPr id="23699" name="Line 159"/>
          <p:cNvSpPr>
            <a:spLocks noChangeShapeType="1"/>
          </p:cNvSpPr>
          <p:nvPr/>
        </p:nvSpPr>
        <p:spPr bwMode="auto">
          <a:xfrm>
            <a:off x="6877050" y="4438650"/>
            <a:ext cx="576263" cy="358775"/>
          </a:xfrm>
          <a:prstGeom prst="line">
            <a:avLst/>
          </a:prstGeom>
          <a:noFill/>
          <a:ln w="9525">
            <a:solidFill>
              <a:schemeClr val="tx1"/>
            </a:solidFill>
            <a:round/>
            <a:headEnd/>
            <a:tailEnd/>
          </a:ln>
        </p:spPr>
        <p:txBody>
          <a:bodyPr/>
          <a:lstStyle/>
          <a:p>
            <a:endParaRPr lang="cs-CZ"/>
          </a:p>
        </p:txBody>
      </p:sp>
      <p:sp>
        <p:nvSpPr>
          <p:cNvPr id="23700" name="Line 160"/>
          <p:cNvSpPr>
            <a:spLocks noChangeShapeType="1"/>
          </p:cNvSpPr>
          <p:nvPr/>
        </p:nvSpPr>
        <p:spPr bwMode="auto">
          <a:xfrm>
            <a:off x="6877050" y="4006850"/>
            <a:ext cx="576263" cy="358775"/>
          </a:xfrm>
          <a:prstGeom prst="line">
            <a:avLst/>
          </a:prstGeom>
          <a:noFill/>
          <a:ln w="9525">
            <a:solidFill>
              <a:schemeClr val="tx1"/>
            </a:solidFill>
            <a:round/>
            <a:headEnd/>
            <a:tailEnd/>
          </a:ln>
        </p:spPr>
        <p:txBody>
          <a:bodyPr/>
          <a:lstStyle/>
          <a:p>
            <a:endParaRPr lang="cs-CZ"/>
          </a:p>
        </p:txBody>
      </p:sp>
      <p:sp>
        <p:nvSpPr>
          <p:cNvPr id="23701" name="Line 161"/>
          <p:cNvSpPr>
            <a:spLocks noChangeShapeType="1"/>
          </p:cNvSpPr>
          <p:nvPr/>
        </p:nvSpPr>
        <p:spPr bwMode="auto">
          <a:xfrm>
            <a:off x="6877050" y="3646488"/>
            <a:ext cx="576263" cy="358775"/>
          </a:xfrm>
          <a:prstGeom prst="line">
            <a:avLst/>
          </a:prstGeom>
          <a:noFill/>
          <a:ln w="9525">
            <a:solidFill>
              <a:schemeClr val="tx1"/>
            </a:solidFill>
            <a:round/>
            <a:headEnd/>
            <a:tailEnd/>
          </a:ln>
        </p:spPr>
        <p:txBody>
          <a:bodyPr/>
          <a:lstStyle/>
          <a:p>
            <a:endParaRPr lang="cs-CZ"/>
          </a:p>
        </p:txBody>
      </p:sp>
      <p:sp>
        <p:nvSpPr>
          <p:cNvPr id="23702" name="Line 162"/>
          <p:cNvSpPr>
            <a:spLocks noChangeShapeType="1"/>
          </p:cNvSpPr>
          <p:nvPr/>
        </p:nvSpPr>
        <p:spPr bwMode="auto">
          <a:xfrm>
            <a:off x="5364163" y="3932238"/>
            <a:ext cx="360362" cy="0"/>
          </a:xfrm>
          <a:prstGeom prst="line">
            <a:avLst/>
          </a:prstGeom>
          <a:noFill/>
          <a:ln w="38100" cmpd="dbl">
            <a:solidFill>
              <a:schemeClr val="tx1"/>
            </a:solidFill>
            <a:round/>
            <a:headEnd/>
            <a:tailEnd/>
          </a:ln>
        </p:spPr>
        <p:txBody>
          <a:bodyPr/>
          <a:lstStyle/>
          <a:p>
            <a:endParaRPr lang="cs-CZ"/>
          </a:p>
        </p:txBody>
      </p:sp>
      <p:sp>
        <p:nvSpPr>
          <p:cNvPr id="23703" name="Line 163"/>
          <p:cNvSpPr>
            <a:spLocks noChangeShapeType="1"/>
          </p:cNvSpPr>
          <p:nvPr/>
        </p:nvSpPr>
        <p:spPr bwMode="auto">
          <a:xfrm>
            <a:off x="5364163" y="4005263"/>
            <a:ext cx="360362" cy="0"/>
          </a:xfrm>
          <a:prstGeom prst="line">
            <a:avLst/>
          </a:prstGeom>
          <a:noFill/>
          <a:ln w="57150">
            <a:solidFill>
              <a:schemeClr val="tx1"/>
            </a:solidFill>
            <a:round/>
            <a:headEnd/>
            <a:tailEnd/>
          </a:ln>
        </p:spPr>
        <p:txBody>
          <a:bodyPr/>
          <a:lstStyle/>
          <a:p>
            <a:endParaRPr lang="cs-CZ"/>
          </a:p>
        </p:txBody>
      </p:sp>
      <p:sp>
        <p:nvSpPr>
          <p:cNvPr id="63652" name="Rectangle 164"/>
          <p:cNvSpPr>
            <a:spLocks noChangeArrowheads="1"/>
          </p:cNvSpPr>
          <p:nvPr/>
        </p:nvSpPr>
        <p:spPr bwMode="auto">
          <a:xfrm>
            <a:off x="5437188" y="3716338"/>
            <a:ext cx="214312" cy="215900"/>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3705" name="Line 165"/>
          <p:cNvSpPr>
            <a:spLocks noChangeShapeType="1"/>
          </p:cNvSpPr>
          <p:nvPr/>
        </p:nvSpPr>
        <p:spPr bwMode="auto">
          <a:xfrm flipH="1">
            <a:off x="5148263" y="3789363"/>
            <a:ext cx="215900" cy="0"/>
          </a:xfrm>
          <a:prstGeom prst="line">
            <a:avLst/>
          </a:prstGeom>
          <a:noFill/>
          <a:ln w="9525">
            <a:solidFill>
              <a:schemeClr val="tx1"/>
            </a:solidFill>
            <a:round/>
            <a:headEnd/>
            <a:tailEnd type="triangle" w="med" len="med"/>
          </a:ln>
        </p:spPr>
        <p:txBody>
          <a:bodyPr/>
          <a:lstStyle/>
          <a:p>
            <a:endParaRPr lang="cs-CZ"/>
          </a:p>
        </p:txBody>
      </p:sp>
      <p:sp>
        <p:nvSpPr>
          <p:cNvPr id="63654" name="Rectangle 166"/>
          <p:cNvSpPr>
            <a:spLocks noChangeArrowheads="1"/>
          </p:cNvSpPr>
          <p:nvPr/>
        </p:nvSpPr>
        <p:spPr bwMode="auto">
          <a:xfrm>
            <a:off x="3276600" y="5229225"/>
            <a:ext cx="215900" cy="288925"/>
          </a:xfrm>
          <a:prstGeom prst="rect">
            <a:avLst/>
          </a:prstGeom>
          <a:solidFill>
            <a:schemeClr val="bg2"/>
          </a:solidFill>
          <a:ln w="9525">
            <a:solidFill>
              <a:schemeClr val="tx1"/>
            </a:solidFill>
            <a:miter lim="800000"/>
            <a:headEnd/>
            <a:tailEnd/>
          </a:ln>
        </p:spPr>
        <p:txBody>
          <a:bodyPr wrap="none" anchor="ctr"/>
          <a:lstStyle/>
          <a:p>
            <a:endParaRPr lang="cs-CZ"/>
          </a:p>
        </p:txBody>
      </p:sp>
      <p:sp>
        <p:nvSpPr>
          <p:cNvPr id="63655" name="Rectangle 167"/>
          <p:cNvSpPr>
            <a:spLocks noChangeArrowheads="1"/>
          </p:cNvSpPr>
          <p:nvPr/>
        </p:nvSpPr>
        <p:spPr bwMode="auto">
          <a:xfrm>
            <a:off x="3276600" y="5229225"/>
            <a:ext cx="214313" cy="215900"/>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3708" name="Rectangle 168"/>
          <p:cNvSpPr>
            <a:spLocks noChangeArrowheads="1"/>
          </p:cNvSpPr>
          <p:nvPr/>
        </p:nvSpPr>
        <p:spPr bwMode="auto">
          <a:xfrm>
            <a:off x="2195513" y="5805488"/>
            <a:ext cx="431800" cy="360362"/>
          </a:xfrm>
          <a:prstGeom prst="rect">
            <a:avLst/>
          </a:prstGeom>
          <a:solidFill>
            <a:schemeClr val="bg2"/>
          </a:solidFill>
          <a:ln w="9525">
            <a:solidFill>
              <a:schemeClr val="tx1"/>
            </a:solidFill>
            <a:miter lim="800000"/>
            <a:headEnd/>
            <a:tailEnd/>
          </a:ln>
        </p:spPr>
        <p:txBody>
          <a:bodyPr wrap="none" anchor="ctr"/>
          <a:lstStyle/>
          <a:p>
            <a:endParaRPr lang="cs-CZ"/>
          </a:p>
        </p:txBody>
      </p:sp>
      <p:sp>
        <p:nvSpPr>
          <p:cNvPr id="23709" name="Rectangle 169"/>
          <p:cNvSpPr>
            <a:spLocks noChangeArrowheads="1"/>
          </p:cNvSpPr>
          <p:nvPr/>
        </p:nvSpPr>
        <p:spPr bwMode="auto">
          <a:xfrm>
            <a:off x="3132138" y="5805488"/>
            <a:ext cx="431800" cy="360362"/>
          </a:xfrm>
          <a:prstGeom prst="rect">
            <a:avLst/>
          </a:prstGeom>
          <a:solidFill>
            <a:schemeClr val="bg2"/>
          </a:solidFill>
          <a:ln w="9525">
            <a:solidFill>
              <a:schemeClr val="tx1"/>
            </a:solidFill>
            <a:miter lim="800000"/>
            <a:headEnd/>
            <a:tailEnd/>
          </a:ln>
        </p:spPr>
        <p:txBody>
          <a:bodyPr wrap="none" anchor="ctr"/>
          <a:lstStyle/>
          <a:p>
            <a:endParaRPr lang="cs-CZ"/>
          </a:p>
        </p:txBody>
      </p:sp>
      <p:sp>
        <p:nvSpPr>
          <p:cNvPr id="23710" name="Text Box 170"/>
          <p:cNvSpPr txBox="1">
            <a:spLocks noChangeArrowheads="1"/>
          </p:cNvSpPr>
          <p:nvPr/>
        </p:nvSpPr>
        <p:spPr bwMode="auto">
          <a:xfrm>
            <a:off x="2124075" y="6237288"/>
            <a:ext cx="1439863" cy="307975"/>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cs-CZ" sz="1400"/>
              <a:t>Výtahy</a:t>
            </a:r>
          </a:p>
        </p:txBody>
      </p:sp>
      <p:sp>
        <p:nvSpPr>
          <p:cNvPr id="23711" name="Text Box 171"/>
          <p:cNvSpPr txBox="1">
            <a:spLocks noChangeArrowheads="1"/>
          </p:cNvSpPr>
          <p:nvPr/>
        </p:nvSpPr>
        <p:spPr bwMode="auto">
          <a:xfrm>
            <a:off x="1979613" y="1412875"/>
            <a:ext cx="3816350" cy="338138"/>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cs-CZ" sz="1600">
                <a:latin typeface="Calibri" pitchFamily="34" charset="0"/>
                <a:cs typeface="Calibri" pitchFamily="34" charset="0"/>
              </a:rPr>
              <a:t>Kolejové dráhy</a:t>
            </a:r>
          </a:p>
        </p:txBody>
      </p:sp>
      <p:sp>
        <p:nvSpPr>
          <p:cNvPr id="23712" name="Line 172"/>
          <p:cNvSpPr>
            <a:spLocks noChangeShapeType="1"/>
          </p:cNvSpPr>
          <p:nvPr/>
        </p:nvSpPr>
        <p:spPr bwMode="auto">
          <a:xfrm>
            <a:off x="5508625" y="1844675"/>
            <a:ext cx="0" cy="1081088"/>
          </a:xfrm>
          <a:prstGeom prst="line">
            <a:avLst/>
          </a:prstGeom>
          <a:noFill/>
          <a:ln w="9525">
            <a:solidFill>
              <a:schemeClr val="tx1"/>
            </a:solidFill>
            <a:round/>
            <a:headEnd/>
            <a:tailEnd type="triangle" w="med" len="med"/>
          </a:ln>
        </p:spPr>
        <p:txBody>
          <a:bodyPr/>
          <a:lstStyle/>
          <a:p>
            <a:endParaRPr lang="cs-CZ"/>
          </a:p>
        </p:txBody>
      </p:sp>
      <p:sp>
        <p:nvSpPr>
          <p:cNvPr id="23713" name="Line 173"/>
          <p:cNvSpPr>
            <a:spLocks noChangeShapeType="1"/>
          </p:cNvSpPr>
          <p:nvPr/>
        </p:nvSpPr>
        <p:spPr bwMode="auto">
          <a:xfrm>
            <a:off x="6588125" y="1844675"/>
            <a:ext cx="0" cy="504825"/>
          </a:xfrm>
          <a:prstGeom prst="line">
            <a:avLst/>
          </a:prstGeom>
          <a:noFill/>
          <a:ln w="9525">
            <a:solidFill>
              <a:schemeClr val="tx1"/>
            </a:solidFill>
            <a:round/>
            <a:headEnd/>
            <a:tailEnd type="triangle" w="med" len="med"/>
          </a:ln>
        </p:spPr>
        <p:txBody>
          <a:bodyPr/>
          <a:lstStyle/>
          <a:p>
            <a:endParaRPr lang="cs-CZ"/>
          </a:p>
        </p:txBody>
      </p:sp>
      <p:sp>
        <p:nvSpPr>
          <p:cNvPr id="23714" name="Line 174"/>
          <p:cNvSpPr>
            <a:spLocks noChangeShapeType="1"/>
          </p:cNvSpPr>
          <p:nvPr/>
        </p:nvSpPr>
        <p:spPr bwMode="auto">
          <a:xfrm>
            <a:off x="2484438" y="1773238"/>
            <a:ext cx="0" cy="287337"/>
          </a:xfrm>
          <a:prstGeom prst="line">
            <a:avLst/>
          </a:prstGeom>
          <a:noFill/>
          <a:ln w="9525">
            <a:solidFill>
              <a:schemeClr val="tx1"/>
            </a:solidFill>
            <a:round/>
            <a:headEnd/>
            <a:tailEnd type="triangle" w="med" len="med"/>
          </a:ln>
        </p:spPr>
        <p:txBody>
          <a:bodyPr/>
          <a:lstStyle/>
          <a:p>
            <a:endParaRPr lang="cs-CZ"/>
          </a:p>
        </p:txBody>
      </p:sp>
      <p:sp>
        <p:nvSpPr>
          <p:cNvPr id="23715" name="Line 175"/>
          <p:cNvSpPr>
            <a:spLocks noChangeShapeType="1"/>
          </p:cNvSpPr>
          <p:nvPr/>
        </p:nvSpPr>
        <p:spPr bwMode="auto">
          <a:xfrm>
            <a:off x="3419475" y="1773238"/>
            <a:ext cx="0" cy="287337"/>
          </a:xfrm>
          <a:prstGeom prst="line">
            <a:avLst/>
          </a:prstGeom>
          <a:noFill/>
          <a:ln w="9525">
            <a:solidFill>
              <a:schemeClr val="tx1"/>
            </a:solidFill>
            <a:round/>
            <a:headEnd/>
            <a:tailEnd type="triangle" w="med" len="med"/>
          </a:ln>
        </p:spPr>
        <p:txBody>
          <a:bodyPr/>
          <a:lstStyle/>
          <a:p>
            <a:endParaRPr lang="cs-CZ"/>
          </a:p>
        </p:txBody>
      </p:sp>
      <p:sp>
        <p:nvSpPr>
          <p:cNvPr id="63664" name="Rectangle 176"/>
          <p:cNvSpPr>
            <a:spLocks noChangeArrowheads="1"/>
          </p:cNvSpPr>
          <p:nvPr/>
        </p:nvSpPr>
        <p:spPr bwMode="auto">
          <a:xfrm>
            <a:off x="6516688" y="5589588"/>
            <a:ext cx="215900" cy="215900"/>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3717" name="Line 177"/>
          <p:cNvSpPr>
            <a:spLocks noChangeShapeType="1"/>
          </p:cNvSpPr>
          <p:nvPr/>
        </p:nvSpPr>
        <p:spPr bwMode="auto">
          <a:xfrm flipV="1">
            <a:off x="6300788" y="2420938"/>
            <a:ext cx="0" cy="3384550"/>
          </a:xfrm>
          <a:prstGeom prst="line">
            <a:avLst/>
          </a:prstGeom>
          <a:noFill/>
          <a:ln w="57150" cmpd="thinThick">
            <a:solidFill>
              <a:schemeClr val="tx1"/>
            </a:solidFill>
            <a:round/>
            <a:headEnd/>
            <a:tailEnd/>
          </a:ln>
        </p:spPr>
        <p:txBody>
          <a:bodyPr/>
          <a:lstStyle/>
          <a:p>
            <a:endParaRPr lang="cs-CZ"/>
          </a:p>
        </p:txBody>
      </p:sp>
      <p:sp>
        <p:nvSpPr>
          <p:cNvPr id="23718" name="Line 178"/>
          <p:cNvSpPr>
            <a:spLocks noChangeShapeType="1"/>
          </p:cNvSpPr>
          <p:nvPr/>
        </p:nvSpPr>
        <p:spPr bwMode="auto">
          <a:xfrm flipV="1">
            <a:off x="6948488" y="2420938"/>
            <a:ext cx="0" cy="3384550"/>
          </a:xfrm>
          <a:prstGeom prst="line">
            <a:avLst/>
          </a:prstGeom>
          <a:noFill/>
          <a:ln w="57150" cmpd="thinThick">
            <a:solidFill>
              <a:schemeClr val="tx1"/>
            </a:solidFill>
            <a:round/>
            <a:headEnd/>
            <a:tailEnd/>
          </a:ln>
        </p:spPr>
        <p:txBody>
          <a:bodyPr/>
          <a:lstStyle/>
          <a:p>
            <a:endParaRPr lang="cs-CZ"/>
          </a:p>
        </p:txBody>
      </p:sp>
      <p:sp>
        <p:nvSpPr>
          <p:cNvPr id="63667" name="Rectangle 179"/>
          <p:cNvSpPr>
            <a:spLocks noChangeArrowheads="1"/>
          </p:cNvSpPr>
          <p:nvPr/>
        </p:nvSpPr>
        <p:spPr bwMode="auto">
          <a:xfrm>
            <a:off x="6443663" y="5518150"/>
            <a:ext cx="360362" cy="287338"/>
          </a:xfrm>
          <a:prstGeom prst="rect">
            <a:avLst/>
          </a:prstGeom>
          <a:noFill/>
          <a:ln w="9525">
            <a:solidFill>
              <a:schemeClr val="tx1"/>
            </a:solidFill>
            <a:miter lim="800000"/>
            <a:headEnd/>
            <a:tailEnd/>
          </a:ln>
        </p:spPr>
        <p:txBody>
          <a:bodyPr wrap="none" anchor="ctr"/>
          <a:lstStyle/>
          <a:p>
            <a:endParaRPr lang="cs-CZ"/>
          </a:p>
        </p:txBody>
      </p:sp>
      <p:sp>
        <p:nvSpPr>
          <p:cNvPr id="23720" name="Line 180"/>
          <p:cNvSpPr>
            <a:spLocks noChangeShapeType="1"/>
          </p:cNvSpPr>
          <p:nvPr/>
        </p:nvSpPr>
        <p:spPr bwMode="auto">
          <a:xfrm>
            <a:off x="6372225" y="4076700"/>
            <a:ext cx="503238" cy="0"/>
          </a:xfrm>
          <a:prstGeom prst="line">
            <a:avLst/>
          </a:prstGeom>
          <a:noFill/>
          <a:ln w="9525">
            <a:solidFill>
              <a:schemeClr val="tx1"/>
            </a:solidFill>
            <a:round/>
            <a:headEnd/>
            <a:tailEnd/>
          </a:ln>
        </p:spPr>
        <p:txBody>
          <a:bodyPr/>
          <a:lstStyle/>
          <a:p>
            <a:endParaRPr lang="cs-CZ"/>
          </a:p>
        </p:txBody>
      </p:sp>
      <p:sp>
        <p:nvSpPr>
          <p:cNvPr id="23721" name="Line 181"/>
          <p:cNvSpPr>
            <a:spLocks noChangeShapeType="1"/>
          </p:cNvSpPr>
          <p:nvPr/>
        </p:nvSpPr>
        <p:spPr bwMode="auto">
          <a:xfrm>
            <a:off x="6372225" y="4076700"/>
            <a:ext cx="503238" cy="0"/>
          </a:xfrm>
          <a:prstGeom prst="line">
            <a:avLst/>
          </a:prstGeom>
          <a:noFill/>
          <a:ln w="9525">
            <a:solidFill>
              <a:schemeClr val="tx1"/>
            </a:solidFill>
            <a:round/>
            <a:headEnd/>
            <a:tailEnd/>
          </a:ln>
        </p:spPr>
        <p:txBody>
          <a:bodyPr/>
          <a:lstStyle/>
          <a:p>
            <a:endParaRPr lang="cs-CZ"/>
          </a:p>
        </p:txBody>
      </p:sp>
      <p:sp>
        <p:nvSpPr>
          <p:cNvPr id="23722" name="Line 182"/>
          <p:cNvSpPr>
            <a:spLocks noChangeShapeType="1"/>
          </p:cNvSpPr>
          <p:nvPr/>
        </p:nvSpPr>
        <p:spPr bwMode="auto">
          <a:xfrm>
            <a:off x="6443663" y="4003675"/>
            <a:ext cx="0" cy="71438"/>
          </a:xfrm>
          <a:prstGeom prst="line">
            <a:avLst/>
          </a:prstGeom>
          <a:noFill/>
          <a:ln w="28575">
            <a:solidFill>
              <a:schemeClr val="tx1"/>
            </a:solidFill>
            <a:round/>
            <a:headEnd/>
            <a:tailEnd/>
          </a:ln>
        </p:spPr>
        <p:txBody>
          <a:bodyPr/>
          <a:lstStyle/>
          <a:p>
            <a:endParaRPr lang="cs-CZ"/>
          </a:p>
        </p:txBody>
      </p:sp>
      <p:sp>
        <p:nvSpPr>
          <p:cNvPr id="23723" name="Line 183"/>
          <p:cNvSpPr>
            <a:spLocks noChangeShapeType="1"/>
          </p:cNvSpPr>
          <p:nvPr/>
        </p:nvSpPr>
        <p:spPr bwMode="auto">
          <a:xfrm>
            <a:off x="6804025" y="4003675"/>
            <a:ext cx="0" cy="71438"/>
          </a:xfrm>
          <a:prstGeom prst="line">
            <a:avLst/>
          </a:prstGeom>
          <a:noFill/>
          <a:ln w="28575">
            <a:solidFill>
              <a:schemeClr val="tx1"/>
            </a:solidFill>
            <a:round/>
            <a:headEnd/>
            <a:tailEnd/>
          </a:ln>
        </p:spPr>
        <p:txBody>
          <a:bodyPr/>
          <a:lstStyle/>
          <a:p>
            <a:endParaRPr lang="cs-CZ"/>
          </a:p>
        </p:txBody>
      </p:sp>
      <p:sp>
        <p:nvSpPr>
          <p:cNvPr id="23724" name="Line 184"/>
          <p:cNvSpPr>
            <a:spLocks noChangeShapeType="1"/>
          </p:cNvSpPr>
          <p:nvPr/>
        </p:nvSpPr>
        <p:spPr bwMode="auto">
          <a:xfrm>
            <a:off x="6443663" y="3932238"/>
            <a:ext cx="360362" cy="0"/>
          </a:xfrm>
          <a:prstGeom prst="line">
            <a:avLst/>
          </a:prstGeom>
          <a:noFill/>
          <a:ln w="38100" cmpd="dbl">
            <a:solidFill>
              <a:schemeClr val="tx1"/>
            </a:solidFill>
            <a:round/>
            <a:headEnd/>
            <a:tailEnd/>
          </a:ln>
        </p:spPr>
        <p:txBody>
          <a:bodyPr/>
          <a:lstStyle/>
          <a:p>
            <a:endParaRPr lang="cs-CZ"/>
          </a:p>
        </p:txBody>
      </p:sp>
      <p:sp>
        <p:nvSpPr>
          <p:cNvPr id="23725" name="Line 185"/>
          <p:cNvSpPr>
            <a:spLocks noChangeShapeType="1"/>
          </p:cNvSpPr>
          <p:nvPr/>
        </p:nvSpPr>
        <p:spPr bwMode="auto">
          <a:xfrm>
            <a:off x="6443663" y="4005263"/>
            <a:ext cx="360362" cy="0"/>
          </a:xfrm>
          <a:prstGeom prst="line">
            <a:avLst/>
          </a:prstGeom>
          <a:noFill/>
          <a:ln w="57150">
            <a:solidFill>
              <a:schemeClr val="tx1"/>
            </a:solidFill>
            <a:round/>
            <a:headEnd/>
            <a:tailEnd/>
          </a:ln>
        </p:spPr>
        <p:txBody>
          <a:bodyPr/>
          <a:lstStyle/>
          <a:p>
            <a:endParaRPr lang="cs-CZ"/>
          </a:p>
        </p:txBody>
      </p:sp>
      <p:sp>
        <p:nvSpPr>
          <p:cNvPr id="23726" name="Line 186"/>
          <p:cNvSpPr>
            <a:spLocks noChangeShapeType="1"/>
          </p:cNvSpPr>
          <p:nvPr/>
        </p:nvSpPr>
        <p:spPr bwMode="auto">
          <a:xfrm>
            <a:off x="6300788" y="2420938"/>
            <a:ext cx="647700" cy="0"/>
          </a:xfrm>
          <a:prstGeom prst="line">
            <a:avLst/>
          </a:prstGeom>
          <a:noFill/>
          <a:ln w="38100" cmpd="dbl">
            <a:solidFill>
              <a:schemeClr val="tx1"/>
            </a:solidFill>
            <a:round/>
            <a:headEnd/>
            <a:tailEnd/>
          </a:ln>
        </p:spPr>
        <p:txBody>
          <a:bodyPr/>
          <a:lstStyle/>
          <a:p>
            <a:endParaRPr lang="cs-CZ"/>
          </a:p>
        </p:txBody>
      </p:sp>
      <p:sp>
        <p:nvSpPr>
          <p:cNvPr id="23727" name="Text Box 187"/>
          <p:cNvSpPr txBox="1">
            <a:spLocks noChangeArrowheads="1"/>
          </p:cNvSpPr>
          <p:nvPr/>
        </p:nvSpPr>
        <p:spPr bwMode="auto">
          <a:xfrm>
            <a:off x="5940425" y="1412875"/>
            <a:ext cx="1368425" cy="338138"/>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cs-CZ" sz="1600">
                <a:latin typeface="Calibri" pitchFamily="34" charset="0"/>
                <a:cs typeface="Calibri" pitchFamily="34" charset="0"/>
              </a:rPr>
              <a:t>Výtahy</a:t>
            </a:r>
          </a:p>
        </p:txBody>
      </p:sp>
      <p:sp>
        <p:nvSpPr>
          <p:cNvPr id="23728" name="Line 188"/>
          <p:cNvSpPr>
            <a:spLocks noChangeShapeType="1"/>
          </p:cNvSpPr>
          <p:nvPr/>
        </p:nvSpPr>
        <p:spPr bwMode="auto">
          <a:xfrm flipV="1">
            <a:off x="5219700" y="2420938"/>
            <a:ext cx="0" cy="3384550"/>
          </a:xfrm>
          <a:prstGeom prst="line">
            <a:avLst/>
          </a:prstGeom>
          <a:noFill/>
          <a:ln w="57150" cmpd="thinThick">
            <a:solidFill>
              <a:schemeClr val="tx1"/>
            </a:solidFill>
            <a:round/>
            <a:headEnd/>
            <a:tailEnd/>
          </a:ln>
        </p:spPr>
        <p:txBody>
          <a:bodyPr/>
          <a:lstStyle/>
          <a:p>
            <a:endParaRPr lang="cs-CZ"/>
          </a:p>
        </p:txBody>
      </p:sp>
      <p:sp>
        <p:nvSpPr>
          <p:cNvPr id="23729" name="Line 189"/>
          <p:cNvSpPr>
            <a:spLocks noChangeShapeType="1"/>
          </p:cNvSpPr>
          <p:nvPr/>
        </p:nvSpPr>
        <p:spPr bwMode="auto">
          <a:xfrm flipV="1">
            <a:off x="5867400" y="2420938"/>
            <a:ext cx="0" cy="3384550"/>
          </a:xfrm>
          <a:prstGeom prst="line">
            <a:avLst/>
          </a:prstGeom>
          <a:noFill/>
          <a:ln w="57150" cmpd="thinThick">
            <a:solidFill>
              <a:schemeClr val="tx1"/>
            </a:solidFill>
            <a:round/>
            <a:headEnd/>
            <a:tailEnd/>
          </a:ln>
        </p:spPr>
        <p:txBody>
          <a:bodyPr/>
          <a:lstStyle/>
          <a:p>
            <a:endParaRPr lang="cs-CZ"/>
          </a:p>
        </p:txBody>
      </p:sp>
      <p:sp>
        <p:nvSpPr>
          <p:cNvPr id="23730" name="Line 190"/>
          <p:cNvSpPr>
            <a:spLocks noChangeShapeType="1"/>
          </p:cNvSpPr>
          <p:nvPr/>
        </p:nvSpPr>
        <p:spPr bwMode="auto">
          <a:xfrm>
            <a:off x="5219700" y="2420938"/>
            <a:ext cx="647700" cy="0"/>
          </a:xfrm>
          <a:prstGeom prst="line">
            <a:avLst/>
          </a:prstGeom>
          <a:noFill/>
          <a:ln w="38100" cmpd="dbl">
            <a:solidFill>
              <a:schemeClr val="tx1"/>
            </a:solidFill>
            <a:round/>
            <a:headEnd/>
            <a:tailEnd/>
          </a:ln>
        </p:spPr>
        <p:txBody>
          <a:bodyPr/>
          <a:lstStyle/>
          <a:p>
            <a:endParaRPr lang="cs-CZ"/>
          </a:p>
        </p:txBody>
      </p:sp>
      <p:sp>
        <p:nvSpPr>
          <p:cNvPr id="23731" name="Rectangle 191"/>
          <p:cNvSpPr>
            <a:spLocks noChangeArrowheads="1"/>
          </p:cNvSpPr>
          <p:nvPr/>
        </p:nvSpPr>
        <p:spPr bwMode="auto">
          <a:xfrm>
            <a:off x="2051050" y="3068638"/>
            <a:ext cx="214313" cy="215900"/>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3732" name="Rectangle 192"/>
          <p:cNvSpPr>
            <a:spLocks noChangeArrowheads="1"/>
          </p:cNvSpPr>
          <p:nvPr/>
        </p:nvSpPr>
        <p:spPr bwMode="auto">
          <a:xfrm>
            <a:off x="2339975" y="2997200"/>
            <a:ext cx="215900" cy="288925"/>
          </a:xfrm>
          <a:prstGeom prst="rect">
            <a:avLst/>
          </a:prstGeom>
          <a:solidFill>
            <a:schemeClr val="bg2"/>
          </a:solidFill>
          <a:ln w="9525">
            <a:solidFill>
              <a:schemeClr val="tx1"/>
            </a:solidFill>
            <a:miter lim="800000"/>
            <a:headEnd/>
            <a:tailEnd/>
          </a:ln>
        </p:spPr>
        <p:txBody>
          <a:bodyPr wrap="none" anchor="ctr"/>
          <a:lstStyle/>
          <a:p>
            <a:endParaRPr lang="cs-CZ"/>
          </a:p>
        </p:txBody>
      </p:sp>
      <p:sp>
        <p:nvSpPr>
          <p:cNvPr id="23733" name="Obdélník 1"/>
          <p:cNvSpPr>
            <a:spLocks noChangeArrowheads="1"/>
          </p:cNvSpPr>
          <p:nvPr/>
        </p:nvSpPr>
        <p:spPr bwMode="auto">
          <a:xfrm>
            <a:off x="4086225" y="6145213"/>
            <a:ext cx="4572000" cy="307975"/>
          </a:xfrm>
          <a:prstGeom prst="rect">
            <a:avLst/>
          </a:prstGeom>
          <a:noFill/>
          <a:ln w="9525">
            <a:noFill/>
            <a:miter lim="800000"/>
            <a:headEnd/>
            <a:tailEnd/>
          </a:ln>
        </p:spPr>
        <p:txBody>
          <a:bodyPr>
            <a:spAutoFit/>
          </a:bodyPr>
          <a:lstStyle/>
          <a:p>
            <a:pPr algn="ctr">
              <a:spcBef>
                <a:spcPct val="50000"/>
              </a:spcBef>
            </a:pPr>
            <a:r>
              <a:rPr lang="cs-CZ" sz="1400" baseline="30000">
                <a:latin typeface="Calibri" pitchFamily="34" charset="0"/>
                <a:cs typeface="Calibri" pitchFamily="34" charset="0"/>
              </a:rPr>
              <a:t>1</a:t>
            </a:r>
            <a:r>
              <a:rPr lang="cs-CZ" sz="1400">
                <a:latin typeface="Calibri" pitchFamily="34" charset="0"/>
                <a:cs typeface="Calibri" pitchFamily="34" charset="0"/>
              </a:rPr>
              <a:t>Profit by Optimizing the Organisation of Logistics)</a:t>
            </a:r>
          </a:p>
        </p:txBody>
      </p:sp>
    </p:spTree>
    <p:extLst>
      <p:ext uri="{BB962C8B-B14F-4D97-AF65-F5344CB8AC3E}">
        <p14:creationId xmlns:p14="http://schemas.microsoft.com/office/powerpoint/2010/main" val="1797283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 0.0 L 0.0 -0.2726 " pathEditMode="relative" ptsTypes="AA">
                                      <p:cBhvr>
                                        <p:cTn id="6" dur="2000" fill="hold"/>
                                        <p:tgtEl>
                                          <p:spTgt spid="6366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 0.0 L 0.0 -0.2726 " pathEditMode="relative" ptsTypes="AA">
                                      <p:cBhvr>
                                        <p:cTn id="8" dur="2000" fill="hold"/>
                                        <p:tgtEl>
                                          <p:spTgt spid="63667"/>
                                        </p:tgtEl>
                                        <p:attrNameLst>
                                          <p:attrName>ppt_x</p:attrName>
                                          <p:attrName>ppt_y</p:attrName>
                                        </p:attrNameLst>
                                      </p:cBhvr>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0" presetClass="path" presetSubtype="0" accel="50000" decel="50000" fill="hold" grpId="0" nodeType="clickEffect">
                                  <p:stCondLst>
                                    <p:cond delay="0"/>
                                  </p:stCondLst>
                                  <p:childTnLst>
                                    <p:animMotion origin="layout" path="M 0.0 0.0 L 0.0 -0.2622 " pathEditMode="relative" ptsTypes="AA">
                                      <p:cBhvr>
                                        <p:cTn id="12" dur="2000" fill="hold"/>
                                        <p:tgtEl>
                                          <p:spTgt spid="63654"/>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0 0.0 L 0.0 -0.2622 " pathEditMode="relative" ptsTypes="AA">
                                      <p:cBhvr>
                                        <p:cTn id="14" dur="2000" fill="hold"/>
                                        <p:tgtEl>
                                          <p:spTgt spid="63655"/>
                                        </p:tgtEl>
                                        <p:attrNameLst>
                                          <p:attrName>ppt_x</p:attrName>
                                          <p:attrName>ppt_y</p:attrName>
                                        </p:attrNameLst>
                                      </p:cBhvr>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grpId="0" nodeType="clickEffect">
                                  <p:stCondLst>
                                    <p:cond delay="0"/>
                                  </p:stCondLst>
                                  <p:childTnLst>
                                    <p:animMotion origin="layout" path="M -5.55556E-7 -3.2948E-6 L -0.03941 -3.2948E-6 " pathEditMode="relative" ptsTypes="AA">
                                      <p:cBhvr>
                                        <p:cTn id="18" dur="2000" fill="hold"/>
                                        <p:tgtEl>
                                          <p:spTgt spid="6365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52" grpId="0" animBg="1"/>
      <p:bldP spid="63654" grpId="0" animBg="1"/>
      <p:bldP spid="63655" grpId="0" animBg="1"/>
      <p:bldP spid="63664" grpId="0" animBg="1"/>
      <p:bldP spid="6366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42"/>
          <p:cNvSpPr>
            <a:spLocks noChangeArrowheads="1"/>
          </p:cNvSpPr>
          <p:nvPr/>
        </p:nvSpPr>
        <p:spPr bwMode="auto">
          <a:xfrm>
            <a:off x="2451100" y="260350"/>
            <a:ext cx="4352925" cy="523875"/>
          </a:xfrm>
          <a:prstGeom prst="rect">
            <a:avLst/>
          </a:prstGeom>
          <a:solidFill>
            <a:schemeClr val="bg1"/>
          </a:solidFill>
          <a:ln w="9525">
            <a:noFill/>
            <a:miter lim="800000"/>
            <a:headEnd/>
            <a:tailEnd/>
          </a:ln>
        </p:spPr>
        <p:txBody>
          <a:bodyPr>
            <a:spAutoFit/>
          </a:bodyPr>
          <a:lstStyle/>
          <a:p>
            <a:pPr algn="ctr"/>
            <a:r>
              <a:rPr lang="cs-CZ" sz="2800" b="1">
                <a:latin typeface="Calibri" pitchFamily="34" charset="0"/>
                <a:cs typeface="Calibri" pitchFamily="34" charset="0"/>
              </a:rPr>
              <a:t>Vjezdové, průjezdové regály</a:t>
            </a:r>
            <a:endParaRPr lang="cs-CZ" sz="2800">
              <a:latin typeface="Calibri" pitchFamily="34" charset="0"/>
              <a:cs typeface="Calibri" pitchFamily="34" charset="0"/>
            </a:endParaRPr>
          </a:p>
        </p:txBody>
      </p:sp>
      <p:sp>
        <p:nvSpPr>
          <p:cNvPr id="24579" name="Rectangle 257"/>
          <p:cNvSpPr>
            <a:spLocks noChangeArrowheads="1"/>
          </p:cNvSpPr>
          <p:nvPr/>
        </p:nvSpPr>
        <p:spPr bwMode="auto">
          <a:xfrm>
            <a:off x="755650" y="1916113"/>
            <a:ext cx="576263" cy="3673475"/>
          </a:xfrm>
          <a:prstGeom prst="rect">
            <a:avLst/>
          </a:prstGeom>
          <a:noFill/>
          <a:ln w="9525">
            <a:solidFill>
              <a:schemeClr val="tx1"/>
            </a:solidFill>
            <a:miter lim="800000"/>
            <a:headEnd/>
            <a:tailEnd/>
          </a:ln>
        </p:spPr>
        <p:txBody>
          <a:bodyPr wrap="none" anchor="ctr"/>
          <a:lstStyle/>
          <a:p>
            <a:endParaRPr lang="cs-CZ" sz="1600">
              <a:latin typeface="Calibri" pitchFamily="34" charset="0"/>
              <a:cs typeface="Calibri" pitchFamily="34" charset="0"/>
            </a:endParaRPr>
          </a:p>
        </p:txBody>
      </p:sp>
      <p:sp>
        <p:nvSpPr>
          <p:cNvPr id="24580" name="Line 258"/>
          <p:cNvSpPr>
            <a:spLocks noChangeShapeType="1"/>
          </p:cNvSpPr>
          <p:nvPr/>
        </p:nvSpPr>
        <p:spPr bwMode="auto">
          <a:xfrm>
            <a:off x="1044575" y="1916113"/>
            <a:ext cx="0" cy="3673475"/>
          </a:xfrm>
          <a:prstGeom prst="line">
            <a:avLst/>
          </a:prstGeom>
          <a:noFill/>
          <a:ln w="9525">
            <a:solidFill>
              <a:schemeClr val="tx1"/>
            </a:solidFill>
            <a:round/>
            <a:headEnd/>
            <a:tailEnd/>
          </a:ln>
        </p:spPr>
        <p:txBody>
          <a:bodyPr/>
          <a:lstStyle/>
          <a:p>
            <a:endParaRPr lang="cs-CZ"/>
          </a:p>
        </p:txBody>
      </p:sp>
      <p:sp>
        <p:nvSpPr>
          <p:cNvPr id="24581" name="Rectangle 259"/>
          <p:cNvSpPr>
            <a:spLocks noChangeArrowheads="1"/>
          </p:cNvSpPr>
          <p:nvPr/>
        </p:nvSpPr>
        <p:spPr bwMode="auto">
          <a:xfrm>
            <a:off x="1331913" y="1916113"/>
            <a:ext cx="576262" cy="3673475"/>
          </a:xfrm>
          <a:prstGeom prst="rect">
            <a:avLst/>
          </a:prstGeom>
          <a:noFill/>
          <a:ln w="9525">
            <a:solidFill>
              <a:schemeClr val="tx1"/>
            </a:solidFill>
            <a:miter lim="800000"/>
            <a:headEnd/>
            <a:tailEnd/>
          </a:ln>
        </p:spPr>
        <p:txBody>
          <a:bodyPr wrap="none" anchor="ctr"/>
          <a:lstStyle/>
          <a:p>
            <a:endParaRPr lang="cs-CZ" sz="1600">
              <a:latin typeface="Calibri" pitchFamily="34" charset="0"/>
              <a:cs typeface="Calibri" pitchFamily="34" charset="0"/>
            </a:endParaRPr>
          </a:p>
        </p:txBody>
      </p:sp>
      <p:sp>
        <p:nvSpPr>
          <p:cNvPr id="24582" name="Line 260"/>
          <p:cNvSpPr>
            <a:spLocks noChangeShapeType="1"/>
          </p:cNvSpPr>
          <p:nvPr/>
        </p:nvSpPr>
        <p:spPr bwMode="auto">
          <a:xfrm>
            <a:off x="1619250" y="1916113"/>
            <a:ext cx="0" cy="3673475"/>
          </a:xfrm>
          <a:prstGeom prst="line">
            <a:avLst/>
          </a:prstGeom>
          <a:noFill/>
          <a:ln w="9525">
            <a:solidFill>
              <a:schemeClr val="tx1"/>
            </a:solidFill>
            <a:round/>
            <a:headEnd/>
            <a:tailEnd/>
          </a:ln>
        </p:spPr>
        <p:txBody>
          <a:bodyPr/>
          <a:lstStyle/>
          <a:p>
            <a:endParaRPr lang="cs-CZ"/>
          </a:p>
        </p:txBody>
      </p:sp>
      <p:sp>
        <p:nvSpPr>
          <p:cNvPr id="24583" name="Rectangle 261"/>
          <p:cNvSpPr>
            <a:spLocks noChangeArrowheads="1"/>
          </p:cNvSpPr>
          <p:nvPr/>
        </p:nvSpPr>
        <p:spPr bwMode="auto">
          <a:xfrm>
            <a:off x="1908175" y="1916113"/>
            <a:ext cx="576263" cy="3673475"/>
          </a:xfrm>
          <a:prstGeom prst="rect">
            <a:avLst/>
          </a:prstGeom>
          <a:noFill/>
          <a:ln w="9525">
            <a:solidFill>
              <a:schemeClr val="tx1"/>
            </a:solidFill>
            <a:miter lim="800000"/>
            <a:headEnd/>
            <a:tailEnd/>
          </a:ln>
        </p:spPr>
        <p:txBody>
          <a:bodyPr wrap="none" anchor="ctr"/>
          <a:lstStyle/>
          <a:p>
            <a:endParaRPr lang="cs-CZ" sz="1600">
              <a:latin typeface="Calibri" pitchFamily="34" charset="0"/>
              <a:cs typeface="Calibri" pitchFamily="34" charset="0"/>
            </a:endParaRPr>
          </a:p>
        </p:txBody>
      </p:sp>
      <p:sp>
        <p:nvSpPr>
          <p:cNvPr id="24584" name="Line 262"/>
          <p:cNvSpPr>
            <a:spLocks noChangeShapeType="1"/>
          </p:cNvSpPr>
          <p:nvPr/>
        </p:nvSpPr>
        <p:spPr bwMode="auto">
          <a:xfrm>
            <a:off x="2195513" y="1916113"/>
            <a:ext cx="0" cy="3673475"/>
          </a:xfrm>
          <a:prstGeom prst="line">
            <a:avLst/>
          </a:prstGeom>
          <a:noFill/>
          <a:ln w="9525">
            <a:solidFill>
              <a:schemeClr val="tx1"/>
            </a:solidFill>
            <a:round/>
            <a:headEnd/>
            <a:tailEnd/>
          </a:ln>
        </p:spPr>
        <p:txBody>
          <a:bodyPr/>
          <a:lstStyle/>
          <a:p>
            <a:endParaRPr lang="cs-CZ"/>
          </a:p>
        </p:txBody>
      </p:sp>
      <p:sp>
        <p:nvSpPr>
          <p:cNvPr id="24585" name="Rectangle 263"/>
          <p:cNvSpPr>
            <a:spLocks noChangeArrowheads="1"/>
          </p:cNvSpPr>
          <p:nvPr/>
        </p:nvSpPr>
        <p:spPr bwMode="auto">
          <a:xfrm>
            <a:off x="827088" y="2349500"/>
            <a:ext cx="215900" cy="287338"/>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cs typeface="Calibri" pitchFamily="34" charset="0"/>
            </a:endParaRPr>
          </a:p>
        </p:txBody>
      </p:sp>
      <p:sp>
        <p:nvSpPr>
          <p:cNvPr id="24586" name="Rectangle 264"/>
          <p:cNvSpPr>
            <a:spLocks noChangeArrowheads="1"/>
          </p:cNvSpPr>
          <p:nvPr/>
        </p:nvSpPr>
        <p:spPr bwMode="auto">
          <a:xfrm>
            <a:off x="827088" y="1916113"/>
            <a:ext cx="215900" cy="287337"/>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cs typeface="Calibri" pitchFamily="34" charset="0"/>
            </a:endParaRPr>
          </a:p>
        </p:txBody>
      </p:sp>
      <p:sp>
        <p:nvSpPr>
          <p:cNvPr id="24587" name="Rectangle 265"/>
          <p:cNvSpPr>
            <a:spLocks noChangeArrowheads="1"/>
          </p:cNvSpPr>
          <p:nvPr/>
        </p:nvSpPr>
        <p:spPr bwMode="auto">
          <a:xfrm>
            <a:off x="1116013" y="1916113"/>
            <a:ext cx="215900" cy="287337"/>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cs typeface="Calibri" pitchFamily="34" charset="0"/>
            </a:endParaRPr>
          </a:p>
        </p:txBody>
      </p:sp>
      <p:sp>
        <p:nvSpPr>
          <p:cNvPr id="24588" name="Rectangle 266"/>
          <p:cNvSpPr>
            <a:spLocks noChangeArrowheads="1"/>
          </p:cNvSpPr>
          <p:nvPr/>
        </p:nvSpPr>
        <p:spPr bwMode="auto">
          <a:xfrm>
            <a:off x="1403350" y="1916113"/>
            <a:ext cx="215900" cy="287337"/>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cs typeface="Calibri" pitchFamily="34" charset="0"/>
            </a:endParaRPr>
          </a:p>
        </p:txBody>
      </p:sp>
      <p:sp>
        <p:nvSpPr>
          <p:cNvPr id="24589" name="Rectangle 267"/>
          <p:cNvSpPr>
            <a:spLocks noChangeArrowheads="1"/>
          </p:cNvSpPr>
          <p:nvPr/>
        </p:nvSpPr>
        <p:spPr bwMode="auto">
          <a:xfrm>
            <a:off x="1116013" y="2349500"/>
            <a:ext cx="215900" cy="287338"/>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cs typeface="Calibri" pitchFamily="34" charset="0"/>
            </a:endParaRPr>
          </a:p>
        </p:txBody>
      </p:sp>
      <p:sp>
        <p:nvSpPr>
          <p:cNvPr id="51468" name="Rectangle 268"/>
          <p:cNvSpPr>
            <a:spLocks noChangeArrowheads="1"/>
          </p:cNvSpPr>
          <p:nvPr/>
        </p:nvSpPr>
        <p:spPr bwMode="auto">
          <a:xfrm>
            <a:off x="1403350" y="2349500"/>
            <a:ext cx="215900" cy="287338"/>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cs typeface="Calibri" pitchFamily="34" charset="0"/>
            </a:endParaRPr>
          </a:p>
        </p:txBody>
      </p:sp>
      <p:sp>
        <p:nvSpPr>
          <p:cNvPr id="24591" name="Rectangle 269"/>
          <p:cNvSpPr>
            <a:spLocks noChangeArrowheads="1"/>
          </p:cNvSpPr>
          <p:nvPr/>
        </p:nvSpPr>
        <p:spPr bwMode="auto">
          <a:xfrm>
            <a:off x="827088" y="2781300"/>
            <a:ext cx="215900" cy="287338"/>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cs typeface="Calibri" pitchFamily="34" charset="0"/>
            </a:endParaRPr>
          </a:p>
        </p:txBody>
      </p:sp>
      <p:sp>
        <p:nvSpPr>
          <p:cNvPr id="51470" name="Rectangle 270"/>
          <p:cNvSpPr>
            <a:spLocks noChangeArrowheads="1"/>
          </p:cNvSpPr>
          <p:nvPr/>
        </p:nvSpPr>
        <p:spPr bwMode="auto">
          <a:xfrm>
            <a:off x="755650" y="5734050"/>
            <a:ext cx="215900" cy="287338"/>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51471" name="Rectangle 271"/>
          <p:cNvSpPr>
            <a:spLocks noChangeArrowheads="1"/>
          </p:cNvSpPr>
          <p:nvPr/>
        </p:nvSpPr>
        <p:spPr bwMode="auto">
          <a:xfrm>
            <a:off x="1042988" y="5734050"/>
            <a:ext cx="215900" cy="287338"/>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51472" name="Rectangle 272"/>
          <p:cNvSpPr>
            <a:spLocks noChangeArrowheads="1"/>
          </p:cNvSpPr>
          <p:nvPr/>
        </p:nvSpPr>
        <p:spPr bwMode="auto">
          <a:xfrm>
            <a:off x="755650" y="6092825"/>
            <a:ext cx="215900" cy="287338"/>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51473" name="Rectangle 273"/>
          <p:cNvSpPr>
            <a:spLocks noChangeArrowheads="1"/>
          </p:cNvSpPr>
          <p:nvPr/>
        </p:nvSpPr>
        <p:spPr bwMode="auto">
          <a:xfrm>
            <a:off x="2268538" y="5661025"/>
            <a:ext cx="215900" cy="287338"/>
          </a:xfrm>
          <a:prstGeom prst="rect">
            <a:avLst/>
          </a:prstGeom>
          <a:solidFill>
            <a:schemeClr val="accent1"/>
          </a:solidFill>
          <a:ln w="9525">
            <a:solidFill>
              <a:schemeClr val="tx1"/>
            </a:solidFill>
            <a:miter lim="800000"/>
            <a:headEnd/>
            <a:tailEnd/>
          </a:ln>
        </p:spPr>
        <p:txBody>
          <a:bodyPr wrap="none" anchor="ctr"/>
          <a:lstStyle/>
          <a:p>
            <a:endParaRPr lang="cs-CZ"/>
          </a:p>
        </p:txBody>
      </p:sp>
      <p:pic>
        <p:nvPicPr>
          <p:cNvPr id="51474" name="Picture 274" descr="vjezdreg"/>
          <p:cNvPicPr>
            <a:picLocks noChangeAspect="1" noChangeArrowheads="1"/>
          </p:cNvPicPr>
          <p:nvPr/>
        </p:nvPicPr>
        <p:blipFill>
          <a:blip r:embed="rId3"/>
          <a:srcRect/>
          <a:stretch>
            <a:fillRect/>
          </a:stretch>
        </p:blipFill>
        <p:spPr bwMode="auto">
          <a:xfrm>
            <a:off x="5435600" y="1022350"/>
            <a:ext cx="3457575" cy="4567238"/>
          </a:xfrm>
          <a:prstGeom prst="rect">
            <a:avLst/>
          </a:prstGeom>
          <a:noFill/>
          <a:ln w="9525">
            <a:noFill/>
            <a:miter lim="800000"/>
            <a:headEnd/>
            <a:tailEnd/>
          </a:ln>
        </p:spPr>
      </p:pic>
      <p:sp>
        <p:nvSpPr>
          <p:cNvPr id="51475" name="Rectangle 275"/>
          <p:cNvSpPr>
            <a:spLocks noChangeArrowheads="1"/>
          </p:cNvSpPr>
          <p:nvPr/>
        </p:nvSpPr>
        <p:spPr bwMode="auto">
          <a:xfrm>
            <a:off x="2700338" y="4008438"/>
            <a:ext cx="2728912" cy="107632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Vysoké využití ploch i prostor</a:t>
            </a:r>
          </a:p>
          <a:p>
            <a:r>
              <a:rPr lang="cs-CZ" sz="1600" b="1">
                <a:latin typeface="Calibri" pitchFamily="34" charset="0"/>
                <a:cs typeface="Calibri" pitchFamily="34" charset="0"/>
              </a:rPr>
              <a:t>Pokud je regál plně průjezdný, lze uplatnit FIFO</a:t>
            </a:r>
          </a:p>
          <a:p>
            <a:r>
              <a:rPr lang="cs-CZ" sz="1600" b="1">
                <a:latin typeface="Calibri" pitchFamily="34" charset="0"/>
                <a:cs typeface="Calibri" pitchFamily="34" charset="0"/>
              </a:rPr>
              <a:t>Nízké pořizovací náklady</a:t>
            </a:r>
            <a:endParaRPr lang="cs-CZ" sz="1600">
              <a:latin typeface="Calibri" pitchFamily="34" charset="0"/>
              <a:cs typeface="Calibri" pitchFamily="34" charset="0"/>
            </a:endParaRPr>
          </a:p>
        </p:txBody>
      </p:sp>
      <p:sp>
        <p:nvSpPr>
          <p:cNvPr id="51476" name="Rectangle 276"/>
          <p:cNvSpPr>
            <a:spLocks noChangeArrowheads="1"/>
          </p:cNvSpPr>
          <p:nvPr/>
        </p:nvSpPr>
        <p:spPr bwMode="auto">
          <a:xfrm>
            <a:off x="2700338" y="3668713"/>
            <a:ext cx="2728912"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Výhody </a:t>
            </a:r>
            <a:endParaRPr lang="cs-CZ" sz="1600">
              <a:latin typeface="Calibri" pitchFamily="34" charset="0"/>
              <a:cs typeface="Calibri" pitchFamily="34" charset="0"/>
            </a:endParaRPr>
          </a:p>
        </p:txBody>
      </p:sp>
      <p:sp>
        <p:nvSpPr>
          <p:cNvPr id="51477" name="Rectangle 277"/>
          <p:cNvSpPr>
            <a:spLocks noChangeArrowheads="1"/>
          </p:cNvSpPr>
          <p:nvPr/>
        </p:nvSpPr>
        <p:spPr bwMode="auto">
          <a:xfrm>
            <a:off x="2743200" y="5430838"/>
            <a:ext cx="6149975" cy="132397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Nízká obrátkovost</a:t>
            </a:r>
            <a:endParaRPr lang="cs-CZ" sz="1600">
              <a:latin typeface="Calibri" pitchFamily="34" charset="0"/>
              <a:cs typeface="Calibri" pitchFamily="34" charset="0"/>
            </a:endParaRPr>
          </a:p>
          <a:p>
            <a:r>
              <a:rPr lang="cs-CZ" sz="1600" b="1">
                <a:latin typeface="Calibri" pitchFamily="34" charset="0"/>
                <a:cs typeface="Calibri" pitchFamily="34" charset="0"/>
              </a:rPr>
              <a:t>Nemožnost  přímého přístupu k jednotlivým paletám</a:t>
            </a:r>
            <a:endParaRPr lang="cs-CZ" sz="1600">
              <a:latin typeface="Calibri" pitchFamily="34" charset="0"/>
              <a:cs typeface="Calibri" pitchFamily="34" charset="0"/>
            </a:endParaRPr>
          </a:p>
          <a:p>
            <a:r>
              <a:rPr lang="cs-CZ" sz="1600" b="1">
                <a:latin typeface="Calibri" pitchFamily="34" charset="0"/>
                <a:cs typeface="Calibri" pitchFamily="34" charset="0"/>
              </a:rPr>
              <a:t>U vjezdových regálů jen systém LIFO</a:t>
            </a:r>
            <a:endParaRPr lang="cs-CZ" sz="1600">
              <a:latin typeface="Calibri" pitchFamily="34" charset="0"/>
              <a:cs typeface="Calibri" pitchFamily="34" charset="0"/>
            </a:endParaRPr>
          </a:p>
          <a:p>
            <a:r>
              <a:rPr lang="cs-CZ" sz="1600" b="1">
                <a:latin typeface="Calibri" pitchFamily="34" charset="0"/>
                <a:cs typeface="Calibri" pitchFamily="34" charset="0"/>
              </a:rPr>
              <a:t>Nutnost jednotných rozměrů palet a dodržení maximální výšky uloženého zboží na paletě </a:t>
            </a:r>
          </a:p>
        </p:txBody>
      </p:sp>
      <p:sp>
        <p:nvSpPr>
          <p:cNvPr id="51478" name="Rectangle 278"/>
          <p:cNvSpPr>
            <a:spLocks noChangeArrowheads="1"/>
          </p:cNvSpPr>
          <p:nvPr/>
        </p:nvSpPr>
        <p:spPr bwMode="auto">
          <a:xfrm>
            <a:off x="2722563" y="5092700"/>
            <a:ext cx="2706687" cy="338138"/>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Nevýhody</a:t>
            </a:r>
            <a:endParaRPr lang="cs-CZ" sz="1600">
              <a:latin typeface="Calibri" pitchFamily="34" charset="0"/>
              <a:cs typeface="Calibri" pitchFamily="34" charset="0"/>
            </a:endParaRPr>
          </a:p>
        </p:txBody>
      </p:sp>
      <p:sp>
        <p:nvSpPr>
          <p:cNvPr id="51479" name="Rectangle 279"/>
          <p:cNvSpPr>
            <a:spLocks noChangeArrowheads="1"/>
          </p:cNvSpPr>
          <p:nvPr/>
        </p:nvSpPr>
        <p:spPr bwMode="auto">
          <a:xfrm>
            <a:off x="2703513" y="1360488"/>
            <a:ext cx="2725737" cy="230822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Pro skladování jen omezeného sortimentu výrobků ve velkých množstvích různé velikosti s nižší obrátkovostí, pro zboží, které nesnese tlak.</a:t>
            </a:r>
            <a:endParaRPr lang="cs-CZ" sz="1600">
              <a:latin typeface="Calibri" pitchFamily="34" charset="0"/>
              <a:cs typeface="Calibri" pitchFamily="34" charset="0"/>
            </a:endParaRPr>
          </a:p>
          <a:p>
            <a:r>
              <a:rPr lang="cs-CZ" sz="1600" b="1">
                <a:latin typeface="Calibri" pitchFamily="34" charset="0"/>
                <a:cs typeface="Calibri" pitchFamily="34" charset="0"/>
              </a:rPr>
              <a:t>Pro vysoké využití prostor vhodné pro mrazírenské sklady !</a:t>
            </a:r>
            <a:r>
              <a:rPr lang="cs-CZ" sz="1600">
                <a:latin typeface="Calibri" pitchFamily="34" charset="0"/>
                <a:cs typeface="Calibri" pitchFamily="34" charset="0"/>
              </a:rPr>
              <a:t> </a:t>
            </a:r>
          </a:p>
        </p:txBody>
      </p:sp>
      <p:sp>
        <p:nvSpPr>
          <p:cNvPr id="51480" name="Rectangle 280"/>
          <p:cNvSpPr>
            <a:spLocks noChangeArrowheads="1"/>
          </p:cNvSpPr>
          <p:nvPr/>
        </p:nvSpPr>
        <p:spPr bwMode="auto">
          <a:xfrm>
            <a:off x="755650" y="1331913"/>
            <a:ext cx="1947863" cy="584200"/>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Výška max na 8 palet nad sebou</a:t>
            </a:r>
            <a:endParaRPr lang="en-US" sz="1600" b="1">
              <a:latin typeface="Calibri" pitchFamily="34" charset="0"/>
              <a:cs typeface="Calibri" pitchFamily="34" charset="0"/>
            </a:endParaRPr>
          </a:p>
        </p:txBody>
      </p:sp>
      <p:sp>
        <p:nvSpPr>
          <p:cNvPr id="51481" name="Rectangle 281"/>
          <p:cNvSpPr>
            <a:spLocks noChangeArrowheads="1"/>
          </p:cNvSpPr>
          <p:nvPr/>
        </p:nvSpPr>
        <p:spPr bwMode="auto">
          <a:xfrm>
            <a:off x="755650" y="1009650"/>
            <a:ext cx="1947863"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Základní rozměry</a:t>
            </a:r>
            <a:endParaRPr lang="en-US" sz="1600" b="1">
              <a:latin typeface="Calibri" pitchFamily="34" charset="0"/>
              <a:cs typeface="Calibri" pitchFamily="34" charset="0"/>
            </a:endParaRPr>
          </a:p>
        </p:txBody>
      </p:sp>
      <p:sp>
        <p:nvSpPr>
          <p:cNvPr id="51482" name="Rectangle 282"/>
          <p:cNvSpPr>
            <a:spLocks noChangeArrowheads="1"/>
          </p:cNvSpPr>
          <p:nvPr/>
        </p:nvSpPr>
        <p:spPr bwMode="auto">
          <a:xfrm>
            <a:off x="2703513" y="1022350"/>
            <a:ext cx="2725737" cy="338138"/>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Použití</a:t>
            </a:r>
            <a:endParaRPr lang="cs-CZ" sz="1600">
              <a:latin typeface="Calibri" pitchFamily="34" charset="0"/>
              <a:cs typeface="Calibri" pitchFamily="34" charset="0"/>
            </a:endParaRPr>
          </a:p>
        </p:txBody>
      </p:sp>
    </p:spTree>
    <p:extLst>
      <p:ext uri="{BB962C8B-B14F-4D97-AF65-F5344CB8AC3E}">
        <p14:creationId xmlns:p14="http://schemas.microsoft.com/office/powerpoint/2010/main" val="3433423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1474"/>
                                        </p:tgtEl>
                                        <p:attrNameLst>
                                          <p:attrName>style.visibility</p:attrName>
                                        </p:attrNameLst>
                                      </p:cBhvr>
                                      <p:to>
                                        <p:strVal val="visible"/>
                                      </p:to>
                                    </p:set>
                                    <p:animEffect transition="in" filter="wedge">
                                      <p:cBhvr>
                                        <p:cTn id="7" dur="2000"/>
                                        <p:tgtEl>
                                          <p:spTgt spid="514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0" nodeType="clickEffect">
                                  <p:stCondLst>
                                    <p:cond delay="0"/>
                                  </p:stCondLst>
                                  <p:childTnLst>
                                    <p:animMotion origin="layout" path="M 0.004 0.00023 L 0.004 -0.36693 " pathEditMode="relative" rAng="0" ptsTypes="AA">
                                      <p:cBhvr>
                                        <p:cTn id="11" dur="2000" fill="hold"/>
                                        <p:tgtEl>
                                          <p:spTgt spid="51470"/>
                                        </p:tgtEl>
                                        <p:attrNameLst>
                                          <p:attrName>ppt_x</p:attrName>
                                          <p:attrName>ppt_y</p:attrName>
                                        </p:attrNameLst>
                                      </p:cBhvr>
                                      <p:rCtr x="0" y="-184"/>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grpId="0" nodeType="clickEffect">
                                  <p:stCondLst>
                                    <p:cond delay="0"/>
                                  </p:stCondLst>
                                  <p:childTnLst>
                                    <p:animMotion origin="layout" path="M -0.00399 -0.03145 L 0.004 -0.36694 " pathEditMode="relative" rAng="0" ptsTypes="AA">
                                      <p:cBhvr>
                                        <p:cTn id="15" dur="2000" fill="hold"/>
                                        <p:tgtEl>
                                          <p:spTgt spid="51472"/>
                                        </p:tgtEl>
                                        <p:attrNameLst>
                                          <p:attrName>ppt_x</p:attrName>
                                          <p:attrName>ppt_y</p:attrName>
                                        </p:attrNameLst>
                                      </p:cBhvr>
                                      <p:rCtr x="4" y="-168"/>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ccel="50000" decel="50000" fill="hold" grpId="0" nodeType="clickEffect">
                                  <p:stCondLst>
                                    <p:cond delay="0"/>
                                  </p:stCondLst>
                                  <p:childTnLst>
                                    <p:animMotion origin="layout" path="M -5.55556E-7 -7.51445E-7 L 0.00781 -0.43005 " pathEditMode="relative" ptsTypes="AA">
                                      <p:cBhvr>
                                        <p:cTn id="19" dur="2000" fill="hold"/>
                                        <p:tgtEl>
                                          <p:spTgt spid="51471"/>
                                        </p:tgtEl>
                                        <p:attrNameLst>
                                          <p:attrName>ppt_x</p:attrName>
                                          <p:attrName>ppt_y</p:attrName>
                                        </p:attrNameLst>
                                      </p:cBhvr>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0" presetClass="path" presetSubtype="0" accel="50000" decel="50000" fill="hold" grpId="0" nodeType="clickEffect">
                                  <p:stCondLst>
                                    <p:cond delay="0"/>
                                  </p:stCondLst>
                                  <p:childTnLst>
                                    <p:animMotion origin="layout" path="M -6.94444E-6 -7.51445E-7 L -6.94444E-6 -0.54543 " pathEditMode="relative" ptsTypes="AA">
                                      <p:cBhvr>
                                        <p:cTn id="23" dur="2000" fill="hold"/>
                                        <p:tgtEl>
                                          <p:spTgt spid="51473"/>
                                        </p:tgtEl>
                                        <p:attrNameLst>
                                          <p:attrName>ppt_x</p:attrName>
                                          <p:attrName>ppt_y</p:attrName>
                                        </p:attrNameLst>
                                      </p:cBhvr>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0" presetClass="path" presetSubtype="0" accel="50000" decel="50000" fill="hold" grpId="0" nodeType="clickEffect">
                                  <p:stCondLst>
                                    <p:cond delay="0"/>
                                  </p:stCondLst>
                                  <p:childTnLst>
                                    <p:animMotion origin="layout" path="M -5.55556E-7 -4.62428E-7 L -5.55556E-7 0.49294 " pathEditMode="relative" ptsTypes="AA">
                                      <p:cBhvr>
                                        <p:cTn id="27" dur="2000" fill="hold"/>
                                        <p:tgtEl>
                                          <p:spTgt spid="51468"/>
                                        </p:tgtEl>
                                        <p:attrNameLst>
                                          <p:attrName>ppt_x</p:attrName>
                                          <p:attrName>ppt_y</p:attrName>
                                        </p:attrNameLst>
                                      </p:cBhvr>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1480"/>
                                        </p:tgtEl>
                                        <p:attrNameLst>
                                          <p:attrName>style.visibility</p:attrName>
                                        </p:attrNameLst>
                                      </p:cBhvr>
                                      <p:to>
                                        <p:strVal val="visible"/>
                                      </p:to>
                                    </p:set>
                                    <p:anim calcmode="lin" valueType="num">
                                      <p:cBhvr additive="base">
                                        <p:cTn id="32" dur="500" fill="hold"/>
                                        <p:tgtEl>
                                          <p:spTgt spid="51480"/>
                                        </p:tgtEl>
                                        <p:attrNameLst>
                                          <p:attrName>ppt_x</p:attrName>
                                        </p:attrNameLst>
                                      </p:cBhvr>
                                      <p:tavLst>
                                        <p:tav tm="0">
                                          <p:val>
                                            <p:strVal val="#ppt_x"/>
                                          </p:val>
                                        </p:tav>
                                        <p:tav tm="100000">
                                          <p:val>
                                            <p:strVal val="#ppt_x"/>
                                          </p:val>
                                        </p:tav>
                                      </p:tavLst>
                                    </p:anim>
                                    <p:anim calcmode="lin" valueType="num">
                                      <p:cBhvr additive="base">
                                        <p:cTn id="33" dur="500" fill="hold"/>
                                        <p:tgtEl>
                                          <p:spTgt spid="5148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1481"/>
                                        </p:tgtEl>
                                        <p:attrNameLst>
                                          <p:attrName>style.visibility</p:attrName>
                                        </p:attrNameLst>
                                      </p:cBhvr>
                                      <p:to>
                                        <p:strVal val="visible"/>
                                      </p:to>
                                    </p:set>
                                    <p:anim calcmode="lin" valueType="num">
                                      <p:cBhvr additive="base">
                                        <p:cTn id="36" dur="500" fill="hold"/>
                                        <p:tgtEl>
                                          <p:spTgt spid="51481"/>
                                        </p:tgtEl>
                                        <p:attrNameLst>
                                          <p:attrName>ppt_x</p:attrName>
                                        </p:attrNameLst>
                                      </p:cBhvr>
                                      <p:tavLst>
                                        <p:tav tm="0">
                                          <p:val>
                                            <p:strVal val="#ppt_x"/>
                                          </p:val>
                                        </p:tav>
                                        <p:tav tm="100000">
                                          <p:val>
                                            <p:strVal val="#ppt_x"/>
                                          </p:val>
                                        </p:tav>
                                      </p:tavLst>
                                    </p:anim>
                                    <p:anim calcmode="lin" valueType="num">
                                      <p:cBhvr additive="base">
                                        <p:cTn id="37" dur="500" fill="hold"/>
                                        <p:tgtEl>
                                          <p:spTgt spid="51481"/>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1479"/>
                                        </p:tgtEl>
                                        <p:attrNameLst>
                                          <p:attrName>style.visibility</p:attrName>
                                        </p:attrNameLst>
                                      </p:cBhvr>
                                      <p:to>
                                        <p:strVal val="visible"/>
                                      </p:to>
                                    </p:set>
                                    <p:anim calcmode="lin" valueType="num">
                                      <p:cBhvr additive="base">
                                        <p:cTn id="42" dur="500" fill="hold"/>
                                        <p:tgtEl>
                                          <p:spTgt spid="51479"/>
                                        </p:tgtEl>
                                        <p:attrNameLst>
                                          <p:attrName>ppt_x</p:attrName>
                                        </p:attrNameLst>
                                      </p:cBhvr>
                                      <p:tavLst>
                                        <p:tav tm="0">
                                          <p:val>
                                            <p:strVal val="#ppt_x"/>
                                          </p:val>
                                        </p:tav>
                                        <p:tav tm="100000">
                                          <p:val>
                                            <p:strVal val="#ppt_x"/>
                                          </p:val>
                                        </p:tav>
                                      </p:tavLst>
                                    </p:anim>
                                    <p:anim calcmode="lin" valueType="num">
                                      <p:cBhvr additive="base">
                                        <p:cTn id="43" dur="500" fill="hold"/>
                                        <p:tgtEl>
                                          <p:spTgt spid="5147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1482"/>
                                        </p:tgtEl>
                                        <p:attrNameLst>
                                          <p:attrName>style.visibility</p:attrName>
                                        </p:attrNameLst>
                                      </p:cBhvr>
                                      <p:to>
                                        <p:strVal val="visible"/>
                                      </p:to>
                                    </p:set>
                                    <p:anim calcmode="lin" valueType="num">
                                      <p:cBhvr additive="base">
                                        <p:cTn id="46" dur="500" fill="hold"/>
                                        <p:tgtEl>
                                          <p:spTgt spid="51482"/>
                                        </p:tgtEl>
                                        <p:attrNameLst>
                                          <p:attrName>ppt_x</p:attrName>
                                        </p:attrNameLst>
                                      </p:cBhvr>
                                      <p:tavLst>
                                        <p:tav tm="0">
                                          <p:val>
                                            <p:strVal val="#ppt_x"/>
                                          </p:val>
                                        </p:tav>
                                        <p:tav tm="100000">
                                          <p:val>
                                            <p:strVal val="#ppt_x"/>
                                          </p:val>
                                        </p:tav>
                                      </p:tavLst>
                                    </p:anim>
                                    <p:anim calcmode="lin" valueType="num">
                                      <p:cBhvr additive="base">
                                        <p:cTn id="47" dur="500" fill="hold"/>
                                        <p:tgtEl>
                                          <p:spTgt spid="51482"/>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1475"/>
                                        </p:tgtEl>
                                        <p:attrNameLst>
                                          <p:attrName>style.visibility</p:attrName>
                                        </p:attrNameLst>
                                      </p:cBhvr>
                                      <p:to>
                                        <p:strVal val="visible"/>
                                      </p:to>
                                    </p:set>
                                    <p:anim calcmode="lin" valueType="num">
                                      <p:cBhvr additive="base">
                                        <p:cTn id="52" dur="500" fill="hold"/>
                                        <p:tgtEl>
                                          <p:spTgt spid="51475"/>
                                        </p:tgtEl>
                                        <p:attrNameLst>
                                          <p:attrName>ppt_x</p:attrName>
                                        </p:attrNameLst>
                                      </p:cBhvr>
                                      <p:tavLst>
                                        <p:tav tm="0">
                                          <p:val>
                                            <p:strVal val="#ppt_x"/>
                                          </p:val>
                                        </p:tav>
                                        <p:tav tm="100000">
                                          <p:val>
                                            <p:strVal val="#ppt_x"/>
                                          </p:val>
                                        </p:tav>
                                      </p:tavLst>
                                    </p:anim>
                                    <p:anim calcmode="lin" valueType="num">
                                      <p:cBhvr additive="base">
                                        <p:cTn id="53" dur="500" fill="hold"/>
                                        <p:tgtEl>
                                          <p:spTgt spid="5147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51476"/>
                                        </p:tgtEl>
                                        <p:attrNameLst>
                                          <p:attrName>style.visibility</p:attrName>
                                        </p:attrNameLst>
                                      </p:cBhvr>
                                      <p:to>
                                        <p:strVal val="visible"/>
                                      </p:to>
                                    </p:set>
                                    <p:anim calcmode="lin" valueType="num">
                                      <p:cBhvr additive="base">
                                        <p:cTn id="56" dur="500" fill="hold"/>
                                        <p:tgtEl>
                                          <p:spTgt spid="51476"/>
                                        </p:tgtEl>
                                        <p:attrNameLst>
                                          <p:attrName>ppt_x</p:attrName>
                                        </p:attrNameLst>
                                      </p:cBhvr>
                                      <p:tavLst>
                                        <p:tav tm="0">
                                          <p:val>
                                            <p:strVal val="#ppt_x"/>
                                          </p:val>
                                        </p:tav>
                                        <p:tav tm="100000">
                                          <p:val>
                                            <p:strVal val="#ppt_x"/>
                                          </p:val>
                                        </p:tav>
                                      </p:tavLst>
                                    </p:anim>
                                    <p:anim calcmode="lin" valueType="num">
                                      <p:cBhvr additive="base">
                                        <p:cTn id="57" dur="500" fill="hold"/>
                                        <p:tgtEl>
                                          <p:spTgt spid="51476"/>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51477"/>
                                        </p:tgtEl>
                                        <p:attrNameLst>
                                          <p:attrName>style.visibility</p:attrName>
                                        </p:attrNameLst>
                                      </p:cBhvr>
                                      <p:to>
                                        <p:strVal val="visible"/>
                                      </p:to>
                                    </p:set>
                                    <p:anim calcmode="lin" valueType="num">
                                      <p:cBhvr additive="base">
                                        <p:cTn id="62" dur="500" fill="hold"/>
                                        <p:tgtEl>
                                          <p:spTgt spid="51477"/>
                                        </p:tgtEl>
                                        <p:attrNameLst>
                                          <p:attrName>ppt_x</p:attrName>
                                        </p:attrNameLst>
                                      </p:cBhvr>
                                      <p:tavLst>
                                        <p:tav tm="0">
                                          <p:val>
                                            <p:strVal val="#ppt_x"/>
                                          </p:val>
                                        </p:tav>
                                        <p:tav tm="100000">
                                          <p:val>
                                            <p:strVal val="#ppt_x"/>
                                          </p:val>
                                        </p:tav>
                                      </p:tavLst>
                                    </p:anim>
                                    <p:anim calcmode="lin" valueType="num">
                                      <p:cBhvr additive="base">
                                        <p:cTn id="63" dur="500" fill="hold"/>
                                        <p:tgtEl>
                                          <p:spTgt spid="51477"/>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51478"/>
                                        </p:tgtEl>
                                        <p:attrNameLst>
                                          <p:attrName>style.visibility</p:attrName>
                                        </p:attrNameLst>
                                      </p:cBhvr>
                                      <p:to>
                                        <p:strVal val="visible"/>
                                      </p:to>
                                    </p:set>
                                    <p:anim calcmode="lin" valueType="num">
                                      <p:cBhvr additive="base">
                                        <p:cTn id="66" dur="500" fill="hold"/>
                                        <p:tgtEl>
                                          <p:spTgt spid="51478"/>
                                        </p:tgtEl>
                                        <p:attrNameLst>
                                          <p:attrName>ppt_x</p:attrName>
                                        </p:attrNameLst>
                                      </p:cBhvr>
                                      <p:tavLst>
                                        <p:tav tm="0">
                                          <p:val>
                                            <p:strVal val="#ppt_x"/>
                                          </p:val>
                                        </p:tav>
                                        <p:tav tm="100000">
                                          <p:val>
                                            <p:strVal val="#ppt_x"/>
                                          </p:val>
                                        </p:tav>
                                      </p:tavLst>
                                    </p:anim>
                                    <p:anim calcmode="lin" valueType="num">
                                      <p:cBhvr additive="base">
                                        <p:cTn id="67" dur="500" fill="hold"/>
                                        <p:tgtEl>
                                          <p:spTgt spid="51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68" grpId="0" animBg="1"/>
      <p:bldP spid="51470" grpId="0" animBg="1"/>
      <p:bldP spid="51471" grpId="0" animBg="1"/>
      <p:bldP spid="51472" grpId="0" animBg="1"/>
      <p:bldP spid="51473" grpId="0" animBg="1"/>
      <p:bldP spid="51475" grpId="0" animBg="1"/>
      <p:bldP spid="51476" grpId="0" animBg="1"/>
      <p:bldP spid="51477" grpId="0" animBg="1"/>
      <p:bldP spid="51478" grpId="0" animBg="1"/>
      <p:bldP spid="51479" grpId="0" animBg="1"/>
      <p:bldP spid="51480" grpId="0" animBg="1"/>
      <p:bldP spid="51481" grpId="0" animBg="1"/>
      <p:bldP spid="5148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4"/>
          <p:cNvSpPr>
            <a:spLocks noChangeArrowheads="1"/>
          </p:cNvSpPr>
          <p:nvPr/>
        </p:nvSpPr>
        <p:spPr bwMode="auto">
          <a:xfrm>
            <a:off x="2411413" y="260350"/>
            <a:ext cx="3735387" cy="523875"/>
          </a:xfrm>
          <a:prstGeom prst="rect">
            <a:avLst/>
          </a:prstGeom>
          <a:solidFill>
            <a:schemeClr val="bg1"/>
          </a:solidFill>
          <a:ln w="9525">
            <a:noFill/>
            <a:miter lim="800000"/>
            <a:headEnd/>
            <a:tailEnd/>
          </a:ln>
        </p:spPr>
        <p:txBody>
          <a:bodyPr wrap="none">
            <a:spAutoFit/>
          </a:bodyPr>
          <a:lstStyle/>
          <a:p>
            <a:r>
              <a:rPr lang="cs-CZ" sz="2800" b="1">
                <a:latin typeface="Calibri" pitchFamily="34" charset="0"/>
                <a:cs typeface="Calibri" pitchFamily="34" charset="0"/>
              </a:rPr>
              <a:t>BT Radioshuttle systém</a:t>
            </a:r>
            <a:r>
              <a:rPr lang="cs-CZ" sz="2800">
                <a:latin typeface="Calibri" pitchFamily="34" charset="0"/>
                <a:cs typeface="Calibri" pitchFamily="34" charset="0"/>
              </a:rPr>
              <a:t> </a:t>
            </a:r>
          </a:p>
        </p:txBody>
      </p:sp>
      <p:sp>
        <p:nvSpPr>
          <p:cNvPr id="25603" name="Rectangle 15"/>
          <p:cNvSpPr>
            <a:spLocks noChangeArrowheads="1"/>
          </p:cNvSpPr>
          <p:nvPr/>
        </p:nvSpPr>
        <p:spPr bwMode="auto">
          <a:xfrm>
            <a:off x="4787900" y="1989138"/>
            <a:ext cx="720725" cy="3095625"/>
          </a:xfrm>
          <a:prstGeom prst="rect">
            <a:avLst/>
          </a:prstGeom>
          <a:noFill/>
          <a:ln w="38100">
            <a:solidFill>
              <a:schemeClr val="tx1"/>
            </a:solidFill>
            <a:miter lim="800000"/>
            <a:headEnd/>
            <a:tailEnd/>
          </a:ln>
        </p:spPr>
        <p:txBody>
          <a:bodyPr wrap="none" anchor="ctr"/>
          <a:lstStyle/>
          <a:p>
            <a:endParaRPr lang="cs-CZ"/>
          </a:p>
        </p:txBody>
      </p:sp>
      <p:sp>
        <p:nvSpPr>
          <p:cNvPr id="25604" name="Rectangle 16"/>
          <p:cNvSpPr>
            <a:spLocks noChangeArrowheads="1"/>
          </p:cNvSpPr>
          <p:nvPr/>
        </p:nvSpPr>
        <p:spPr bwMode="auto">
          <a:xfrm>
            <a:off x="971550" y="1268413"/>
            <a:ext cx="720725" cy="3889375"/>
          </a:xfrm>
          <a:prstGeom prst="rect">
            <a:avLst/>
          </a:prstGeom>
          <a:noFill/>
          <a:ln w="38100">
            <a:solidFill>
              <a:schemeClr val="tx1"/>
            </a:solidFill>
            <a:miter lim="800000"/>
            <a:headEnd/>
            <a:tailEnd/>
          </a:ln>
        </p:spPr>
        <p:txBody>
          <a:bodyPr wrap="none" anchor="ctr"/>
          <a:lstStyle/>
          <a:p>
            <a:endParaRPr lang="cs-CZ"/>
          </a:p>
        </p:txBody>
      </p:sp>
      <p:sp>
        <p:nvSpPr>
          <p:cNvPr id="25605" name="Rectangle 17"/>
          <p:cNvSpPr>
            <a:spLocks noChangeArrowheads="1"/>
          </p:cNvSpPr>
          <p:nvPr/>
        </p:nvSpPr>
        <p:spPr bwMode="auto">
          <a:xfrm>
            <a:off x="1692275" y="1268413"/>
            <a:ext cx="719138" cy="3889375"/>
          </a:xfrm>
          <a:prstGeom prst="rect">
            <a:avLst/>
          </a:prstGeom>
          <a:noFill/>
          <a:ln w="38100">
            <a:solidFill>
              <a:schemeClr val="tx1"/>
            </a:solidFill>
            <a:miter lim="800000"/>
            <a:headEnd/>
            <a:tailEnd/>
          </a:ln>
        </p:spPr>
        <p:txBody>
          <a:bodyPr wrap="none" anchor="ctr"/>
          <a:lstStyle/>
          <a:p>
            <a:endParaRPr lang="cs-CZ"/>
          </a:p>
        </p:txBody>
      </p:sp>
      <p:sp>
        <p:nvSpPr>
          <p:cNvPr id="25606" name="Rectangle 18"/>
          <p:cNvSpPr>
            <a:spLocks noChangeArrowheads="1"/>
          </p:cNvSpPr>
          <p:nvPr/>
        </p:nvSpPr>
        <p:spPr bwMode="auto">
          <a:xfrm>
            <a:off x="2411413" y="1268413"/>
            <a:ext cx="720725" cy="3889375"/>
          </a:xfrm>
          <a:prstGeom prst="rect">
            <a:avLst/>
          </a:prstGeom>
          <a:noFill/>
          <a:ln w="38100">
            <a:solidFill>
              <a:schemeClr val="tx1"/>
            </a:solidFill>
            <a:miter lim="800000"/>
            <a:headEnd/>
            <a:tailEnd/>
          </a:ln>
        </p:spPr>
        <p:txBody>
          <a:bodyPr wrap="none" anchor="ctr"/>
          <a:lstStyle/>
          <a:p>
            <a:endParaRPr lang="cs-CZ"/>
          </a:p>
        </p:txBody>
      </p:sp>
      <p:sp>
        <p:nvSpPr>
          <p:cNvPr id="25607" name="Rectangle 19"/>
          <p:cNvSpPr>
            <a:spLocks noChangeArrowheads="1"/>
          </p:cNvSpPr>
          <p:nvPr/>
        </p:nvSpPr>
        <p:spPr bwMode="auto">
          <a:xfrm>
            <a:off x="3132138" y="1268413"/>
            <a:ext cx="720725" cy="3889375"/>
          </a:xfrm>
          <a:prstGeom prst="rect">
            <a:avLst/>
          </a:prstGeom>
          <a:noFill/>
          <a:ln w="38100">
            <a:solidFill>
              <a:schemeClr val="tx1"/>
            </a:solidFill>
            <a:miter lim="800000"/>
            <a:headEnd/>
            <a:tailEnd/>
          </a:ln>
        </p:spPr>
        <p:txBody>
          <a:bodyPr wrap="none" anchor="ctr"/>
          <a:lstStyle/>
          <a:p>
            <a:endParaRPr lang="cs-CZ"/>
          </a:p>
        </p:txBody>
      </p:sp>
      <p:grpSp>
        <p:nvGrpSpPr>
          <p:cNvPr id="3" name="Group 30"/>
          <p:cNvGrpSpPr>
            <a:grpSpLocks/>
          </p:cNvGrpSpPr>
          <p:nvPr/>
        </p:nvGrpSpPr>
        <p:grpSpPr bwMode="auto">
          <a:xfrm rot="5400000">
            <a:off x="3708400" y="5661026"/>
            <a:ext cx="1150937" cy="576262"/>
            <a:chOff x="4468" y="527"/>
            <a:chExt cx="725" cy="363"/>
          </a:xfrm>
        </p:grpSpPr>
        <p:sp>
          <p:nvSpPr>
            <p:cNvPr id="25844" name="Rectangle 31"/>
            <p:cNvSpPr>
              <a:spLocks noChangeArrowheads="1"/>
            </p:cNvSpPr>
            <p:nvPr/>
          </p:nvSpPr>
          <p:spPr bwMode="auto">
            <a:xfrm>
              <a:off x="4740" y="527"/>
              <a:ext cx="318" cy="363"/>
            </a:xfrm>
            <a:prstGeom prst="rect">
              <a:avLst/>
            </a:prstGeom>
            <a:solidFill>
              <a:srgbClr val="FF3300"/>
            </a:solidFill>
            <a:ln w="9525">
              <a:solidFill>
                <a:schemeClr val="tx1"/>
              </a:solidFill>
              <a:miter lim="800000"/>
              <a:headEnd/>
              <a:tailEnd/>
            </a:ln>
          </p:spPr>
          <p:txBody>
            <a:bodyPr wrap="none" anchor="ctr"/>
            <a:lstStyle/>
            <a:p>
              <a:endParaRPr lang="cs-CZ"/>
            </a:p>
          </p:txBody>
        </p:sp>
        <p:sp>
          <p:nvSpPr>
            <p:cNvPr id="25845" name="Rectangle 32"/>
            <p:cNvSpPr>
              <a:spLocks noChangeArrowheads="1"/>
            </p:cNvSpPr>
            <p:nvPr/>
          </p:nvSpPr>
          <p:spPr bwMode="auto">
            <a:xfrm>
              <a:off x="4695" y="572"/>
              <a:ext cx="45" cy="45"/>
            </a:xfrm>
            <a:prstGeom prst="rect">
              <a:avLst/>
            </a:prstGeom>
            <a:solidFill>
              <a:schemeClr val="tx2"/>
            </a:solidFill>
            <a:ln w="9525">
              <a:solidFill>
                <a:schemeClr val="tx1"/>
              </a:solidFill>
              <a:miter lim="800000"/>
              <a:headEnd/>
              <a:tailEnd/>
            </a:ln>
          </p:spPr>
          <p:txBody>
            <a:bodyPr wrap="none" anchor="ctr"/>
            <a:lstStyle/>
            <a:p>
              <a:endParaRPr lang="cs-CZ"/>
            </a:p>
          </p:txBody>
        </p:sp>
        <p:sp>
          <p:nvSpPr>
            <p:cNvPr id="25846" name="Rectangle 33"/>
            <p:cNvSpPr>
              <a:spLocks noChangeArrowheads="1"/>
            </p:cNvSpPr>
            <p:nvPr/>
          </p:nvSpPr>
          <p:spPr bwMode="auto">
            <a:xfrm>
              <a:off x="4695" y="799"/>
              <a:ext cx="45" cy="45"/>
            </a:xfrm>
            <a:prstGeom prst="rect">
              <a:avLst/>
            </a:prstGeom>
            <a:solidFill>
              <a:schemeClr val="tx2"/>
            </a:solidFill>
            <a:ln w="9525">
              <a:solidFill>
                <a:schemeClr val="tx1"/>
              </a:solidFill>
              <a:miter lim="800000"/>
              <a:headEnd/>
              <a:tailEnd/>
            </a:ln>
          </p:spPr>
          <p:txBody>
            <a:bodyPr wrap="none" anchor="ctr"/>
            <a:lstStyle/>
            <a:p>
              <a:endParaRPr lang="cs-CZ"/>
            </a:p>
          </p:txBody>
        </p:sp>
        <p:sp>
          <p:nvSpPr>
            <p:cNvPr id="25847" name="Rectangle 34"/>
            <p:cNvSpPr>
              <a:spLocks noChangeArrowheads="1"/>
            </p:cNvSpPr>
            <p:nvPr/>
          </p:nvSpPr>
          <p:spPr bwMode="auto">
            <a:xfrm>
              <a:off x="4468" y="572"/>
              <a:ext cx="227" cy="45"/>
            </a:xfrm>
            <a:prstGeom prst="rect">
              <a:avLst/>
            </a:prstGeom>
            <a:solidFill>
              <a:schemeClr val="bg2"/>
            </a:solidFill>
            <a:ln w="9525">
              <a:solidFill>
                <a:schemeClr val="tx1"/>
              </a:solidFill>
              <a:miter lim="800000"/>
              <a:headEnd/>
              <a:tailEnd/>
            </a:ln>
          </p:spPr>
          <p:txBody>
            <a:bodyPr wrap="none" anchor="ctr"/>
            <a:lstStyle/>
            <a:p>
              <a:endParaRPr lang="cs-CZ"/>
            </a:p>
          </p:txBody>
        </p:sp>
        <p:sp>
          <p:nvSpPr>
            <p:cNvPr id="25848" name="Rectangle 35"/>
            <p:cNvSpPr>
              <a:spLocks noChangeArrowheads="1"/>
            </p:cNvSpPr>
            <p:nvPr/>
          </p:nvSpPr>
          <p:spPr bwMode="auto">
            <a:xfrm>
              <a:off x="4468" y="799"/>
              <a:ext cx="227" cy="45"/>
            </a:xfrm>
            <a:prstGeom prst="rect">
              <a:avLst/>
            </a:prstGeom>
            <a:solidFill>
              <a:schemeClr val="bg2"/>
            </a:solidFill>
            <a:ln w="9525">
              <a:solidFill>
                <a:schemeClr val="tx1"/>
              </a:solidFill>
              <a:miter lim="800000"/>
              <a:headEnd/>
              <a:tailEnd/>
            </a:ln>
          </p:spPr>
          <p:txBody>
            <a:bodyPr wrap="none" anchor="ctr"/>
            <a:lstStyle/>
            <a:p>
              <a:endParaRPr lang="cs-CZ"/>
            </a:p>
          </p:txBody>
        </p:sp>
        <p:sp>
          <p:nvSpPr>
            <p:cNvPr id="25849" name="Rectangle 36"/>
            <p:cNvSpPr>
              <a:spLocks noChangeArrowheads="1"/>
            </p:cNvSpPr>
            <p:nvPr/>
          </p:nvSpPr>
          <p:spPr bwMode="auto">
            <a:xfrm>
              <a:off x="4876" y="572"/>
              <a:ext cx="182" cy="272"/>
            </a:xfrm>
            <a:prstGeom prst="rect">
              <a:avLst/>
            </a:prstGeom>
            <a:solidFill>
              <a:schemeClr val="tx2"/>
            </a:solidFill>
            <a:ln w="9525">
              <a:solidFill>
                <a:schemeClr val="tx1"/>
              </a:solidFill>
              <a:miter lim="800000"/>
              <a:headEnd/>
              <a:tailEnd/>
            </a:ln>
          </p:spPr>
          <p:txBody>
            <a:bodyPr wrap="none" anchor="ctr"/>
            <a:lstStyle/>
            <a:p>
              <a:endParaRPr lang="cs-CZ"/>
            </a:p>
          </p:txBody>
        </p:sp>
        <p:sp>
          <p:nvSpPr>
            <p:cNvPr id="25850" name="Rectangle 37"/>
            <p:cNvSpPr>
              <a:spLocks noChangeArrowheads="1"/>
            </p:cNvSpPr>
            <p:nvPr/>
          </p:nvSpPr>
          <p:spPr bwMode="auto">
            <a:xfrm>
              <a:off x="4785" y="572"/>
              <a:ext cx="91" cy="272"/>
            </a:xfrm>
            <a:prstGeom prst="rect">
              <a:avLst/>
            </a:prstGeom>
            <a:solidFill>
              <a:schemeClr val="bg1"/>
            </a:solidFill>
            <a:ln w="9525">
              <a:solidFill>
                <a:schemeClr val="tx1"/>
              </a:solidFill>
              <a:miter lim="800000"/>
              <a:headEnd/>
              <a:tailEnd/>
            </a:ln>
          </p:spPr>
          <p:txBody>
            <a:bodyPr wrap="none" anchor="ctr"/>
            <a:lstStyle/>
            <a:p>
              <a:endParaRPr lang="cs-CZ"/>
            </a:p>
          </p:txBody>
        </p:sp>
        <p:sp>
          <p:nvSpPr>
            <p:cNvPr id="25851" name="Rectangle 38"/>
            <p:cNvSpPr>
              <a:spLocks noChangeArrowheads="1"/>
            </p:cNvSpPr>
            <p:nvPr/>
          </p:nvSpPr>
          <p:spPr bwMode="auto">
            <a:xfrm>
              <a:off x="5057" y="572"/>
              <a:ext cx="136" cy="273"/>
            </a:xfrm>
            <a:prstGeom prst="rect">
              <a:avLst/>
            </a:prstGeom>
            <a:solidFill>
              <a:srgbClr val="FF3300"/>
            </a:solidFill>
            <a:ln w="9525">
              <a:solidFill>
                <a:schemeClr val="tx1"/>
              </a:solidFill>
              <a:miter lim="800000"/>
              <a:headEnd/>
              <a:tailEnd/>
            </a:ln>
          </p:spPr>
          <p:txBody>
            <a:bodyPr wrap="none" anchor="ctr"/>
            <a:lstStyle/>
            <a:p>
              <a:endParaRPr lang="cs-CZ"/>
            </a:p>
          </p:txBody>
        </p:sp>
      </p:grpSp>
      <p:sp>
        <p:nvSpPr>
          <p:cNvPr id="25609" name="Line 39"/>
          <p:cNvSpPr>
            <a:spLocks noChangeShapeType="1"/>
          </p:cNvSpPr>
          <p:nvPr/>
        </p:nvSpPr>
        <p:spPr bwMode="auto">
          <a:xfrm>
            <a:off x="2411413" y="1268413"/>
            <a:ext cx="0" cy="3889375"/>
          </a:xfrm>
          <a:prstGeom prst="line">
            <a:avLst/>
          </a:prstGeom>
          <a:noFill/>
          <a:ln w="38100">
            <a:solidFill>
              <a:schemeClr val="tx1"/>
            </a:solidFill>
            <a:round/>
            <a:headEnd/>
            <a:tailEnd/>
          </a:ln>
        </p:spPr>
        <p:txBody>
          <a:bodyPr/>
          <a:lstStyle/>
          <a:p>
            <a:endParaRPr lang="cs-CZ"/>
          </a:p>
        </p:txBody>
      </p:sp>
      <p:sp>
        <p:nvSpPr>
          <p:cNvPr id="25610" name="Line 40"/>
          <p:cNvSpPr>
            <a:spLocks noChangeShapeType="1"/>
          </p:cNvSpPr>
          <p:nvPr/>
        </p:nvSpPr>
        <p:spPr bwMode="auto">
          <a:xfrm>
            <a:off x="1763713" y="1268413"/>
            <a:ext cx="0" cy="3889375"/>
          </a:xfrm>
          <a:prstGeom prst="line">
            <a:avLst/>
          </a:prstGeom>
          <a:noFill/>
          <a:ln w="9525">
            <a:solidFill>
              <a:schemeClr val="tx1"/>
            </a:solidFill>
            <a:round/>
            <a:headEnd/>
            <a:tailEnd/>
          </a:ln>
        </p:spPr>
        <p:txBody>
          <a:bodyPr/>
          <a:lstStyle/>
          <a:p>
            <a:endParaRPr lang="cs-CZ"/>
          </a:p>
        </p:txBody>
      </p:sp>
      <p:sp>
        <p:nvSpPr>
          <p:cNvPr id="25611" name="Line 41"/>
          <p:cNvSpPr>
            <a:spLocks noChangeShapeType="1"/>
          </p:cNvSpPr>
          <p:nvPr/>
        </p:nvSpPr>
        <p:spPr bwMode="auto">
          <a:xfrm>
            <a:off x="3059113" y="1268413"/>
            <a:ext cx="0" cy="3889375"/>
          </a:xfrm>
          <a:prstGeom prst="line">
            <a:avLst/>
          </a:prstGeom>
          <a:noFill/>
          <a:ln w="9525">
            <a:solidFill>
              <a:schemeClr val="tx1"/>
            </a:solidFill>
            <a:round/>
            <a:headEnd/>
            <a:tailEnd/>
          </a:ln>
        </p:spPr>
        <p:txBody>
          <a:bodyPr/>
          <a:lstStyle/>
          <a:p>
            <a:endParaRPr lang="cs-CZ"/>
          </a:p>
        </p:txBody>
      </p:sp>
      <p:sp>
        <p:nvSpPr>
          <p:cNvPr id="25612" name="Line 42"/>
          <p:cNvSpPr>
            <a:spLocks noChangeShapeType="1"/>
          </p:cNvSpPr>
          <p:nvPr/>
        </p:nvSpPr>
        <p:spPr bwMode="auto">
          <a:xfrm>
            <a:off x="3203575" y="1268413"/>
            <a:ext cx="0" cy="3889375"/>
          </a:xfrm>
          <a:prstGeom prst="line">
            <a:avLst/>
          </a:prstGeom>
          <a:noFill/>
          <a:ln w="9525">
            <a:solidFill>
              <a:schemeClr val="tx1"/>
            </a:solidFill>
            <a:round/>
            <a:headEnd/>
            <a:tailEnd/>
          </a:ln>
        </p:spPr>
        <p:txBody>
          <a:bodyPr/>
          <a:lstStyle/>
          <a:p>
            <a:endParaRPr lang="cs-CZ"/>
          </a:p>
        </p:txBody>
      </p:sp>
      <p:sp>
        <p:nvSpPr>
          <p:cNvPr id="25613" name="Line 43"/>
          <p:cNvSpPr>
            <a:spLocks noChangeShapeType="1"/>
          </p:cNvSpPr>
          <p:nvPr/>
        </p:nvSpPr>
        <p:spPr bwMode="auto">
          <a:xfrm>
            <a:off x="1042988" y="1268413"/>
            <a:ext cx="0" cy="3889375"/>
          </a:xfrm>
          <a:prstGeom prst="line">
            <a:avLst/>
          </a:prstGeom>
          <a:noFill/>
          <a:ln w="9525">
            <a:solidFill>
              <a:schemeClr val="tx1"/>
            </a:solidFill>
            <a:round/>
            <a:headEnd/>
            <a:tailEnd/>
          </a:ln>
        </p:spPr>
        <p:txBody>
          <a:bodyPr/>
          <a:lstStyle/>
          <a:p>
            <a:endParaRPr lang="cs-CZ"/>
          </a:p>
        </p:txBody>
      </p:sp>
      <p:sp>
        <p:nvSpPr>
          <p:cNvPr id="25614" name="Line 44"/>
          <p:cNvSpPr>
            <a:spLocks noChangeShapeType="1"/>
          </p:cNvSpPr>
          <p:nvPr/>
        </p:nvSpPr>
        <p:spPr bwMode="auto">
          <a:xfrm>
            <a:off x="1619250" y="1268413"/>
            <a:ext cx="0" cy="3889375"/>
          </a:xfrm>
          <a:prstGeom prst="line">
            <a:avLst/>
          </a:prstGeom>
          <a:noFill/>
          <a:ln w="9525">
            <a:solidFill>
              <a:schemeClr val="tx1"/>
            </a:solidFill>
            <a:round/>
            <a:headEnd/>
            <a:tailEnd/>
          </a:ln>
        </p:spPr>
        <p:txBody>
          <a:bodyPr/>
          <a:lstStyle/>
          <a:p>
            <a:endParaRPr lang="cs-CZ"/>
          </a:p>
        </p:txBody>
      </p:sp>
      <p:sp>
        <p:nvSpPr>
          <p:cNvPr id="25615" name="Line 45"/>
          <p:cNvSpPr>
            <a:spLocks noChangeShapeType="1"/>
          </p:cNvSpPr>
          <p:nvPr/>
        </p:nvSpPr>
        <p:spPr bwMode="auto">
          <a:xfrm>
            <a:off x="1692275" y="1268413"/>
            <a:ext cx="0" cy="3889375"/>
          </a:xfrm>
          <a:prstGeom prst="line">
            <a:avLst/>
          </a:prstGeom>
          <a:noFill/>
          <a:ln w="9525">
            <a:solidFill>
              <a:schemeClr val="tx1"/>
            </a:solidFill>
            <a:round/>
            <a:headEnd/>
            <a:tailEnd/>
          </a:ln>
        </p:spPr>
        <p:txBody>
          <a:bodyPr/>
          <a:lstStyle/>
          <a:p>
            <a:endParaRPr lang="cs-CZ"/>
          </a:p>
        </p:txBody>
      </p:sp>
      <p:sp>
        <p:nvSpPr>
          <p:cNvPr id="25616" name="Line 46"/>
          <p:cNvSpPr>
            <a:spLocks noChangeShapeType="1"/>
          </p:cNvSpPr>
          <p:nvPr/>
        </p:nvSpPr>
        <p:spPr bwMode="auto">
          <a:xfrm>
            <a:off x="5580063" y="5084763"/>
            <a:ext cx="73025" cy="0"/>
          </a:xfrm>
          <a:prstGeom prst="line">
            <a:avLst/>
          </a:prstGeom>
          <a:noFill/>
          <a:ln w="9525">
            <a:solidFill>
              <a:schemeClr val="tx1"/>
            </a:solidFill>
            <a:round/>
            <a:headEnd/>
            <a:tailEnd/>
          </a:ln>
        </p:spPr>
        <p:txBody>
          <a:bodyPr/>
          <a:lstStyle/>
          <a:p>
            <a:endParaRPr lang="cs-CZ"/>
          </a:p>
        </p:txBody>
      </p:sp>
      <p:sp>
        <p:nvSpPr>
          <p:cNvPr id="25617" name="Line 47"/>
          <p:cNvSpPr>
            <a:spLocks noChangeShapeType="1"/>
          </p:cNvSpPr>
          <p:nvPr/>
        </p:nvSpPr>
        <p:spPr bwMode="auto">
          <a:xfrm>
            <a:off x="5435600" y="2635250"/>
            <a:ext cx="142875" cy="0"/>
          </a:xfrm>
          <a:prstGeom prst="line">
            <a:avLst/>
          </a:prstGeom>
          <a:noFill/>
          <a:ln w="38100">
            <a:solidFill>
              <a:schemeClr val="tx1"/>
            </a:solidFill>
            <a:round/>
            <a:headEnd/>
            <a:tailEnd/>
          </a:ln>
        </p:spPr>
        <p:txBody>
          <a:bodyPr/>
          <a:lstStyle/>
          <a:p>
            <a:endParaRPr lang="cs-CZ"/>
          </a:p>
        </p:txBody>
      </p:sp>
      <p:sp>
        <p:nvSpPr>
          <p:cNvPr id="25618" name="Line 48"/>
          <p:cNvSpPr>
            <a:spLocks noChangeShapeType="1"/>
          </p:cNvSpPr>
          <p:nvPr/>
        </p:nvSpPr>
        <p:spPr bwMode="auto">
          <a:xfrm>
            <a:off x="4932363" y="2563813"/>
            <a:ext cx="71437" cy="0"/>
          </a:xfrm>
          <a:prstGeom prst="line">
            <a:avLst/>
          </a:prstGeom>
          <a:noFill/>
          <a:ln w="9525">
            <a:solidFill>
              <a:schemeClr val="tx1"/>
            </a:solidFill>
            <a:round/>
            <a:headEnd/>
            <a:tailEnd/>
          </a:ln>
        </p:spPr>
        <p:txBody>
          <a:bodyPr/>
          <a:lstStyle/>
          <a:p>
            <a:endParaRPr lang="cs-CZ"/>
          </a:p>
        </p:txBody>
      </p:sp>
      <p:grpSp>
        <p:nvGrpSpPr>
          <p:cNvPr id="25619" name="Group 49"/>
          <p:cNvGrpSpPr>
            <a:grpSpLocks/>
          </p:cNvGrpSpPr>
          <p:nvPr/>
        </p:nvGrpSpPr>
        <p:grpSpPr bwMode="auto">
          <a:xfrm>
            <a:off x="3203575" y="1339850"/>
            <a:ext cx="576263" cy="576263"/>
            <a:chOff x="2426" y="663"/>
            <a:chExt cx="364" cy="363"/>
          </a:xfrm>
        </p:grpSpPr>
        <p:sp>
          <p:nvSpPr>
            <p:cNvPr id="25837" name="Rectangle 50"/>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838" name="Line 51"/>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839" name="Line 52"/>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840" name="Line 53"/>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841" name="Line 54"/>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842" name="Line 55"/>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843" name="Line 56"/>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25620" name="Group 57"/>
          <p:cNvGrpSpPr>
            <a:grpSpLocks/>
          </p:cNvGrpSpPr>
          <p:nvPr/>
        </p:nvGrpSpPr>
        <p:grpSpPr bwMode="auto">
          <a:xfrm>
            <a:off x="3203575" y="1987550"/>
            <a:ext cx="577850" cy="576263"/>
            <a:chOff x="2426" y="663"/>
            <a:chExt cx="364" cy="363"/>
          </a:xfrm>
        </p:grpSpPr>
        <p:sp>
          <p:nvSpPr>
            <p:cNvPr id="25830" name="Rectangle 58"/>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831" name="Line 59"/>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832" name="Line 60"/>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833" name="Line 61"/>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834" name="Line 62"/>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835" name="Line 63"/>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836" name="Line 64"/>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25621" name="Group 65"/>
          <p:cNvGrpSpPr>
            <a:grpSpLocks/>
          </p:cNvGrpSpPr>
          <p:nvPr/>
        </p:nvGrpSpPr>
        <p:grpSpPr bwMode="auto">
          <a:xfrm>
            <a:off x="2484438" y="1339850"/>
            <a:ext cx="577850" cy="576263"/>
            <a:chOff x="2426" y="663"/>
            <a:chExt cx="364" cy="363"/>
          </a:xfrm>
        </p:grpSpPr>
        <p:sp>
          <p:nvSpPr>
            <p:cNvPr id="25823" name="Rectangle 66"/>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824" name="Line 67"/>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825" name="Line 68"/>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826" name="Line 69"/>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827" name="Line 70"/>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828" name="Line 71"/>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829" name="Line 72"/>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sp>
        <p:nvSpPr>
          <p:cNvPr id="25622" name="Line 73"/>
          <p:cNvSpPr>
            <a:spLocks noChangeShapeType="1"/>
          </p:cNvSpPr>
          <p:nvPr/>
        </p:nvSpPr>
        <p:spPr bwMode="auto">
          <a:xfrm>
            <a:off x="2339975" y="1268413"/>
            <a:ext cx="0" cy="3889375"/>
          </a:xfrm>
          <a:prstGeom prst="line">
            <a:avLst/>
          </a:prstGeom>
          <a:noFill/>
          <a:ln w="9525">
            <a:solidFill>
              <a:schemeClr val="tx1"/>
            </a:solidFill>
            <a:round/>
            <a:headEnd/>
            <a:tailEnd/>
          </a:ln>
        </p:spPr>
        <p:txBody>
          <a:bodyPr/>
          <a:lstStyle/>
          <a:p>
            <a:endParaRPr lang="cs-CZ"/>
          </a:p>
        </p:txBody>
      </p:sp>
      <p:sp>
        <p:nvSpPr>
          <p:cNvPr id="25623" name="Line 74"/>
          <p:cNvSpPr>
            <a:spLocks noChangeShapeType="1"/>
          </p:cNvSpPr>
          <p:nvPr/>
        </p:nvSpPr>
        <p:spPr bwMode="auto">
          <a:xfrm>
            <a:off x="2484438" y="1268413"/>
            <a:ext cx="0" cy="3889375"/>
          </a:xfrm>
          <a:prstGeom prst="line">
            <a:avLst/>
          </a:prstGeom>
          <a:noFill/>
          <a:ln w="9525">
            <a:solidFill>
              <a:schemeClr val="tx1"/>
            </a:solidFill>
            <a:round/>
            <a:headEnd/>
            <a:tailEnd/>
          </a:ln>
        </p:spPr>
        <p:txBody>
          <a:bodyPr/>
          <a:lstStyle/>
          <a:p>
            <a:endParaRPr lang="cs-CZ"/>
          </a:p>
        </p:txBody>
      </p:sp>
      <p:sp>
        <p:nvSpPr>
          <p:cNvPr id="25624" name="Line 75"/>
          <p:cNvSpPr>
            <a:spLocks noChangeShapeType="1"/>
          </p:cNvSpPr>
          <p:nvPr/>
        </p:nvSpPr>
        <p:spPr bwMode="auto">
          <a:xfrm>
            <a:off x="3779838" y="1268413"/>
            <a:ext cx="0" cy="3889375"/>
          </a:xfrm>
          <a:prstGeom prst="line">
            <a:avLst/>
          </a:prstGeom>
          <a:noFill/>
          <a:ln w="9525">
            <a:solidFill>
              <a:schemeClr val="tx1"/>
            </a:solidFill>
            <a:round/>
            <a:headEnd/>
            <a:tailEnd/>
          </a:ln>
        </p:spPr>
        <p:txBody>
          <a:bodyPr/>
          <a:lstStyle/>
          <a:p>
            <a:endParaRPr lang="cs-CZ"/>
          </a:p>
        </p:txBody>
      </p:sp>
      <p:grpSp>
        <p:nvGrpSpPr>
          <p:cNvPr id="7" name="Group 76"/>
          <p:cNvGrpSpPr>
            <a:grpSpLocks/>
          </p:cNvGrpSpPr>
          <p:nvPr/>
        </p:nvGrpSpPr>
        <p:grpSpPr bwMode="auto">
          <a:xfrm>
            <a:off x="1763713" y="2636838"/>
            <a:ext cx="577850" cy="576262"/>
            <a:chOff x="2426" y="663"/>
            <a:chExt cx="364" cy="363"/>
          </a:xfrm>
        </p:grpSpPr>
        <p:sp>
          <p:nvSpPr>
            <p:cNvPr id="25816" name="Rectangle 77"/>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817" name="Line 78"/>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818" name="Line 79"/>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819" name="Line 80"/>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820" name="Line 81"/>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821" name="Line 82"/>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822" name="Line 83"/>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25626" name="Group 84"/>
          <p:cNvGrpSpPr>
            <a:grpSpLocks/>
          </p:cNvGrpSpPr>
          <p:nvPr/>
        </p:nvGrpSpPr>
        <p:grpSpPr bwMode="auto">
          <a:xfrm>
            <a:off x="1763713" y="1987550"/>
            <a:ext cx="577850" cy="576263"/>
            <a:chOff x="2426" y="663"/>
            <a:chExt cx="364" cy="363"/>
          </a:xfrm>
        </p:grpSpPr>
        <p:sp>
          <p:nvSpPr>
            <p:cNvPr id="25809" name="Rectangle 85"/>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810" name="Line 86"/>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811" name="Line 87"/>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812" name="Line 88"/>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813" name="Line 89"/>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814" name="Line 90"/>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815" name="Line 91"/>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25627" name="Group 92"/>
          <p:cNvGrpSpPr>
            <a:grpSpLocks/>
          </p:cNvGrpSpPr>
          <p:nvPr/>
        </p:nvGrpSpPr>
        <p:grpSpPr bwMode="auto">
          <a:xfrm>
            <a:off x="1042988" y="1987550"/>
            <a:ext cx="577850" cy="576263"/>
            <a:chOff x="2426" y="663"/>
            <a:chExt cx="364" cy="363"/>
          </a:xfrm>
        </p:grpSpPr>
        <p:sp>
          <p:nvSpPr>
            <p:cNvPr id="25802" name="Rectangle 93"/>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803" name="Line 94"/>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804" name="Line 95"/>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805" name="Line 96"/>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806" name="Line 97"/>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807" name="Line 98"/>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808" name="Line 99"/>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25628" name="Group 100"/>
          <p:cNvGrpSpPr>
            <a:grpSpLocks/>
          </p:cNvGrpSpPr>
          <p:nvPr/>
        </p:nvGrpSpPr>
        <p:grpSpPr bwMode="auto">
          <a:xfrm>
            <a:off x="1042988" y="1339850"/>
            <a:ext cx="577850" cy="576263"/>
            <a:chOff x="2426" y="663"/>
            <a:chExt cx="364" cy="363"/>
          </a:xfrm>
        </p:grpSpPr>
        <p:sp>
          <p:nvSpPr>
            <p:cNvPr id="25795" name="Rectangle 101"/>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796" name="Line 102"/>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797" name="Line 103"/>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798" name="Line 104"/>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799" name="Line 105"/>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800" name="Line 106"/>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801" name="Line 107"/>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25629" name="Group 108"/>
          <p:cNvGrpSpPr>
            <a:grpSpLocks/>
          </p:cNvGrpSpPr>
          <p:nvPr/>
        </p:nvGrpSpPr>
        <p:grpSpPr bwMode="auto">
          <a:xfrm>
            <a:off x="1763713" y="1339850"/>
            <a:ext cx="577850" cy="576263"/>
            <a:chOff x="2426" y="663"/>
            <a:chExt cx="364" cy="363"/>
          </a:xfrm>
        </p:grpSpPr>
        <p:sp>
          <p:nvSpPr>
            <p:cNvPr id="25788" name="Rectangle 109"/>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789" name="Line 110"/>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790" name="Line 111"/>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791" name="Line 112"/>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792" name="Line 113"/>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793" name="Line 114"/>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794" name="Line 115"/>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25630" name="Group 116"/>
          <p:cNvGrpSpPr>
            <a:grpSpLocks/>
          </p:cNvGrpSpPr>
          <p:nvPr/>
        </p:nvGrpSpPr>
        <p:grpSpPr bwMode="auto">
          <a:xfrm>
            <a:off x="4859338" y="2060575"/>
            <a:ext cx="577850" cy="576263"/>
            <a:chOff x="2653" y="618"/>
            <a:chExt cx="364" cy="363"/>
          </a:xfrm>
        </p:grpSpPr>
        <p:sp>
          <p:nvSpPr>
            <p:cNvPr id="25773" name="Rectangle 117"/>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p>
          </p:txBody>
        </p:sp>
        <p:sp>
          <p:nvSpPr>
            <p:cNvPr id="25774" name="Rectangle 118"/>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75" name="Rectangle 119"/>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76" name="Rectangle 120"/>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77" name="Line 121"/>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778" name="Line 122"/>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779" name="Line 123"/>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25780" name="Group 124"/>
            <p:cNvGrpSpPr>
              <a:grpSpLocks/>
            </p:cNvGrpSpPr>
            <p:nvPr/>
          </p:nvGrpSpPr>
          <p:grpSpPr bwMode="auto">
            <a:xfrm>
              <a:off x="2653" y="618"/>
              <a:ext cx="364" cy="317"/>
              <a:chOff x="2426" y="663"/>
              <a:chExt cx="364" cy="363"/>
            </a:xfrm>
          </p:grpSpPr>
          <p:sp>
            <p:nvSpPr>
              <p:cNvPr id="25781" name="Rectangle 125"/>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782" name="Line 126"/>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783" name="Line 127"/>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784" name="Line 128"/>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785" name="Line 129"/>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786" name="Line 130"/>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787" name="Line 131"/>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25631" name="Rectangle 132"/>
          <p:cNvSpPr>
            <a:spLocks noChangeArrowheads="1"/>
          </p:cNvSpPr>
          <p:nvPr/>
        </p:nvSpPr>
        <p:spPr bwMode="auto">
          <a:xfrm>
            <a:off x="5508625" y="1989138"/>
            <a:ext cx="720725" cy="3095625"/>
          </a:xfrm>
          <a:prstGeom prst="rect">
            <a:avLst/>
          </a:prstGeom>
          <a:noFill/>
          <a:ln w="38100">
            <a:solidFill>
              <a:schemeClr val="tx1"/>
            </a:solidFill>
            <a:miter lim="800000"/>
            <a:headEnd/>
            <a:tailEnd/>
          </a:ln>
        </p:spPr>
        <p:txBody>
          <a:bodyPr wrap="none" anchor="ctr"/>
          <a:lstStyle/>
          <a:p>
            <a:endParaRPr lang="cs-CZ"/>
          </a:p>
        </p:txBody>
      </p:sp>
      <p:sp>
        <p:nvSpPr>
          <p:cNvPr id="25632" name="Line 133"/>
          <p:cNvSpPr>
            <a:spLocks noChangeShapeType="1"/>
          </p:cNvSpPr>
          <p:nvPr/>
        </p:nvSpPr>
        <p:spPr bwMode="auto">
          <a:xfrm>
            <a:off x="6300788" y="5084763"/>
            <a:ext cx="73025" cy="0"/>
          </a:xfrm>
          <a:prstGeom prst="line">
            <a:avLst/>
          </a:prstGeom>
          <a:noFill/>
          <a:ln w="9525">
            <a:solidFill>
              <a:schemeClr val="tx1"/>
            </a:solidFill>
            <a:round/>
            <a:headEnd/>
            <a:tailEnd/>
          </a:ln>
        </p:spPr>
        <p:txBody>
          <a:bodyPr/>
          <a:lstStyle/>
          <a:p>
            <a:endParaRPr lang="cs-CZ"/>
          </a:p>
        </p:txBody>
      </p:sp>
      <p:sp>
        <p:nvSpPr>
          <p:cNvPr id="25633" name="Rectangle 134"/>
          <p:cNvSpPr>
            <a:spLocks noChangeArrowheads="1"/>
          </p:cNvSpPr>
          <p:nvPr/>
        </p:nvSpPr>
        <p:spPr bwMode="auto">
          <a:xfrm>
            <a:off x="6227763" y="1989138"/>
            <a:ext cx="720725" cy="3095625"/>
          </a:xfrm>
          <a:prstGeom prst="rect">
            <a:avLst/>
          </a:prstGeom>
          <a:noFill/>
          <a:ln w="38100">
            <a:solidFill>
              <a:schemeClr val="tx1"/>
            </a:solidFill>
            <a:miter lim="800000"/>
            <a:headEnd/>
            <a:tailEnd/>
          </a:ln>
        </p:spPr>
        <p:txBody>
          <a:bodyPr wrap="none" anchor="ctr"/>
          <a:lstStyle/>
          <a:p>
            <a:endParaRPr lang="cs-CZ"/>
          </a:p>
        </p:txBody>
      </p:sp>
      <p:sp>
        <p:nvSpPr>
          <p:cNvPr id="25634" name="Line 135"/>
          <p:cNvSpPr>
            <a:spLocks noChangeShapeType="1"/>
          </p:cNvSpPr>
          <p:nvPr/>
        </p:nvSpPr>
        <p:spPr bwMode="auto">
          <a:xfrm>
            <a:off x="7019925" y="5084763"/>
            <a:ext cx="73025" cy="0"/>
          </a:xfrm>
          <a:prstGeom prst="line">
            <a:avLst/>
          </a:prstGeom>
          <a:noFill/>
          <a:ln w="9525">
            <a:solidFill>
              <a:schemeClr val="tx1"/>
            </a:solidFill>
            <a:round/>
            <a:headEnd/>
            <a:tailEnd/>
          </a:ln>
        </p:spPr>
        <p:txBody>
          <a:bodyPr/>
          <a:lstStyle/>
          <a:p>
            <a:endParaRPr lang="cs-CZ"/>
          </a:p>
        </p:txBody>
      </p:sp>
      <p:sp>
        <p:nvSpPr>
          <p:cNvPr id="25635" name="Rectangle 136"/>
          <p:cNvSpPr>
            <a:spLocks noChangeArrowheads="1"/>
          </p:cNvSpPr>
          <p:nvPr/>
        </p:nvSpPr>
        <p:spPr bwMode="auto">
          <a:xfrm>
            <a:off x="6948488" y="1989138"/>
            <a:ext cx="720725" cy="3095625"/>
          </a:xfrm>
          <a:prstGeom prst="rect">
            <a:avLst/>
          </a:prstGeom>
          <a:noFill/>
          <a:ln w="38100">
            <a:solidFill>
              <a:schemeClr val="tx1"/>
            </a:solidFill>
            <a:miter lim="800000"/>
            <a:headEnd/>
            <a:tailEnd/>
          </a:ln>
        </p:spPr>
        <p:txBody>
          <a:bodyPr wrap="none" anchor="ctr"/>
          <a:lstStyle/>
          <a:p>
            <a:endParaRPr lang="cs-CZ"/>
          </a:p>
        </p:txBody>
      </p:sp>
      <p:sp>
        <p:nvSpPr>
          <p:cNvPr id="25636" name="Line 137"/>
          <p:cNvSpPr>
            <a:spLocks noChangeShapeType="1"/>
          </p:cNvSpPr>
          <p:nvPr/>
        </p:nvSpPr>
        <p:spPr bwMode="auto">
          <a:xfrm>
            <a:off x="4787900" y="2635250"/>
            <a:ext cx="71438" cy="0"/>
          </a:xfrm>
          <a:prstGeom prst="line">
            <a:avLst/>
          </a:prstGeom>
          <a:noFill/>
          <a:ln w="38100">
            <a:solidFill>
              <a:schemeClr val="tx1"/>
            </a:solidFill>
            <a:round/>
            <a:headEnd/>
            <a:tailEnd/>
          </a:ln>
        </p:spPr>
        <p:txBody>
          <a:bodyPr/>
          <a:lstStyle/>
          <a:p>
            <a:endParaRPr lang="cs-CZ"/>
          </a:p>
        </p:txBody>
      </p:sp>
      <p:sp>
        <p:nvSpPr>
          <p:cNvPr id="25637" name="Line 138"/>
          <p:cNvSpPr>
            <a:spLocks noChangeShapeType="1"/>
          </p:cNvSpPr>
          <p:nvPr/>
        </p:nvSpPr>
        <p:spPr bwMode="auto">
          <a:xfrm>
            <a:off x="6156325" y="4941888"/>
            <a:ext cx="142875" cy="0"/>
          </a:xfrm>
          <a:prstGeom prst="line">
            <a:avLst/>
          </a:prstGeom>
          <a:noFill/>
          <a:ln w="38100">
            <a:solidFill>
              <a:schemeClr val="tx1"/>
            </a:solidFill>
            <a:round/>
            <a:headEnd/>
            <a:tailEnd/>
          </a:ln>
        </p:spPr>
        <p:txBody>
          <a:bodyPr/>
          <a:lstStyle/>
          <a:p>
            <a:endParaRPr lang="cs-CZ"/>
          </a:p>
        </p:txBody>
      </p:sp>
      <p:sp>
        <p:nvSpPr>
          <p:cNvPr id="25638" name="Line 139"/>
          <p:cNvSpPr>
            <a:spLocks noChangeShapeType="1"/>
          </p:cNvSpPr>
          <p:nvPr/>
        </p:nvSpPr>
        <p:spPr bwMode="auto">
          <a:xfrm>
            <a:off x="4932363" y="3355975"/>
            <a:ext cx="71437" cy="0"/>
          </a:xfrm>
          <a:prstGeom prst="line">
            <a:avLst/>
          </a:prstGeom>
          <a:noFill/>
          <a:ln w="9525">
            <a:solidFill>
              <a:schemeClr val="tx1"/>
            </a:solidFill>
            <a:round/>
            <a:headEnd/>
            <a:tailEnd/>
          </a:ln>
        </p:spPr>
        <p:txBody>
          <a:bodyPr/>
          <a:lstStyle/>
          <a:p>
            <a:endParaRPr lang="cs-CZ"/>
          </a:p>
        </p:txBody>
      </p:sp>
      <p:grpSp>
        <p:nvGrpSpPr>
          <p:cNvPr id="25639" name="Group 140"/>
          <p:cNvGrpSpPr>
            <a:grpSpLocks/>
          </p:cNvGrpSpPr>
          <p:nvPr/>
        </p:nvGrpSpPr>
        <p:grpSpPr bwMode="auto">
          <a:xfrm>
            <a:off x="4859338" y="2852738"/>
            <a:ext cx="577850" cy="576262"/>
            <a:chOff x="2653" y="618"/>
            <a:chExt cx="364" cy="363"/>
          </a:xfrm>
        </p:grpSpPr>
        <p:sp>
          <p:nvSpPr>
            <p:cNvPr id="25758" name="Rectangle 141"/>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p>
          </p:txBody>
        </p:sp>
        <p:sp>
          <p:nvSpPr>
            <p:cNvPr id="25759" name="Rectangle 142"/>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60" name="Rectangle 143"/>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61" name="Rectangle 144"/>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62" name="Line 145"/>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763" name="Line 146"/>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764" name="Line 147"/>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25765" name="Group 148"/>
            <p:cNvGrpSpPr>
              <a:grpSpLocks/>
            </p:cNvGrpSpPr>
            <p:nvPr/>
          </p:nvGrpSpPr>
          <p:grpSpPr bwMode="auto">
            <a:xfrm>
              <a:off x="2653" y="618"/>
              <a:ext cx="364" cy="317"/>
              <a:chOff x="2426" y="663"/>
              <a:chExt cx="364" cy="363"/>
            </a:xfrm>
          </p:grpSpPr>
          <p:sp>
            <p:nvSpPr>
              <p:cNvPr id="25766" name="Rectangle 149"/>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767" name="Line 150"/>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768" name="Line 151"/>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769" name="Line 152"/>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770" name="Line 153"/>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771" name="Line 154"/>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772" name="Line 155"/>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25640" name="Line 156"/>
          <p:cNvSpPr>
            <a:spLocks noChangeShapeType="1"/>
          </p:cNvSpPr>
          <p:nvPr/>
        </p:nvSpPr>
        <p:spPr bwMode="auto">
          <a:xfrm>
            <a:off x="4787900" y="3427413"/>
            <a:ext cx="71438" cy="0"/>
          </a:xfrm>
          <a:prstGeom prst="line">
            <a:avLst/>
          </a:prstGeom>
          <a:noFill/>
          <a:ln w="38100">
            <a:solidFill>
              <a:schemeClr val="tx1"/>
            </a:solidFill>
            <a:round/>
            <a:headEnd/>
            <a:tailEnd/>
          </a:ln>
        </p:spPr>
        <p:txBody>
          <a:bodyPr/>
          <a:lstStyle/>
          <a:p>
            <a:endParaRPr lang="cs-CZ"/>
          </a:p>
        </p:txBody>
      </p:sp>
      <p:sp>
        <p:nvSpPr>
          <p:cNvPr id="25641" name="Line 157"/>
          <p:cNvSpPr>
            <a:spLocks noChangeShapeType="1"/>
          </p:cNvSpPr>
          <p:nvPr/>
        </p:nvSpPr>
        <p:spPr bwMode="auto">
          <a:xfrm>
            <a:off x="6877050" y="4219575"/>
            <a:ext cx="142875" cy="0"/>
          </a:xfrm>
          <a:prstGeom prst="line">
            <a:avLst/>
          </a:prstGeom>
          <a:noFill/>
          <a:ln w="38100">
            <a:solidFill>
              <a:schemeClr val="tx1"/>
            </a:solidFill>
            <a:round/>
            <a:headEnd/>
            <a:tailEnd/>
          </a:ln>
        </p:spPr>
        <p:txBody>
          <a:bodyPr/>
          <a:lstStyle/>
          <a:p>
            <a:endParaRPr lang="cs-CZ"/>
          </a:p>
        </p:txBody>
      </p:sp>
      <p:sp>
        <p:nvSpPr>
          <p:cNvPr id="25642" name="Line 158"/>
          <p:cNvSpPr>
            <a:spLocks noChangeShapeType="1"/>
          </p:cNvSpPr>
          <p:nvPr/>
        </p:nvSpPr>
        <p:spPr bwMode="auto">
          <a:xfrm>
            <a:off x="6373813" y="4148138"/>
            <a:ext cx="71437" cy="0"/>
          </a:xfrm>
          <a:prstGeom prst="line">
            <a:avLst/>
          </a:prstGeom>
          <a:noFill/>
          <a:ln w="9525">
            <a:solidFill>
              <a:schemeClr val="tx1"/>
            </a:solidFill>
            <a:round/>
            <a:headEnd/>
            <a:tailEnd/>
          </a:ln>
        </p:spPr>
        <p:txBody>
          <a:bodyPr/>
          <a:lstStyle/>
          <a:p>
            <a:endParaRPr lang="cs-CZ"/>
          </a:p>
        </p:txBody>
      </p:sp>
      <p:grpSp>
        <p:nvGrpSpPr>
          <p:cNvPr id="25643" name="Group 159"/>
          <p:cNvGrpSpPr>
            <a:grpSpLocks/>
          </p:cNvGrpSpPr>
          <p:nvPr/>
        </p:nvGrpSpPr>
        <p:grpSpPr bwMode="auto">
          <a:xfrm>
            <a:off x="6300788" y="3644900"/>
            <a:ext cx="577850" cy="576263"/>
            <a:chOff x="2653" y="618"/>
            <a:chExt cx="364" cy="363"/>
          </a:xfrm>
        </p:grpSpPr>
        <p:sp>
          <p:nvSpPr>
            <p:cNvPr id="25743" name="Rectangle 160"/>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p>
          </p:txBody>
        </p:sp>
        <p:sp>
          <p:nvSpPr>
            <p:cNvPr id="25744" name="Rectangle 161"/>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45" name="Rectangle 162"/>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46" name="Rectangle 163"/>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47" name="Line 164"/>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748" name="Line 165"/>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749" name="Line 166"/>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25750" name="Group 167"/>
            <p:cNvGrpSpPr>
              <a:grpSpLocks/>
            </p:cNvGrpSpPr>
            <p:nvPr/>
          </p:nvGrpSpPr>
          <p:grpSpPr bwMode="auto">
            <a:xfrm>
              <a:off x="2653" y="618"/>
              <a:ext cx="364" cy="317"/>
              <a:chOff x="2426" y="663"/>
              <a:chExt cx="364" cy="363"/>
            </a:xfrm>
          </p:grpSpPr>
          <p:sp>
            <p:nvSpPr>
              <p:cNvPr id="25751" name="Rectangle 168"/>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752" name="Line 169"/>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753" name="Line 170"/>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754" name="Line 171"/>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755" name="Line 172"/>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756" name="Line 173"/>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757" name="Line 174"/>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25644" name="Line 175"/>
          <p:cNvSpPr>
            <a:spLocks noChangeShapeType="1"/>
          </p:cNvSpPr>
          <p:nvPr/>
        </p:nvSpPr>
        <p:spPr bwMode="auto">
          <a:xfrm flipV="1">
            <a:off x="6156325" y="4219575"/>
            <a:ext cx="144463" cy="1588"/>
          </a:xfrm>
          <a:prstGeom prst="line">
            <a:avLst/>
          </a:prstGeom>
          <a:noFill/>
          <a:ln w="38100">
            <a:solidFill>
              <a:schemeClr val="tx1"/>
            </a:solidFill>
            <a:round/>
            <a:headEnd/>
            <a:tailEnd/>
          </a:ln>
        </p:spPr>
        <p:txBody>
          <a:bodyPr/>
          <a:lstStyle/>
          <a:p>
            <a:endParaRPr lang="cs-CZ"/>
          </a:p>
        </p:txBody>
      </p:sp>
      <p:sp>
        <p:nvSpPr>
          <p:cNvPr id="25645" name="Line 176"/>
          <p:cNvSpPr>
            <a:spLocks noChangeShapeType="1"/>
          </p:cNvSpPr>
          <p:nvPr/>
        </p:nvSpPr>
        <p:spPr bwMode="auto">
          <a:xfrm>
            <a:off x="5435600" y="4149725"/>
            <a:ext cx="142875" cy="0"/>
          </a:xfrm>
          <a:prstGeom prst="line">
            <a:avLst/>
          </a:prstGeom>
          <a:noFill/>
          <a:ln w="38100">
            <a:solidFill>
              <a:schemeClr val="tx1"/>
            </a:solidFill>
            <a:round/>
            <a:headEnd/>
            <a:tailEnd/>
          </a:ln>
        </p:spPr>
        <p:txBody>
          <a:bodyPr/>
          <a:lstStyle/>
          <a:p>
            <a:endParaRPr lang="cs-CZ"/>
          </a:p>
        </p:txBody>
      </p:sp>
      <p:sp>
        <p:nvSpPr>
          <p:cNvPr id="25646" name="Line 177"/>
          <p:cNvSpPr>
            <a:spLocks noChangeShapeType="1"/>
          </p:cNvSpPr>
          <p:nvPr/>
        </p:nvSpPr>
        <p:spPr bwMode="auto">
          <a:xfrm>
            <a:off x="4932363" y="4148138"/>
            <a:ext cx="71437" cy="0"/>
          </a:xfrm>
          <a:prstGeom prst="line">
            <a:avLst/>
          </a:prstGeom>
          <a:noFill/>
          <a:ln w="9525">
            <a:solidFill>
              <a:schemeClr val="tx1"/>
            </a:solidFill>
            <a:round/>
            <a:headEnd/>
            <a:tailEnd/>
          </a:ln>
        </p:spPr>
        <p:txBody>
          <a:bodyPr/>
          <a:lstStyle/>
          <a:p>
            <a:endParaRPr lang="cs-CZ"/>
          </a:p>
        </p:txBody>
      </p:sp>
      <p:grpSp>
        <p:nvGrpSpPr>
          <p:cNvPr id="25647" name="Group 178"/>
          <p:cNvGrpSpPr>
            <a:grpSpLocks/>
          </p:cNvGrpSpPr>
          <p:nvPr/>
        </p:nvGrpSpPr>
        <p:grpSpPr bwMode="auto">
          <a:xfrm>
            <a:off x="4859338" y="3644900"/>
            <a:ext cx="577850" cy="576263"/>
            <a:chOff x="2653" y="618"/>
            <a:chExt cx="364" cy="363"/>
          </a:xfrm>
        </p:grpSpPr>
        <p:sp>
          <p:nvSpPr>
            <p:cNvPr id="25728" name="Rectangle 179"/>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p>
          </p:txBody>
        </p:sp>
        <p:sp>
          <p:nvSpPr>
            <p:cNvPr id="25729" name="Rectangle 180"/>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30" name="Rectangle 181"/>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31" name="Rectangle 182"/>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32" name="Line 183"/>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733" name="Line 184"/>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734" name="Line 185"/>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25735" name="Group 186"/>
            <p:cNvGrpSpPr>
              <a:grpSpLocks/>
            </p:cNvGrpSpPr>
            <p:nvPr/>
          </p:nvGrpSpPr>
          <p:grpSpPr bwMode="auto">
            <a:xfrm>
              <a:off x="2653" y="618"/>
              <a:ext cx="364" cy="317"/>
              <a:chOff x="2426" y="663"/>
              <a:chExt cx="364" cy="363"/>
            </a:xfrm>
          </p:grpSpPr>
          <p:sp>
            <p:nvSpPr>
              <p:cNvPr id="25736" name="Rectangle 187"/>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737" name="Line 188"/>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738" name="Line 189"/>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739" name="Line 190"/>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740" name="Line 191"/>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741" name="Line 192"/>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742" name="Line 193"/>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25648" name="Line 194"/>
          <p:cNvSpPr>
            <a:spLocks noChangeShapeType="1"/>
          </p:cNvSpPr>
          <p:nvPr/>
        </p:nvSpPr>
        <p:spPr bwMode="auto">
          <a:xfrm>
            <a:off x="4787900" y="4149725"/>
            <a:ext cx="71438" cy="0"/>
          </a:xfrm>
          <a:prstGeom prst="line">
            <a:avLst/>
          </a:prstGeom>
          <a:noFill/>
          <a:ln w="38100">
            <a:solidFill>
              <a:schemeClr val="tx1"/>
            </a:solidFill>
            <a:round/>
            <a:headEnd/>
            <a:tailEnd/>
          </a:ln>
        </p:spPr>
        <p:txBody>
          <a:bodyPr/>
          <a:lstStyle/>
          <a:p>
            <a:endParaRPr lang="cs-CZ"/>
          </a:p>
        </p:txBody>
      </p:sp>
      <p:sp>
        <p:nvSpPr>
          <p:cNvPr id="25649" name="Line 195"/>
          <p:cNvSpPr>
            <a:spLocks noChangeShapeType="1"/>
          </p:cNvSpPr>
          <p:nvPr/>
        </p:nvSpPr>
        <p:spPr bwMode="auto">
          <a:xfrm>
            <a:off x="6877050" y="3357563"/>
            <a:ext cx="142875" cy="0"/>
          </a:xfrm>
          <a:prstGeom prst="line">
            <a:avLst/>
          </a:prstGeom>
          <a:noFill/>
          <a:ln w="38100">
            <a:solidFill>
              <a:schemeClr val="tx1"/>
            </a:solidFill>
            <a:round/>
            <a:headEnd/>
            <a:tailEnd/>
          </a:ln>
        </p:spPr>
        <p:txBody>
          <a:bodyPr/>
          <a:lstStyle/>
          <a:p>
            <a:endParaRPr lang="cs-CZ"/>
          </a:p>
        </p:txBody>
      </p:sp>
      <p:sp>
        <p:nvSpPr>
          <p:cNvPr id="25650" name="Line 196"/>
          <p:cNvSpPr>
            <a:spLocks noChangeShapeType="1"/>
          </p:cNvSpPr>
          <p:nvPr/>
        </p:nvSpPr>
        <p:spPr bwMode="auto">
          <a:xfrm>
            <a:off x="6373813" y="3284538"/>
            <a:ext cx="71437" cy="0"/>
          </a:xfrm>
          <a:prstGeom prst="line">
            <a:avLst/>
          </a:prstGeom>
          <a:noFill/>
          <a:ln w="9525">
            <a:solidFill>
              <a:schemeClr val="tx1"/>
            </a:solidFill>
            <a:round/>
            <a:headEnd/>
            <a:tailEnd/>
          </a:ln>
        </p:spPr>
        <p:txBody>
          <a:bodyPr/>
          <a:lstStyle/>
          <a:p>
            <a:endParaRPr lang="cs-CZ"/>
          </a:p>
        </p:txBody>
      </p:sp>
      <p:grpSp>
        <p:nvGrpSpPr>
          <p:cNvPr id="25651" name="Group 197"/>
          <p:cNvGrpSpPr>
            <a:grpSpLocks/>
          </p:cNvGrpSpPr>
          <p:nvPr/>
        </p:nvGrpSpPr>
        <p:grpSpPr bwMode="auto">
          <a:xfrm>
            <a:off x="6300788" y="2781300"/>
            <a:ext cx="577850" cy="576263"/>
            <a:chOff x="2653" y="618"/>
            <a:chExt cx="364" cy="363"/>
          </a:xfrm>
        </p:grpSpPr>
        <p:sp>
          <p:nvSpPr>
            <p:cNvPr id="25713" name="Rectangle 198"/>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p>
          </p:txBody>
        </p:sp>
        <p:sp>
          <p:nvSpPr>
            <p:cNvPr id="25714" name="Rectangle 199"/>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15" name="Rectangle 200"/>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16" name="Rectangle 201"/>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17" name="Line 202"/>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718" name="Line 203"/>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719" name="Line 204"/>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25720" name="Group 205"/>
            <p:cNvGrpSpPr>
              <a:grpSpLocks/>
            </p:cNvGrpSpPr>
            <p:nvPr/>
          </p:nvGrpSpPr>
          <p:grpSpPr bwMode="auto">
            <a:xfrm>
              <a:off x="2653" y="618"/>
              <a:ext cx="364" cy="317"/>
              <a:chOff x="2426" y="663"/>
              <a:chExt cx="364" cy="363"/>
            </a:xfrm>
          </p:grpSpPr>
          <p:sp>
            <p:nvSpPr>
              <p:cNvPr id="25721" name="Rectangle 206"/>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722" name="Line 207"/>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723" name="Line 208"/>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724" name="Line 209"/>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725" name="Line 210"/>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726" name="Line 211"/>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727" name="Line 212"/>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25652" name="Line 213"/>
          <p:cNvSpPr>
            <a:spLocks noChangeShapeType="1"/>
          </p:cNvSpPr>
          <p:nvPr/>
        </p:nvSpPr>
        <p:spPr bwMode="auto">
          <a:xfrm flipV="1">
            <a:off x="6156325" y="3355975"/>
            <a:ext cx="144463" cy="1588"/>
          </a:xfrm>
          <a:prstGeom prst="line">
            <a:avLst/>
          </a:prstGeom>
          <a:noFill/>
          <a:ln w="38100">
            <a:solidFill>
              <a:schemeClr val="tx1"/>
            </a:solidFill>
            <a:round/>
            <a:headEnd/>
            <a:tailEnd/>
          </a:ln>
        </p:spPr>
        <p:txBody>
          <a:bodyPr/>
          <a:lstStyle/>
          <a:p>
            <a:endParaRPr lang="cs-CZ"/>
          </a:p>
        </p:txBody>
      </p:sp>
      <p:sp>
        <p:nvSpPr>
          <p:cNvPr id="25653" name="Line 214"/>
          <p:cNvSpPr>
            <a:spLocks noChangeShapeType="1"/>
          </p:cNvSpPr>
          <p:nvPr/>
        </p:nvSpPr>
        <p:spPr bwMode="auto">
          <a:xfrm>
            <a:off x="7596188" y="4940300"/>
            <a:ext cx="71437" cy="1588"/>
          </a:xfrm>
          <a:prstGeom prst="line">
            <a:avLst/>
          </a:prstGeom>
          <a:noFill/>
          <a:ln w="38100">
            <a:solidFill>
              <a:schemeClr val="tx1"/>
            </a:solidFill>
            <a:round/>
            <a:headEnd/>
            <a:tailEnd/>
          </a:ln>
        </p:spPr>
        <p:txBody>
          <a:bodyPr/>
          <a:lstStyle/>
          <a:p>
            <a:endParaRPr lang="cs-CZ"/>
          </a:p>
        </p:txBody>
      </p:sp>
      <p:grpSp>
        <p:nvGrpSpPr>
          <p:cNvPr id="25654" name="Group 216"/>
          <p:cNvGrpSpPr>
            <a:grpSpLocks/>
          </p:cNvGrpSpPr>
          <p:nvPr/>
        </p:nvGrpSpPr>
        <p:grpSpPr bwMode="auto">
          <a:xfrm>
            <a:off x="7019925" y="2781300"/>
            <a:ext cx="577850" cy="576263"/>
            <a:chOff x="2653" y="618"/>
            <a:chExt cx="364" cy="363"/>
          </a:xfrm>
        </p:grpSpPr>
        <p:sp>
          <p:nvSpPr>
            <p:cNvPr id="25698" name="Rectangle 217"/>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p>
          </p:txBody>
        </p:sp>
        <p:sp>
          <p:nvSpPr>
            <p:cNvPr id="25699" name="Rectangle 218"/>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00" name="Rectangle 219"/>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01" name="Rectangle 220"/>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702" name="Line 221"/>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703" name="Line 222"/>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704" name="Line 223"/>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25705" name="Group 224"/>
            <p:cNvGrpSpPr>
              <a:grpSpLocks/>
            </p:cNvGrpSpPr>
            <p:nvPr/>
          </p:nvGrpSpPr>
          <p:grpSpPr bwMode="auto">
            <a:xfrm>
              <a:off x="2653" y="618"/>
              <a:ext cx="364" cy="317"/>
              <a:chOff x="2426" y="663"/>
              <a:chExt cx="364" cy="363"/>
            </a:xfrm>
          </p:grpSpPr>
          <p:sp>
            <p:nvSpPr>
              <p:cNvPr id="25706" name="Rectangle 225"/>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707" name="Line 226"/>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708" name="Line 227"/>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709" name="Line 228"/>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710" name="Line 229"/>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711" name="Line 230"/>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712" name="Line 231"/>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25655" name="Line 232"/>
          <p:cNvSpPr>
            <a:spLocks noChangeShapeType="1"/>
          </p:cNvSpPr>
          <p:nvPr/>
        </p:nvSpPr>
        <p:spPr bwMode="auto">
          <a:xfrm flipV="1">
            <a:off x="6875463" y="4940300"/>
            <a:ext cx="144462" cy="1588"/>
          </a:xfrm>
          <a:prstGeom prst="line">
            <a:avLst/>
          </a:prstGeom>
          <a:noFill/>
          <a:ln w="38100">
            <a:solidFill>
              <a:schemeClr val="tx1"/>
            </a:solidFill>
            <a:round/>
            <a:headEnd/>
            <a:tailEnd/>
          </a:ln>
        </p:spPr>
        <p:txBody>
          <a:bodyPr/>
          <a:lstStyle/>
          <a:p>
            <a:endParaRPr lang="cs-CZ"/>
          </a:p>
        </p:txBody>
      </p:sp>
      <p:sp>
        <p:nvSpPr>
          <p:cNvPr id="25656" name="Line 233"/>
          <p:cNvSpPr>
            <a:spLocks noChangeShapeType="1"/>
          </p:cNvSpPr>
          <p:nvPr/>
        </p:nvSpPr>
        <p:spPr bwMode="auto">
          <a:xfrm>
            <a:off x="5435600" y="3429000"/>
            <a:ext cx="142875" cy="0"/>
          </a:xfrm>
          <a:prstGeom prst="line">
            <a:avLst/>
          </a:prstGeom>
          <a:noFill/>
          <a:ln w="38100">
            <a:solidFill>
              <a:schemeClr val="tx1"/>
            </a:solidFill>
            <a:round/>
            <a:headEnd/>
            <a:tailEnd/>
          </a:ln>
        </p:spPr>
        <p:txBody>
          <a:bodyPr/>
          <a:lstStyle/>
          <a:p>
            <a:endParaRPr lang="cs-CZ"/>
          </a:p>
        </p:txBody>
      </p:sp>
      <p:sp>
        <p:nvSpPr>
          <p:cNvPr id="25657" name="Line 234"/>
          <p:cNvSpPr>
            <a:spLocks noChangeShapeType="1"/>
          </p:cNvSpPr>
          <p:nvPr/>
        </p:nvSpPr>
        <p:spPr bwMode="auto">
          <a:xfrm>
            <a:off x="6877050" y="2636838"/>
            <a:ext cx="142875" cy="0"/>
          </a:xfrm>
          <a:prstGeom prst="line">
            <a:avLst/>
          </a:prstGeom>
          <a:noFill/>
          <a:ln w="38100">
            <a:solidFill>
              <a:schemeClr val="tx1"/>
            </a:solidFill>
            <a:round/>
            <a:headEnd/>
            <a:tailEnd/>
          </a:ln>
        </p:spPr>
        <p:txBody>
          <a:bodyPr/>
          <a:lstStyle/>
          <a:p>
            <a:endParaRPr lang="cs-CZ"/>
          </a:p>
        </p:txBody>
      </p:sp>
      <p:sp>
        <p:nvSpPr>
          <p:cNvPr id="25658" name="Line 235"/>
          <p:cNvSpPr>
            <a:spLocks noChangeShapeType="1"/>
          </p:cNvSpPr>
          <p:nvPr/>
        </p:nvSpPr>
        <p:spPr bwMode="auto">
          <a:xfrm>
            <a:off x="6156325" y="2636838"/>
            <a:ext cx="142875" cy="0"/>
          </a:xfrm>
          <a:prstGeom prst="line">
            <a:avLst/>
          </a:prstGeom>
          <a:noFill/>
          <a:ln w="38100">
            <a:solidFill>
              <a:schemeClr val="tx1"/>
            </a:solidFill>
            <a:round/>
            <a:headEnd/>
            <a:tailEnd/>
          </a:ln>
        </p:spPr>
        <p:txBody>
          <a:bodyPr/>
          <a:lstStyle/>
          <a:p>
            <a:endParaRPr lang="cs-CZ"/>
          </a:p>
        </p:txBody>
      </p:sp>
      <p:sp>
        <p:nvSpPr>
          <p:cNvPr id="25659" name="Line 236"/>
          <p:cNvSpPr>
            <a:spLocks noChangeShapeType="1"/>
          </p:cNvSpPr>
          <p:nvPr/>
        </p:nvSpPr>
        <p:spPr bwMode="auto">
          <a:xfrm>
            <a:off x="5435600" y="4941888"/>
            <a:ext cx="142875" cy="0"/>
          </a:xfrm>
          <a:prstGeom prst="line">
            <a:avLst/>
          </a:prstGeom>
          <a:noFill/>
          <a:ln w="38100">
            <a:solidFill>
              <a:schemeClr val="tx1"/>
            </a:solidFill>
            <a:round/>
            <a:headEnd/>
            <a:tailEnd/>
          </a:ln>
        </p:spPr>
        <p:txBody>
          <a:bodyPr/>
          <a:lstStyle/>
          <a:p>
            <a:endParaRPr lang="cs-CZ"/>
          </a:p>
        </p:txBody>
      </p:sp>
      <p:sp>
        <p:nvSpPr>
          <p:cNvPr id="25660" name="Line 237"/>
          <p:cNvSpPr>
            <a:spLocks noChangeShapeType="1"/>
          </p:cNvSpPr>
          <p:nvPr/>
        </p:nvSpPr>
        <p:spPr bwMode="auto">
          <a:xfrm>
            <a:off x="7596188" y="2636838"/>
            <a:ext cx="71437" cy="0"/>
          </a:xfrm>
          <a:prstGeom prst="line">
            <a:avLst/>
          </a:prstGeom>
          <a:noFill/>
          <a:ln w="38100">
            <a:solidFill>
              <a:schemeClr val="tx1"/>
            </a:solidFill>
            <a:round/>
            <a:headEnd/>
            <a:tailEnd/>
          </a:ln>
        </p:spPr>
        <p:txBody>
          <a:bodyPr/>
          <a:lstStyle/>
          <a:p>
            <a:endParaRPr lang="cs-CZ"/>
          </a:p>
        </p:txBody>
      </p:sp>
      <p:sp>
        <p:nvSpPr>
          <p:cNvPr id="25661" name="Line 238"/>
          <p:cNvSpPr>
            <a:spLocks noChangeShapeType="1"/>
          </p:cNvSpPr>
          <p:nvPr/>
        </p:nvSpPr>
        <p:spPr bwMode="auto">
          <a:xfrm flipV="1">
            <a:off x="4787900" y="4941888"/>
            <a:ext cx="71438" cy="0"/>
          </a:xfrm>
          <a:prstGeom prst="line">
            <a:avLst/>
          </a:prstGeom>
          <a:noFill/>
          <a:ln w="38100">
            <a:solidFill>
              <a:schemeClr val="tx1"/>
            </a:solidFill>
            <a:round/>
            <a:headEnd/>
            <a:tailEnd/>
          </a:ln>
        </p:spPr>
        <p:txBody>
          <a:bodyPr/>
          <a:lstStyle/>
          <a:p>
            <a:endParaRPr lang="cs-CZ"/>
          </a:p>
        </p:txBody>
      </p:sp>
      <p:sp>
        <p:nvSpPr>
          <p:cNvPr id="25662" name="Line 239"/>
          <p:cNvSpPr>
            <a:spLocks noChangeShapeType="1"/>
          </p:cNvSpPr>
          <p:nvPr/>
        </p:nvSpPr>
        <p:spPr bwMode="auto">
          <a:xfrm>
            <a:off x="7596188" y="3357563"/>
            <a:ext cx="71437" cy="0"/>
          </a:xfrm>
          <a:prstGeom prst="line">
            <a:avLst/>
          </a:prstGeom>
          <a:noFill/>
          <a:ln w="38100">
            <a:solidFill>
              <a:schemeClr val="tx1"/>
            </a:solidFill>
            <a:round/>
            <a:headEnd/>
            <a:tailEnd/>
          </a:ln>
        </p:spPr>
        <p:txBody>
          <a:bodyPr/>
          <a:lstStyle/>
          <a:p>
            <a:endParaRPr lang="cs-CZ"/>
          </a:p>
        </p:txBody>
      </p:sp>
      <p:sp>
        <p:nvSpPr>
          <p:cNvPr id="25663" name="Line 240"/>
          <p:cNvSpPr>
            <a:spLocks noChangeShapeType="1"/>
          </p:cNvSpPr>
          <p:nvPr/>
        </p:nvSpPr>
        <p:spPr bwMode="auto">
          <a:xfrm>
            <a:off x="7596188" y="4076700"/>
            <a:ext cx="71437" cy="0"/>
          </a:xfrm>
          <a:prstGeom prst="line">
            <a:avLst/>
          </a:prstGeom>
          <a:noFill/>
          <a:ln w="38100">
            <a:solidFill>
              <a:schemeClr val="tx1"/>
            </a:solidFill>
            <a:round/>
            <a:headEnd/>
            <a:tailEnd/>
          </a:ln>
        </p:spPr>
        <p:txBody>
          <a:bodyPr/>
          <a:lstStyle/>
          <a:p>
            <a:endParaRPr lang="cs-CZ"/>
          </a:p>
        </p:txBody>
      </p:sp>
      <p:sp>
        <p:nvSpPr>
          <p:cNvPr id="25664" name="Line 241"/>
          <p:cNvSpPr>
            <a:spLocks noChangeShapeType="1"/>
          </p:cNvSpPr>
          <p:nvPr/>
        </p:nvSpPr>
        <p:spPr bwMode="auto">
          <a:xfrm>
            <a:off x="6156325" y="4940300"/>
            <a:ext cx="142875" cy="0"/>
          </a:xfrm>
          <a:prstGeom prst="line">
            <a:avLst/>
          </a:prstGeom>
          <a:noFill/>
          <a:ln w="38100">
            <a:solidFill>
              <a:schemeClr val="tx1"/>
            </a:solidFill>
            <a:round/>
            <a:headEnd/>
            <a:tailEnd/>
          </a:ln>
        </p:spPr>
        <p:txBody>
          <a:bodyPr/>
          <a:lstStyle/>
          <a:p>
            <a:endParaRPr lang="cs-CZ"/>
          </a:p>
        </p:txBody>
      </p:sp>
      <p:sp>
        <p:nvSpPr>
          <p:cNvPr id="25665" name="Line 242"/>
          <p:cNvSpPr>
            <a:spLocks noChangeShapeType="1"/>
          </p:cNvSpPr>
          <p:nvPr/>
        </p:nvSpPr>
        <p:spPr bwMode="auto">
          <a:xfrm>
            <a:off x="5653088" y="4799013"/>
            <a:ext cx="71437" cy="0"/>
          </a:xfrm>
          <a:prstGeom prst="line">
            <a:avLst/>
          </a:prstGeom>
          <a:noFill/>
          <a:ln w="9525">
            <a:solidFill>
              <a:schemeClr val="tx1"/>
            </a:solidFill>
            <a:round/>
            <a:headEnd/>
            <a:tailEnd/>
          </a:ln>
        </p:spPr>
        <p:txBody>
          <a:bodyPr/>
          <a:lstStyle/>
          <a:p>
            <a:endParaRPr lang="cs-CZ"/>
          </a:p>
        </p:txBody>
      </p:sp>
      <p:grpSp>
        <p:nvGrpSpPr>
          <p:cNvPr id="25666" name="Group 243"/>
          <p:cNvGrpSpPr>
            <a:grpSpLocks/>
          </p:cNvGrpSpPr>
          <p:nvPr/>
        </p:nvGrpSpPr>
        <p:grpSpPr bwMode="auto">
          <a:xfrm>
            <a:off x="5580063" y="4295775"/>
            <a:ext cx="577850" cy="576263"/>
            <a:chOff x="2653" y="618"/>
            <a:chExt cx="364" cy="363"/>
          </a:xfrm>
        </p:grpSpPr>
        <p:sp>
          <p:nvSpPr>
            <p:cNvPr id="25683" name="Rectangle 244"/>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p>
          </p:txBody>
        </p:sp>
        <p:sp>
          <p:nvSpPr>
            <p:cNvPr id="25684" name="Rectangle 245"/>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685" name="Rectangle 246"/>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686" name="Rectangle 247"/>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p>
          </p:txBody>
        </p:sp>
        <p:sp>
          <p:nvSpPr>
            <p:cNvPr id="25687" name="Line 248"/>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688" name="Line 249"/>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25689" name="Line 250"/>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25690" name="Group 251"/>
            <p:cNvGrpSpPr>
              <a:grpSpLocks/>
            </p:cNvGrpSpPr>
            <p:nvPr/>
          </p:nvGrpSpPr>
          <p:grpSpPr bwMode="auto">
            <a:xfrm>
              <a:off x="2653" y="618"/>
              <a:ext cx="364" cy="317"/>
              <a:chOff x="2426" y="663"/>
              <a:chExt cx="364" cy="363"/>
            </a:xfrm>
          </p:grpSpPr>
          <p:sp>
            <p:nvSpPr>
              <p:cNvPr id="25691" name="Rectangle 252"/>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692" name="Line 253"/>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25693" name="Line 254"/>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25694" name="Line 255"/>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25695" name="Line 256"/>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25696" name="Line 257"/>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25697" name="Line 258"/>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61700" name="Rectangle 260"/>
          <p:cNvSpPr>
            <a:spLocks noChangeArrowheads="1"/>
          </p:cNvSpPr>
          <p:nvPr/>
        </p:nvSpPr>
        <p:spPr bwMode="auto">
          <a:xfrm>
            <a:off x="5570538" y="4872038"/>
            <a:ext cx="576262" cy="71437"/>
          </a:xfrm>
          <a:prstGeom prst="rect">
            <a:avLst/>
          </a:prstGeom>
          <a:solidFill>
            <a:srgbClr val="FF3300"/>
          </a:solidFill>
          <a:ln w="9525">
            <a:solidFill>
              <a:schemeClr val="tx1"/>
            </a:solidFill>
            <a:miter lim="800000"/>
            <a:headEnd/>
            <a:tailEnd/>
          </a:ln>
        </p:spPr>
        <p:txBody>
          <a:bodyPr wrap="none" anchor="ctr"/>
          <a:lstStyle/>
          <a:p>
            <a:endParaRPr lang="cs-CZ"/>
          </a:p>
        </p:txBody>
      </p:sp>
      <p:sp>
        <p:nvSpPr>
          <p:cNvPr id="61701" name="Rectangle 261"/>
          <p:cNvSpPr>
            <a:spLocks noChangeArrowheads="1"/>
          </p:cNvSpPr>
          <p:nvPr/>
        </p:nvSpPr>
        <p:spPr bwMode="auto">
          <a:xfrm>
            <a:off x="1763713" y="4724400"/>
            <a:ext cx="576262" cy="431800"/>
          </a:xfrm>
          <a:prstGeom prst="rect">
            <a:avLst/>
          </a:prstGeom>
          <a:solidFill>
            <a:srgbClr val="FF3300"/>
          </a:solidFill>
          <a:ln w="9525">
            <a:solidFill>
              <a:schemeClr val="tx1"/>
            </a:solidFill>
            <a:miter lim="800000"/>
            <a:headEnd/>
            <a:tailEnd/>
          </a:ln>
        </p:spPr>
        <p:txBody>
          <a:bodyPr wrap="none" anchor="ctr"/>
          <a:lstStyle/>
          <a:p>
            <a:endParaRPr lang="cs-CZ"/>
          </a:p>
        </p:txBody>
      </p:sp>
      <p:grpSp>
        <p:nvGrpSpPr>
          <p:cNvPr id="26" name="Group 262"/>
          <p:cNvGrpSpPr>
            <a:grpSpLocks/>
          </p:cNvGrpSpPr>
          <p:nvPr/>
        </p:nvGrpSpPr>
        <p:grpSpPr bwMode="auto">
          <a:xfrm>
            <a:off x="3995738" y="5229225"/>
            <a:ext cx="576262" cy="504825"/>
            <a:chOff x="204" y="3385"/>
            <a:chExt cx="363" cy="318"/>
          </a:xfrm>
        </p:grpSpPr>
        <p:sp>
          <p:nvSpPr>
            <p:cNvPr id="25676" name="Rectangle 263"/>
            <p:cNvSpPr>
              <a:spLocks noChangeArrowheads="1"/>
            </p:cNvSpPr>
            <p:nvPr/>
          </p:nvSpPr>
          <p:spPr bwMode="auto">
            <a:xfrm>
              <a:off x="204" y="3385"/>
              <a:ext cx="363" cy="318"/>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5677" name="Line 264"/>
            <p:cNvSpPr>
              <a:spLocks noChangeShapeType="1"/>
            </p:cNvSpPr>
            <p:nvPr/>
          </p:nvSpPr>
          <p:spPr bwMode="auto">
            <a:xfrm>
              <a:off x="295" y="3385"/>
              <a:ext cx="0" cy="317"/>
            </a:xfrm>
            <a:prstGeom prst="line">
              <a:avLst/>
            </a:prstGeom>
            <a:noFill/>
            <a:ln w="9525">
              <a:solidFill>
                <a:schemeClr val="tx1"/>
              </a:solidFill>
              <a:round/>
              <a:headEnd/>
              <a:tailEnd/>
            </a:ln>
          </p:spPr>
          <p:txBody>
            <a:bodyPr/>
            <a:lstStyle/>
            <a:p>
              <a:endParaRPr lang="cs-CZ"/>
            </a:p>
          </p:txBody>
        </p:sp>
        <p:sp>
          <p:nvSpPr>
            <p:cNvPr id="25678" name="Line 265"/>
            <p:cNvSpPr>
              <a:spLocks noChangeShapeType="1"/>
            </p:cNvSpPr>
            <p:nvPr/>
          </p:nvSpPr>
          <p:spPr bwMode="auto">
            <a:xfrm>
              <a:off x="476" y="3385"/>
              <a:ext cx="0" cy="317"/>
            </a:xfrm>
            <a:prstGeom prst="line">
              <a:avLst/>
            </a:prstGeom>
            <a:noFill/>
            <a:ln w="9525">
              <a:solidFill>
                <a:schemeClr val="tx1"/>
              </a:solidFill>
              <a:round/>
              <a:headEnd/>
              <a:tailEnd/>
            </a:ln>
          </p:spPr>
          <p:txBody>
            <a:bodyPr/>
            <a:lstStyle/>
            <a:p>
              <a:endParaRPr lang="cs-CZ"/>
            </a:p>
          </p:txBody>
        </p:sp>
        <p:sp>
          <p:nvSpPr>
            <p:cNvPr id="25679" name="Line 266"/>
            <p:cNvSpPr>
              <a:spLocks noChangeShapeType="1"/>
            </p:cNvSpPr>
            <p:nvPr/>
          </p:nvSpPr>
          <p:spPr bwMode="auto">
            <a:xfrm>
              <a:off x="204" y="3566"/>
              <a:ext cx="91" cy="0"/>
            </a:xfrm>
            <a:prstGeom prst="line">
              <a:avLst/>
            </a:prstGeom>
            <a:noFill/>
            <a:ln w="9525">
              <a:solidFill>
                <a:schemeClr val="tx1"/>
              </a:solidFill>
              <a:round/>
              <a:headEnd/>
              <a:tailEnd/>
            </a:ln>
          </p:spPr>
          <p:txBody>
            <a:bodyPr/>
            <a:lstStyle/>
            <a:p>
              <a:endParaRPr lang="cs-CZ"/>
            </a:p>
          </p:txBody>
        </p:sp>
        <p:sp>
          <p:nvSpPr>
            <p:cNvPr id="25680" name="Line 267"/>
            <p:cNvSpPr>
              <a:spLocks noChangeShapeType="1"/>
            </p:cNvSpPr>
            <p:nvPr/>
          </p:nvSpPr>
          <p:spPr bwMode="auto">
            <a:xfrm>
              <a:off x="476" y="3566"/>
              <a:ext cx="91" cy="0"/>
            </a:xfrm>
            <a:prstGeom prst="line">
              <a:avLst/>
            </a:prstGeom>
            <a:noFill/>
            <a:ln w="9525">
              <a:solidFill>
                <a:schemeClr val="tx1"/>
              </a:solidFill>
              <a:round/>
              <a:headEnd/>
              <a:tailEnd/>
            </a:ln>
          </p:spPr>
          <p:txBody>
            <a:bodyPr/>
            <a:lstStyle/>
            <a:p>
              <a:endParaRPr lang="cs-CZ"/>
            </a:p>
          </p:txBody>
        </p:sp>
        <p:sp>
          <p:nvSpPr>
            <p:cNvPr id="25681" name="Line 268"/>
            <p:cNvSpPr>
              <a:spLocks noChangeShapeType="1"/>
            </p:cNvSpPr>
            <p:nvPr/>
          </p:nvSpPr>
          <p:spPr bwMode="auto">
            <a:xfrm>
              <a:off x="295" y="3475"/>
              <a:ext cx="181" cy="0"/>
            </a:xfrm>
            <a:prstGeom prst="line">
              <a:avLst/>
            </a:prstGeom>
            <a:noFill/>
            <a:ln w="9525">
              <a:solidFill>
                <a:schemeClr val="tx1"/>
              </a:solidFill>
              <a:round/>
              <a:headEnd/>
              <a:tailEnd/>
            </a:ln>
          </p:spPr>
          <p:txBody>
            <a:bodyPr/>
            <a:lstStyle/>
            <a:p>
              <a:endParaRPr lang="cs-CZ"/>
            </a:p>
          </p:txBody>
        </p:sp>
        <p:sp>
          <p:nvSpPr>
            <p:cNvPr id="25682" name="Line 269"/>
            <p:cNvSpPr>
              <a:spLocks noChangeShapeType="1"/>
            </p:cNvSpPr>
            <p:nvPr/>
          </p:nvSpPr>
          <p:spPr bwMode="auto">
            <a:xfrm>
              <a:off x="295" y="3612"/>
              <a:ext cx="181" cy="0"/>
            </a:xfrm>
            <a:prstGeom prst="line">
              <a:avLst/>
            </a:prstGeom>
            <a:noFill/>
            <a:ln w="9525">
              <a:solidFill>
                <a:schemeClr val="tx1"/>
              </a:solidFill>
              <a:round/>
              <a:headEnd/>
              <a:tailEnd/>
            </a:ln>
          </p:spPr>
          <p:txBody>
            <a:bodyPr/>
            <a:lstStyle/>
            <a:p>
              <a:endParaRPr lang="cs-CZ"/>
            </a:p>
          </p:txBody>
        </p:sp>
      </p:grpSp>
      <p:sp>
        <p:nvSpPr>
          <p:cNvPr id="25670" name="Rectangle 270"/>
          <p:cNvSpPr>
            <a:spLocks noChangeArrowheads="1"/>
          </p:cNvSpPr>
          <p:nvPr/>
        </p:nvSpPr>
        <p:spPr bwMode="auto">
          <a:xfrm>
            <a:off x="7004050" y="3357563"/>
            <a:ext cx="576263" cy="71437"/>
          </a:xfrm>
          <a:prstGeom prst="rect">
            <a:avLst/>
          </a:prstGeom>
          <a:solidFill>
            <a:srgbClr val="FF3300"/>
          </a:solidFill>
          <a:ln w="9525">
            <a:solidFill>
              <a:schemeClr val="tx1"/>
            </a:solidFill>
            <a:miter lim="800000"/>
            <a:headEnd/>
            <a:tailEnd/>
          </a:ln>
        </p:spPr>
        <p:txBody>
          <a:bodyPr wrap="none" anchor="ctr"/>
          <a:lstStyle/>
          <a:p>
            <a:endParaRPr lang="cs-CZ"/>
          </a:p>
        </p:txBody>
      </p:sp>
      <p:sp>
        <p:nvSpPr>
          <p:cNvPr id="61711" name="Rectangle 271"/>
          <p:cNvSpPr>
            <a:spLocks noChangeArrowheads="1"/>
          </p:cNvSpPr>
          <p:nvPr/>
        </p:nvSpPr>
        <p:spPr bwMode="auto">
          <a:xfrm>
            <a:off x="3203575" y="4724400"/>
            <a:ext cx="576263" cy="431800"/>
          </a:xfrm>
          <a:prstGeom prst="rect">
            <a:avLst/>
          </a:prstGeom>
          <a:solidFill>
            <a:srgbClr val="FF3300"/>
          </a:solidFill>
          <a:ln w="9525">
            <a:solidFill>
              <a:schemeClr val="tx1"/>
            </a:solidFill>
            <a:miter lim="800000"/>
            <a:headEnd/>
            <a:tailEnd/>
          </a:ln>
        </p:spPr>
        <p:txBody>
          <a:bodyPr wrap="none" anchor="ctr"/>
          <a:lstStyle/>
          <a:p>
            <a:endParaRPr lang="cs-CZ"/>
          </a:p>
        </p:txBody>
      </p:sp>
      <p:sp>
        <p:nvSpPr>
          <p:cNvPr id="61712" name="Line 272"/>
          <p:cNvSpPr>
            <a:spLocks noChangeShapeType="1"/>
          </p:cNvSpPr>
          <p:nvPr/>
        </p:nvSpPr>
        <p:spPr bwMode="auto">
          <a:xfrm flipH="1" flipV="1">
            <a:off x="2124075" y="2924175"/>
            <a:ext cx="2160588" cy="3025775"/>
          </a:xfrm>
          <a:prstGeom prst="line">
            <a:avLst/>
          </a:prstGeom>
          <a:noFill/>
          <a:ln w="9525">
            <a:solidFill>
              <a:schemeClr val="tx1"/>
            </a:solidFill>
            <a:prstDash val="sysDot"/>
            <a:round/>
            <a:headEnd/>
            <a:tailEnd type="triangle" w="med" len="med"/>
          </a:ln>
        </p:spPr>
        <p:txBody>
          <a:bodyPr/>
          <a:lstStyle/>
          <a:p>
            <a:endParaRPr lang="cs-CZ"/>
          </a:p>
        </p:txBody>
      </p:sp>
      <p:pic>
        <p:nvPicPr>
          <p:cNvPr id="61713" name="Picture 273" descr="RadioShuttle_400"/>
          <p:cNvPicPr>
            <a:picLocks noChangeAspect="1" noChangeArrowheads="1"/>
          </p:cNvPicPr>
          <p:nvPr/>
        </p:nvPicPr>
        <p:blipFill>
          <a:blip r:embed="rId2"/>
          <a:srcRect/>
          <a:stretch>
            <a:fillRect/>
          </a:stretch>
        </p:blipFill>
        <p:spPr bwMode="auto">
          <a:xfrm>
            <a:off x="6084888" y="836613"/>
            <a:ext cx="2333625" cy="939800"/>
          </a:xfrm>
          <a:prstGeom prst="rect">
            <a:avLst/>
          </a:prstGeom>
          <a:noFill/>
          <a:ln w="9525">
            <a:noFill/>
            <a:miter lim="800000"/>
            <a:headEnd/>
            <a:tailEnd/>
          </a:ln>
        </p:spPr>
      </p:pic>
      <p:sp>
        <p:nvSpPr>
          <p:cNvPr id="25674" name="TextovéPole 1"/>
          <p:cNvSpPr txBox="1">
            <a:spLocks noChangeArrowheads="1"/>
          </p:cNvSpPr>
          <p:nvPr/>
        </p:nvSpPr>
        <p:spPr bwMode="auto">
          <a:xfrm>
            <a:off x="4068763" y="908050"/>
            <a:ext cx="1655762" cy="647700"/>
          </a:xfrm>
          <a:prstGeom prst="rect">
            <a:avLst/>
          </a:prstGeom>
          <a:noFill/>
          <a:ln w="9525">
            <a:noFill/>
            <a:miter lim="800000"/>
            <a:headEnd/>
            <a:tailEnd/>
          </a:ln>
        </p:spPr>
        <p:txBody>
          <a:bodyPr>
            <a:spAutoFit/>
          </a:bodyPr>
          <a:lstStyle/>
          <a:p>
            <a:r>
              <a:rPr lang="cs-CZ" b="1">
                <a:latin typeface="Calibri" pitchFamily="34" charset="0"/>
                <a:cs typeface="Calibri" pitchFamily="34" charset="0"/>
              </a:rPr>
              <a:t>Dálkově řízené  vozíky</a:t>
            </a:r>
          </a:p>
        </p:txBody>
      </p:sp>
      <p:sp>
        <p:nvSpPr>
          <p:cNvPr id="25675" name="TextovéPole 264"/>
          <p:cNvSpPr txBox="1">
            <a:spLocks noChangeArrowheads="1"/>
          </p:cNvSpPr>
          <p:nvPr/>
        </p:nvSpPr>
        <p:spPr bwMode="auto">
          <a:xfrm>
            <a:off x="1020763" y="822325"/>
            <a:ext cx="1897062" cy="369888"/>
          </a:xfrm>
          <a:prstGeom prst="rect">
            <a:avLst/>
          </a:prstGeom>
          <a:noFill/>
          <a:ln w="9525">
            <a:noFill/>
            <a:miter lim="800000"/>
            <a:headEnd/>
            <a:tailEnd/>
          </a:ln>
        </p:spPr>
        <p:txBody>
          <a:bodyPr>
            <a:spAutoFit/>
          </a:bodyPr>
          <a:lstStyle/>
          <a:p>
            <a:r>
              <a:rPr lang="cs-CZ" b="1">
                <a:latin typeface="Calibri" pitchFamily="34" charset="0"/>
                <a:cs typeface="Calibri" pitchFamily="34" charset="0"/>
              </a:rPr>
              <a:t>Vjezdové regály</a:t>
            </a:r>
          </a:p>
        </p:txBody>
      </p:sp>
    </p:spTree>
    <p:extLst>
      <p:ext uri="{BB962C8B-B14F-4D97-AF65-F5344CB8AC3E}">
        <p14:creationId xmlns:p14="http://schemas.microsoft.com/office/powerpoint/2010/main" val="343075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7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grpId="0" nodeType="clickEffect">
                                  <p:stCondLst>
                                    <p:cond delay="0"/>
                                  </p:stCondLst>
                                  <p:childTnLst>
                                    <p:animMotion origin="layout" path="M 4.44444E-6 -0.05254 L 4.44444E-6 -0.23102 " pathEditMode="relative" rAng="0" ptsTypes="AA">
                                      <p:cBhvr>
                                        <p:cTn id="10" dur="2000" fill="hold"/>
                                        <p:tgtEl>
                                          <p:spTgt spid="61701"/>
                                        </p:tgtEl>
                                        <p:attrNameLst>
                                          <p:attrName>ppt_x</p:attrName>
                                          <p:attrName>ppt_y</p:attrName>
                                        </p:attrNameLst>
                                      </p:cBhvr>
                                      <p:rCtr x="0" y="-89"/>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2000"/>
                                        <p:tgtEl>
                                          <p:spTgt spid="61701"/>
                                        </p:tgtEl>
                                      </p:cBhvr>
                                    </p:animEffect>
                                    <p:set>
                                      <p:cBhvr>
                                        <p:cTn id="15" dur="1" fill="hold">
                                          <p:stCondLst>
                                            <p:cond delay="1999"/>
                                          </p:stCondLst>
                                        </p:cTn>
                                        <p:tgtEl>
                                          <p:spTgt spid="61701"/>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1712"/>
                                        </p:tgtEl>
                                        <p:attrNameLst>
                                          <p:attrName>style.visibility</p:attrName>
                                        </p:attrNameLst>
                                      </p:cBhvr>
                                      <p:to>
                                        <p:strVal val="visible"/>
                                      </p:to>
                                    </p:set>
                                    <p:animEffect transition="in" filter="wipe(down)">
                                      <p:cBhvr>
                                        <p:cTn id="20" dur="500"/>
                                        <p:tgtEl>
                                          <p:spTgt spid="6171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1" nodeType="clickEffect">
                                  <p:stCondLst>
                                    <p:cond delay="0"/>
                                  </p:stCondLst>
                                  <p:childTnLst>
                                    <p:animEffect transition="out" filter="fade">
                                      <p:cBhvr>
                                        <p:cTn id="24" dur="2000"/>
                                        <p:tgtEl>
                                          <p:spTgt spid="61712"/>
                                        </p:tgtEl>
                                      </p:cBhvr>
                                    </p:animEffect>
                                    <p:set>
                                      <p:cBhvr>
                                        <p:cTn id="25" dur="1" fill="hold">
                                          <p:stCondLst>
                                            <p:cond delay="1999"/>
                                          </p:stCondLst>
                                        </p:cTn>
                                        <p:tgtEl>
                                          <p:spTgt spid="61712"/>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0" presetClass="path" presetSubtype="0" accel="50000" decel="50000" fill="hold" nodeType="clickEffect">
                                  <p:stCondLst>
                                    <p:cond delay="0"/>
                                  </p:stCondLst>
                                  <p:childTnLst>
                                    <p:animMotion origin="layout" path="M -0.00017 -0.08403 L -0.00017 0.24143 " pathEditMode="relative" rAng="0" ptsTypes="AA">
                                      <p:cBhvr>
                                        <p:cTn id="29" dur="2000" fill="hold"/>
                                        <p:tgtEl>
                                          <p:spTgt spid="7"/>
                                        </p:tgtEl>
                                        <p:attrNameLst>
                                          <p:attrName>ppt_x</p:attrName>
                                          <p:attrName>ppt_y</p:attrName>
                                        </p:attrNameLst>
                                      </p:cBhvr>
                                      <p:rCtr x="0" y="163"/>
                                    </p:animMotion>
                                  </p:childTnLst>
                                </p:cTn>
                              </p:par>
                            </p:childTnLst>
                          </p:cTn>
                        </p:par>
                      </p:childTnLst>
                    </p:cTn>
                  </p:par>
                  <p:par>
                    <p:cTn id="30" fill="hold" nodeType="clickPar">
                      <p:stCondLst>
                        <p:cond delay="indefinite"/>
                      </p:stCondLst>
                      <p:childTnLst>
                        <p:par>
                          <p:cTn id="31" fill="hold" nodeType="withGroup">
                            <p:stCondLst>
                              <p:cond delay="0"/>
                            </p:stCondLst>
                            <p:childTnLst>
                              <p:par>
                                <p:cTn id="32" presetID="0" presetClass="path" presetSubtype="0" accel="50000" decel="50000" fill="hold" nodeType="clickEffect">
                                  <p:stCondLst>
                                    <p:cond delay="0"/>
                                  </p:stCondLst>
                                  <p:childTnLst>
                                    <p:animMotion origin="layout" path="M -0.03159 0.00023 C -0.04965 0.00023 -0.06753 0.00023 -0.08559 0.00023 C -0.08593 -0.01296 -0.08646 -0.02592 -0.08646 -0.03912 C -0.08646 -0.07153 -0.08559 -0.13634 -0.08559 -0.13611 " pathEditMode="relative" rAng="0" ptsTypes="fffA">
                                      <p:cBhvr>
                                        <p:cTn id="33" dur="2000" fill="hold"/>
                                        <p:tgtEl>
                                          <p:spTgt spid="3"/>
                                        </p:tgtEl>
                                        <p:attrNameLst>
                                          <p:attrName>ppt_x</p:attrName>
                                          <p:attrName>ppt_y</p:attrName>
                                        </p:attrNameLst>
                                      </p:cBhvr>
                                      <p:rCtr x="-27" y="-68"/>
                                    </p:animMotion>
                                  </p:childTnLst>
                                </p:cTn>
                              </p:par>
                              <p:par>
                                <p:cTn id="34" presetID="0" presetClass="path" presetSubtype="0" accel="50000" decel="50000" fill="hold" nodeType="withEffect">
                                  <p:stCondLst>
                                    <p:cond delay="0"/>
                                  </p:stCondLst>
                                  <p:childTnLst>
                                    <p:animMotion origin="layout" path="M -0.03159 0.00532 C -0.04965 0.00532 -0.06753 0.00532 -0.08559 0.00532 C -0.08593 -0.00787 -0.08646 -0.02084 -0.08646 -0.03403 C -0.08646 -0.06644 -0.08559 -0.13125 -0.08559 -0.13102 " pathEditMode="relative" rAng="0" ptsTypes="fffA">
                                      <p:cBhvr>
                                        <p:cTn id="35" dur="2000" fill="hold"/>
                                        <p:tgtEl>
                                          <p:spTgt spid="26"/>
                                        </p:tgtEl>
                                        <p:attrNameLst>
                                          <p:attrName>ppt_x</p:attrName>
                                          <p:attrName>ppt_y</p:attrName>
                                        </p:attrNameLst>
                                      </p:cBhvr>
                                      <p:rCtr x="-27" y="-68"/>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grpId="0" nodeType="clickEffect">
                                  <p:stCondLst>
                                    <p:cond delay="0"/>
                                  </p:stCondLst>
                                  <p:childTnLst>
                                    <p:animEffect transition="out" filter="fade">
                                      <p:cBhvr>
                                        <p:cTn id="39" dur="2000"/>
                                        <p:tgtEl>
                                          <p:spTgt spid="61711"/>
                                        </p:tgtEl>
                                      </p:cBhvr>
                                    </p:animEffect>
                                    <p:set>
                                      <p:cBhvr>
                                        <p:cTn id="40" dur="1" fill="hold">
                                          <p:stCondLst>
                                            <p:cond delay="1999"/>
                                          </p:stCondLst>
                                        </p:cTn>
                                        <p:tgtEl>
                                          <p:spTgt spid="61711"/>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0" presetClass="path" presetSubtype="0" accel="50000" decel="50000" fill="hold" nodeType="clickEffect">
                                  <p:stCondLst>
                                    <p:cond delay="0"/>
                                  </p:stCondLst>
                                  <p:childTnLst>
                                    <p:animMotion origin="layout" path="M -0.08559 -0.13102 L -0.08559 -0.37269 " pathEditMode="relative" ptsTypes="AA">
                                      <p:cBhvr>
                                        <p:cTn id="44" dur="2000" fill="hold"/>
                                        <p:tgtEl>
                                          <p:spTgt spid="26"/>
                                        </p:tgtEl>
                                        <p:attrNameLst>
                                          <p:attrName>ppt_x</p:attrName>
                                          <p:attrName>ppt_y</p:attrName>
                                        </p:attrNameLst>
                                      </p:cBhvr>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0" presetClass="path" presetSubtype="0" accel="50000" decel="50000" fill="hold" nodeType="clickEffect">
                                  <p:stCondLst>
                                    <p:cond delay="0"/>
                                  </p:stCondLst>
                                  <p:childTnLst>
                                    <p:animMotion origin="layout" path="M -0.08559 -0.13611 L -0.08559 0.03194 " pathEditMode="relative" ptsTypes="AA">
                                      <p:cBhvr>
                                        <p:cTn id="48" dur="2000" fill="hold"/>
                                        <p:tgtEl>
                                          <p:spTgt spid="3"/>
                                        </p:tgtEl>
                                        <p:attrNameLst>
                                          <p:attrName>ppt_x</p:attrName>
                                          <p:attrName>ppt_y</p:attrName>
                                        </p:attrNameLst>
                                      </p:cBhvr>
                                    </p:animMotion>
                                  </p:childTnLst>
                                </p:cTn>
                              </p:par>
                            </p:childTnLst>
                          </p:cTn>
                        </p:par>
                      </p:childTnLst>
                    </p:cTn>
                  </p:par>
                  <p:par>
                    <p:cTn id="49" fill="hold" nodeType="clickPar">
                      <p:stCondLst>
                        <p:cond delay="indefinite"/>
                      </p:stCondLst>
                      <p:childTnLst>
                        <p:par>
                          <p:cTn id="50" fill="hold" nodeType="withGroup">
                            <p:stCondLst>
                              <p:cond delay="0"/>
                            </p:stCondLst>
                            <p:childTnLst>
                              <p:par>
                                <p:cTn id="51" presetID="0" presetClass="path" presetSubtype="0" accel="50000" decel="50000" fill="hold" nodeType="clickEffect">
                                  <p:stCondLst>
                                    <p:cond delay="0"/>
                                  </p:stCondLst>
                                  <p:childTnLst>
                                    <p:animMotion origin="layout" path="M -0.02361 0.00023 L -0.24409 0.00023 " pathEditMode="relative" rAng="0" ptsTypes="AA">
                                      <p:cBhvr>
                                        <p:cTn id="52" dur="2000" fill="hold"/>
                                        <p:tgtEl>
                                          <p:spTgt spid="3"/>
                                        </p:tgtEl>
                                        <p:attrNameLst>
                                          <p:attrName>ppt_x</p:attrName>
                                          <p:attrName>ppt_y</p:attrName>
                                        </p:attrNameLst>
                                      </p:cBhvr>
                                      <p:rCtr x="-110" y="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61713"/>
                                        </p:tgtEl>
                                        <p:attrNameLst>
                                          <p:attrName>style.visibility</p:attrName>
                                        </p:attrNameLst>
                                      </p:cBhvr>
                                      <p:to>
                                        <p:strVal val="visible"/>
                                      </p:to>
                                    </p:set>
                                    <p:anim calcmode="lin" valueType="num">
                                      <p:cBhvr additive="base">
                                        <p:cTn id="57" dur="500" fill="hold"/>
                                        <p:tgtEl>
                                          <p:spTgt spid="61713"/>
                                        </p:tgtEl>
                                        <p:attrNameLst>
                                          <p:attrName>ppt_x</p:attrName>
                                        </p:attrNameLst>
                                      </p:cBhvr>
                                      <p:tavLst>
                                        <p:tav tm="0">
                                          <p:val>
                                            <p:strVal val="#ppt_x"/>
                                          </p:val>
                                        </p:tav>
                                        <p:tav tm="100000">
                                          <p:val>
                                            <p:strVal val="#ppt_x"/>
                                          </p:val>
                                        </p:tav>
                                      </p:tavLst>
                                    </p:anim>
                                    <p:anim calcmode="lin" valueType="num">
                                      <p:cBhvr additive="base">
                                        <p:cTn id="58" dur="500" fill="hold"/>
                                        <p:tgtEl>
                                          <p:spTgt spid="617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00" grpId="0" animBg="1"/>
      <p:bldP spid="61701" grpId="0" animBg="1"/>
      <p:bldP spid="61701" grpId="1" animBg="1"/>
      <p:bldP spid="61711" grpId="0" animBg="1"/>
      <p:bldP spid="61712" grpId="0" animBg="1"/>
      <p:bldP spid="61712"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1"/>
          <p:cNvSpPr>
            <a:spLocks noChangeArrowheads="1"/>
          </p:cNvSpPr>
          <p:nvPr/>
        </p:nvSpPr>
        <p:spPr bwMode="auto">
          <a:xfrm>
            <a:off x="3255963" y="498475"/>
            <a:ext cx="3255962" cy="522288"/>
          </a:xfrm>
          <a:prstGeom prst="rect">
            <a:avLst/>
          </a:prstGeom>
          <a:solidFill>
            <a:schemeClr val="bg1"/>
          </a:solidFill>
          <a:ln w="9525">
            <a:noFill/>
            <a:miter lim="800000"/>
            <a:headEnd/>
            <a:tailEnd/>
          </a:ln>
        </p:spPr>
        <p:txBody>
          <a:bodyPr wrap="none">
            <a:spAutoFit/>
          </a:bodyPr>
          <a:lstStyle/>
          <a:p>
            <a:r>
              <a:rPr lang="cs-CZ" sz="2800" b="1">
                <a:latin typeface="Calibri" pitchFamily="34" charset="0"/>
                <a:cs typeface="Calibri" pitchFamily="34" charset="0"/>
              </a:rPr>
              <a:t>Gravitační  regály      </a:t>
            </a:r>
            <a:endParaRPr lang="cs-CZ" sz="2800">
              <a:latin typeface="Calibri" pitchFamily="34" charset="0"/>
              <a:cs typeface="Calibri" pitchFamily="34" charset="0"/>
            </a:endParaRPr>
          </a:p>
        </p:txBody>
      </p:sp>
      <p:pic>
        <p:nvPicPr>
          <p:cNvPr id="53290" name="Picture 42" descr="gravreg"/>
          <p:cNvPicPr>
            <a:picLocks noChangeAspect="1" noChangeArrowheads="1"/>
          </p:cNvPicPr>
          <p:nvPr/>
        </p:nvPicPr>
        <p:blipFill>
          <a:blip r:embed="rId3"/>
          <a:srcRect/>
          <a:stretch>
            <a:fillRect/>
          </a:stretch>
        </p:blipFill>
        <p:spPr bwMode="auto">
          <a:xfrm>
            <a:off x="5376863" y="1222375"/>
            <a:ext cx="3384550" cy="3816350"/>
          </a:xfrm>
          <a:prstGeom prst="rect">
            <a:avLst/>
          </a:prstGeom>
          <a:noFill/>
          <a:ln w="9525">
            <a:noFill/>
            <a:miter lim="800000"/>
            <a:headEnd/>
            <a:tailEnd/>
          </a:ln>
        </p:spPr>
      </p:pic>
      <p:sp>
        <p:nvSpPr>
          <p:cNvPr id="26628" name="Rectangle 43"/>
          <p:cNvSpPr>
            <a:spLocks noChangeArrowheads="1"/>
          </p:cNvSpPr>
          <p:nvPr/>
        </p:nvSpPr>
        <p:spPr bwMode="auto">
          <a:xfrm>
            <a:off x="755650" y="1916113"/>
            <a:ext cx="576263" cy="3673475"/>
          </a:xfrm>
          <a:prstGeom prst="rect">
            <a:avLst/>
          </a:prstGeom>
          <a:noFill/>
          <a:ln w="9525">
            <a:solidFill>
              <a:schemeClr val="tx1"/>
            </a:solidFill>
            <a:miter lim="800000"/>
            <a:headEnd/>
            <a:tailEnd/>
          </a:ln>
        </p:spPr>
        <p:txBody>
          <a:bodyPr wrap="none" anchor="ctr"/>
          <a:lstStyle/>
          <a:p>
            <a:endParaRPr lang="cs-CZ"/>
          </a:p>
        </p:txBody>
      </p:sp>
      <p:sp>
        <p:nvSpPr>
          <p:cNvPr id="26629" name="Line 44"/>
          <p:cNvSpPr>
            <a:spLocks noChangeShapeType="1"/>
          </p:cNvSpPr>
          <p:nvPr/>
        </p:nvSpPr>
        <p:spPr bwMode="auto">
          <a:xfrm>
            <a:off x="1044575" y="1916113"/>
            <a:ext cx="0" cy="3673475"/>
          </a:xfrm>
          <a:prstGeom prst="line">
            <a:avLst/>
          </a:prstGeom>
          <a:noFill/>
          <a:ln w="9525">
            <a:solidFill>
              <a:schemeClr val="tx1"/>
            </a:solidFill>
            <a:round/>
            <a:headEnd/>
            <a:tailEnd/>
          </a:ln>
        </p:spPr>
        <p:txBody>
          <a:bodyPr/>
          <a:lstStyle/>
          <a:p>
            <a:endParaRPr lang="cs-CZ"/>
          </a:p>
        </p:txBody>
      </p:sp>
      <p:sp>
        <p:nvSpPr>
          <p:cNvPr id="26630" name="Line 45"/>
          <p:cNvSpPr>
            <a:spLocks noChangeShapeType="1"/>
          </p:cNvSpPr>
          <p:nvPr/>
        </p:nvSpPr>
        <p:spPr bwMode="auto">
          <a:xfrm>
            <a:off x="755650" y="2276475"/>
            <a:ext cx="576263" cy="0"/>
          </a:xfrm>
          <a:prstGeom prst="line">
            <a:avLst/>
          </a:prstGeom>
          <a:noFill/>
          <a:ln w="9525">
            <a:solidFill>
              <a:schemeClr val="tx1"/>
            </a:solidFill>
            <a:round/>
            <a:headEnd/>
            <a:tailEnd/>
          </a:ln>
        </p:spPr>
        <p:txBody>
          <a:bodyPr/>
          <a:lstStyle/>
          <a:p>
            <a:endParaRPr lang="cs-CZ"/>
          </a:p>
        </p:txBody>
      </p:sp>
      <p:sp>
        <p:nvSpPr>
          <p:cNvPr id="26631" name="Line 46"/>
          <p:cNvSpPr>
            <a:spLocks noChangeShapeType="1"/>
          </p:cNvSpPr>
          <p:nvPr/>
        </p:nvSpPr>
        <p:spPr bwMode="auto">
          <a:xfrm>
            <a:off x="755650" y="2708275"/>
            <a:ext cx="576263" cy="0"/>
          </a:xfrm>
          <a:prstGeom prst="line">
            <a:avLst/>
          </a:prstGeom>
          <a:noFill/>
          <a:ln w="9525">
            <a:solidFill>
              <a:schemeClr val="tx1"/>
            </a:solidFill>
            <a:round/>
            <a:headEnd/>
            <a:tailEnd/>
          </a:ln>
        </p:spPr>
        <p:txBody>
          <a:bodyPr/>
          <a:lstStyle/>
          <a:p>
            <a:endParaRPr lang="cs-CZ"/>
          </a:p>
        </p:txBody>
      </p:sp>
      <p:sp>
        <p:nvSpPr>
          <p:cNvPr id="26632" name="Line 47"/>
          <p:cNvSpPr>
            <a:spLocks noChangeShapeType="1"/>
          </p:cNvSpPr>
          <p:nvPr/>
        </p:nvSpPr>
        <p:spPr bwMode="auto">
          <a:xfrm>
            <a:off x="755650" y="3141663"/>
            <a:ext cx="576263" cy="0"/>
          </a:xfrm>
          <a:prstGeom prst="line">
            <a:avLst/>
          </a:prstGeom>
          <a:noFill/>
          <a:ln w="9525">
            <a:solidFill>
              <a:schemeClr val="tx1"/>
            </a:solidFill>
            <a:round/>
            <a:headEnd/>
            <a:tailEnd/>
          </a:ln>
        </p:spPr>
        <p:txBody>
          <a:bodyPr/>
          <a:lstStyle/>
          <a:p>
            <a:endParaRPr lang="cs-CZ"/>
          </a:p>
        </p:txBody>
      </p:sp>
      <p:sp>
        <p:nvSpPr>
          <p:cNvPr id="26633" name="Line 48"/>
          <p:cNvSpPr>
            <a:spLocks noChangeShapeType="1"/>
          </p:cNvSpPr>
          <p:nvPr/>
        </p:nvSpPr>
        <p:spPr bwMode="auto">
          <a:xfrm>
            <a:off x="755650" y="3500438"/>
            <a:ext cx="576263" cy="0"/>
          </a:xfrm>
          <a:prstGeom prst="line">
            <a:avLst/>
          </a:prstGeom>
          <a:noFill/>
          <a:ln w="9525">
            <a:solidFill>
              <a:schemeClr val="tx1"/>
            </a:solidFill>
            <a:round/>
            <a:headEnd/>
            <a:tailEnd/>
          </a:ln>
        </p:spPr>
        <p:txBody>
          <a:bodyPr/>
          <a:lstStyle/>
          <a:p>
            <a:endParaRPr lang="cs-CZ"/>
          </a:p>
        </p:txBody>
      </p:sp>
      <p:sp>
        <p:nvSpPr>
          <p:cNvPr id="26634" name="Line 49"/>
          <p:cNvSpPr>
            <a:spLocks noChangeShapeType="1"/>
          </p:cNvSpPr>
          <p:nvPr/>
        </p:nvSpPr>
        <p:spPr bwMode="auto">
          <a:xfrm>
            <a:off x="755650" y="3860800"/>
            <a:ext cx="576263" cy="0"/>
          </a:xfrm>
          <a:prstGeom prst="line">
            <a:avLst/>
          </a:prstGeom>
          <a:noFill/>
          <a:ln w="9525">
            <a:solidFill>
              <a:schemeClr val="tx1"/>
            </a:solidFill>
            <a:round/>
            <a:headEnd/>
            <a:tailEnd/>
          </a:ln>
        </p:spPr>
        <p:txBody>
          <a:bodyPr/>
          <a:lstStyle/>
          <a:p>
            <a:endParaRPr lang="cs-CZ"/>
          </a:p>
        </p:txBody>
      </p:sp>
      <p:sp>
        <p:nvSpPr>
          <p:cNvPr id="26635" name="Line 50"/>
          <p:cNvSpPr>
            <a:spLocks noChangeShapeType="1"/>
          </p:cNvSpPr>
          <p:nvPr/>
        </p:nvSpPr>
        <p:spPr bwMode="auto">
          <a:xfrm>
            <a:off x="755650" y="5084763"/>
            <a:ext cx="576263" cy="0"/>
          </a:xfrm>
          <a:prstGeom prst="line">
            <a:avLst/>
          </a:prstGeom>
          <a:noFill/>
          <a:ln w="9525">
            <a:solidFill>
              <a:schemeClr val="tx1"/>
            </a:solidFill>
            <a:round/>
            <a:headEnd/>
            <a:tailEnd/>
          </a:ln>
        </p:spPr>
        <p:txBody>
          <a:bodyPr/>
          <a:lstStyle/>
          <a:p>
            <a:endParaRPr lang="cs-CZ"/>
          </a:p>
        </p:txBody>
      </p:sp>
      <p:sp>
        <p:nvSpPr>
          <p:cNvPr id="26636" name="Line 51"/>
          <p:cNvSpPr>
            <a:spLocks noChangeShapeType="1"/>
          </p:cNvSpPr>
          <p:nvPr/>
        </p:nvSpPr>
        <p:spPr bwMode="auto">
          <a:xfrm>
            <a:off x="755650" y="4221163"/>
            <a:ext cx="576263" cy="0"/>
          </a:xfrm>
          <a:prstGeom prst="line">
            <a:avLst/>
          </a:prstGeom>
          <a:noFill/>
          <a:ln w="9525">
            <a:solidFill>
              <a:schemeClr val="tx1"/>
            </a:solidFill>
            <a:round/>
            <a:headEnd/>
            <a:tailEnd/>
          </a:ln>
        </p:spPr>
        <p:txBody>
          <a:bodyPr/>
          <a:lstStyle/>
          <a:p>
            <a:endParaRPr lang="cs-CZ"/>
          </a:p>
        </p:txBody>
      </p:sp>
      <p:sp>
        <p:nvSpPr>
          <p:cNvPr id="26637" name="Line 52"/>
          <p:cNvSpPr>
            <a:spLocks noChangeShapeType="1"/>
          </p:cNvSpPr>
          <p:nvPr/>
        </p:nvSpPr>
        <p:spPr bwMode="auto">
          <a:xfrm>
            <a:off x="755650" y="4652963"/>
            <a:ext cx="576263" cy="0"/>
          </a:xfrm>
          <a:prstGeom prst="line">
            <a:avLst/>
          </a:prstGeom>
          <a:noFill/>
          <a:ln w="9525">
            <a:solidFill>
              <a:schemeClr val="tx1"/>
            </a:solidFill>
            <a:round/>
            <a:headEnd/>
            <a:tailEnd/>
          </a:ln>
        </p:spPr>
        <p:txBody>
          <a:bodyPr/>
          <a:lstStyle/>
          <a:p>
            <a:endParaRPr lang="cs-CZ"/>
          </a:p>
        </p:txBody>
      </p:sp>
      <p:sp>
        <p:nvSpPr>
          <p:cNvPr id="26638" name="Rectangle 53"/>
          <p:cNvSpPr>
            <a:spLocks noChangeArrowheads="1"/>
          </p:cNvSpPr>
          <p:nvPr/>
        </p:nvSpPr>
        <p:spPr bwMode="auto">
          <a:xfrm>
            <a:off x="1331913" y="1916113"/>
            <a:ext cx="576262" cy="3673475"/>
          </a:xfrm>
          <a:prstGeom prst="rect">
            <a:avLst/>
          </a:prstGeom>
          <a:noFill/>
          <a:ln w="9525">
            <a:solidFill>
              <a:schemeClr val="tx1"/>
            </a:solidFill>
            <a:miter lim="800000"/>
            <a:headEnd/>
            <a:tailEnd/>
          </a:ln>
        </p:spPr>
        <p:txBody>
          <a:bodyPr wrap="none" anchor="ctr"/>
          <a:lstStyle/>
          <a:p>
            <a:endParaRPr lang="cs-CZ"/>
          </a:p>
        </p:txBody>
      </p:sp>
      <p:sp>
        <p:nvSpPr>
          <p:cNvPr id="26639" name="Line 54"/>
          <p:cNvSpPr>
            <a:spLocks noChangeShapeType="1"/>
          </p:cNvSpPr>
          <p:nvPr/>
        </p:nvSpPr>
        <p:spPr bwMode="auto">
          <a:xfrm>
            <a:off x="1620838" y="1916113"/>
            <a:ext cx="0" cy="3673475"/>
          </a:xfrm>
          <a:prstGeom prst="line">
            <a:avLst/>
          </a:prstGeom>
          <a:noFill/>
          <a:ln w="9525">
            <a:solidFill>
              <a:schemeClr val="tx1"/>
            </a:solidFill>
            <a:round/>
            <a:headEnd/>
            <a:tailEnd/>
          </a:ln>
        </p:spPr>
        <p:txBody>
          <a:bodyPr/>
          <a:lstStyle/>
          <a:p>
            <a:endParaRPr lang="cs-CZ"/>
          </a:p>
        </p:txBody>
      </p:sp>
      <p:sp>
        <p:nvSpPr>
          <p:cNvPr id="26640" name="Line 55"/>
          <p:cNvSpPr>
            <a:spLocks noChangeShapeType="1"/>
          </p:cNvSpPr>
          <p:nvPr/>
        </p:nvSpPr>
        <p:spPr bwMode="auto">
          <a:xfrm>
            <a:off x="1331913" y="2276475"/>
            <a:ext cx="576262" cy="0"/>
          </a:xfrm>
          <a:prstGeom prst="line">
            <a:avLst/>
          </a:prstGeom>
          <a:noFill/>
          <a:ln w="9525">
            <a:solidFill>
              <a:schemeClr val="tx1"/>
            </a:solidFill>
            <a:round/>
            <a:headEnd/>
            <a:tailEnd/>
          </a:ln>
        </p:spPr>
        <p:txBody>
          <a:bodyPr/>
          <a:lstStyle/>
          <a:p>
            <a:endParaRPr lang="cs-CZ"/>
          </a:p>
        </p:txBody>
      </p:sp>
      <p:sp>
        <p:nvSpPr>
          <p:cNvPr id="26641" name="Line 56"/>
          <p:cNvSpPr>
            <a:spLocks noChangeShapeType="1"/>
          </p:cNvSpPr>
          <p:nvPr/>
        </p:nvSpPr>
        <p:spPr bwMode="auto">
          <a:xfrm>
            <a:off x="1331913" y="2708275"/>
            <a:ext cx="576262" cy="0"/>
          </a:xfrm>
          <a:prstGeom prst="line">
            <a:avLst/>
          </a:prstGeom>
          <a:noFill/>
          <a:ln w="9525">
            <a:solidFill>
              <a:schemeClr val="tx1"/>
            </a:solidFill>
            <a:round/>
            <a:headEnd/>
            <a:tailEnd/>
          </a:ln>
        </p:spPr>
        <p:txBody>
          <a:bodyPr/>
          <a:lstStyle/>
          <a:p>
            <a:endParaRPr lang="cs-CZ"/>
          </a:p>
        </p:txBody>
      </p:sp>
      <p:sp>
        <p:nvSpPr>
          <p:cNvPr id="26642" name="Line 57"/>
          <p:cNvSpPr>
            <a:spLocks noChangeShapeType="1"/>
          </p:cNvSpPr>
          <p:nvPr/>
        </p:nvSpPr>
        <p:spPr bwMode="auto">
          <a:xfrm>
            <a:off x="1331913" y="3141663"/>
            <a:ext cx="576262" cy="0"/>
          </a:xfrm>
          <a:prstGeom prst="line">
            <a:avLst/>
          </a:prstGeom>
          <a:noFill/>
          <a:ln w="9525">
            <a:solidFill>
              <a:schemeClr val="tx1"/>
            </a:solidFill>
            <a:round/>
            <a:headEnd/>
            <a:tailEnd/>
          </a:ln>
        </p:spPr>
        <p:txBody>
          <a:bodyPr/>
          <a:lstStyle/>
          <a:p>
            <a:endParaRPr lang="cs-CZ"/>
          </a:p>
        </p:txBody>
      </p:sp>
      <p:sp>
        <p:nvSpPr>
          <p:cNvPr id="26643" name="Line 58"/>
          <p:cNvSpPr>
            <a:spLocks noChangeShapeType="1"/>
          </p:cNvSpPr>
          <p:nvPr/>
        </p:nvSpPr>
        <p:spPr bwMode="auto">
          <a:xfrm>
            <a:off x="1331913" y="3500438"/>
            <a:ext cx="576262" cy="0"/>
          </a:xfrm>
          <a:prstGeom prst="line">
            <a:avLst/>
          </a:prstGeom>
          <a:noFill/>
          <a:ln w="9525">
            <a:solidFill>
              <a:schemeClr val="tx1"/>
            </a:solidFill>
            <a:round/>
            <a:headEnd/>
            <a:tailEnd/>
          </a:ln>
        </p:spPr>
        <p:txBody>
          <a:bodyPr/>
          <a:lstStyle/>
          <a:p>
            <a:endParaRPr lang="cs-CZ"/>
          </a:p>
        </p:txBody>
      </p:sp>
      <p:sp>
        <p:nvSpPr>
          <p:cNvPr id="26644" name="Line 59"/>
          <p:cNvSpPr>
            <a:spLocks noChangeShapeType="1"/>
          </p:cNvSpPr>
          <p:nvPr/>
        </p:nvSpPr>
        <p:spPr bwMode="auto">
          <a:xfrm>
            <a:off x="1331913" y="3860800"/>
            <a:ext cx="576262" cy="0"/>
          </a:xfrm>
          <a:prstGeom prst="line">
            <a:avLst/>
          </a:prstGeom>
          <a:noFill/>
          <a:ln w="9525">
            <a:solidFill>
              <a:schemeClr val="tx1"/>
            </a:solidFill>
            <a:round/>
            <a:headEnd/>
            <a:tailEnd/>
          </a:ln>
        </p:spPr>
        <p:txBody>
          <a:bodyPr/>
          <a:lstStyle/>
          <a:p>
            <a:endParaRPr lang="cs-CZ"/>
          </a:p>
        </p:txBody>
      </p:sp>
      <p:sp>
        <p:nvSpPr>
          <p:cNvPr id="26645" name="Line 60"/>
          <p:cNvSpPr>
            <a:spLocks noChangeShapeType="1"/>
          </p:cNvSpPr>
          <p:nvPr/>
        </p:nvSpPr>
        <p:spPr bwMode="auto">
          <a:xfrm>
            <a:off x="1331913" y="5084763"/>
            <a:ext cx="576262" cy="0"/>
          </a:xfrm>
          <a:prstGeom prst="line">
            <a:avLst/>
          </a:prstGeom>
          <a:noFill/>
          <a:ln w="9525">
            <a:solidFill>
              <a:schemeClr val="tx1"/>
            </a:solidFill>
            <a:round/>
            <a:headEnd/>
            <a:tailEnd/>
          </a:ln>
        </p:spPr>
        <p:txBody>
          <a:bodyPr/>
          <a:lstStyle/>
          <a:p>
            <a:endParaRPr lang="cs-CZ"/>
          </a:p>
        </p:txBody>
      </p:sp>
      <p:sp>
        <p:nvSpPr>
          <p:cNvPr id="26646" name="Line 61"/>
          <p:cNvSpPr>
            <a:spLocks noChangeShapeType="1"/>
          </p:cNvSpPr>
          <p:nvPr/>
        </p:nvSpPr>
        <p:spPr bwMode="auto">
          <a:xfrm>
            <a:off x="1331913" y="4221163"/>
            <a:ext cx="576262" cy="0"/>
          </a:xfrm>
          <a:prstGeom prst="line">
            <a:avLst/>
          </a:prstGeom>
          <a:noFill/>
          <a:ln w="9525">
            <a:solidFill>
              <a:schemeClr val="tx1"/>
            </a:solidFill>
            <a:round/>
            <a:headEnd/>
            <a:tailEnd/>
          </a:ln>
        </p:spPr>
        <p:txBody>
          <a:bodyPr/>
          <a:lstStyle/>
          <a:p>
            <a:endParaRPr lang="cs-CZ"/>
          </a:p>
        </p:txBody>
      </p:sp>
      <p:sp>
        <p:nvSpPr>
          <p:cNvPr id="26647" name="Line 62"/>
          <p:cNvSpPr>
            <a:spLocks noChangeShapeType="1"/>
          </p:cNvSpPr>
          <p:nvPr/>
        </p:nvSpPr>
        <p:spPr bwMode="auto">
          <a:xfrm>
            <a:off x="1331913" y="4652963"/>
            <a:ext cx="576262" cy="0"/>
          </a:xfrm>
          <a:prstGeom prst="line">
            <a:avLst/>
          </a:prstGeom>
          <a:noFill/>
          <a:ln w="9525">
            <a:solidFill>
              <a:schemeClr val="tx1"/>
            </a:solidFill>
            <a:round/>
            <a:headEnd/>
            <a:tailEnd/>
          </a:ln>
        </p:spPr>
        <p:txBody>
          <a:bodyPr/>
          <a:lstStyle/>
          <a:p>
            <a:endParaRPr lang="cs-CZ"/>
          </a:p>
        </p:txBody>
      </p:sp>
      <p:sp>
        <p:nvSpPr>
          <p:cNvPr id="26648" name="Rectangle 63"/>
          <p:cNvSpPr>
            <a:spLocks noChangeArrowheads="1"/>
          </p:cNvSpPr>
          <p:nvPr/>
        </p:nvSpPr>
        <p:spPr bwMode="auto">
          <a:xfrm>
            <a:off x="1908175" y="1916113"/>
            <a:ext cx="576263" cy="3673475"/>
          </a:xfrm>
          <a:prstGeom prst="rect">
            <a:avLst/>
          </a:prstGeom>
          <a:noFill/>
          <a:ln w="9525">
            <a:solidFill>
              <a:schemeClr val="tx1"/>
            </a:solidFill>
            <a:miter lim="800000"/>
            <a:headEnd/>
            <a:tailEnd/>
          </a:ln>
        </p:spPr>
        <p:txBody>
          <a:bodyPr wrap="none" anchor="ctr"/>
          <a:lstStyle/>
          <a:p>
            <a:endParaRPr lang="cs-CZ"/>
          </a:p>
        </p:txBody>
      </p:sp>
      <p:sp>
        <p:nvSpPr>
          <p:cNvPr id="26649" name="Line 64"/>
          <p:cNvSpPr>
            <a:spLocks noChangeShapeType="1"/>
          </p:cNvSpPr>
          <p:nvPr/>
        </p:nvSpPr>
        <p:spPr bwMode="auto">
          <a:xfrm>
            <a:off x="2197100" y="1916113"/>
            <a:ext cx="0" cy="3673475"/>
          </a:xfrm>
          <a:prstGeom prst="line">
            <a:avLst/>
          </a:prstGeom>
          <a:noFill/>
          <a:ln w="9525">
            <a:solidFill>
              <a:schemeClr val="tx1"/>
            </a:solidFill>
            <a:round/>
            <a:headEnd/>
            <a:tailEnd/>
          </a:ln>
        </p:spPr>
        <p:txBody>
          <a:bodyPr/>
          <a:lstStyle/>
          <a:p>
            <a:endParaRPr lang="cs-CZ"/>
          </a:p>
        </p:txBody>
      </p:sp>
      <p:sp>
        <p:nvSpPr>
          <p:cNvPr id="26650" name="Line 65"/>
          <p:cNvSpPr>
            <a:spLocks noChangeShapeType="1"/>
          </p:cNvSpPr>
          <p:nvPr/>
        </p:nvSpPr>
        <p:spPr bwMode="auto">
          <a:xfrm>
            <a:off x="1908175" y="2276475"/>
            <a:ext cx="576263" cy="0"/>
          </a:xfrm>
          <a:prstGeom prst="line">
            <a:avLst/>
          </a:prstGeom>
          <a:noFill/>
          <a:ln w="9525">
            <a:solidFill>
              <a:schemeClr val="tx1"/>
            </a:solidFill>
            <a:round/>
            <a:headEnd/>
            <a:tailEnd/>
          </a:ln>
        </p:spPr>
        <p:txBody>
          <a:bodyPr/>
          <a:lstStyle/>
          <a:p>
            <a:endParaRPr lang="cs-CZ"/>
          </a:p>
        </p:txBody>
      </p:sp>
      <p:sp>
        <p:nvSpPr>
          <p:cNvPr id="26651" name="Line 66"/>
          <p:cNvSpPr>
            <a:spLocks noChangeShapeType="1"/>
          </p:cNvSpPr>
          <p:nvPr/>
        </p:nvSpPr>
        <p:spPr bwMode="auto">
          <a:xfrm>
            <a:off x="1908175" y="2708275"/>
            <a:ext cx="576263" cy="0"/>
          </a:xfrm>
          <a:prstGeom prst="line">
            <a:avLst/>
          </a:prstGeom>
          <a:noFill/>
          <a:ln w="9525">
            <a:solidFill>
              <a:schemeClr val="tx1"/>
            </a:solidFill>
            <a:round/>
            <a:headEnd/>
            <a:tailEnd/>
          </a:ln>
        </p:spPr>
        <p:txBody>
          <a:bodyPr/>
          <a:lstStyle/>
          <a:p>
            <a:endParaRPr lang="cs-CZ"/>
          </a:p>
        </p:txBody>
      </p:sp>
      <p:sp>
        <p:nvSpPr>
          <p:cNvPr id="26652" name="Line 67"/>
          <p:cNvSpPr>
            <a:spLocks noChangeShapeType="1"/>
          </p:cNvSpPr>
          <p:nvPr/>
        </p:nvSpPr>
        <p:spPr bwMode="auto">
          <a:xfrm>
            <a:off x="1908175" y="3141663"/>
            <a:ext cx="576263" cy="0"/>
          </a:xfrm>
          <a:prstGeom prst="line">
            <a:avLst/>
          </a:prstGeom>
          <a:noFill/>
          <a:ln w="9525">
            <a:solidFill>
              <a:schemeClr val="tx1"/>
            </a:solidFill>
            <a:round/>
            <a:headEnd/>
            <a:tailEnd/>
          </a:ln>
        </p:spPr>
        <p:txBody>
          <a:bodyPr/>
          <a:lstStyle/>
          <a:p>
            <a:endParaRPr lang="cs-CZ"/>
          </a:p>
        </p:txBody>
      </p:sp>
      <p:sp>
        <p:nvSpPr>
          <p:cNvPr id="26653" name="Line 68"/>
          <p:cNvSpPr>
            <a:spLocks noChangeShapeType="1"/>
          </p:cNvSpPr>
          <p:nvPr/>
        </p:nvSpPr>
        <p:spPr bwMode="auto">
          <a:xfrm>
            <a:off x="1908175" y="3500438"/>
            <a:ext cx="576263" cy="0"/>
          </a:xfrm>
          <a:prstGeom prst="line">
            <a:avLst/>
          </a:prstGeom>
          <a:noFill/>
          <a:ln w="9525">
            <a:solidFill>
              <a:schemeClr val="tx1"/>
            </a:solidFill>
            <a:round/>
            <a:headEnd/>
            <a:tailEnd/>
          </a:ln>
        </p:spPr>
        <p:txBody>
          <a:bodyPr/>
          <a:lstStyle/>
          <a:p>
            <a:endParaRPr lang="cs-CZ"/>
          </a:p>
        </p:txBody>
      </p:sp>
      <p:sp>
        <p:nvSpPr>
          <p:cNvPr id="26654" name="Line 69"/>
          <p:cNvSpPr>
            <a:spLocks noChangeShapeType="1"/>
          </p:cNvSpPr>
          <p:nvPr/>
        </p:nvSpPr>
        <p:spPr bwMode="auto">
          <a:xfrm>
            <a:off x="1908175" y="3860800"/>
            <a:ext cx="576263" cy="0"/>
          </a:xfrm>
          <a:prstGeom prst="line">
            <a:avLst/>
          </a:prstGeom>
          <a:noFill/>
          <a:ln w="9525">
            <a:solidFill>
              <a:schemeClr val="tx1"/>
            </a:solidFill>
            <a:round/>
            <a:headEnd/>
            <a:tailEnd/>
          </a:ln>
        </p:spPr>
        <p:txBody>
          <a:bodyPr/>
          <a:lstStyle/>
          <a:p>
            <a:endParaRPr lang="cs-CZ"/>
          </a:p>
        </p:txBody>
      </p:sp>
      <p:sp>
        <p:nvSpPr>
          <p:cNvPr id="26655" name="Line 70"/>
          <p:cNvSpPr>
            <a:spLocks noChangeShapeType="1"/>
          </p:cNvSpPr>
          <p:nvPr/>
        </p:nvSpPr>
        <p:spPr bwMode="auto">
          <a:xfrm>
            <a:off x="1908175" y="5084763"/>
            <a:ext cx="576263" cy="0"/>
          </a:xfrm>
          <a:prstGeom prst="line">
            <a:avLst/>
          </a:prstGeom>
          <a:noFill/>
          <a:ln w="9525">
            <a:solidFill>
              <a:schemeClr val="tx1"/>
            </a:solidFill>
            <a:round/>
            <a:headEnd/>
            <a:tailEnd/>
          </a:ln>
        </p:spPr>
        <p:txBody>
          <a:bodyPr/>
          <a:lstStyle/>
          <a:p>
            <a:endParaRPr lang="cs-CZ"/>
          </a:p>
        </p:txBody>
      </p:sp>
      <p:sp>
        <p:nvSpPr>
          <p:cNvPr id="26656" name="Line 71"/>
          <p:cNvSpPr>
            <a:spLocks noChangeShapeType="1"/>
          </p:cNvSpPr>
          <p:nvPr/>
        </p:nvSpPr>
        <p:spPr bwMode="auto">
          <a:xfrm>
            <a:off x="1908175" y="4221163"/>
            <a:ext cx="576263" cy="0"/>
          </a:xfrm>
          <a:prstGeom prst="line">
            <a:avLst/>
          </a:prstGeom>
          <a:noFill/>
          <a:ln w="9525">
            <a:solidFill>
              <a:schemeClr val="tx1"/>
            </a:solidFill>
            <a:round/>
            <a:headEnd/>
            <a:tailEnd/>
          </a:ln>
        </p:spPr>
        <p:txBody>
          <a:bodyPr/>
          <a:lstStyle/>
          <a:p>
            <a:endParaRPr lang="cs-CZ"/>
          </a:p>
        </p:txBody>
      </p:sp>
      <p:sp>
        <p:nvSpPr>
          <p:cNvPr id="26657" name="Line 72"/>
          <p:cNvSpPr>
            <a:spLocks noChangeShapeType="1"/>
          </p:cNvSpPr>
          <p:nvPr/>
        </p:nvSpPr>
        <p:spPr bwMode="auto">
          <a:xfrm>
            <a:off x="1908175" y="4652963"/>
            <a:ext cx="576263" cy="0"/>
          </a:xfrm>
          <a:prstGeom prst="line">
            <a:avLst/>
          </a:prstGeom>
          <a:noFill/>
          <a:ln w="9525">
            <a:solidFill>
              <a:schemeClr val="tx1"/>
            </a:solidFill>
            <a:round/>
            <a:headEnd/>
            <a:tailEnd/>
          </a:ln>
        </p:spPr>
        <p:txBody>
          <a:bodyPr/>
          <a:lstStyle/>
          <a:p>
            <a:endParaRPr lang="cs-CZ"/>
          </a:p>
        </p:txBody>
      </p:sp>
      <p:sp>
        <p:nvSpPr>
          <p:cNvPr id="26658" name="AutoShape 73"/>
          <p:cNvSpPr>
            <a:spLocks noChangeArrowheads="1"/>
          </p:cNvSpPr>
          <p:nvPr/>
        </p:nvSpPr>
        <p:spPr bwMode="auto">
          <a:xfrm>
            <a:off x="827088" y="1341438"/>
            <a:ext cx="142875" cy="503237"/>
          </a:xfrm>
          <a:prstGeom prst="downArrow">
            <a:avLst>
              <a:gd name="adj1" fmla="val 50000"/>
              <a:gd name="adj2" fmla="val 88055"/>
            </a:avLst>
          </a:prstGeom>
          <a:solidFill>
            <a:schemeClr val="bg1"/>
          </a:solidFill>
          <a:ln w="9525">
            <a:solidFill>
              <a:schemeClr val="tx1"/>
            </a:solidFill>
            <a:miter lim="800000"/>
            <a:headEnd/>
            <a:tailEnd/>
          </a:ln>
        </p:spPr>
        <p:txBody>
          <a:bodyPr wrap="none" anchor="ctr"/>
          <a:lstStyle/>
          <a:p>
            <a:endParaRPr lang="cs-CZ"/>
          </a:p>
        </p:txBody>
      </p:sp>
      <p:sp>
        <p:nvSpPr>
          <p:cNvPr id="26659" name="AutoShape 74"/>
          <p:cNvSpPr>
            <a:spLocks noChangeArrowheads="1"/>
          </p:cNvSpPr>
          <p:nvPr/>
        </p:nvSpPr>
        <p:spPr bwMode="auto">
          <a:xfrm>
            <a:off x="1116013" y="1341438"/>
            <a:ext cx="142875" cy="503237"/>
          </a:xfrm>
          <a:prstGeom prst="downArrow">
            <a:avLst>
              <a:gd name="adj1" fmla="val 50000"/>
              <a:gd name="adj2" fmla="val 88055"/>
            </a:avLst>
          </a:prstGeom>
          <a:solidFill>
            <a:schemeClr val="bg1"/>
          </a:solidFill>
          <a:ln w="9525">
            <a:solidFill>
              <a:schemeClr val="tx1"/>
            </a:solidFill>
            <a:miter lim="800000"/>
            <a:headEnd/>
            <a:tailEnd/>
          </a:ln>
        </p:spPr>
        <p:txBody>
          <a:bodyPr wrap="none" anchor="ctr"/>
          <a:lstStyle/>
          <a:p>
            <a:endParaRPr lang="cs-CZ"/>
          </a:p>
        </p:txBody>
      </p:sp>
      <p:sp>
        <p:nvSpPr>
          <p:cNvPr id="26660" name="AutoShape 75"/>
          <p:cNvSpPr>
            <a:spLocks noChangeArrowheads="1"/>
          </p:cNvSpPr>
          <p:nvPr/>
        </p:nvSpPr>
        <p:spPr bwMode="auto">
          <a:xfrm>
            <a:off x="1403350" y="1341438"/>
            <a:ext cx="142875" cy="503237"/>
          </a:xfrm>
          <a:prstGeom prst="downArrow">
            <a:avLst>
              <a:gd name="adj1" fmla="val 50000"/>
              <a:gd name="adj2" fmla="val 88055"/>
            </a:avLst>
          </a:prstGeom>
          <a:solidFill>
            <a:schemeClr val="bg1"/>
          </a:solidFill>
          <a:ln w="9525">
            <a:solidFill>
              <a:schemeClr val="tx1"/>
            </a:solidFill>
            <a:miter lim="800000"/>
            <a:headEnd/>
            <a:tailEnd/>
          </a:ln>
        </p:spPr>
        <p:txBody>
          <a:bodyPr wrap="none" anchor="ctr"/>
          <a:lstStyle/>
          <a:p>
            <a:endParaRPr lang="cs-CZ"/>
          </a:p>
        </p:txBody>
      </p:sp>
      <p:sp>
        <p:nvSpPr>
          <p:cNvPr id="26661" name="AutoShape 76"/>
          <p:cNvSpPr>
            <a:spLocks noChangeArrowheads="1"/>
          </p:cNvSpPr>
          <p:nvPr/>
        </p:nvSpPr>
        <p:spPr bwMode="auto">
          <a:xfrm>
            <a:off x="827088" y="5661025"/>
            <a:ext cx="142875" cy="503238"/>
          </a:xfrm>
          <a:prstGeom prst="downArrow">
            <a:avLst>
              <a:gd name="adj1" fmla="val 50000"/>
              <a:gd name="adj2" fmla="val 88056"/>
            </a:avLst>
          </a:prstGeom>
          <a:solidFill>
            <a:schemeClr val="bg1"/>
          </a:solidFill>
          <a:ln w="9525">
            <a:solidFill>
              <a:schemeClr val="tx1"/>
            </a:solidFill>
            <a:miter lim="800000"/>
            <a:headEnd/>
            <a:tailEnd/>
          </a:ln>
        </p:spPr>
        <p:txBody>
          <a:bodyPr wrap="none" anchor="ctr"/>
          <a:lstStyle/>
          <a:p>
            <a:endParaRPr lang="cs-CZ"/>
          </a:p>
        </p:txBody>
      </p:sp>
      <p:sp>
        <p:nvSpPr>
          <p:cNvPr id="26662" name="AutoShape 77"/>
          <p:cNvSpPr>
            <a:spLocks noChangeArrowheads="1"/>
          </p:cNvSpPr>
          <p:nvPr/>
        </p:nvSpPr>
        <p:spPr bwMode="auto">
          <a:xfrm>
            <a:off x="1403350" y="5661025"/>
            <a:ext cx="142875" cy="503238"/>
          </a:xfrm>
          <a:prstGeom prst="downArrow">
            <a:avLst>
              <a:gd name="adj1" fmla="val 50000"/>
              <a:gd name="adj2" fmla="val 88056"/>
            </a:avLst>
          </a:prstGeom>
          <a:solidFill>
            <a:schemeClr val="bg1"/>
          </a:solidFill>
          <a:ln w="9525">
            <a:solidFill>
              <a:schemeClr val="tx1"/>
            </a:solidFill>
            <a:miter lim="800000"/>
            <a:headEnd/>
            <a:tailEnd/>
          </a:ln>
        </p:spPr>
        <p:txBody>
          <a:bodyPr wrap="none" anchor="ctr"/>
          <a:lstStyle/>
          <a:p>
            <a:endParaRPr lang="cs-CZ"/>
          </a:p>
        </p:txBody>
      </p:sp>
      <p:sp>
        <p:nvSpPr>
          <p:cNvPr id="53326" name="Rectangle 78"/>
          <p:cNvSpPr>
            <a:spLocks noChangeArrowheads="1"/>
          </p:cNvSpPr>
          <p:nvPr/>
        </p:nvSpPr>
        <p:spPr bwMode="auto">
          <a:xfrm>
            <a:off x="827088" y="1916113"/>
            <a:ext cx="215900" cy="287337"/>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26664" name="Rectangle 79"/>
          <p:cNvSpPr>
            <a:spLocks noChangeArrowheads="1"/>
          </p:cNvSpPr>
          <p:nvPr/>
        </p:nvSpPr>
        <p:spPr bwMode="auto">
          <a:xfrm>
            <a:off x="755650" y="5229225"/>
            <a:ext cx="215900" cy="287338"/>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53328" name="Rectangle 80"/>
          <p:cNvSpPr>
            <a:spLocks noChangeArrowheads="1"/>
          </p:cNvSpPr>
          <p:nvPr/>
        </p:nvSpPr>
        <p:spPr bwMode="auto">
          <a:xfrm>
            <a:off x="1116013" y="5229225"/>
            <a:ext cx="215900" cy="287338"/>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53329" name="Rectangle 81"/>
          <p:cNvSpPr>
            <a:spLocks noChangeArrowheads="1"/>
          </p:cNvSpPr>
          <p:nvPr/>
        </p:nvSpPr>
        <p:spPr bwMode="auto">
          <a:xfrm>
            <a:off x="1116013" y="4724400"/>
            <a:ext cx="215900" cy="287338"/>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53330" name="Rectangle 82"/>
          <p:cNvSpPr>
            <a:spLocks noChangeArrowheads="1"/>
          </p:cNvSpPr>
          <p:nvPr/>
        </p:nvSpPr>
        <p:spPr bwMode="auto">
          <a:xfrm>
            <a:off x="1116013" y="3500438"/>
            <a:ext cx="215900" cy="287337"/>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53331" name="Rectangle 83"/>
          <p:cNvSpPr>
            <a:spLocks noChangeArrowheads="1"/>
          </p:cNvSpPr>
          <p:nvPr/>
        </p:nvSpPr>
        <p:spPr bwMode="auto">
          <a:xfrm>
            <a:off x="1116013" y="3860800"/>
            <a:ext cx="215900" cy="287338"/>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53332" name="Rectangle 84"/>
          <p:cNvSpPr>
            <a:spLocks noChangeArrowheads="1"/>
          </p:cNvSpPr>
          <p:nvPr/>
        </p:nvSpPr>
        <p:spPr bwMode="auto">
          <a:xfrm>
            <a:off x="1116013" y="4292600"/>
            <a:ext cx="215900" cy="287338"/>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53340" name="Rectangle 92"/>
          <p:cNvSpPr>
            <a:spLocks noChangeArrowheads="1"/>
          </p:cNvSpPr>
          <p:nvPr/>
        </p:nvSpPr>
        <p:spPr bwMode="auto">
          <a:xfrm>
            <a:off x="2844800" y="5851525"/>
            <a:ext cx="2422525" cy="338138"/>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Základní rozměry</a:t>
            </a:r>
            <a:r>
              <a:rPr lang="cs-CZ" sz="1600">
                <a:latin typeface="Calibri" pitchFamily="34" charset="0"/>
                <a:cs typeface="Calibri" pitchFamily="34" charset="0"/>
              </a:rPr>
              <a:t> </a:t>
            </a:r>
            <a:endParaRPr lang="en-US" sz="1600">
              <a:latin typeface="Calibri" pitchFamily="34" charset="0"/>
              <a:cs typeface="Calibri" pitchFamily="34" charset="0"/>
            </a:endParaRPr>
          </a:p>
        </p:txBody>
      </p:sp>
      <p:sp>
        <p:nvSpPr>
          <p:cNvPr id="53341" name="Rectangle 93"/>
          <p:cNvSpPr>
            <a:spLocks noChangeArrowheads="1"/>
          </p:cNvSpPr>
          <p:nvPr/>
        </p:nvSpPr>
        <p:spPr bwMode="auto">
          <a:xfrm>
            <a:off x="2843213" y="1212850"/>
            <a:ext cx="2519362"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Použití</a:t>
            </a:r>
          </a:p>
        </p:txBody>
      </p:sp>
      <p:sp>
        <p:nvSpPr>
          <p:cNvPr id="53342" name="Rectangle 94"/>
          <p:cNvSpPr>
            <a:spLocks noChangeArrowheads="1"/>
          </p:cNvSpPr>
          <p:nvPr/>
        </p:nvSpPr>
        <p:spPr bwMode="auto">
          <a:xfrm>
            <a:off x="2844800" y="3068638"/>
            <a:ext cx="2519363" cy="33813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Výhody </a:t>
            </a:r>
          </a:p>
        </p:txBody>
      </p:sp>
      <p:sp>
        <p:nvSpPr>
          <p:cNvPr id="53343" name="Rectangle 95"/>
          <p:cNvSpPr>
            <a:spLocks noChangeArrowheads="1"/>
          </p:cNvSpPr>
          <p:nvPr/>
        </p:nvSpPr>
        <p:spPr bwMode="auto">
          <a:xfrm>
            <a:off x="2844800" y="4724400"/>
            <a:ext cx="2519363"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Nevýhody </a:t>
            </a:r>
            <a:endParaRPr lang="cs-CZ" sz="1600">
              <a:latin typeface="Calibri" pitchFamily="34" charset="0"/>
              <a:cs typeface="Calibri" pitchFamily="34" charset="0"/>
            </a:endParaRPr>
          </a:p>
        </p:txBody>
      </p:sp>
      <p:sp>
        <p:nvSpPr>
          <p:cNvPr id="53344" name="Rectangle 96"/>
          <p:cNvSpPr>
            <a:spLocks noChangeArrowheads="1"/>
          </p:cNvSpPr>
          <p:nvPr/>
        </p:nvSpPr>
        <p:spPr bwMode="auto">
          <a:xfrm>
            <a:off x="5251450" y="5851525"/>
            <a:ext cx="3476625" cy="338138"/>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Sklon cca 5-8 stupňů</a:t>
            </a:r>
          </a:p>
        </p:txBody>
      </p:sp>
      <p:sp>
        <p:nvSpPr>
          <p:cNvPr id="53345" name="Rectangle 97"/>
          <p:cNvSpPr>
            <a:spLocks noChangeArrowheads="1"/>
          </p:cNvSpPr>
          <p:nvPr/>
        </p:nvSpPr>
        <p:spPr bwMode="auto">
          <a:xfrm>
            <a:off x="2843213" y="1498600"/>
            <a:ext cx="2520950" cy="1570038"/>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Pro skladování velkého množství jedné skupiny o nevelkém sortimentu.</a:t>
            </a:r>
            <a:endParaRPr lang="cs-CZ" sz="1600">
              <a:latin typeface="Calibri" pitchFamily="34" charset="0"/>
              <a:cs typeface="Calibri" pitchFamily="34" charset="0"/>
            </a:endParaRPr>
          </a:p>
          <a:p>
            <a:r>
              <a:rPr lang="cs-CZ" sz="1600" b="1">
                <a:latin typeface="Calibri" pitchFamily="34" charset="0"/>
                <a:cs typeface="Calibri" pitchFamily="34" charset="0"/>
              </a:rPr>
              <a:t>Výhodné také pro příruční krabicové regály pro kompletace !                </a:t>
            </a:r>
            <a:endParaRPr lang="en-US" sz="1600">
              <a:latin typeface="Calibri" pitchFamily="34" charset="0"/>
              <a:cs typeface="Calibri" pitchFamily="34" charset="0"/>
            </a:endParaRPr>
          </a:p>
        </p:txBody>
      </p:sp>
      <p:sp>
        <p:nvSpPr>
          <p:cNvPr id="53346" name="Rectangle 98"/>
          <p:cNvSpPr>
            <a:spLocks noChangeArrowheads="1"/>
          </p:cNvSpPr>
          <p:nvPr/>
        </p:nvSpPr>
        <p:spPr bwMode="auto">
          <a:xfrm>
            <a:off x="2862263" y="3402013"/>
            <a:ext cx="2501900" cy="1322387"/>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Vysoké využití ploch a prostor </a:t>
            </a:r>
            <a:endParaRPr lang="cs-CZ" sz="1600">
              <a:latin typeface="Calibri" pitchFamily="34" charset="0"/>
              <a:cs typeface="Calibri" pitchFamily="34" charset="0"/>
            </a:endParaRPr>
          </a:p>
          <a:p>
            <a:r>
              <a:rPr lang="cs-CZ" sz="1600" b="1">
                <a:latin typeface="Calibri" pitchFamily="34" charset="0"/>
                <a:cs typeface="Calibri" pitchFamily="34" charset="0"/>
              </a:rPr>
              <a:t>Možnost automatizace</a:t>
            </a:r>
            <a:endParaRPr lang="cs-CZ" sz="1600">
              <a:latin typeface="Calibri" pitchFamily="34" charset="0"/>
              <a:cs typeface="Calibri" pitchFamily="34" charset="0"/>
            </a:endParaRPr>
          </a:p>
          <a:p>
            <a:r>
              <a:rPr lang="cs-CZ" sz="1600" b="1">
                <a:latin typeface="Calibri" pitchFamily="34" charset="0"/>
                <a:cs typeface="Calibri" pitchFamily="34" charset="0"/>
              </a:rPr>
              <a:t>Lze uplatnit FIFO </a:t>
            </a:r>
          </a:p>
          <a:p>
            <a:endParaRPr lang="en-US" sz="1600">
              <a:latin typeface="Calibri" pitchFamily="34" charset="0"/>
              <a:cs typeface="Calibri" pitchFamily="34" charset="0"/>
            </a:endParaRPr>
          </a:p>
        </p:txBody>
      </p:sp>
      <p:sp>
        <p:nvSpPr>
          <p:cNvPr id="53347" name="Rectangle 99"/>
          <p:cNvSpPr>
            <a:spLocks noChangeArrowheads="1"/>
          </p:cNvSpPr>
          <p:nvPr/>
        </p:nvSpPr>
        <p:spPr bwMode="auto">
          <a:xfrm>
            <a:off x="2843213" y="5011738"/>
            <a:ext cx="5918200" cy="830262"/>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Obtížnější kompletace zboží na paletách</a:t>
            </a:r>
            <a:endParaRPr lang="cs-CZ" sz="1600">
              <a:latin typeface="Calibri" pitchFamily="34" charset="0"/>
              <a:cs typeface="Calibri" pitchFamily="34" charset="0"/>
            </a:endParaRPr>
          </a:p>
          <a:p>
            <a:r>
              <a:rPr lang="cs-CZ" sz="1600" b="1">
                <a:latin typeface="Calibri" pitchFamily="34" charset="0"/>
                <a:cs typeface="Calibri" pitchFamily="34" charset="0"/>
              </a:rPr>
              <a:t>Možnost poruch válečkových tratí</a:t>
            </a:r>
            <a:endParaRPr lang="cs-CZ" sz="1600">
              <a:latin typeface="Calibri" pitchFamily="34" charset="0"/>
              <a:cs typeface="Calibri" pitchFamily="34" charset="0"/>
            </a:endParaRPr>
          </a:p>
          <a:p>
            <a:r>
              <a:rPr lang="cs-CZ" sz="1600" b="1">
                <a:latin typeface="Calibri" pitchFamily="34" charset="0"/>
                <a:cs typeface="Calibri" pitchFamily="34" charset="0"/>
              </a:rPr>
              <a:t>Vysoké pořizovací náklady               </a:t>
            </a:r>
            <a:endParaRPr lang="en-US" sz="1600">
              <a:latin typeface="Calibri" pitchFamily="34" charset="0"/>
              <a:cs typeface="Calibri" pitchFamily="34" charset="0"/>
            </a:endParaRPr>
          </a:p>
        </p:txBody>
      </p:sp>
    </p:spTree>
    <p:extLst>
      <p:ext uri="{BB962C8B-B14F-4D97-AF65-F5344CB8AC3E}">
        <p14:creationId xmlns:p14="http://schemas.microsoft.com/office/powerpoint/2010/main" val="3968275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3290"/>
                                        </p:tgtEl>
                                        <p:attrNameLst>
                                          <p:attrName>style.visibility</p:attrName>
                                        </p:attrNameLst>
                                      </p:cBhvr>
                                      <p:to>
                                        <p:strVal val="visible"/>
                                      </p:to>
                                    </p:set>
                                    <p:animEffect transition="in" filter="wedge">
                                      <p:cBhvr>
                                        <p:cTn id="7" dur="2000"/>
                                        <p:tgtEl>
                                          <p:spTgt spid="53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0" nodeType="clickEffect">
                                  <p:stCondLst>
                                    <p:cond delay="0"/>
                                  </p:stCondLst>
                                  <p:childTnLst>
                                    <p:animMotion origin="layout" path="M -0.00382 -0.07306 L -0.00382 0.40925 " pathEditMode="relative" rAng="0" ptsTypes="AA">
                                      <p:cBhvr>
                                        <p:cTn id="11" dur="2000" fill="hold"/>
                                        <p:tgtEl>
                                          <p:spTgt spid="53326"/>
                                        </p:tgtEl>
                                        <p:attrNameLst>
                                          <p:attrName>ppt_x</p:attrName>
                                          <p:attrName>ppt_y</p:attrName>
                                        </p:attrNameLst>
                                      </p:cBhvr>
                                      <p:rCtr x="0" y="241"/>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grpId="0" nodeType="clickEffect">
                                  <p:stCondLst>
                                    <p:cond delay="0"/>
                                  </p:stCondLst>
                                  <p:childTnLst>
                                    <p:animMotion origin="layout" path="M 0.0 0.0 L 0.0 0.06312 " pathEditMode="relative" ptsTypes="AA">
                                      <p:cBhvr>
                                        <p:cTn id="15" dur="2000" fill="hold"/>
                                        <p:tgtEl>
                                          <p:spTgt spid="53328"/>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0.0 0.0 L 0.0 0.06312 " pathEditMode="relative" ptsTypes="AA">
                                      <p:cBhvr>
                                        <p:cTn id="17" dur="2000" fill="hold"/>
                                        <p:tgtEl>
                                          <p:spTgt spid="53329"/>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0.0 0.0 L 0.0 0.06312 " pathEditMode="relative" ptsTypes="AA">
                                      <p:cBhvr>
                                        <p:cTn id="19" dur="2000" fill="hold"/>
                                        <p:tgtEl>
                                          <p:spTgt spid="53330"/>
                                        </p:tgtEl>
                                        <p:attrNameLst>
                                          <p:attrName>ppt_x</p:attrName>
                                          <p:attrName>ppt_y</p:attrName>
                                        </p:attrNameLst>
                                      </p:cBhvr>
                                    </p:animMotion>
                                  </p:childTnLst>
                                </p:cTn>
                              </p:par>
                              <p:par>
                                <p:cTn id="20" presetID="0" presetClass="path" presetSubtype="0" accel="50000" decel="50000" fill="hold" grpId="0" nodeType="withEffect">
                                  <p:stCondLst>
                                    <p:cond delay="0"/>
                                  </p:stCondLst>
                                  <p:childTnLst>
                                    <p:animMotion origin="layout" path="M 0.0 0.0 L 0.0 0.06312 " pathEditMode="relative" ptsTypes="AA">
                                      <p:cBhvr>
                                        <p:cTn id="21" dur="2000" fill="hold"/>
                                        <p:tgtEl>
                                          <p:spTgt spid="53331"/>
                                        </p:tgtEl>
                                        <p:attrNameLst>
                                          <p:attrName>ppt_x</p:attrName>
                                          <p:attrName>ppt_y</p:attrName>
                                        </p:attrNameLst>
                                      </p:cBhvr>
                                    </p:animMotion>
                                  </p:childTnLst>
                                </p:cTn>
                              </p:par>
                              <p:par>
                                <p:cTn id="22" presetID="0" presetClass="path" presetSubtype="0" accel="50000" decel="50000" fill="hold" grpId="0" nodeType="withEffect">
                                  <p:stCondLst>
                                    <p:cond delay="0"/>
                                  </p:stCondLst>
                                  <p:childTnLst>
                                    <p:animMotion origin="layout" path="M 0.0 0.0 L 0.0 0.06312 " pathEditMode="relative" ptsTypes="AA">
                                      <p:cBhvr>
                                        <p:cTn id="23" dur="2000" fill="hold"/>
                                        <p:tgtEl>
                                          <p:spTgt spid="53332"/>
                                        </p:tgtEl>
                                        <p:attrNameLst>
                                          <p:attrName>ppt_x</p:attrName>
                                          <p:attrName>ppt_y</p:attrName>
                                        </p:attrNameLst>
                                      </p:cBhvr>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3340"/>
                                        </p:tgtEl>
                                        <p:attrNameLst>
                                          <p:attrName>style.visibility</p:attrName>
                                        </p:attrNameLst>
                                      </p:cBhvr>
                                      <p:to>
                                        <p:strVal val="visible"/>
                                      </p:to>
                                    </p:set>
                                    <p:anim calcmode="lin" valueType="num">
                                      <p:cBhvr additive="base">
                                        <p:cTn id="28" dur="500" fill="hold"/>
                                        <p:tgtEl>
                                          <p:spTgt spid="53340"/>
                                        </p:tgtEl>
                                        <p:attrNameLst>
                                          <p:attrName>ppt_x</p:attrName>
                                        </p:attrNameLst>
                                      </p:cBhvr>
                                      <p:tavLst>
                                        <p:tav tm="0">
                                          <p:val>
                                            <p:strVal val="#ppt_x"/>
                                          </p:val>
                                        </p:tav>
                                        <p:tav tm="100000">
                                          <p:val>
                                            <p:strVal val="#ppt_x"/>
                                          </p:val>
                                        </p:tav>
                                      </p:tavLst>
                                    </p:anim>
                                    <p:anim calcmode="lin" valueType="num">
                                      <p:cBhvr additive="base">
                                        <p:cTn id="29" dur="500" fill="hold"/>
                                        <p:tgtEl>
                                          <p:spTgt spid="5334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53344"/>
                                        </p:tgtEl>
                                        <p:attrNameLst>
                                          <p:attrName>style.visibility</p:attrName>
                                        </p:attrNameLst>
                                      </p:cBhvr>
                                      <p:to>
                                        <p:strVal val="visible"/>
                                      </p:to>
                                    </p:set>
                                    <p:anim calcmode="lin" valueType="num">
                                      <p:cBhvr additive="base">
                                        <p:cTn id="32" dur="500" fill="hold"/>
                                        <p:tgtEl>
                                          <p:spTgt spid="53344"/>
                                        </p:tgtEl>
                                        <p:attrNameLst>
                                          <p:attrName>ppt_x</p:attrName>
                                        </p:attrNameLst>
                                      </p:cBhvr>
                                      <p:tavLst>
                                        <p:tav tm="0">
                                          <p:val>
                                            <p:strVal val="#ppt_x"/>
                                          </p:val>
                                        </p:tav>
                                        <p:tav tm="100000">
                                          <p:val>
                                            <p:strVal val="#ppt_x"/>
                                          </p:val>
                                        </p:tav>
                                      </p:tavLst>
                                    </p:anim>
                                    <p:anim calcmode="lin" valueType="num">
                                      <p:cBhvr additive="base">
                                        <p:cTn id="33" dur="500" fill="hold"/>
                                        <p:tgtEl>
                                          <p:spTgt spid="53344"/>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3341"/>
                                        </p:tgtEl>
                                        <p:attrNameLst>
                                          <p:attrName>style.visibility</p:attrName>
                                        </p:attrNameLst>
                                      </p:cBhvr>
                                      <p:to>
                                        <p:strVal val="visible"/>
                                      </p:to>
                                    </p:set>
                                    <p:anim calcmode="lin" valueType="num">
                                      <p:cBhvr additive="base">
                                        <p:cTn id="38" dur="500" fill="hold"/>
                                        <p:tgtEl>
                                          <p:spTgt spid="53341"/>
                                        </p:tgtEl>
                                        <p:attrNameLst>
                                          <p:attrName>ppt_x</p:attrName>
                                        </p:attrNameLst>
                                      </p:cBhvr>
                                      <p:tavLst>
                                        <p:tav tm="0">
                                          <p:val>
                                            <p:strVal val="#ppt_x"/>
                                          </p:val>
                                        </p:tav>
                                        <p:tav tm="100000">
                                          <p:val>
                                            <p:strVal val="#ppt_x"/>
                                          </p:val>
                                        </p:tav>
                                      </p:tavLst>
                                    </p:anim>
                                    <p:anim calcmode="lin" valueType="num">
                                      <p:cBhvr additive="base">
                                        <p:cTn id="39" dur="500" fill="hold"/>
                                        <p:tgtEl>
                                          <p:spTgt spid="5334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53345"/>
                                        </p:tgtEl>
                                        <p:attrNameLst>
                                          <p:attrName>style.visibility</p:attrName>
                                        </p:attrNameLst>
                                      </p:cBhvr>
                                      <p:to>
                                        <p:strVal val="visible"/>
                                      </p:to>
                                    </p:set>
                                    <p:anim calcmode="lin" valueType="num">
                                      <p:cBhvr additive="base">
                                        <p:cTn id="42" dur="500" fill="hold"/>
                                        <p:tgtEl>
                                          <p:spTgt spid="53345"/>
                                        </p:tgtEl>
                                        <p:attrNameLst>
                                          <p:attrName>ppt_x</p:attrName>
                                        </p:attrNameLst>
                                      </p:cBhvr>
                                      <p:tavLst>
                                        <p:tav tm="0">
                                          <p:val>
                                            <p:strVal val="#ppt_x"/>
                                          </p:val>
                                        </p:tav>
                                        <p:tav tm="100000">
                                          <p:val>
                                            <p:strVal val="#ppt_x"/>
                                          </p:val>
                                        </p:tav>
                                      </p:tavLst>
                                    </p:anim>
                                    <p:anim calcmode="lin" valueType="num">
                                      <p:cBhvr additive="base">
                                        <p:cTn id="43" dur="500" fill="hold"/>
                                        <p:tgtEl>
                                          <p:spTgt spid="53345"/>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3342"/>
                                        </p:tgtEl>
                                        <p:attrNameLst>
                                          <p:attrName>style.visibility</p:attrName>
                                        </p:attrNameLst>
                                      </p:cBhvr>
                                      <p:to>
                                        <p:strVal val="visible"/>
                                      </p:to>
                                    </p:set>
                                    <p:anim calcmode="lin" valueType="num">
                                      <p:cBhvr additive="base">
                                        <p:cTn id="48" dur="500" fill="hold"/>
                                        <p:tgtEl>
                                          <p:spTgt spid="53342"/>
                                        </p:tgtEl>
                                        <p:attrNameLst>
                                          <p:attrName>ppt_x</p:attrName>
                                        </p:attrNameLst>
                                      </p:cBhvr>
                                      <p:tavLst>
                                        <p:tav tm="0">
                                          <p:val>
                                            <p:strVal val="#ppt_x"/>
                                          </p:val>
                                        </p:tav>
                                        <p:tav tm="100000">
                                          <p:val>
                                            <p:strVal val="#ppt_x"/>
                                          </p:val>
                                        </p:tav>
                                      </p:tavLst>
                                    </p:anim>
                                    <p:anim calcmode="lin" valueType="num">
                                      <p:cBhvr additive="base">
                                        <p:cTn id="49" dur="500" fill="hold"/>
                                        <p:tgtEl>
                                          <p:spTgt spid="5334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53346"/>
                                        </p:tgtEl>
                                        <p:attrNameLst>
                                          <p:attrName>style.visibility</p:attrName>
                                        </p:attrNameLst>
                                      </p:cBhvr>
                                      <p:to>
                                        <p:strVal val="visible"/>
                                      </p:to>
                                    </p:set>
                                    <p:anim calcmode="lin" valueType="num">
                                      <p:cBhvr additive="base">
                                        <p:cTn id="52" dur="500" fill="hold"/>
                                        <p:tgtEl>
                                          <p:spTgt spid="53346"/>
                                        </p:tgtEl>
                                        <p:attrNameLst>
                                          <p:attrName>ppt_x</p:attrName>
                                        </p:attrNameLst>
                                      </p:cBhvr>
                                      <p:tavLst>
                                        <p:tav tm="0">
                                          <p:val>
                                            <p:strVal val="#ppt_x"/>
                                          </p:val>
                                        </p:tav>
                                        <p:tav tm="100000">
                                          <p:val>
                                            <p:strVal val="#ppt_x"/>
                                          </p:val>
                                        </p:tav>
                                      </p:tavLst>
                                    </p:anim>
                                    <p:anim calcmode="lin" valueType="num">
                                      <p:cBhvr additive="base">
                                        <p:cTn id="53" dur="500" fill="hold"/>
                                        <p:tgtEl>
                                          <p:spTgt spid="53346"/>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53343"/>
                                        </p:tgtEl>
                                        <p:attrNameLst>
                                          <p:attrName>style.visibility</p:attrName>
                                        </p:attrNameLst>
                                      </p:cBhvr>
                                      <p:to>
                                        <p:strVal val="visible"/>
                                      </p:to>
                                    </p:set>
                                    <p:anim calcmode="lin" valueType="num">
                                      <p:cBhvr additive="base">
                                        <p:cTn id="58" dur="500" fill="hold"/>
                                        <p:tgtEl>
                                          <p:spTgt spid="53343"/>
                                        </p:tgtEl>
                                        <p:attrNameLst>
                                          <p:attrName>ppt_x</p:attrName>
                                        </p:attrNameLst>
                                      </p:cBhvr>
                                      <p:tavLst>
                                        <p:tav tm="0">
                                          <p:val>
                                            <p:strVal val="#ppt_x"/>
                                          </p:val>
                                        </p:tav>
                                        <p:tav tm="100000">
                                          <p:val>
                                            <p:strVal val="#ppt_x"/>
                                          </p:val>
                                        </p:tav>
                                      </p:tavLst>
                                    </p:anim>
                                    <p:anim calcmode="lin" valueType="num">
                                      <p:cBhvr additive="base">
                                        <p:cTn id="59" dur="500" fill="hold"/>
                                        <p:tgtEl>
                                          <p:spTgt spid="5334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53347"/>
                                        </p:tgtEl>
                                        <p:attrNameLst>
                                          <p:attrName>style.visibility</p:attrName>
                                        </p:attrNameLst>
                                      </p:cBhvr>
                                      <p:to>
                                        <p:strVal val="visible"/>
                                      </p:to>
                                    </p:set>
                                    <p:anim calcmode="lin" valueType="num">
                                      <p:cBhvr additive="base">
                                        <p:cTn id="62" dur="500" fill="hold"/>
                                        <p:tgtEl>
                                          <p:spTgt spid="53347"/>
                                        </p:tgtEl>
                                        <p:attrNameLst>
                                          <p:attrName>ppt_x</p:attrName>
                                        </p:attrNameLst>
                                      </p:cBhvr>
                                      <p:tavLst>
                                        <p:tav tm="0">
                                          <p:val>
                                            <p:strVal val="#ppt_x"/>
                                          </p:val>
                                        </p:tav>
                                        <p:tav tm="100000">
                                          <p:val>
                                            <p:strVal val="#ppt_x"/>
                                          </p:val>
                                        </p:tav>
                                      </p:tavLst>
                                    </p:anim>
                                    <p:anim calcmode="lin" valueType="num">
                                      <p:cBhvr additive="base">
                                        <p:cTn id="63" dur="500" fill="hold"/>
                                        <p:tgtEl>
                                          <p:spTgt spid="533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26" grpId="0" animBg="1"/>
      <p:bldP spid="53328" grpId="0" animBg="1"/>
      <p:bldP spid="53329" grpId="0" animBg="1"/>
      <p:bldP spid="53330" grpId="0" animBg="1"/>
      <p:bldP spid="53331" grpId="0" animBg="1"/>
      <p:bldP spid="53332" grpId="0" animBg="1"/>
      <p:bldP spid="53340" grpId="0" animBg="1"/>
      <p:bldP spid="53341" grpId="0" animBg="1"/>
      <p:bldP spid="53342" grpId="0" animBg="1"/>
      <p:bldP spid="53343" grpId="0" animBg="1"/>
      <p:bldP spid="53344" grpId="0" animBg="1"/>
      <p:bldP spid="53345" grpId="0" animBg="1"/>
      <p:bldP spid="53346" grpId="0" animBg="1"/>
      <p:bldP spid="5334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0" name="Rectangle 14"/>
          <p:cNvSpPr>
            <a:spLocks noChangeArrowheads="1"/>
          </p:cNvSpPr>
          <p:nvPr/>
        </p:nvSpPr>
        <p:spPr bwMode="auto">
          <a:xfrm>
            <a:off x="3714750" y="6310313"/>
            <a:ext cx="1585913"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cs typeface="Calibri" pitchFamily="34" charset="0"/>
              </a:rPr>
              <a:t>Základní rozměry</a:t>
            </a:r>
            <a:endParaRPr lang="en-US" sz="1400">
              <a:latin typeface="Calibri" pitchFamily="34" charset="0"/>
              <a:cs typeface="Calibri" pitchFamily="34" charset="0"/>
            </a:endParaRPr>
          </a:p>
        </p:txBody>
      </p:sp>
      <p:sp>
        <p:nvSpPr>
          <p:cNvPr id="55311" name="Rectangle 15"/>
          <p:cNvSpPr>
            <a:spLocks noChangeArrowheads="1"/>
          </p:cNvSpPr>
          <p:nvPr/>
        </p:nvSpPr>
        <p:spPr bwMode="auto">
          <a:xfrm>
            <a:off x="3714750" y="600075"/>
            <a:ext cx="1785938"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cs typeface="Calibri" pitchFamily="34" charset="0"/>
              </a:rPr>
              <a:t>Použití</a:t>
            </a:r>
            <a:endParaRPr lang="cs-CZ" sz="1400">
              <a:latin typeface="Calibri" pitchFamily="34" charset="0"/>
              <a:cs typeface="Calibri" pitchFamily="34" charset="0"/>
            </a:endParaRPr>
          </a:p>
        </p:txBody>
      </p:sp>
      <p:sp>
        <p:nvSpPr>
          <p:cNvPr id="55312" name="Rectangle 16"/>
          <p:cNvSpPr>
            <a:spLocks noChangeArrowheads="1"/>
          </p:cNvSpPr>
          <p:nvPr/>
        </p:nvSpPr>
        <p:spPr bwMode="auto">
          <a:xfrm>
            <a:off x="3714750" y="2724150"/>
            <a:ext cx="1785938"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cs typeface="Calibri" pitchFamily="34" charset="0"/>
              </a:rPr>
              <a:t>Výhody</a:t>
            </a:r>
          </a:p>
        </p:txBody>
      </p:sp>
      <p:sp>
        <p:nvSpPr>
          <p:cNvPr id="55313" name="Rectangle 17"/>
          <p:cNvSpPr>
            <a:spLocks noChangeArrowheads="1"/>
          </p:cNvSpPr>
          <p:nvPr/>
        </p:nvSpPr>
        <p:spPr bwMode="auto">
          <a:xfrm>
            <a:off x="3714750" y="5283200"/>
            <a:ext cx="1785938"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cs typeface="Calibri" pitchFamily="34" charset="0"/>
              </a:rPr>
              <a:t>Nevýhody</a:t>
            </a:r>
          </a:p>
        </p:txBody>
      </p:sp>
      <p:sp>
        <p:nvSpPr>
          <p:cNvPr id="55314" name="Rectangle 18"/>
          <p:cNvSpPr>
            <a:spLocks noChangeArrowheads="1"/>
          </p:cNvSpPr>
          <p:nvPr/>
        </p:nvSpPr>
        <p:spPr bwMode="auto">
          <a:xfrm>
            <a:off x="3714750" y="3030538"/>
            <a:ext cx="1785938" cy="2246312"/>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cs typeface="Calibri" pitchFamily="34" charset="0"/>
              </a:rPr>
              <a:t>Vysoké využití ploch a prostor</a:t>
            </a:r>
            <a:endParaRPr lang="cs-CZ" sz="1400">
              <a:latin typeface="Calibri" pitchFamily="34" charset="0"/>
              <a:cs typeface="Calibri" pitchFamily="34" charset="0"/>
            </a:endParaRPr>
          </a:p>
          <a:p>
            <a:r>
              <a:rPr lang="cs-CZ" sz="1400" b="1">
                <a:latin typeface="Calibri" pitchFamily="34" charset="0"/>
                <a:cs typeface="Calibri" pitchFamily="34" charset="0"/>
              </a:rPr>
              <a:t>Možnost omezení přístupu ke skladovanému zboží (bezpečnostní požadavky)</a:t>
            </a:r>
            <a:endParaRPr lang="cs-CZ" sz="1400">
              <a:latin typeface="Calibri" pitchFamily="34" charset="0"/>
              <a:cs typeface="Calibri" pitchFamily="34" charset="0"/>
            </a:endParaRPr>
          </a:p>
          <a:p>
            <a:r>
              <a:rPr lang="cs-CZ" sz="1400" b="1">
                <a:latin typeface="Calibri" pitchFamily="34" charset="0"/>
                <a:cs typeface="Calibri" pitchFamily="34" charset="0"/>
              </a:rPr>
              <a:t>Přímý přístup ke zboží</a:t>
            </a:r>
            <a:endParaRPr lang="cs-CZ" sz="1400">
              <a:latin typeface="Calibri" pitchFamily="34" charset="0"/>
              <a:cs typeface="Calibri" pitchFamily="34" charset="0"/>
            </a:endParaRPr>
          </a:p>
          <a:p>
            <a:r>
              <a:rPr lang="cs-CZ" sz="1400" b="1">
                <a:latin typeface="Calibri" pitchFamily="34" charset="0"/>
                <a:cs typeface="Calibri" pitchFamily="34" charset="0"/>
              </a:rPr>
              <a:t>Lze uplatnit FIFO</a:t>
            </a:r>
            <a:endParaRPr lang="cs-CZ" sz="1400">
              <a:latin typeface="Calibri" pitchFamily="34" charset="0"/>
              <a:cs typeface="Calibri" pitchFamily="34" charset="0"/>
            </a:endParaRPr>
          </a:p>
        </p:txBody>
      </p:sp>
      <p:sp>
        <p:nvSpPr>
          <p:cNvPr id="55315" name="Rectangle 19"/>
          <p:cNvSpPr>
            <a:spLocks noChangeArrowheads="1"/>
          </p:cNvSpPr>
          <p:nvPr/>
        </p:nvSpPr>
        <p:spPr bwMode="auto">
          <a:xfrm>
            <a:off x="3714750" y="5572125"/>
            <a:ext cx="5189538" cy="738188"/>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cs typeface="Calibri" pitchFamily="34" charset="0"/>
              </a:rPr>
              <a:t>Nízká obrátkovost</a:t>
            </a:r>
            <a:endParaRPr lang="cs-CZ" sz="1400">
              <a:latin typeface="Calibri" pitchFamily="34" charset="0"/>
              <a:cs typeface="Calibri" pitchFamily="34" charset="0"/>
            </a:endParaRPr>
          </a:p>
          <a:p>
            <a:r>
              <a:rPr lang="cs-CZ" sz="1400" b="1">
                <a:latin typeface="Calibri" pitchFamily="34" charset="0"/>
                <a:cs typeface="Calibri" pitchFamily="34" charset="0"/>
              </a:rPr>
              <a:t>Špatné podmínky pro kompletace</a:t>
            </a:r>
            <a:endParaRPr lang="cs-CZ" sz="1400">
              <a:latin typeface="Calibri" pitchFamily="34" charset="0"/>
              <a:cs typeface="Calibri" pitchFamily="34" charset="0"/>
            </a:endParaRPr>
          </a:p>
          <a:p>
            <a:r>
              <a:rPr lang="cs-CZ" sz="1400" b="1">
                <a:latin typeface="Calibri" pitchFamily="34" charset="0"/>
                <a:cs typeface="Calibri" pitchFamily="34" charset="0"/>
              </a:rPr>
              <a:t>Omezené možnosti automatizace</a:t>
            </a:r>
            <a:endParaRPr lang="en-US" sz="1400">
              <a:latin typeface="Calibri" pitchFamily="34" charset="0"/>
              <a:cs typeface="Calibri" pitchFamily="34" charset="0"/>
            </a:endParaRPr>
          </a:p>
        </p:txBody>
      </p:sp>
      <p:sp>
        <p:nvSpPr>
          <p:cNvPr id="27656" name="Rectangle 20"/>
          <p:cNvSpPr>
            <a:spLocks noChangeArrowheads="1"/>
          </p:cNvSpPr>
          <p:nvPr/>
        </p:nvSpPr>
        <p:spPr bwMode="auto">
          <a:xfrm>
            <a:off x="576263" y="1052513"/>
            <a:ext cx="2327275" cy="523875"/>
          </a:xfrm>
          <a:prstGeom prst="rect">
            <a:avLst/>
          </a:prstGeom>
          <a:solidFill>
            <a:schemeClr val="bg1"/>
          </a:solidFill>
          <a:ln w="9525">
            <a:noFill/>
            <a:miter lim="800000"/>
            <a:headEnd/>
            <a:tailEnd/>
          </a:ln>
        </p:spPr>
        <p:txBody>
          <a:bodyPr wrap="none">
            <a:spAutoFit/>
          </a:bodyPr>
          <a:lstStyle/>
          <a:p>
            <a:r>
              <a:rPr lang="cs-CZ" sz="2800" b="1">
                <a:latin typeface="Calibri" pitchFamily="34" charset="0"/>
                <a:cs typeface="Calibri" pitchFamily="34" charset="0"/>
              </a:rPr>
              <a:t>Mobilní regály</a:t>
            </a:r>
            <a:endParaRPr lang="cs-CZ" sz="2800">
              <a:latin typeface="Calibri" pitchFamily="34" charset="0"/>
              <a:cs typeface="Calibri" pitchFamily="34" charset="0"/>
            </a:endParaRPr>
          </a:p>
        </p:txBody>
      </p:sp>
      <p:pic>
        <p:nvPicPr>
          <p:cNvPr id="55319" name="Picture 23" descr="mobilni2"/>
          <p:cNvPicPr>
            <a:picLocks noChangeAspect="1" noChangeArrowheads="1"/>
          </p:cNvPicPr>
          <p:nvPr/>
        </p:nvPicPr>
        <p:blipFill>
          <a:blip r:embed="rId2"/>
          <a:srcRect/>
          <a:stretch>
            <a:fillRect/>
          </a:stretch>
        </p:blipFill>
        <p:spPr bwMode="auto">
          <a:xfrm>
            <a:off x="5500688" y="600075"/>
            <a:ext cx="3382962" cy="2543175"/>
          </a:xfrm>
          <a:prstGeom prst="rect">
            <a:avLst/>
          </a:prstGeom>
          <a:noFill/>
          <a:ln w="9525">
            <a:noFill/>
            <a:miter lim="800000"/>
            <a:headEnd/>
            <a:tailEnd/>
          </a:ln>
        </p:spPr>
      </p:pic>
      <p:pic>
        <p:nvPicPr>
          <p:cNvPr id="55320" name="Picture 24" descr="mobilni"/>
          <p:cNvPicPr>
            <a:picLocks noChangeAspect="1" noChangeArrowheads="1"/>
          </p:cNvPicPr>
          <p:nvPr/>
        </p:nvPicPr>
        <p:blipFill>
          <a:blip r:embed="rId3"/>
          <a:srcRect/>
          <a:stretch>
            <a:fillRect/>
          </a:stretch>
        </p:blipFill>
        <p:spPr bwMode="auto">
          <a:xfrm>
            <a:off x="5500688" y="3143250"/>
            <a:ext cx="3403600" cy="2447925"/>
          </a:xfrm>
          <a:prstGeom prst="rect">
            <a:avLst/>
          </a:prstGeom>
          <a:noFill/>
          <a:ln w="9525">
            <a:noFill/>
            <a:miter lim="800000"/>
            <a:headEnd/>
            <a:tailEnd/>
          </a:ln>
        </p:spPr>
      </p:pic>
      <p:sp>
        <p:nvSpPr>
          <p:cNvPr id="27659" name="Rectangle 25"/>
          <p:cNvSpPr>
            <a:spLocks noChangeArrowheads="1"/>
          </p:cNvSpPr>
          <p:nvPr/>
        </p:nvSpPr>
        <p:spPr bwMode="auto">
          <a:xfrm>
            <a:off x="396875" y="2420938"/>
            <a:ext cx="576263" cy="3673475"/>
          </a:xfrm>
          <a:prstGeom prst="rect">
            <a:avLst/>
          </a:prstGeom>
          <a:no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7660" name="Line 26"/>
          <p:cNvSpPr>
            <a:spLocks noChangeShapeType="1"/>
          </p:cNvSpPr>
          <p:nvPr/>
        </p:nvSpPr>
        <p:spPr bwMode="auto">
          <a:xfrm>
            <a:off x="685800" y="2420938"/>
            <a:ext cx="0" cy="3673475"/>
          </a:xfrm>
          <a:prstGeom prst="line">
            <a:avLst/>
          </a:prstGeom>
          <a:noFill/>
          <a:ln w="9525">
            <a:solidFill>
              <a:schemeClr val="tx1"/>
            </a:solidFill>
            <a:round/>
            <a:headEnd/>
            <a:tailEnd/>
          </a:ln>
        </p:spPr>
        <p:txBody>
          <a:bodyPr/>
          <a:lstStyle/>
          <a:p>
            <a:endParaRPr lang="cs-CZ"/>
          </a:p>
        </p:txBody>
      </p:sp>
      <p:sp>
        <p:nvSpPr>
          <p:cNvPr id="27661" name="Line 27"/>
          <p:cNvSpPr>
            <a:spLocks noChangeShapeType="1"/>
          </p:cNvSpPr>
          <p:nvPr/>
        </p:nvSpPr>
        <p:spPr bwMode="auto">
          <a:xfrm>
            <a:off x="396875" y="2724150"/>
            <a:ext cx="573088" cy="0"/>
          </a:xfrm>
          <a:prstGeom prst="line">
            <a:avLst/>
          </a:prstGeom>
          <a:noFill/>
          <a:ln w="9525">
            <a:solidFill>
              <a:schemeClr val="tx1"/>
            </a:solidFill>
            <a:round/>
            <a:headEnd/>
            <a:tailEnd/>
          </a:ln>
        </p:spPr>
        <p:txBody>
          <a:bodyPr/>
          <a:lstStyle/>
          <a:p>
            <a:endParaRPr lang="cs-CZ"/>
          </a:p>
        </p:txBody>
      </p:sp>
      <p:sp>
        <p:nvSpPr>
          <p:cNvPr id="27662" name="Line 28"/>
          <p:cNvSpPr>
            <a:spLocks noChangeShapeType="1"/>
          </p:cNvSpPr>
          <p:nvPr/>
        </p:nvSpPr>
        <p:spPr bwMode="auto">
          <a:xfrm>
            <a:off x="396875" y="3213100"/>
            <a:ext cx="576263" cy="0"/>
          </a:xfrm>
          <a:prstGeom prst="line">
            <a:avLst/>
          </a:prstGeom>
          <a:noFill/>
          <a:ln w="9525">
            <a:solidFill>
              <a:schemeClr val="tx1"/>
            </a:solidFill>
            <a:round/>
            <a:headEnd/>
            <a:tailEnd/>
          </a:ln>
        </p:spPr>
        <p:txBody>
          <a:bodyPr/>
          <a:lstStyle/>
          <a:p>
            <a:endParaRPr lang="cs-CZ"/>
          </a:p>
        </p:txBody>
      </p:sp>
      <p:sp>
        <p:nvSpPr>
          <p:cNvPr id="27663" name="Line 29"/>
          <p:cNvSpPr>
            <a:spLocks noChangeShapeType="1"/>
          </p:cNvSpPr>
          <p:nvPr/>
        </p:nvSpPr>
        <p:spPr bwMode="auto">
          <a:xfrm>
            <a:off x="396875" y="3646488"/>
            <a:ext cx="576263" cy="0"/>
          </a:xfrm>
          <a:prstGeom prst="line">
            <a:avLst/>
          </a:prstGeom>
          <a:noFill/>
          <a:ln w="9525">
            <a:solidFill>
              <a:schemeClr val="tx1"/>
            </a:solidFill>
            <a:round/>
            <a:headEnd/>
            <a:tailEnd/>
          </a:ln>
        </p:spPr>
        <p:txBody>
          <a:bodyPr/>
          <a:lstStyle/>
          <a:p>
            <a:endParaRPr lang="cs-CZ"/>
          </a:p>
        </p:txBody>
      </p:sp>
      <p:sp>
        <p:nvSpPr>
          <p:cNvPr id="27664" name="Line 30"/>
          <p:cNvSpPr>
            <a:spLocks noChangeShapeType="1"/>
          </p:cNvSpPr>
          <p:nvPr/>
        </p:nvSpPr>
        <p:spPr bwMode="auto">
          <a:xfrm>
            <a:off x="396875" y="4005263"/>
            <a:ext cx="576263" cy="0"/>
          </a:xfrm>
          <a:prstGeom prst="line">
            <a:avLst/>
          </a:prstGeom>
          <a:noFill/>
          <a:ln w="9525">
            <a:solidFill>
              <a:schemeClr val="tx1"/>
            </a:solidFill>
            <a:round/>
            <a:headEnd/>
            <a:tailEnd/>
          </a:ln>
        </p:spPr>
        <p:txBody>
          <a:bodyPr/>
          <a:lstStyle/>
          <a:p>
            <a:endParaRPr lang="cs-CZ"/>
          </a:p>
        </p:txBody>
      </p:sp>
      <p:sp>
        <p:nvSpPr>
          <p:cNvPr id="27665" name="Line 31"/>
          <p:cNvSpPr>
            <a:spLocks noChangeShapeType="1"/>
          </p:cNvSpPr>
          <p:nvPr/>
        </p:nvSpPr>
        <p:spPr bwMode="auto">
          <a:xfrm>
            <a:off x="396875" y="4365625"/>
            <a:ext cx="576263" cy="0"/>
          </a:xfrm>
          <a:prstGeom prst="line">
            <a:avLst/>
          </a:prstGeom>
          <a:noFill/>
          <a:ln w="9525">
            <a:solidFill>
              <a:schemeClr val="tx1"/>
            </a:solidFill>
            <a:round/>
            <a:headEnd/>
            <a:tailEnd/>
          </a:ln>
        </p:spPr>
        <p:txBody>
          <a:bodyPr/>
          <a:lstStyle/>
          <a:p>
            <a:endParaRPr lang="cs-CZ"/>
          </a:p>
        </p:txBody>
      </p:sp>
      <p:sp>
        <p:nvSpPr>
          <p:cNvPr id="27666" name="Line 32"/>
          <p:cNvSpPr>
            <a:spLocks noChangeShapeType="1"/>
          </p:cNvSpPr>
          <p:nvPr/>
        </p:nvSpPr>
        <p:spPr bwMode="auto">
          <a:xfrm>
            <a:off x="396875" y="5589588"/>
            <a:ext cx="576263" cy="0"/>
          </a:xfrm>
          <a:prstGeom prst="line">
            <a:avLst/>
          </a:prstGeom>
          <a:noFill/>
          <a:ln w="9525">
            <a:solidFill>
              <a:schemeClr val="tx1"/>
            </a:solidFill>
            <a:round/>
            <a:headEnd/>
            <a:tailEnd/>
          </a:ln>
        </p:spPr>
        <p:txBody>
          <a:bodyPr/>
          <a:lstStyle/>
          <a:p>
            <a:endParaRPr lang="cs-CZ"/>
          </a:p>
        </p:txBody>
      </p:sp>
      <p:sp>
        <p:nvSpPr>
          <p:cNvPr id="27667" name="Line 33"/>
          <p:cNvSpPr>
            <a:spLocks noChangeShapeType="1"/>
          </p:cNvSpPr>
          <p:nvPr/>
        </p:nvSpPr>
        <p:spPr bwMode="auto">
          <a:xfrm>
            <a:off x="396875" y="4725988"/>
            <a:ext cx="576263" cy="0"/>
          </a:xfrm>
          <a:prstGeom prst="line">
            <a:avLst/>
          </a:prstGeom>
          <a:noFill/>
          <a:ln w="9525">
            <a:solidFill>
              <a:schemeClr val="tx1"/>
            </a:solidFill>
            <a:round/>
            <a:headEnd/>
            <a:tailEnd/>
          </a:ln>
        </p:spPr>
        <p:txBody>
          <a:bodyPr/>
          <a:lstStyle/>
          <a:p>
            <a:endParaRPr lang="cs-CZ"/>
          </a:p>
        </p:txBody>
      </p:sp>
      <p:sp>
        <p:nvSpPr>
          <p:cNvPr id="27668" name="Line 34"/>
          <p:cNvSpPr>
            <a:spLocks noChangeShapeType="1"/>
          </p:cNvSpPr>
          <p:nvPr/>
        </p:nvSpPr>
        <p:spPr bwMode="auto">
          <a:xfrm>
            <a:off x="396875" y="5157788"/>
            <a:ext cx="576263" cy="0"/>
          </a:xfrm>
          <a:prstGeom prst="line">
            <a:avLst/>
          </a:prstGeom>
          <a:noFill/>
          <a:ln w="9525">
            <a:solidFill>
              <a:schemeClr val="tx1"/>
            </a:solidFill>
            <a:round/>
            <a:headEnd/>
            <a:tailEnd/>
          </a:ln>
        </p:spPr>
        <p:txBody>
          <a:bodyPr/>
          <a:lstStyle/>
          <a:p>
            <a:endParaRPr lang="cs-CZ"/>
          </a:p>
        </p:txBody>
      </p:sp>
      <p:sp>
        <p:nvSpPr>
          <p:cNvPr id="55331" name="Rectangle 35"/>
          <p:cNvSpPr>
            <a:spLocks noChangeArrowheads="1"/>
          </p:cNvSpPr>
          <p:nvPr/>
        </p:nvSpPr>
        <p:spPr bwMode="auto">
          <a:xfrm>
            <a:off x="1044575" y="2420938"/>
            <a:ext cx="576263" cy="3673475"/>
          </a:xfrm>
          <a:prstGeom prst="rect">
            <a:avLst/>
          </a:prstGeom>
          <a:no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55332" name="Line 36"/>
          <p:cNvSpPr>
            <a:spLocks noChangeShapeType="1"/>
          </p:cNvSpPr>
          <p:nvPr/>
        </p:nvSpPr>
        <p:spPr bwMode="auto">
          <a:xfrm>
            <a:off x="1333500" y="2420938"/>
            <a:ext cx="0" cy="3673475"/>
          </a:xfrm>
          <a:prstGeom prst="line">
            <a:avLst/>
          </a:prstGeom>
          <a:noFill/>
          <a:ln w="9525">
            <a:solidFill>
              <a:schemeClr val="tx1"/>
            </a:solidFill>
            <a:round/>
            <a:headEnd/>
            <a:tailEnd/>
          </a:ln>
        </p:spPr>
        <p:txBody>
          <a:bodyPr/>
          <a:lstStyle/>
          <a:p>
            <a:endParaRPr lang="cs-CZ"/>
          </a:p>
        </p:txBody>
      </p:sp>
      <p:sp>
        <p:nvSpPr>
          <p:cNvPr id="55333" name="Line 37"/>
          <p:cNvSpPr>
            <a:spLocks noChangeShapeType="1"/>
          </p:cNvSpPr>
          <p:nvPr/>
        </p:nvSpPr>
        <p:spPr bwMode="auto">
          <a:xfrm>
            <a:off x="1047750" y="2711450"/>
            <a:ext cx="573088" cy="0"/>
          </a:xfrm>
          <a:prstGeom prst="line">
            <a:avLst/>
          </a:prstGeom>
          <a:noFill/>
          <a:ln w="9525">
            <a:solidFill>
              <a:schemeClr val="tx1"/>
            </a:solidFill>
            <a:round/>
            <a:headEnd/>
            <a:tailEnd/>
          </a:ln>
        </p:spPr>
        <p:txBody>
          <a:bodyPr/>
          <a:lstStyle/>
          <a:p>
            <a:endParaRPr lang="cs-CZ"/>
          </a:p>
        </p:txBody>
      </p:sp>
      <p:sp>
        <p:nvSpPr>
          <p:cNvPr id="55334" name="Line 38"/>
          <p:cNvSpPr>
            <a:spLocks noChangeShapeType="1"/>
          </p:cNvSpPr>
          <p:nvPr/>
        </p:nvSpPr>
        <p:spPr bwMode="auto">
          <a:xfrm>
            <a:off x="1044575" y="3213100"/>
            <a:ext cx="576263" cy="0"/>
          </a:xfrm>
          <a:prstGeom prst="line">
            <a:avLst/>
          </a:prstGeom>
          <a:noFill/>
          <a:ln w="9525">
            <a:solidFill>
              <a:schemeClr val="tx1"/>
            </a:solidFill>
            <a:round/>
            <a:headEnd/>
            <a:tailEnd/>
          </a:ln>
        </p:spPr>
        <p:txBody>
          <a:bodyPr/>
          <a:lstStyle/>
          <a:p>
            <a:endParaRPr lang="cs-CZ"/>
          </a:p>
        </p:txBody>
      </p:sp>
      <p:sp>
        <p:nvSpPr>
          <p:cNvPr id="55335" name="Line 39"/>
          <p:cNvSpPr>
            <a:spLocks noChangeShapeType="1"/>
          </p:cNvSpPr>
          <p:nvPr/>
        </p:nvSpPr>
        <p:spPr bwMode="auto">
          <a:xfrm>
            <a:off x="1044575" y="3646488"/>
            <a:ext cx="576263" cy="0"/>
          </a:xfrm>
          <a:prstGeom prst="line">
            <a:avLst/>
          </a:prstGeom>
          <a:noFill/>
          <a:ln w="9525">
            <a:solidFill>
              <a:schemeClr val="tx1"/>
            </a:solidFill>
            <a:round/>
            <a:headEnd/>
            <a:tailEnd/>
          </a:ln>
        </p:spPr>
        <p:txBody>
          <a:bodyPr/>
          <a:lstStyle/>
          <a:p>
            <a:endParaRPr lang="cs-CZ"/>
          </a:p>
        </p:txBody>
      </p:sp>
      <p:sp>
        <p:nvSpPr>
          <p:cNvPr id="55336" name="Line 40"/>
          <p:cNvSpPr>
            <a:spLocks noChangeShapeType="1"/>
          </p:cNvSpPr>
          <p:nvPr/>
        </p:nvSpPr>
        <p:spPr bwMode="auto">
          <a:xfrm>
            <a:off x="1044575" y="4005263"/>
            <a:ext cx="576263" cy="0"/>
          </a:xfrm>
          <a:prstGeom prst="line">
            <a:avLst/>
          </a:prstGeom>
          <a:noFill/>
          <a:ln w="9525">
            <a:solidFill>
              <a:schemeClr val="tx1"/>
            </a:solidFill>
            <a:round/>
            <a:headEnd/>
            <a:tailEnd/>
          </a:ln>
        </p:spPr>
        <p:txBody>
          <a:bodyPr/>
          <a:lstStyle/>
          <a:p>
            <a:endParaRPr lang="cs-CZ"/>
          </a:p>
        </p:txBody>
      </p:sp>
      <p:sp>
        <p:nvSpPr>
          <p:cNvPr id="55337" name="Line 41"/>
          <p:cNvSpPr>
            <a:spLocks noChangeShapeType="1"/>
          </p:cNvSpPr>
          <p:nvPr/>
        </p:nvSpPr>
        <p:spPr bwMode="auto">
          <a:xfrm>
            <a:off x="1044575" y="4365625"/>
            <a:ext cx="576263" cy="0"/>
          </a:xfrm>
          <a:prstGeom prst="line">
            <a:avLst/>
          </a:prstGeom>
          <a:noFill/>
          <a:ln w="9525">
            <a:solidFill>
              <a:schemeClr val="tx1"/>
            </a:solidFill>
            <a:round/>
            <a:headEnd/>
            <a:tailEnd/>
          </a:ln>
        </p:spPr>
        <p:txBody>
          <a:bodyPr/>
          <a:lstStyle/>
          <a:p>
            <a:endParaRPr lang="cs-CZ"/>
          </a:p>
        </p:txBody>
      </p:sp>
      <p:sp>
        <p:nvSpPr>
          <p:cNvPr id="55338" name="Line 42"/>
          <p:cNvSpPr>
            <a:spLocks noChangeShapeType="1"/>
          </p:cNvSpPr>
          <p:nvPr/>
        </p:nvSpPr>
        <p:spPr bwMode="auto">
          <a:xfrm>
            <a:off x="1044575" y="5589588"/>
            <a:ext cx="576263" cy="0"/>
          </a:xfrm>
          <a:prstGeom prst="line">
            <a:avLst/>
          </a:prstGeom>
          <a:noFill/>
          <a:ln w="9525">
            <a:solidFill>
              <a:schemeClr val="tx1"/>
            </a:solidFill>
            <a:round/>
            <a:headEnd/>
            <a:tailEnd/>
          </a:ln>
        </p:spPr>
        <p:txBody>
          <a:bodyPr/>
          <a:lstStyle/>
          <a:p>
            <a:endParaRPr lang="cs-CZ"/>
          </a:p>
        </p:txBody>
      </p:sp>
      <p:sp>
        <p:nvSpPr>
          <p:cNvPr id="55339" name="Line 43"/>
          <p:cNvSpPr>
            <a:spLocks noChangeShapeType="1"/>
          </p:cNvSpPr>
          <p:nvPr/>
        </p:nvSpPr>
        <p:spPr bwMode="auto">
          <a:xfrm>
            <a:off x="1044575" y="4725988"/>
            <a:ext cx="576263" cy="0"/>
          </a:xfrm>
          <a:prstGeom prst="line">
            <a:avLst/>
          </a:prstGeom>
          <a:noFill/>
          <a:ln w="9525">
            <a:solidFill>
              <a:schemeClr val="tx1"/>
            </a:solidFill>
            <a:round/>
            <a:headEnd/>
            <a:tailEnd/>
          </a:ln>
        </p:spPr>
        <p:txBody>
          <a:bodyPr/>
          <a:lstStyle/>
          <a:p>
            <a:endParaRPr lang="cs-CZ"/>
          </a:p>
        </p:txBody>
      </p:sp>
      <p:sp>
        <p:nvSpPr>
          <p:cNvPr id="55340" name="Line 44"/>
          <p:cNvSpPr>
            <a:spLocks noChangeShapeType="1"/>
          </p:cNvSpPr>
          <p:nvPr/>
        </p:nvSpPr>
        <p:spPr bwMode="auto">
          <a:xfrm>
            <a:off x="1044575" y="5157788"/>
            <a:ext cx="576263" cy="0"/>
          </a:xfrm>
          <a:prstGeom prst="line">
            <a:avLst/>
          </a:prstGeom>
          <a:noFill/>
          <a:ln w="9525">
            <a:solidFill>
              <a:schemeClr val="tx1"/>
            </a:solidFill>
            <a:round/>
            <a:headEnd/>
            <a:tailEnd/>
          </a:ln>
        </p:spPr>
        <p:txBody>
          <a:bodyPr/>
          <a:lstStyle/>
          <a:p>
            <a:endParaRPr lang="cs-CZ"/>
          </a:p>
        </p:txBody>
      </p:sp>
      <p:sp>
        <p:nvSpPr>
          <p:cNvPr id="55341" name="Rectangle 45"/>
          <p:cNvSpPr>
            <a:spLocks noChangeArrowheads="1"/>
          </p:cNvSpPr>
          <p:nvPr/>
        </p:nvSpPr>
        <p:spPr bwMode="auto">
          <a:xfrm>
            <a:off x="1692275" y="2420938"/>
            <a:ext cx="576263" cy="3673475"/>
          </a:xfrm>
          <a:prstGeom prst="rect">
            <a:avLst/>
          </a:prstGeom>
          <a:no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55342" name="Line 46"/>
          <p:cNvSpPr>
            <a:spLocks noChangeShapeType="1"/>
          </p:cNvSpPr>
          <p:nvPr/>
        </p:nvSpPr>
        <p:spPr bwMode="auto">
          <a:xfrm>
            <a:off x="1981200" y="2420938"/>
            <a:ext cx="0" cy="3673475"/>
          </a:xfrm>
          <a:prstGeom prst="line">
            <a:avLst/>
          </a:prstGeom>
          <a:noFill/>
          <a:ln w="9525">
            <a:solidFill>
              <a:schemeClr val="tx1"/>
            </a:solidFill>
            <a:round/>
            <a:headEnd/>
            <a:tailEnd/>
          </a:ln>
        </p:spPr>
        <p:txBody>
          <a:bodyPr/>
          <a:lstStyle/>
          <a:p>
            <a:endParaRPr lang="cs-CZ"/>
          </a:p>
        </p:txBody>
      </p:sp>
      <p:sp>
        <p:nvSpPr>
          <p:cNvPr id="55343" name="Line 47"/>
          <p:cNvSpPr>
            <a:spLocks noChangeShapeType="1"/>
          </p:cNvSpPr>
          <p:nvPr/>
        </p:nvSpPr>
        <p:spPr bwMode="auto">
          <a:xfrm>
            <a:off x="1692275" y="2711450"/>
            <a:ext cx="573088" cy="0"/>
          </a:xfrm>
          <a:prstGeom prst="line">
            <a:avLst/>
          </a:prstGeom>
          <a:noFill/>
          <a:ln w="9525">
            <a:solidFill>
              <a:schemeClr val="tx1"/>
            </a:solidFill>
            <a:round/>
            <a:headEnd/>
            <a:tailEnd/>
          </a:ln>
        </p:spPr>
        <p:txBody>
          <a:bodyPr/>
          <a:lstStyle/>
          <a:p>
            <a:endParaRPr lang="cs-CZ"/>
          </a:p>
        </p:txBody>
      </p:sp>
      <p:sp>
        <p:nvSpPr>
          <p:cNvPr id="55344" name="Line 48"/>
          <p:cNvSpPr>
            <a:spLocks noChangeShapeType="1"/>
          </p:cNvSpPr>
          <p:nvPr/>
        </p:nvSpPr>
        <p:spPr bwMode="auto">
          <a:xfrm>
            <a:off x="1692275" y="3213100"/>
            <a:ext cx="576263" cy="0"/>
          </a:xfrm>
          <a:prstGeom prst="line">
            <a:avLst/>
          </a:prstGeom>
          <a:noFill/>
          <a:ln w="9525">
            <a:solidFill>
              <a:schemeClr val="tx1"/>
            </a:solidFill>
            <a:round/>
            <a:headEnd/>
            <a:tailEnd/>
          </a:ln>
        </p:spPr>
        <p:txBody>
          <a:bodyPr/>
          <a:lstStyle/>
          <a:p>
            <a:endParaRPr lang="cs-CZ"/>
          </a:p>
        </p:txBody>
      </p:sp>
      <p:sp>
        <p:nvSpPr>
          <p:cNvPr id="55345" name="Line 49"/>
          <p:cNvSpPr>
            <a:spLocks noChangeShapeType="1"/>
          </p:cNvSpPr>
          <p:nvPr/>
        </p:nvSpPr>
        <p:spPr bwMode="auto">
          <a:xfrm>
            <a:off x="1692275" y="3646488"/>
            <a:ext cx="576263" cy="0"/>
          </a:xfrm>
          <a:prstGeom prst="line">
            <a:avLst/>
          </a:prstGeom>
          <a:noFill/>
          <a:ln w="9525">
            <a:solidFill>
              <a:schemeClr val="tx1"/>
            </a:solidFill>
            <a:round/>
            <a:headEnd/>
            <a:tailEnd/>
          </a:ln>
        </p:spPr>
        <p:txBody>
          <a:bodyPr/>
          <a:lstStyle/>
          <a:p>
            <a:endParaRPr lang="cs-CZ"/>
          </a:p>
        </p:txBody>
      </p:sp>
      <p:sp>
        <p:nvSpPr>
          <p:cNvPr id="55346" name="Line 50"/>
          <p:cNvSpPr>
            <a:spLocks noChangeShapeType="1"/>
          </p:cNvSpPr>
          <p:nvPr/>
        </p:nvSpPr>
        <p:spPr bwMode="auto">
          <a:xfrm>
            <a:off x="1692275" y="4005263"/>
            <a:ext cx="576263" cy="0"/>
          </a:xfrm>
          <a:prstGeom prst="line">
            <a:avLst/>
          </a:prstGeom>
          <a:noFill/>
          <a:ln w="9525">
            <a:solidFill>
              <a:schemeClr val="tx1"/>
            </a:solidFill>
            <a:round/>
            <a:headEnd/>
            <a:tailEnd/>
          </a:ln>
        </p:spPr>
        <p:txBody>
          <a:bodyPr/>
          <a:lstStyle/>
          <a:p>
            <a:endParaRPr lang="cs-CZ"/>
          </a:p>
        </p:txBody>
      </p:sp>
      <p:sp>
        <p:nvSpPr>
          <p:cNvPr id="55347" name="Line 51"/>
          <p:cNvSpPr>
            <a:spLocks noChangeShapeType="1"/>
          </p:cNvSpPr>
          <p:nvPr/>
        </p:nvSpPr>
        <p:spPr bwMode="auto">
          <a:xfrm>
            <a:off x="1692275" y="4365625"/>
            <a:ext cx="576263" cy="0"/>
          </a:xfrm>
          <a:prstGeom prst="line">
            <a:avLst/>
          </a:prstGeom>
          <a:noFill/>
          <a:ln w="9525">
            <a:solidFill>
              <a:schemeClr val="tx1"/>
            </a:solidFill>
            <a:round/>
            <a:headEnd/>
            <a:tailEnd/>
          </a:ln>
        </p:spPr>
        <p:txBody>
          <a:bodyPr/>
          <a:lstStyle/>
          <a:p>
            <a:endParaRPr lang="cs-CZ"/>
          </a:p>
        </p:txBody>
      </p:sp>
      <p:sp>
        <p:nvSpPr>
          <p:cNvPr id="55348" name="Line 52"/>
          <p:cNvSpPr>
            <a:spLocks noChangeShapeType="1"/>
          </p:cNvSpPr>
          <p:nvPr/>
        </p:nvSpPr>
        <p:spPr bwMode="auto">
          <a:xfrm>
            <a:off x="1692275" y="5589588"/>
            <a:ext cx="576263" cy="0"/>
          </a:xfrm>
          <a:prstGeom prst="line">
            <a:avLst/>
          </a:prstGeom>
          <a:noFill/>
          <a:ln w="9525">
            <a:solidFill>
              <a:schemeClr val="tx1"/>
            </a:solidFill>
            <a:round/>
            <a:headEnd/>
            <a:tailEnd/>
          </a:ln>
        </p:spPr>
        <p:txBody>
          <a:bodyPr/>
          <a:lstStyle/>
          <a:p>
            <a:endParaRPr lang="cs-CZ"/>
          </a:p>
        </p:txBody>
      </p:sp>
      <p:sp>
        <p:nvSpPr>
          <p:cNvPr id="55349" name="Line 53"/>
          <p:cNvSpPr>
            <a:spLocks noChangeShapeType="1"/>
          </p:cNvSpPr>
          <p:nvPr/>
        </p:nvSpPr>
        <p:spPr bwMode="auto">
          <a:xfrm>
            <a:off x="1692275" y="4725988"/>
            <a:ext cx="576263" cy="0"/>
          </a:xfrm>
          <a:prstGeom prst="line">
            <a:avLst/>
          </a:prstGeom>
          <a:noFill/>
          <a:ln w="9525">
            <a:solidFill>
              <a:schemeClr val="tx1"/>
            </a:solidFill>
            <a:round/>
            <a:headEnd/>
            <a:tailEnd/>
          </a:ln>
        </p:spPr>
        <p:txBody>
          <a:bodyPr/>
          <a:lstStyle/>
          <a:p>
            <a:endParaRPr lang="cs-CZ"/>
          </a:p>
        </p:txBody>
      </p:sp>
      <p:sp>
        <p:nvSpPr>
          <p:cNvPr id="55350" name="Line 54"/>
          <p:cNvSpPr>
            <a:spLocks noChangeShapeType="1"/>
          </p:cNvSpPr>
          <p:nvPr/>
        </p:nvSpPr>
        <p:spPr bwMode="auto">
          <a:xfrm>
            <a:off x="1692275" y="5157788"/>
            <a:ext cx="576263" cy="0"/>
          </a:xfrm>
          <a:prstGeom prst="line">
            <a:avLst/>
          </a:prstGeom>
          <a:noFill/>
          <a:ln w="9525">
            <a:solidFill>
              <a:schemeClr val="tx1"/>
            </a:solidFill>
            <a:round/>
            <a:headEnd/>
            <a:tailEnd/>
          </a:ln>
        </p:spPr>
        <p:txBody>
          <a:bodyPr/>
          <a:lstStyle/>
          <a:p>
            <a:endParaRPr lang="cs-CZ"/>
          </a:p>
        </p:txBody>
      </p:sp>
      <p:sp>
        <p:nvSpPr>
          <p:cNvPr id="27689" name="Rectangle 55"/>
          <p:cNvSpPr>
            <a:spLocks noChangeArrowheads="1"/>
          </p:cNvSpPr>
          <p:nvPr/>
        </p:nvSpPr>
        <p:spPr bwMode="auto">
          <a:xfrm>
            <a:off x="2840038" y="2420938"/>
            <a:ext cx="577850" cy="3663950"/>
          </a:xfrm>
          <a:prstGeom prst="rect">
            <a:avLst/>
          </a:prstGeom>
          <a:no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7690" name="Line 56"/>
          <p:cNvSpPr>
            <a:spLocks noChangeShapeType="1"/>
          </p:cNvSpPr>
          <p:nvPr/>
        </p:nvSpPr>
        <p:spPr bwMode="auto">
          <a:xfrm>
            <a:off x="3133725" y="2420938"/>
            <a:ext cx="0" cy="3673475"/>
          </a:xfrm>
          <a:prstGeom prst="line">
            <a:avLst/>
          </a:prstGeom>
          <a:noFill/>
          <a:ln w="9525">
            <a:solidFill>
              <a:schemeClr val="tx1"/>
            </a:solidFill>
            <a:round/>
            <a:headEnd/>
            <a:tailEnd/>
          </a:ln>
        </p:spPr>
        <p:txBody>
          <a:bodyPr/>
          <a:lstStyle/>
          <a:p>
            <a:endParaRPr lang="cs-CZ"/>
          </a:p>
        </p:txBody>
      </p:sp>
      <p:sp>
        <p:nvSpPr>
          <p:cNvPr id="27691" name="Line 57"/>
          <p:cNvSpPr>
            <a:spLocks noChangeShapeType="1"/>
          </p:cNvSpPr>
          <p:nvPr/>
        </p:nvSpPr>
        <p:spPr bwMode="auto">
          <a:xfrm>
            <a:off x="2847975" y="2711450"/>
            <a:ext cx="573088" cy="0"/>
          </a:xfrm>
          <a:prstGeom prst="line">
            <a:avLst/>
          </a:prstGeom>
          <a:noFill/>
          <a:ln w="9525">
            <a:solidFill>
              <a:schemeClr val="tx1"/>
            </a:solidFill>
            <a:round/>
            <a:headEnd/>
            <a:tailEnd/>
          </a:ln>
        </p:spPr>
        <p:txBody>
          <a:bodyPr/>
          <a:lstStyle/>
          <a:p>
            <a:endParaRPr lang="cs-CZ"/>
          </a:p>
        </p:txBody>
      </p:sp>
      <p:sp>
        <p:nvSpPr>
          <p:cNvPr id="27692" name="Line 58"/>
          <p:cNvSpPr>
            <a:spLocks noChangeShapeType="1"/>
          </p:cNvSpPr>
          <p:nvPr/>
        </p:nvSpPr>
        <p:spPr bwMode="auto">
          <a:xfrm>
            <a:off x="2844800" y="3213100"/>
            <a:ext cx="576263" cy="0"/>
          </a:xfrm>
          <a:prstGeom prst="line">
            <a:avLst/>
          </a:prstGeom>
          <a:noFill/>
          <a:ln w="9525">
            <a:solidFill>
              <a:schemeClr val="tx1"/>
            </a:solidFill>
            <a:round/>
            <a:headEnd/>
            <a:tailEnd/>
          </a:ln>
        </p:spPr>
        <p:txBody>
          <a:bodyPr/>
          <a:lstStyle/>
          <a:p>
            <a:endParaRPr lang="cs-CZ"/>
          </a:p>
        </p:txBody>
      </p:sp>
      <p:sp>
        <p:nvSpPr>
          <p:cNvPr id="27693" name="Line 59"/>
          <p:cNvSpPr>
            <a:spLocks noChangeShapeType="1"/>
          </p:cNvSpPr>
          <p:nvPr/>
        </p:nvSpPr>
        <p:spPr bwMode="auto">
          <a:xfrm>
            <a:off x="2844800" y="3646488"/>
            <a:ext cx="576263" cy="0"/>
          </a:xfrm>
          <a:prstGeom prst="line">
            <a:avLst/>
          </a:prstGeom>
          <a:noFill/>
          <a:ln w="9525">
            <a:solidFill>
              <a:schemeClr val="tx1"/>
            </a:solidFill>
            <a:round/>
            <a:headEnd/>
            <a:tailEnd/>
          </a:ln>
        </p:spPr>
        <p:txBody>
          <a:bodyPr/>
          <a:lstStyle/>
          <a:p>
            <a:endParaRPr lang="cs-CZ"/>
          </a:p>
        </p:txBody>
      </p:sp>
      <p:sp>
        <p:nvSpPr>
          <p:cNvPr id="27694" name="Line 60"/>
          <p:cNvSpPr>
            <a:spLocks noChangeShapeType="1"/>
          </p:cNvSpPr>
          <p:nvPr/>
        </p:nvSpPr>
        <p:spPr bwMode="auto">
          <a:xfrm>
            <a:off x="2844800" y="4005263"/>
            <a:ext cx="576263" cy="0"/>
          </a:xfrm>
          <a:prstGeom prst="line">
            <a:avLst/>
          </a:prstGeom>
          <a:noFill/>
          <a:ln w="9525">
            <a:solidFill>
              <a:schemeClr val="tx1"/>
            </a:solidFill>
            <a:round/>
            <a:headEnd/>
            <a:tailEnd/>
          </a:ln>
        </p:spPr>
        <p:txBody>
          <a:bodyPr/>
          <a:lstStyle/>
          <a:p>
            <a:endParaRPr lang="cs-CZ"/>
          </a:p>
        </p:txBody>
      </p:sp>
      <p:sp>
        <p:nvSpPr>
          <p:cNvPr id="27695" name="Line 61"/>
          <p:cNvSpPr>
            <a:spLocks noChangeShapeType="1"/>
          </p:cNvSpPr>
          <p:nvPr/>
        </p:nvSpPr>
        <p:spPr bwMode="auto">
          <a:xfrm>
            <a:off x="2844800" y="4365625"/>
            <a:ext cx="576263" cy="0"/>
          </a:xfrm>
          <a:prstGeom prst="line">
            <a:avLst/>
          </a:prstGeom>
          <a:noFill/>
          <a:ln w="9525">
            <a:solidFill>
              <a:schemeClr val="tx1"/>
            </a:solidFill>
            <a:round/>
            <a:headEnd/>
            <a:tailEnd/>
          </a:ln>
        </p:spPr>
        <p:txBody>
          <a:bodyPr/>
          <a:lstStyle/>
          <a:p>
            <a:endParaRPr lang="cs-CZ"/>
          </a:p>
        </p:txBody>
      </p:sp>
      <p:sp>
        <p:nvSpPr>
          <p:cNvPr id="27696" name="Line 62"/>
          <p:cNvSpPr>
            <a:spLocks noChangeShapeType="1"/>
          </p:cNvSpPr>
          <p:nvPr/>
        </p:nvSpPr>
        <p:spPr bwMode="auto">
          <a:xfrm>
            <a:off x="2844800" y="5589588"/>
            <a:ext cx="576263" cy="0"/>
          </a:xfrm>
          <a:prstGeom prst="line">
            <a:avLst/>
          </a:prstGeom>
          <a:noFill/>
          <a:ln w="9525">
            <a:solidFill>
              <a:schemeClr val="tx1"/>
            </a:solidFill>
            <a:round/>
            <a:headEnd/>
            <a:tailEnd/>
          </a:ln>
        </p:spPr>
        <p:txBody>
          <a:bodyPr/>
          <a:lstStyle/>
          <a:p>
            <a:endParaRPr lang="cs-CZ"/>
          </a:p>
        </p:txBody>
      </p:sp>
      <p:sp>
        <p:nvSpPr>
          <p:cNvPr id="27697" name="Line 63"/>
          <p:cNvSpPr>
            <a:spLocks noChangeShapeType="1"/>
          </p:cNvSpPr>
          <p:nvPr/>
        </p:nvSpPr>
        <p:spPr bwMode="auto">
          <a:xfrm>
            <a:off x="2844800" y="4725988"/>
            <a:ext cx="576263" cy="0"/>
          </a:xfrm>
          <a:prstGeom prst="line">
            <a:avLst/>
          </a:prstGeom>
          <a:noFill/>
          <a:ln w="9525">
            <a:solidFill>
              <a:schemeClr val="tx1"/>
            </a:solidFill>
            <a:round/>
            <a:headEnd/>
            <a:tailEnd/>
          </a:ln>
        </p:spPr>
        <p:txBody>
          <a:bodyPr/>
          <a:lstStyle/>
          <a:p>
            <a:endParaRPr lang="cs-CZ"/>
          </a:p>
        </p:txBody>
      </p:sp>
      <p:sp>
        <p:nvSpPr>
          <p:cNvPr id="27698" name="Line 64"/>
          <p:cNvSpPr>
            <a:spLocks noChangeShapeType="1"/>
          </p:cNvSpPr>
          <p:nvPr/>
        </p:nvSpPr>
        <p:spPr bwMode="auto">
          <a:xfrm>
            <a:off x="2844800" y="5157788"/>
            <a:ext cx="576263" cy="0"/>
          </a:xfrm>
          <a:prstGeom prst="line">
            <a:avLst/>
          </a:prstGeom>
          <a:noFill/>
          <a:ln w="9525">
            <a:solidFill>
              <a:schemeClr val="tx1"/>
            </a:solidFill>
            <a:round/>
            <a:headEnd/>
            <a:tailEnd/>
          </a:ln>
        </p:spPr>
        <p:txBody>
          <a:bodyPr/>
          <a:lstStyle/>
          <a:p>
            <a:endParaRPr lang="cs-CZ"/>
          </a:p>
        </p:txBody>
      </p:sp>
      <p:sp>
        <p:nvSpPr>
          <p:cNvPr id="27699" name="Rectangle 65"/>
          <p:cNvSpPr>
            <a:spLocks noChangeArrowheads="1"/>
          </p:cNvSpPr>
          <p:nvPr/>
        </p:nvSpPr>
        <p:spPr bwMode="auto">
          <a:xfrm>
            <a:off x="468313" y="28543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7700" name="Rectangle 67"/>
          <p:cNvSpPr>
            <a:spLocks noChangeArrowheads="1"/>
          </p:cNvSpPr>
          <p:nvPr/>
        </p:nvSpPr>
        <p:spPr bwMode="auto">
          <a:xfrm>
            <a:off x="757238" y="28543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55364" name="Rectangle 68"/>
          <p:cNvSpPr>
            <a:spLocks noChangeArrowheads="1"/>
          </p:cNvSpPr>
          <p:nvPr/>
        </p:nvSpPr>
        <p:spPr bwMode="auto">
          <a:xfrm>
            <a:off x="757238" y="32861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7702" name="Rectangle 69"/>
          <p:cNvSpPr>
            <a:spLocks noChangeArrowheads="1"/>
          </p:cNvSpPr>
          <p:nvPr/>
        </p:nvSpPr>
        <p:spPr bwMode="auto">
          <a:xfrm>
            <a:off x="757238" y="3646488"/>
            <a:ext cx="215900" cy="287337"/>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7703" name="Rectangle 70"/>
          <p:cNvSpPr>
            <a:spLocks noChangeArrowheads="1"/>
          </p:cNvSpPr>
          <p:nvPr/>
        </p:nvSpPr>
        <p:spPr bwMode="auto">
          <a:xfrm>
            <a:off x="757238" y="4005263"/>
            <a:ext cx="215900" cy="287337"/>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55367" name="Rectangle 71"/>
          <p:cNvSpPr>
            <a:spLocks noChangeArrowheads="1"/>
          </p:cNvSpPr>
          <p:nvPr/>
        </p:nvSpPr>
        <p:spPr bwMode="auto">
          <a:xfrm>
            <a:off x="2484438" y="6310313"/>
            <a:ext cx="215900" cy="287337"/>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55368" name="Rectangle 72"/>
          <p:cNvSpPr>
            <a:spLocks noChangeArrowheads="1"/>
          </p:cNvSpPr>
          <p:nvPr/>
        </p:nvSpPr>
        <p:spPr bwMode="auto">
          <a:xfrm>
            <a:off x="5305425" y="6308725"/>
            <a:ext cx="3598863" cy="307975"/>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cs typeface="Calibri" pitchFamily="34" charset="0"/>
              </a:rPr>
              <a:t>Výška nižší než u paletových, cca do 10m  </a:t>
            </a:r>
          </a:p>
        </p:txBody>
      </p:sp>
      <p:sp>
        <p:nvSpPr>
          <p:cNvPr id="55369" name="Rectangle 73"/>
          <p:cNvSpPr>
            <a:spLocks noChangeArrowheads="1"/>
          </p:cNvSpPr>
          <p:nvPr/>
        </p:nvSpPr>
        <p:spPr bwMode="auto">
          <a:xfrm>
            <a:off x="3714750" y="908050"/>
            <a:ext cx="1785938" cy="1816100"/>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cs typeface="Calibri" pitchFamily="34" charset="0"/>
              </a:rPr>
              <a:t>Pro malá až střední množství jedné skupiny</a:t>
            </a:r>
            <a:endParaRPr lang="cs-CZ" sz="1400">
              <a:latin typeface="Calibri" pitchFamily="34" charset="0"/>
              <a:cs typeface="Calibri" pitchFamily="34" charset="0"/>
            </a:endParaRPr>
          </a:p>
          <a:p>
            <a:r>
              <a:rPr lang="cs-CZ" sz="1400" b="1">
                <a:latin typeface="Calibri" pitchFamily="34" charset="0"/>
                <a:cs typeface="Calibri" pitchFamily="34" charset="0"/>
              </a:rPr>
              <a:t>výrobků s nevelkým sortimentem.</a:t>
            </a:r>
            <a:endParaRPr lang="cs-CZ" sz="1400">
              <a:latin typeface="Calibri" pitchFamily="34" charset="0"/>
              <a:cs typeface="Calibri" pitchFamily="34" charset="0"/>
            </a:endParaRPr>
          </a:p>
          <a:p>
            <a:r>
              <a:rPr lang="cs-CZ" sz="1400" b="1">
                <a:latin typeface="Calibri" pitchFamily="34" charset="0"/>
                <a:cs typeface="Calibri" pitchFamily="34" charset="0"/>
              </a:rPr>
              <a:t>Vynikající systém pro skladování knih, písemností!</a:t>
            </a:r>
            <a:r>
              <a:rPr lang="cs-CZ" sz="1400">
                <a:latin typeface="Calibri" pitchFamily="34" charset="0"/>
                <a:cs typeface="Calibri" pitchFamily="34" charset="0"/>
              </a:rPr>
              <a:t>                                            </a:t>
            </a:r>
            <a:endParaRPr lang="en-US" sz="1400">
              <a:latin typeface="Calibri" pitchFamily="34" charset="0"/>
              <a:cs typeface="Calibri" pitchFamily="34" charset="0"/>
            </a:endParaRPr>
          </a:p>
        </p:txBody>
      </p:sp>
    </p:spTree>
    <p:extLst>
      <p:ext uri="{BB962C8B-B14F-4D97-AF65-F5344CB8AC3E}">
        <p14:creationId xmlns:p14="http://schemas.microsoft.com/office/powerpoint/2010/main" val="3897393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5319"/>
                                        </p:tgtEl>
                                        <p:attrNameLst>
                                          <p:attrName>style.visibility</p:attrName>
                                        </p:attrNameLst>
                                      </p:cBhvr>
                                      <p:to>
                                        <p:strVal val="visible"/>
                                      </p:to>
                                    </p:set>
                                    <p:animEffect transition="in" filter="wedge">
                                      <p:cBhvr>
                                        <p:cTn id="7" dur="2000"/>
                                        <p:tgtEl>
                                          <p:spTgt spid="553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55320"/>
                                        </p:tgtEl>
                                        <p:attrNameLst>
                                          <p:attrName>style.visibility</p:attrName>
                                        </p:attrNameLst>
                                      </p:cBhvr>
                                      <p:to>
                                        <p:strVal val="visible"/>
                                      </p:to>
                                    </p:set>
                                    <p:animEffect transition="in" filter="wedge">
                                      <p:cBhvr>
                                        <p:cTn id="12" dur="2000"/>
                                        <p:tgtEl>
                                          <p:spTgt spid="55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grpId="0" nodeType="clickEffect">
                                  <p:stCondLst>
                                    <p:cond delay="0"/>
                                  </p:stCondLst>
                                  <p:childTnLst>
                                    <p:animMotion origin="layout" path="M 3.33333E-6 -7.51445E-7 C 3.33333E-6 -0.07052 3.33333E-6 -0.14081 3.33333E-6 -0.21133 C 0.00885 -0.21226 0.03958 -0.21087 0.04444 -0.22405 " pathEditMode="relative" ptsTypes="ffA">
                                      <p:cBhvr>
                                        <p:cTn id="16" dur="2000" fill="hold"/>
                                        <p:tgtEl>
                                          <p:spTgt spid="55367"/>
                                        </p:tgtEl>
                                        <p:attrNameLst>
                                          <p:attrName>ppt_x</p:attrName>
                                          <p:attrName>ppt_y</p:attrName>
                                        </p:attrNameLst>
                                      </p:cBhvr>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grpId="0" nodeType="clickEffect">
                                  <p:stCondLst>
                                    <p:cond delay="0"/>
                                  </p:stCondLst>
                                  <p:childTnLst>
                                    <p:animMotion origin="layout" path="M 0.0 0.0 L 0.0552 0.0 " pathEditMode="relative" ptsTypes="AA">
                                      <p:cBhvr>
                                        <p:cTn id="20" dur="2000" fill="hold"/>
                                        <p:tgtEl>
                                          <p:spTgt spid="5533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0 0.0 L 0.0552 0.0 " pathEditMode="relative" ptsTypes="AA">
                                      <p:cBhvr>
                                        <p:cTn id="22" dur="2000" fill="hold"/>
                                        <p:tgtEl>
                                          <p:spTgt spid="5533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0 0.0 L 0.0552 0.0 " pathEditMode="relative" ptsTypes="AA">
                                      <p:cBhvr>
                                        <p:cTn id="24" dur="2000" fill="hold"/>
                                        <p:tgtEl>
                                          <p:spTgt spid="55333"/>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0 0.0 L 0.0552 0.0 " pathEditMode="relative" ptsTypes="AA">
                                      <p:cBhvr>
                                        <p:cTn id="26" dur="2000" fill="hold"/>
                                        <p:tgtEl>
                                          <p:spTgt spid="55334"/>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0 0.0 L 0.0552 0.0 " pathEditMode="relative" ptsTypes="AA">
                                      <p:cBhvr>
                                        <p:cTn id="28" dur="2000" fill="hold"/>
                                        <p:tgtEl>
                                          <p:spTgt spid="55335"/>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0 0.0 L 0.0552 0.0 " pathEditMode="relative" ptsTypes="AA">
                                      <p:cBhvr>
                                        <p:cTn id="30" dur="2000" fill="hold"/>
                                        <p:tgtEl>
                                          <p:spTgt spid="55336"/>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0 0.0 L 0.0552 0.0 " pathEditMode="relative" ptsTypes="AA">
                                      <p:cBhvr>
                                        <p:cTn id="32" dur="2000" fill="hold"/>
                                        <p:tgtEl>
                                          <p:spTgt spid="55337"/>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0 0.0 L 0.0552 0.0 " pathEditMode="relative" ptsTypes="AA">
                                      <p:cBhvr>
                                        <p:cTn id="34" dur="2000" fill="hold"/>
                                        <p:tgtEl>
                                          <p:spTgt spid="55338"/>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0 0.0 L 0.0552 0.0 " pathEditMode="relative" ptsTypes="AA">
                                      <p:cBhvr>
                                        <p:cTn id="36" dur="2000" fill="hold"/>
                                        <p:tgtEl>
                                          <p:spTgt spid="55339"/>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0 0.0 L 0.0552 0.0 " pathEditMode="relative" ptsTypes="AA">
                                      <p:cBhvr>
                                        <p:cTn id="38" dur="2000" fill="hold"/>
                                        <p:tgtEl>
                                          <p:spTgt spid="55340"/>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0 0.0 L 0.0552 0.0 " pathEditMode="relative" ptsTypes="AA">
                                      <p:cBhvr>
                                        <p:cTn id="40" dur="2000" fill="hold"/>
                                        <p:tgtEl>
                                          <p:spTgt spid="55341"/>
                                        </p:tgtEl>
                                        <p:attrNameLst>
                                          <p:attrName>ppt_x</p:attrName>
                                          <p:attrName>ppt_y</p:attrName>
                                        </p:attrNameLst>
                                      </p:cBhvr>
                                    </p:animMotion>
                                  </p:childTnLst>
                                </p:cTn>
                              </p:par>
                              <p:par>
                                <p:cTn id="41" presetID="0" presetClass="path" presetSubtype="0" accel="50000" decel="50000" fill="hold" grpId="0" nodeType="withEffect">
                                  <p:stCondLst>
                                    <p:cond delay="0"/>
                                  </p:stCondLst>
                                  <p:childTnLst>
                                    <p:animMotion origin="layout" path="M 0.0 0.0 L 0.0552 0.0 " pathEditMode="relative" ptsTypes="AA">
                                      <p:cBhvr>
                                        <p:cTn id="42" dur="2000" fill="hold"/>
                                        <p:tgtEl>
                                          <p:spTgt spid="55342"/>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0 0.0 L 0.0552 0.0 " pathEditMode="relative" ptsTypes="AA">
                                      <p:cBhvr>
                                        <p:cTn id="44" dur="2000" fill="hold"/>
                                        <p:tgtEl>
                                          <p:spTgt spid="55343"/>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0 0.0 L 0.0552 0.0 " pathEditMode="relative" ptsTypes="AA">
                                      <p:cBhvr>
                                        <p:cTn id="46" dur="2000" fill="hold"/>
                                        <p:tgtEl>
                                          <p:spTgt spid="55344"/>
                                        </p:tgtEl>
                                        <p:attrNameLst>
                                          <p:attrName>ppt_x</p:attrName>
                                          <p:attrName>ppt_y</p:attrName>
                                        </p:attrNameLst>
                                      </p:cBhvr>
                                    </p:animMotion>
                                  </p:childTnLst>
                                </p:cTn>
                              </p:par>
                              <p:par>
                                <p:cTn id="47" presetID="0" presetClass="path" presetSubtype="0" accel="50000" decel="50000" fill="hold" grpId="0" nodeType="withEffect">
                                  <p:stCondLst>
                                    <p:cond delay="0"/>
                                  </p:stCondLst>
                                  <p:childTnLst>
                                    <p:animMotion origin="layout" path="M 0.0 0.0 L 0.0552 0.0 " pathEditMode="relative" ptsTypes="AA">
                                      <p:cBhvr>
                                        <p:cTn id="48" dur="2000" fill="hold"/>
                                        <p:tgtEl>
                                          <p:spTgt spid="55345"/>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0.0 0.0 L 0.0552 0.0 " pathEditMode="relative" ptsTypes="AA">
                                      <p:cBhvr>
                                        <p:cTn id="50" dur="2000" fill="hold"/>
                                        <p:tgtEl>
                                          <p:spTgt spid="55346"/>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0 0.0 L 0.0552 0.0 " pathEditMode="relative" ptsTypes="AA">
                                      <p:cBhvr>
                                        <p:cTn id="52" dur="2000" fill="hold"/>
                                        <p:tgtEl>
                                          <p:spTgt spid="55347"/>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0 0.0 L 0.0552 0.0 " pathEditMode="relative" ptsTypes="AA">
                                      <p:cBhvr>
                                        <p:cTn id="54" dur="2000" fill="hold"/>
                                        <p:tgtEl>
                                          <p:spTgt spid="55348"/>
                                        </p:tgtEl>
                                        <p:attrNameLst>
                                          <p:attrName>ppt_x</p:attrName>
                                          <p:attrName>ppt_y</p:attrName>
                                        </p:attrNameLst>
                                      </p:cBhvr>
                                    </p:animMotion>
                                  </p:childTnLst>
                                </p:cTn>
                              </p:par>
                              <p:par>
                                <p:cTn id="55" presetID="0" presetClass="path" presetSubtype="0" accel="50000" decel="50000" fill="hold" grpId="0" nodeType="withEffect">
                                  <p:stCondLst>
                                    <p:cond delay="0"/>
                                  </p:stCondLst>
                                  <p:childTnLst>
                                    <p:animMotion origin="layout" path="M 0.0 0.0 L 0.0552 0.0 " pathEditMode="relative" ptsTypes="AA">
                                      <p:cBhvr>
                                        <p:cTn id="56" dur="2000" fill="hold"/>
                                        <p:tgtEl>
                                          <p:spTgt spid="55349"/>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0 0.0 L 0.0552 0.0 " pathEditMode="relative" ptsTypes="AA">
                                      <p:cBhvr>
                                        <p:cTn id="58" dur="2000" fill="hold"/>
                                        <p:tgtEl>
                                          <p:spTgt spid="55350"/>
                                        </p:tgtEl>
                                        <p:attrNameLst>
                                          <p:attrName>ppt_x</p:attrName>
                                          <p:attrName>ppt_y</p:attrName>
                                        </p:attrNameLst>
                                      </p:cBhvr>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0" presetClass="path" presetSubtype="0" accel="50000" decel="50000" fill="hold" grpId="0" nodeType="clickEffect">
                                  <p:stCondLst>
                                    <p:cond delay="0"/>
                                  </p:stCondLst>
                                  <p:childTnLst>
                                    <p:animMotion origin="layout" path="M 0.01059 0.02219 C 0.01841 0.01872 0.02778 0.02289 0.03594 0.02427 C 0.03264 0.04624 0.03212 0.0645 0.03125 0.08786 C 0.03247 0.13641 0.03108 0.17133 0.02969 0.21896 C 0.03212 0.24763 0.03073 0.27745 0.03594 0.30543 C 0.03768 0.34034 0.03924 0.36763 0.03924 0.40485 C 0.03924 0.42913 0.03247 0.4363 0.03924 0.4282 " pathEditMode="relative" ptsTypes="ffffffA">
                                      <p:cBhvr>
                                        <p:cTn id="62" dur="2000" fill="hold"/>
                                        <p:tgtEl>
                                          <p:spTgt spid="55364"/>
                                        </p:tgtEl>
                                        <p:attrNameLst>
                                          <p:attrName>ppt_x</p:attrName>
                                          <p:attrName>ppt_y</p:attrName>
                                        </p:attrNameLst>
                                      </p:cBhvr>
                                    </p:animMotion>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5310"/>
                                        </p:tgtEl>
                                        <p:attrNameLst>
                                          <p:attrName>style.visibility</p:attrName>
                                        </p:attrNameLst>
                                      </p:cBhvr>
                                      <p:to>
                                        <p:strVal val="visible"/>
                                      </p:to>
                                    </p:set>
                                    <p:anim calcmode="lin" valueType="num">
                                      <p:cBhvr additive="base">
                                        <p:cTn id="67" dur="500" fill="hold"/>
                                        <p:tgtEl>
                                          <p:spTgt spid="55310"/>
                                        </p:tgtEl>
                                        <p:attrNameLst>
                                          <p:attrName>ppt_x</p:attrName>
                                        </p:attrNameLst>
                                      </p:cBhvr>
                                      <p:tavLst>
                                        <p:tav tm="0">
                                          <p:val>
                                            <p:strVal val="#ppt_x"/>
                                          </p:val>
                                        </p:tav>
                                        <p:tav tm="100000">
                                          <p:val>
                                            <p:strVal val="#ppt_x"/>
                                          </p:val>
                                        </p:tav>
                                      </p:tavLst>
                                    </p:anim>
                                    <p:anim calcmode="lin" valueType="num">
                                      <p:cBhvr additive="base">
                                        <p:cTn id="68" dur="500" fill="hold"/>
                                        <p:tgtEl>
                                          <p:spTgt spid="5531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5368"/>
                                        </p:tgtEl>
                                        <p:attrNameLst>
                                          <p:attrName>style.visibility</p:attrName>
                                        </p:attrNameLst>
                                      </p:cBhvr>
                                      <p:to>
                                        <p:strVal val="visible"/>
                                      </p:to>
                                    </p:set>
                                    <p:anim calcmode="lin" valueType="num">
                                      <p:cBhvr additive="base">
                                        <p:cTn id="71" dur="500" fill="hold"/>
                                        <p:tgtEl>
                                          <p:spTgt spid="55368"/>
                                        </p:tgtEl>
                                        <p:attrNameLst>
                                          <p:attrName>ppt_x</p:attrName>
                                        </p:attrNameLst>
                                      </p:cBhvr>
                                      <p:tavLst>
                                        <p:tav tm="0">
                                          <p:val>
                                            <p:strVal val="#ppt_x"/>
                                          </p:val>
                                        </p:tav>
                                        <p:tav tm="100000">
                                          <p:val>
                                            <p:strVal val="#ppt_x"/>
                                          </p:val>
                                        </p:tav>
                                      </p:tavLst>
                                    </p:anim>
                                    <p:anim calcmode="lin" valueType="num">
                                      <p:cBhvr additive="base">
                                        <p:cTn id="72" dur="500" fill="hold"/>
                                        <p:tgtEl>
                                          <p:spTgt spid="55368"/>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55311"/>
                                        </p:tgtEl>
                                        <p:attrNameLst>
                                          <p:attrName>style.visibility</p:attrName>
                                        </p:attrNameLst>
                                      </p:cBhvr>
                                      <p:to>
                                        <p:strVal val="visible"/>
                                      </p:to>
                                    </p:set>
                                    <p:anim calcmode="lin" valueType="num">
                                      <p:cBhvr additive="base">
                                        <p:cTn id="77" dur="500" fill="hold"/>
                                        <p:tgtEl>
                                          <p:spTgt spid="55311"/>
                                        </p:tgtEl>
                                        <p:attrNameLst>
                                          <p:attrName>ppt_x</p:attrName>
                                        </p:attrNameLst>
                                      </p:cBhvr>
                                      <p:tavLst>
                                        <p:tav tm="0">
                                          <p:val>
                                            <p:strVal val="#ppt_x"/>
                                          </p:val>
                                        </p:tav>
                                        <p:tav tm="100000">
                                          <p:val>
                                            <p:strVal val="#ppt_x"/>
                                          </p:val>
                                        </p:tav>
                                      </p:tavLst>
                                    </p:anim>
                                    <p:anim calcmode="lin" valueType="num">
                                      <p:cBhvr additive="base">
                                        <p:cTn id="78" dur="500" fill="hold"/>
                                        <p:tgtEl>
                                          <p:spTgt spid="5531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5369"/>
                                        </p:tgtEl>
                                        <p:attrNameLst>
                                          <p:attrName>style.visibility</p:attrName>
                                        </p:attrNameLst>
                                      </p:cBhvr>
                                      <p:to>
                                        <p:strVal val="visible"/>
                                      </p:to>
                                    </p:set>
                                    <p:anim calcmode="lin" valueType="num">
                                      <p:cBhvr additive="base">
                                        <p:cTn id="81" dur="500" fill="hold"/>
                                        <p:tgtEl>
                                          <p:spTgt spid="55369"/>
                                        </p:tgtEl>
                                        <p:attrNameLst>
                                          <p:attrName>ppt_x</p:attrName>
                                        </p:attrNameLst>
                                      </p:cBhvr>
                                      <p:tavLst>
                                        <p:tav tm="0">
                                          <p:val>
                                            <p:strVal val="#ppt_x"/>
                                          </p:val>
                                        </p:tav>
                                        <p:tav tm="100000">
                                          <p:val>
                                            <p:strVal val="#ppt_x"/>
                                          </p:val>
                                        </p:tav>
                                      </p:tavLst>
                                    </p:anim>
                                    <p:anim calcmode="lin" valueType="num">
                                      <p:cBhvr additive="base">
                                        <p:cTn id="82" dur="500" fill="hold"/>
                                        <p:tgtEl>
                                          <p:spTgt spid="55369"/>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5312"/>
                                        </p:tgtEl>
                                        <p:attrNameLst>
                                          <p:attrName>style.visibility</p:attrName>
                                        </p:attrNameLst>
                                      </p:cBhvr>
                                      <p:to>
                                        <p:strVal val="visible"/>
                                      </p:to>
                                    </p:set>
                                    <p:anim calcmode="lin" valueType="num">
                                      <p:cBhvr additive="base">
                                        <p:cTn id="87" dur="500" fill="hold"/>
                                        <p:tgtEl>
                                          <p:spTgt spid="55312"/>
                                        </p:tgtEl>
                                        <p:attrNameLst>
                                          <p:attrName>ppt_x</p:attrName>
                                        </p:attrNameLst>
                                      </p:cBhvr>
                                      <p:tavLst>
                                        <p:tav tm="0">
                                          <p:val>
                                            <p:strVal val="#ppt_x"/>
                                          </p:val>
                                        </p:tav>
                                        <p:tav tm="100000">
                                          <p:val>
                                            <p:strVal val="#ppt_x"/>
                                          </p:val>
                                        </p:tav>
                                      </p:tavLst>
                                    </p:anim>
                                    <p:anim calcmode="lin" valueType="num">
                                      <p:cBhvr additive="base">
                                        <p:cTn id="88" dur="500" fill="hold"/>
                                        <p:tgtEl>
                                          <p:spTgt spid="5531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5314"/>
                                        </p:tgtEl>
                                        <p:attrNameLst>
                                          <p:attrName>style.visibility</p:attrName>
                                        </p:attrNameLst>
                                      </p:cBhvr>
                                      <p:to>
                                        <p:strVal val="visible"/>
                                      </p:to>
                                    </p:set>
                                    <p:anim calcmode="lin" valueType="num">
                                      <p:cBhvr additive="base">
                                        <p:cTn id="91" dur="500" fill="hold"/>
                                        <p:tgtEl>
                                          <p:spTgt spid="55314"/>
                                        </p:tgtEl>
                                        <p:attrNameLst>
                                          <p:attrName>ppt_x</p:attrName>
                                        </p:attrNameLst>
                                      </p:cBhvr>
                                      <p:tavLst>
                                        <p:tav tm="0">
                                          <p:val>
                                            <p:strVal val="#ppt_x"/>
                                          </p:val>
                                        </p:tav>
                                        <p:tav tm="100000">
                                          <p:val>
                                            <p:strVal val="#ppt_x"/>
                                          </p:val>
                                        </p:tav>
                                      </p:tavLst>
                                    </p:anim>
                                    <p:anim calcmode="lin" valueType="num">
                                      <p:cBhvr additive="base">
                                        <p:cTn id="92" dur="500" fill="hold"/>
                                        <p:tgtEl>
                                          <p:spTgt spid="55314"/>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5313"/>
                                        </p:tgtEl>
                                        <p:attrNameLst>
                                          <p:attrName>style.visibility</p:attrName>
                                        </p:attrNameLst>
                                      </p:cBhvr>
                                      <p:to>
                                        <p:strVal val="visible"/>
                                      </p:to>
                                    </p:set>
                                    <p:anim calcmode="lin" valueType="num">
                                      <p:cBhvr additive="base">
                                        <p:cTn id="97" dur="500" fill="hold"/>
                                        <p:tgtEl>
                                          <p:spTgt spid="55313"/>
                                        </p:tgtEl>
                                        <p:attrNameLst>
                                          <p:attrName>ppt_x</p:attrName>
                                        </p:attrNameLst>
                                      </p:cBhvr>
                                      <p:tavLst>
                                        <p:tav tm="0">
                                          <p:val>
                                            <p:strVal val="#ppt_x"/>
                                          </p:val>
                                        </p:tav>
                                        <p:tav tm="100000">
                                          <p:val>
                                            <p:strVal val="#ppt_x"/>
                                          </p:val>
                                        </p:tav>
                                      </p:tavLst>
                                    </p:anim>
                                    <p:anim calcmode="lin" valueType="num">
                                      <p:cBhvr additive="base">
                                        <p:cTn id="98" dur="500" fill="hold"/>
                                        <p:tgtEl>
                                          <p:spTgt spid="55313"/>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5315"/>
                                        </p:tgtEl>
                                        <p:attrNameLst>
                                          <p:attrName>style.visibility</p:attrName>
                                        </p:attrNameLst>
                                      </p:cBhvr>
                                      <p:to>
                                        <p:strVal val="visible"/>
                                      </p:to>
                                    </p:set>
                                    <p:anim calcmode="lin" valueType="num">
                                      <p:cBhvr additive="base">
                                        <p:cTn id="101" dur="500" fill="hold"/>
                                        <p:tgtEl>
                                          <p:spTgt spid="55315"/>
                                        </p:tgtEl>
                                        <p:attrNameLst>
                                          <p:attrName>ppt_x</p:attrName>
                                        </p:attrNameLst>
                                      </p:cBhvr>
                                      <p:tavLst>
                                        <p:tav tm="0">
                                          <p:val>
                                            <p:strVal val="#ppt_x"/>
                                          </p:val>
                                        </p:tav>
                                        <p:tav tm="100000">
                                          <p:val>
                                            <p:strVal val="#ppt_x"/>
                                          </p:val>
                                        </p:tav>
                                      </p:tavLst>
                                    </p:anim>
                                    <p:anim calcmode="lin" valueType="num">
                                      <p:cBhvr additive="base">
                                        <p:cTn id="102" dur="500" fill="hold"/>
                                        <p:tgtEl>
                                          <p:spTgt spid="553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0" grpId="0" animBg="1"/>
      <p:bldP spid="55311" grpId="0" animBg="1"/>
      <p:bldP spid="55312" grpId="0" animBg="1"/>
      <p:bldP spid="55313" grpId="0" animBg="1"/>
      <p:bldP spid="55314" grpId="0" animBg="1"/>
      <p:bldP spid="55315" grpId="0" animBg="1"/>
      <p:bldP spid="55331" grpId="0" animBg="1"/>
      <p:bldP spid="55332" grpId="0" animBg="1"/>
      <p:bldP spid="55333" grpId="0" animBg="1"/>
      <p:bldP spid="55334" grpId="0" animBg="1"/>
      <p:bldP spid="55335" grpId="0" animBg="1"/>
      <p:bldP spid="55336" grpId="0" animBg="1"/>
      <p:bldP spid="55337" grpId="0" animBg="1"/>
      <p:bldP spid="55338" grpId="0" animBg="1"/>
      <p:bldP spid="55339" grpId="0" animBg="1"/>
      <p:bldP spid="55340" grpId="0" animBg="1"/>
      <p:bldP spid="55341" grpId="0" animBg="1"/>
      <p:bldP spid="55342" grpId="0" animBg="1"/>
      <p:bldP spid="55343" grpId="0" animBg="1"/>
      <p:bldP spid="55344" grpId="0" animBg="1"/>
      <p:bldP spid="55345" grpId="0" animBg="1"/>
      <p:bldP spid="55346" grpId="0" animBg="1"/>
      <p:bldP spid="55347" grpId="0" animBg="1"/>
      <p:bldP spid="55348" grpId="0" animBg="1"/>
      <p:bldP spid="55349" grpId="0" animBg="1"/>
      <p:bldP spid="55350" grpId="0" animBg="1"/>
      <p:bldP spid="55364" grpId="0" animBg="1"/>
      <p:bldP spid="55367" grpId="0" animBg="1"/>
      <p:bldP spid="55368" grpId="0" animBg="1"/>
      <p:bldP spid="5536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2"/>
          <p:cNvSpPr>
            <a:spLocks noChangeArrowheads="1"/>
          </p:cNvSpPr>
          <p:nvPr/>
        </p:nvSpPr>
        <p:spPr bwMode="auto">
          <a:xfrm>
            <a:off x="3276600" y="115888"/>
            <a:ext cx="3448050" cy="523875"/>
          </a:xfrm>
          <a:prstGeom prst="rect">
            <a:avLst/>
          </a:prstGeom>
          <a:solidFill>
            <a:schemeClr val="bg1"/>
          </a:solidFill>
          <a:ln w="9525">
            <a:noFill/>
            <a:miter lim="800000"/>
            <a:headEnd/>
            <a:tailEnd/>
          </a:ln>
        </p:spPr>
        <p:txBody>
          <a:bodyPr wrap="none">
            <a:spAutoFit/>
          </a:bodyPr>
          <a:lstStyle/>
          <a:p>
            <a:r>
              <a:rPr lang="cs-CZ" sz="2800" b="1">
                <a:latin typeface="Calibri" pitchFamily="34" charset="0"/>
                <a:cs typeface="Calibri" pitchFamily="34" charset="0"/>
              </a:rPr>
              <a:t>Krabicové regály          </a:t>
            </a:r>
            <a:endParaRPr lang="cs-CZ" sz="2800">
              <a:latin typeface="Calibri" pitchFamily="34" charset="0"/>
              <a:cs typeface="Calibri" pitchFamily="34" charset="0"/>
            </a:endParaRPr>
          </a:p>
        </p:txBody>
      </p:sp>
      <p:pic>
        <p:nvPicPr>
          <p:cNvPr id="56393" name="Picture 73" descr="krabicak"/>
          <p:cNvPicPr>
            <a:picLocks noChangeAspect="1" noChangeArrowheads="1"/>
          </p:cNvPicPr>
          <p:nvPr/>
        </p:nvPicPr>
        <p:blipFill>
          <a:blip r:embed="rId3"/>
          <a:srcRect/>
          <a:stretch>
            <a:fillRect/>
          </a:stretch>
        </p:blipFill>
        <p:spPr bwMode="auto">
          <a:xfrm>
            <a:off x="5286375" y="785813"/>
            <a:ext cx="3562350" cy="3990975"/>
          </a:xfrm>
          <a:prstGeom prst="rect">
            <a:avLst/>
          </a:prstGeom>
          <a:noFill/>
          <a:ln w="9525">
            <a:noFill/>
            <a:miter lim="800000"/>
            <a:headEnd/>
            <a:tailEnd/>
          </a:ln>
        </p:spPr>
      </p:pic>
      <p:sp>
        <p:nvSpPr>
          <p:cNvPr id="28676" name="Rectangle 74"/>
          <p:cNvSpPr>
            <a:spLocks noChangeArrowheads="1"/>
          </p:cNvSpPr>
          <p:nvPr/>
        </p:nvSpPr>
        <p:spPr bwMode="auto">
          <a:xfrm>
            <a:off x="827088" y="1628775"/>
            <a:ext cx="576262" cy="3673475"/>
          </a:xfrm>
          <a:prstGeom prst="rect">
            <a:avLst/>
          </a:prstGeom>
          <a:no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8677" name="Line 75"/>
          <p:cNvSpPr>
            <a:spLocks noChangeShapeType="1"/>
          </p:cNvSpPr>
          <p:nvPr/>
        </p:nvSpPr>
        <p:spPr bwMode="auto">
          <a:xfrm>
            <a:off x="1116013" y="1628775"/>
            <a:ext cx="0" cy="3673475"/>
          </a:xfrm>
          <a:prstGeom prst="line">
            <a:avLst/>
          </a:prstGeom>
          <a:noFill/>
          <a:ln w="9525">
            <a:solidFill>
              <a:schemeClr val="tx1"/>
            </a:solidFill>
            <a:round/>
            <a:headEnd/>
            <a:tailEnd/>
          </a:ln>
        </p:spPr>
        <p:txBody>
          <a:bodyPr/>
          <a:lstStyle/>
          <a:p>
            <a:endParaRPr lang="cs-CZ"/>
          </a:p>
        </p:txBody>
      </p:sp>
      <p:sp>
        <p:nvSpPr>
          <p:cNvPr id="28678" name="Line 76"/>
          <p:cNvSpPr>
            <a:spLocks noChangeShapeType="1"/>
          </p:cNvSpPr>
          <p:nvPr/>
        </p:nvSpPr>
        <p:spPr bwMode="auto">
          <a:xfrm>
            <a:off x="827088" y="1989138"/>
            <a:ext cx="576262" cy="0"/>
          </a:xfrm>
          <a:prstGeom prst="line">
            <a:avLst/>
          </a:prstGeom>
          <a:noFill/>
          <a:ln w="9525">
            <a:solidFill>
              <a:schemeClr val="tx1"/>
            </a:solidFill>
            <a:round/>
            <a:headEnd/>
            <a:tailEnd/>
          </a:ln>
        </p:spPr>
        <p:txBody>
          <a:bodyPr/>
          <a:lstStyle/>
          <a:p>
            <a:endParaRPr lang="cs-CZ"/>
          </a:p>
        </p:txBody>
      </p:sp>
      <p:sp>
        <p:nvSpPr>
          <p:cNvPr id="28679" name="Line 77"/>
          <p:cNvSpPr>
            <a:spLocks noChangeShapeType="1"/>
          </p:cNvSpPr>
          <p:nvPr/>
        </p:nvSpPr>
        <p:spPr bwMode="auto">
          <a:xfrm>
            <a:off x="827088" y="2420938"/>
            <a:ext cx="576262" cy="0"/>
          </a:xfrm>
          <a:prstGeom prst="line">
            <a:avLst/>
          </a:prstGeom>
          <a:noFill/>
          <a:ln w="9525">
            <a:solidFill>
              <a:schemeClr val="tx1"/>
            </a:solidFill>
            <a:round/>
            <a:headEnd/>
            <a:tailEnd/>
          </a:ln>
        </p:spPr>
        <p:txBody>
          <a:bodyPr/>
          <a:lstStyle/>
          <a:p>
            <a:endParaRPr lang="cs-CZ"/>
          </a:p>
        </p:txBody>
      </p:sp>
      <p:sp>
        <p:nvSpPr>
          <p:cNvPr id="28680" name="Line 78"/>
          <p:cNvSpPr>
            <a:spLocks noChangeShapeType="1"/>
          </p:cNvSpPr>
          <p:nvPr/>
        </p:nvSpPr>
        <p:spPr bwMode="auto">
          <a:xfrm>
            <a:off x="827088" y="2854325"/>
            <a:ext cx="576262" cy="0"/>
          </a:xfrm>
          <a:prstGeom prst="line">
            <a:avLst/>
          </a:prstGeom>
          <a:noFill/>
          <a:ln w="9525">
            <a:solidFill>
              <a:schemeClr val="tx1"/>
            </a:solidFill>
            <a:round/>
            <a:headEnd/>
            <a:tailEnd/>
          </a:ln>
        </p:spPr>
        <p:txBody>
          <a:bodyPr/>
          <a:lstStyle/>
          <a:p>
            <a:endParaRPr lang="cs-CZ"/>
          </a:p>
        </p:txBody>
      </p:sp>
      <p:sp>
        <p:nvSpPr>
          <p:cNvPr id="28681" name="Line 79"/>
          <p:cNvSpPr>
            <a:spLocks noChangeShapeType="1"/>
          </p:cNvSpPr>
          <p:nvPr/>
        </p:nvSpPr>
        <p:spPr bwMode="auto">
          <a:xfrm>
            <a:off x="827088" y="3213100"/>
            <a:ext cx="576262" cy="0"/>
          </a:xfrm>
          <a:prstGeom prst="line">
            <a:avLst/>
          </a:prstGeom>
          <a:noFill/>
          <a:ln w="9525">
            <a:solidFill>
              <a:schemeClr val="tx1"/>
            </a:solidFill>
            <a:round/>
            <a:headEnd/>
            <a:tailEnd/>
          </a:ln>
        </p:spPr>
        <p:txBody>
          <a:bodyPr/>
          <a:lstStyle/>
          <a:p>
            <a:endParaRPr lang="cs-CZ"/>
          </a:p>
        </p:txBody>
      </p:sp>
      <p:sp>
        <p:nvSpPr>
          <p:cNvPr id="28682" name="Line 80"/>
          <p:cNvSpPr>
            <a:spLocks noChangeShapeType="1"/>
          </p:cNvSpPr>
          <p:nvPr/>
        </p:nvSpPr>
        <p:spPr bwMode="auto">
          <a:xfrm>
            <a:off x="827088" y="3573463"/>
            <a:ext cx="576262" cy="0"/>
          </a:xfrm>
          <a:prstGeom prst="line">
            <a:avLst/>
          </a:prstGeom>
          <a:noFill/>
          <a:ln w="9525">
            <a:solidFill>
              <a:schemeClr val="tx1"/>
            </a:solidFill>
            <a:round/>
            <a:headEnd/>
            <a:tailEnd/>
          </a:ln>
        </p:spPr>
        <p:txBody>
          <a:bodyPr/>
          <a:lstStyle/>
          <a:p>
            <a:endParaRPr lang="cs-CZ"/>
          </a:p>
        </p:txBody>
      </p:sp>
      <p:sp>
        <p:nvSpPr>
          <p:cNvPr id="28683" name="Line 81"/>
          <p:cNvSpPr>
            <a:spLocks noChangeShapeType="1"/>
          </p:cNvSpPr>
          <p:nvPr/>
        </p:nvSpPr>
        <p:spPr bwMode="auto">
          <a:xfrm>
            <a:off x="827088" y="4797425"/>
            <a:ext cx="576262" cy="0"/>
          </a:xfrm>
          <a:prstGeom prst="line">
            <a:avLst/>
          </a:prstGeom>
          <a:noFill/>
          <a:ln w="9525">
            <a:solidFill>
              <a:schemeClr val="tx1"/>
            </a:solidFill>
            <a:round/>
            <a:headEnd/>
            <a:tailEnd/>
          </a:ln>
        </p:spPr>
        <p:txBody>
          <a:bodyPr/>
          <a:lstStyle/>
          <a:p>
            <a:endParaRPr lang="cs-CZ"/>
          </a:p>
        </p:txBody>
      </p:sp>
      <p:sp>
        <p:nvSpPr>
          <p:cNvPr id="28684" name="Line 82"/>
          <p:cNvSpPr>
            <a:spLocks noChangeShapeType="1"/>
          </p:cNvSpPr>
          <p:nvPr/>
        </p:nvSpPr>
        <p:spPr bwMode="auto">
          <a:xfrm>
            <a:off x="827088" y="3933825"/>
            <a:ext cx="576262" cy="0"/>
          </a:xfrm>
          <a:prstGeom prst="line">
            <a:avLst/>
          </a:prstGeom>
          <a:noFill/>
          <a:ln w="9525">
            <a:solidFill>
              <a:schemeClr val="tx1"/>
            </a:solidFill>
            <a:round/>
            <a:headEnd/>
            <a:tailEnd/>
          </a:ln>
        </p:spPr>
        <p:txBody>
          <a:bodyPr/>
          <a:lstStyle/>
          <a:p>
            <a:endParaRPr lang="cs-CZ"/>
          </a:p>
        </p:txBody>
      </p:sp>
      <p:sp>
        <p:nvSpPr>
          <p:cNvPr id="28685" name="Line 83"/>
          <p:cNvSpPr>
            <a:spLocks noChangeShapeType="1"/>
          </p:cNvSpPr>
          <p:nvPr/>
        </p:nvSpPr>
        <p:spPr bwMode="auto">
          <a:xfrm>
            <a:off x="827088" y="4365625"/>
            <a:ext cx="576262" cy="0"/>
          </a:xfrm>
          <a:prstGeom prst="line">
            <a:avLst/>
          </a:prstGeom>
          <a:noFill/>
          <a:ln w="9525">
            <a:solidFill>
              <a:schemeClr val="tx1"/>
            </a:solidFill>
            <a:round/>
            <a:headEnd/>
            <a:tailEnd/>
          </a:ln>
        </p:spPr>
        <p:txBody>
          <a:bodyPr/>
          <a:lstStyle/>
          <a:p>
            <a:endParaRPr lang="cs-CZ"/>
          </a:p>
        </p:txBody>
      </p:sp>
      <p:sp>
        <p:nvSpPr>
          <p:cNvPr id="28686" name="Rectangle 84"/>
          <p:cNvSpPr>
            <a:spLocks noChangeArrowheads="1"/>
          </p:cNvSpPr>
          <p:nvPr/>
        </p:nvSpPr>
        <p:spPr bwMode="auto">
          <a:xfrm>
            <a:off x="1979613" y="1628775"/>
            <a:ext cx="576262" cy="3673475"/>
          </a:xfrm>
          <a:prstGeom prst="rect">
            <a:avLst/>
          </a:prstGeom>
          <a:no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8687" name="Line 85"/>
          <p:cNvSpPr>
            <a:spLocks noChangeShapeType="1"/>
          </p:cNvSpPr>
          <p:nvPr/>
        </p:nvSpPr>
        <p:spPr bwMode="auto">
          <a:xfrm>
            <a:off x="2268538" y="1628775"/>
            <a:ext cx="0" cy="3673475"/>
          </a:xfrm>
          <a:prstGeom prst="line">
            <a:avLst/>
          </a:prstGeom>
          <a:noFill/>
          <a:ln w="9525">
            <a:solidFill>
              <a:schemeClr val="tx1"/>
            </a:solidFill>
            <a:round/>
            <a:headEnd/>
            <a:tailEnd/>
          </a:ln>
        </p:spPr>
        <p:txBody>
          <a:bodyPr/>
          <a:lstStyle/>
          <a:p>
            <a:endParaRPr lang="cs-CZ"/>
          </a:p>
        </p:txBody>
      </p:sp>
      <p:sp>
        <p:nvSpPr>
          <p:cNvPr id="28688" name="Line 86"/>
          <p:cNvSpPr>
            <a:spLocks noChangeShapeType="1"/>
          </p:cNvSpPr>
          <p:nvPr/>
        </p:nvSpPr>
        <p:spPr bwMode="auto">
          <a:xfrm>
            <a:off x="1979613" y="1989138"/>
            <a:ext cx="576262" cy="0"/>
          </a:xfrm>
          <a:prstGeom prst="line">
            <a:avLst/>
          </a:prstGeom>
          <a:noFill/>
          <a:ln w="9525">
            <a:solidFill>
              <a:schemeClr val="tx1"/>
            </a:solidFill>
            <a:round/>
            <a:headEnd/>
            <a:tailEnd/>
          </a:ln>
        </p:spPr>
        <p:txBody>
          <a:bodyPr/>
          <a:lstStyle/>
          <a:p>
            <a:endParaRPr lang="cs-CZ"/>
          </a:p>
        </p:txBody>
      </p:sp>
      <p:sp>
        <p:nvSpPr>
          <p:cNvPr id="28689" name="Line 87"/>
          <p:cNvSpPr>
            <a:spLocks noChangeShapeType="1"/>
          </p:cNvSpPr>
          <p:nvPr/>
        </p:nvSpPr>
        <p:spPr bwMode="auto">
          <a:xfrm>
            <a:off x="1979613" y="2420938"/>
            <a:ext cx="576262" cy="0"/>
          </a:xfrm>
          <a:prstGeom prst="line">
            <a:avLst/>
          </a:prstGeom>
          <a:noFill/>
          <a:ln w="9525">
            <a:solidFill>
              <a:schemeClr val="tx1"/>
            </a:solidFill>
            <a:round/>
            <a:headEnd/>
            <a:tailEnd/>
          </a:ln>
        </p:spPr>
        <p:txBody>
          <a:bodyPr/>
          <a:lstStyle/>
          <a:p>
            <a:endParaRPr lang="cs-CZ"/>
          </a:p>
        </p:txBody>
      </p:sp>
      <p:sp>
        <p:nvSpPr>
          <p:cNvPr id="28690" name="Line 88"/>
          <p:cNvSpPr>
            <a:spLocks noChangeShapeType="1"/>
          </p:cNvSpPr>
          <p:nvPr/>
        </p:nvSpPr>
        <p:spPr bwMode="auto">
          <a:xfrm>
            <a:off x="1979613" y="2854325"/>
            <a:ext cx="576262" cy="0"/>
          </a:xfrm>
          <a:prstGeom prst="line">
            <a:avLst/>
          </a:prstGeom>
          <a:noFill/>
          <a:ln w="9525">
            <a:solidFill>
              <a:schemeClr val="tx1"/>
            </a:solidFill>
            <a:round/>
            <a:headEnd/>
            <a:tailEnd/>
          </a:ln>
        </p:spPr>
        <p:txBody>
          <a:bodyPr/>
          <a:lstStyle/>
          <a:p>
            <a:endParaRPr lang="cs-CZ"/>
          </a:p>
        </p:txBody>
      </p:sp>
      <p:sp>
        <p:nvSpPr>
          <p:cNvPr id="28691" name="Line 89"/>
          <p:cNvSpPr>
            <a:spLocks noChangeShapeType="1"/>
          </p:cNvSpPr>
          <p:nvPr/>
        </p:nvSpPr>
        <p:spPr bwMode="auto">
          <a:xfrm>
            <a:off x="1979613" y="3213100"/>
            <a:ext cx="576262" cy="0"/>
          </a:xfrm>
          <a:prstGeom prst="line">
            <a:avLst/>
          </a:prstGeom>
          <a:noFill/>
          <a:ln w="9525">
            <a:solidFill>
              <a:schemeClr val="tx1"/>
            </a:solidFill>
            <a:round/>
            <a:headEnd/>
            <a:tailEnd/>
          </a:ln>
        </p:spPr>
        <p:txBody>
          <a:bodyPr/>
          <a:lstStyle/>
          <a:p>
            <a:endParaRPr lang="cs-CZ"/>
          </a:p>
        </p:txBody>
      </p:sp>
      <p:sp>
        <p:nvSpPr>
          <p:cNvPr id="28692" name="Line 90"/>
          <p:cNvSpPr>
            <a:spLocks noChangeShapeType="1"/>
          </p:cNvSpPr>
          <p:nvPr/>
        </p:nvSpPr>
        <p:spPr bwMode="auto">
          <a:xfrm>
            <a:off x="1979613" y="3573463"/>
            <a:ext cx="576262" cy="0"/>
          </a:xfrm>
          <a:prstGeom prst="line">
            <a:avLst/>
          </a:prstGeom>
          <a:noFill/>
          <a:ln w="9525">
            <a:solidFill>
              <a:schemeClr val="tx1"/>
            </a:solidFill>
            <a:round/>
            <a:headEnd/>
            <a:tailEnd/>
          </a:ln>
        </p:spPr>
        <p:txBody>
          <a:bodyPr/>
          <a:lstStyle/>
          <a:p>
            <a:endParaRPr lang="cs-CZ"/>
          </a:p>
        </p:txBody>
      </p:sp>
      <p:sp>
        <p:nvSpPr>
          <p:cNvPr id="28693" name="Line 91"/>
          <p:cNvSpPr>
            <a:spLocks noChangeShapeType="1"/>
          </p:cNvSpPr>
          <p:nvPr/>
        </p:nvSpPr>
        <p:spPr bwMode="auto">
          <a:xfrm>
            <a:off x="1979613" y="4797425"/>
            <a:ext cx="576262" cy="0"/>
          </a:xfrm>
          <a:prstGeom prst="line">
            <a:avLst/>
          </a:prstGeom>
          <a:noFill/>
          <a:ln w="9525">
            <a:solidFill>
              <a:schemeClr val="tx1"/>
            </a:solidFill>
            <a:round/>
            <a:headEnd/>
            <a:tailEnd/>
          </a:ln>
        </p:spPr>
        <p:txBody>
          <a:bodyPr/>
          <a:lstStyle/>
          <a:p>
            <a:endParaRPr lang="cs-CZ"/>
          </a:p>
        </p:txBody>
      </p:sp>
      <p:sp>
        <p:nvSpPr>
          <p:cNvPr id="28694" name="Line 92"/>
          <p:cNvSpPr>
            <a:spLocks noChangeShapeType="1"/>
          </p:cNvSpPr>
          <p:nvPr/>
        </p:nvSpPr>
        <p:spPr bwMode="auto">
          <a:xfrm>
            <a:off x="1979613" y="3933825"/>
            <a:ext cx="576262" cy="0"/>
          </a:xfrm>
          <a:prstGeom prst="line">
            <a:avLst/>
          </a:prstGeom>
          <a:noFill/>
          <a:ln w="9525">
            <a:solidFill>
              <a:schemeClr val="tx1"/>
            </a:solidFill>
            <a:round/>
            <a:headEnd/>
            <a:tailEnd/>
          </a:ln>
        </p:spPr>
        <p:txBody>
          <a:bodyPr/>
          <a:lstStyle/>
          <a:p>
            <a:endParaRPr lang="cs-CZ"/>
          </a:p>
        </p:txBody>
      </p:sp>
      <p:sp>
        <p:nvSpPr>
          <p:cNvPr id="28695" name="Line 93"/>
          <p:cNvSpPr>
            <a:spLocks noChangeShapeType="1"/>
          </p:cNvSpPr>
          <p:nvPr/>
        </p:nvSpPr>
        <p:spPr bwMode="auto">
          <a:xfrm>
            <a:off x="1979613" y="4365625"/>
            <a:ext cx="576262" cy="0"/>
          </a:xfrm>
          <a:prstGeom prst="line">
            <a:avLst/>
          </a:prstGeom>
          <a:noFill/>
          <a:ln w="9525">
            <a:solidFill>
              <a:schemeClr val="tx1"/>
            </a:solidFill>
            <a:round/>
            <a:headEnd/>
            <a:tailEnd/>
          </a:ln>
        </p:spPr>
        <p:txBody>
          <a:bodyPr/>
          <a:lstStyle/>
          <a:p>
            <a:endParaRPr lang="cs-CZ"/>
          </a:p>
        </p:txBody>
      </p:sp>
      <p:sp>
        <p:nvSpPr>
          <p:cNvPr id="28696" name="Rectangle 94"/>
          <p:cNvSpPr>
            <a:spLocks noChangeArrowheads="1"/>
          </p:cNvSpPr>
          <p:nvPr/>
        </p:nvSpPr>
        <p:spPr bwMode="auto">
          <a:xfrm>
            <a:off x="827088" y="4941888"/>
            <a:ext cx="215900" cy="287337"/>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8697" name="Rectangle 95"/>
          <p:cNvSpPr>
            <a:spLocks noChangeArrowheads="1"/>
          </p:cNvSpPr>
          <p:nvPr/>
        </p:nvSpPr>
        <p:spPr bwMode="auto">
          <a:xfrm>
            <a:off x="1187450" y="4941888"/>
            <a:ext cx="215900" cy="287337"/>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8698" name="Rectangle 96"/>
          <p:cNvSpPr>
            <a:spLocks noChangeArrowheads="1"/>
          </p:cNvSpPr>
          <p:nvPr/>
        </p:nvSpPr>
        <p:spPr bwMode="auto">
          <a:xfrm>
            <a:off x="1187450" y="4437063"/>
            <a:ext cx="215900" cy="287337"/>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56417" name="Rectangle 97"/>
          <p:cNvSpPr>
            <a:spLocks noChangeArrowheads="1"/>
          </p:cNvSpPr>
          <p:nvPr/>
        </p:nvSpPr>
        <p:spPr bwMode="auto">
          <a:xfrm>
            <a:off x="1620838" y="162877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8700" name="Rectangle 98"/>
          <p:cNvSpPr>
            <a:spLocks noChangeArrowheads="1"/>
          </p:cNvSpPr>
          <p:nvPr/>
        </p:nvSpPr>
        <p:spPr bwMode="auto">
          <a:xfrm>
            <a:off x="900113" y="32861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56419" name="Rectangle 99"/>
          <p:cNvSpPr>
            <a:spLocks noChangeArrowheads="1"/>
          </p:cNvSpPr>
          <p:nvPr/>
        </p:nvSpPr>
        <p:spPr bwMode="auto">
          <a:xfrm>
            <a:off x="2052638" y="3213100"/>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8702" name="Rectangle 100"/>
          <p:cNvSpPr>
            <a:spLocks noChangeArrowheads="1"/>
          </p:cNvSpPr>
          <p:nvPr/>
        </p:nvSpPr>
        <p:spPr bwMode="auto">
          <a:xfrm>
            <a:off x="2052638" y="39338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8703" name="Rectangle 101"/>
          <p:cNvSpPr>
            <a:spLocks noChangeArrowheads="1"/>
          </p:cNvSpPr>
          <p:nvPr/>
        </p:nvSpPr>
        <p:spPr bwMode="auto">
          <a:xfrm>
            <a:off x="2339975" y="39338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8704" name="Rectangle 102"/>
          <p:cNvSpPr>
            <a:spLocks noChangeArrowheads="1"/>
          </p:cNvSpPr>
          <p:nvPr/>
        </p:nvSpPr>
        <p:spPr bwMode="auto">
          <a:xfrm>
            <a:off x="2339975" y="28543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cs typeface="Calibri" pitchFamily="34" charset="0"/>
            </a:endParaRPr>
          </a:p>
        </p:txBody>
      </p:sp>
      <p:sp>
        <p:nvSpPr>
          <p:cNvPr id="28705" name="Rectangle 103"/>
          <p:cNvSpPr>
            <a:spLocks noChangeArrowheads="1"/>
          </p:cNvSpPr>
          <p:nvPr/>
        </p:nvSpPr>
        <p:spPr bwMode="auto">
          <a:xfrm>
            <a:off x="3132138" y="5622925"/>
            <a:ext cx="2173287"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cs typeface="Calibri" pitchFamily="34" charset="0"/>
              </a:rPr>
              <a:t>Základní rozměry</a:t>
            </a:r>
            <a:endParaRPr lang="en-US" sz="1400" b="1">
              <a:latin typeface="Calibri" pitchFamily="34" charset="0"/>
              <a:cs typeface="Calibri" pitchFamily="34" charset="0"/>
            </a:endParaRPr>
          </a:p>
        </p:txBody>
      </p:sp>
      <p:sp>
        <p:nvSpPr>
          <p:cNvPr id="28706" name="Rectangle 104"/>
          <p:cNvSpPr>
            <a:spLocks noChangeArrowheads="1"/>
          </p:cNvSpPr>
          <p:nvPr/>
        </p:nvSpPr>
        <p:spPr bwMode="auto">
          <a:xfrm>
            <a:off x="3132138" y="785813"/>
            <a:ext cx="2154237"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cs typeface="Calibri" pitchFamily="34" charset="0"/>
              </a:rPr>
              <a:t>Použití</a:t>
            </a:r>
          </a:p>
        </p:txBody>
      </p:sp>
      <p:sp>
        <p:nvSpPr>
          <p:cNvPr id="28707" name="Rectangle 105"/>
          <p:cNvSpPr>
            <a:spLocks noChangeArrowheads="1"/>
          </p:cNvSpPr>
          <p:nvPr/>
        </p:nvSpPr>
        <p:spPr bwMode="auto">
          <a:xfrm>
            <a:off x="3132138" y="1987550"/>
            <a:ext cx="2171700"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cs typeface="Calibri" pitchFamily="34" charset="0"/>
              </a:rPr>
              <a:t>Výhody </a:t>
            </a:r>
          </a:p>
        </p:txBody>
      </p:sp>
      <p:sp>
        <p:nvSpPr>
          <p:cNvPr id="28708" name="Rectangle 106"/>
          <p:cNvSpPr>
            <a:spLocks noChangeArrowheads="1"/>
          </p:cNvSpPr>
          <p:nvPr/>
        </p:nvSpPr>
        <p:spPr bwMode="auto">
          <a:xfrm>
            <a:off x="5305425" y="4724400"/>
            <a:ext cx="3543300"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cs typeface="Calibri" pitchFamily="34" charset="0"/>
              </a:rPr>
              <a:t>Nevýhody </a:t>
            </a:r>
          </a:p>
        </p:txBody>
      </p:sp>
      <p:sp>
        <p:nvSpPr>
          <p:cNvPr id="28709" name="Rectangle 111"/>
          <p:cNvSpPr>
            <a:spLocks noChangeArrowheads="1"/>
          </p:cNvSpPr>
          <p:nvPr/>
        </p:nvSpPr>
        <p:spPr bwMode="auto">
          <a:xfrm>
            <a:off x="3132138" y="5949950"/>
            <a:ext cx="5716587" cy="738188"/>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cs typeface="Calibri" pitchFamily="34" charset="0"/>
              </a:rPr>
              <a:t>Výška 7 – 30 m</a:t>
            </a:r>
            <a:endParaRPr lang="cs-CZ" sz="1400">
              <a:latin typeface="Calibri" pitchFamily="34" charset="0"/>
              <a:cs typeface="Calibri" pitchFamily="34" charset="0"/>
            </a:endParaRPr>
          </a:p>
          <a:p>
            <a:r>
              <a:rPr lang="en-US" sz="1400" b="1">
                <a:latin typeface="Calibri" pitchFamily="34" charset="0"/>
                <a:cs typeface="Calibri" pitchFamily="34" charset="0"/>
              </a:rPr>
              <a:t>Hloubka</a:t>
            </a:r>
            <a:r>
              <a:rPr lang="cs-CZ" sz="1400" b="1">
                <a:latin typeface="Calibri" pitchFamily="34" charset="0"/>
                <a:cs typeface="Calibri" pitchFamily="34" charset="0"/>
              </a:rPr>
              <a:t> podle velikosti krabic</a:t>
            </a:r>
            <a:endParaRPr lang="cs-CZ" sz="1400">
              <a:latin typeface="Calibri" pitchFamily="34" charset="0"/>
              <a:cs typeface="Calibri" pitchFamily="34" charset="0"/>
            </a:endParaRPr>
          </a:p>
          <a:p>
            <a:r>
              <a:rPr lang="cs-CZ" sz="1400" b="1">
                <a:latin typeface="Calibri" pitchFamily="34" charset="0"/>
                <a:cs typeface="Calibri" pitchFamily="34" charset="0"/>
              </a:rPr>
              <a:t>Šířka uliček podle druhu mechanizačního prostředku</a:t>
            </a:r>
          </a:p>
        </p:txBody>
      </p:sp>
      <p:sp>
        <p:nvSpPr>
          <p:cNvPr id="28710" name="Rectangle 112"/>
          <p:cNvSpPr>
            <a:spLocks noChangeArrowheads="1"/>
          </p:cNvSpPr>
          <p:nvPr/>
        </p:nvSpPr>
        <p:spPr bwMode="auto">
          <a:xfrm>
            <a:off x="3132138" y="1052513"/>
            <a:ext cx="2171700" cy="954087"/>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cs typeface="Calibri" pitchFamily="34" charset="0"/>
              </a:rPr>
              <a:t>Pestrý sortiment drobných dílů</a:t>
            </a:r>
            <a:endParaRPr lang="cs-CZ" sz="1400">
              <a:latin typeface="Calibri" pitchFamily="34" charset="0"/>
              <a:cs typeface="Calibri" pitchFamily="34" charset="0"/>
            </a:endParaRPr>
          </a:p>
          <a:p>
            <a:r>
              <a:rPr lang="cs-CZ" sz="1400" b="1">
                <a:latin typeface="Calibri" pitchFamily="34" charset="0"/>
                <a:cs typeface="Calibri" pitchFamily="34" charset="0"/>
              </a:rPr>
              <a:t>Elektronika, autodíly, boty, knihy …</a:t>
            </a:r>
            <a:endParaRPr lang="en-US" sz="1400">
              <a:latin typeface="Calibri" pitchFamily="34" charset="0"/>
              <a:cs typeface="Calibri" pitchFamily="34" charset="0"/>
            </a:endParaRPr>
          </a:p>
        </p:txBody>
      </p:sp>
      <p:sp>
        <p:nvSpPr>
          <p:cNvPr id="28711" name="Rectangle 113"/>
          <p:cNvSpPr>
            <a:spLocks noChangeArrowheads="1"/>
          </p:cNvSpPr>
          <p:nvPr/>
        </p:nvSpPr>
        <p:spPr bwMode="auto">
          <a:xfrm>
            <a:off x="3132138" y="2298700"/>
            <a:ext cx="2171700" cy="3324225"/>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cs typeface="Calibri" pitchFamily="34" charset="0"/>
              </a:rPr>
              <a:t>Přímý přístup k položkám</a:t>
            </a:r>
            <a:endParaRPr lang="cs-CZ" sz="1400">
              <a:latin typeface="Calibri" pitchFamily="34" charset="0"/>
              <a:cs typeface="Calibri" pitchFamily="34" charset="0"/>
            </a:endParaRPr>
          </a:p>
          <a:p>
            <a:r>
              <a:rPr lang="cs-CZ" sz="1400" b="1">
                <a:latin typeface="Calibri" pitchFamily="34" charset="0"/>
                <a:cs typeface="Calibri" pitchFamily="34" charset="0"/>
              </a:rPr>
              <a:t>Dobré využití ploch i prostor skladu</a:t>
            </a:r>
            <a:endParaRPr lang="cs-CZ" sz="1400">
              <a:latin typeface="Calibri" pitchFamily="34" charset="0"/>
              <a:cs typeface="Calibri" pitchFamily="34" charset="0"/>
            </a:endParaRPr>
          </a:p>
          <a:p>
            <a:r>
              <a:rPr lang="cs-CZ" sz="1400" b="1">
                <a:latin typeface="Calibri" pitchFamily="34" charset="0"/>
                <a:cs typeface="Calibri" pitchFamily="34" charset="0"/>
              </a:rPr>
              <a:t>Možnost automatizace</a:t>
            </a:r>
            <a:endParaRPr lang="cs-CZ" sz="1400">
              <a:latin typeface="Calibri" pitchFamily="34" charset="0"/>
              <a:cs typeface="Calibri" pitchFamily="34" charset="0"/>
            </a:endParaRPr>
          </a:p>
          <a:p>
            <a:r>
              <a:rPr lang="cs-CZ" sz="1400" b="1">
                <a:latin typeface="Calibri" pitchFamily="34" charset="0"/>
                <a:cs typeface="Calibri" pitchFamily="34" charset="0"/>
              </a:rPr>
              <a:t>Vyšší produktivita práce než u 1.</a:t>
            </a:r>
            <a:endParaRPr lang="cs-CZ" sz="1400">
              <a:latin typeface="Calibri" pitchFamily="34" charset="0"/>
              <a:cs typeface="Calibri" pitchFamily="34" charset="0"/>
            </a:endParaRPr>
          </a:p>
          <a:p>
            <a:r>
              <a:rPr lang="cs-CZ" sz="1400" b="1">
                <a:latin typeface="Calibri" pitchFamily="34" charset="0"/>
                <a:cs typeface="Calibri" pitchFamily="34" charset="0"/>
              </a:rPr>
              <a:t>Schopnost měnit sortiment skladovaného zboží</a:t>
            </a:r>
            <a:endParaRPr lang="cs-CZ" sz="1400">
              <a:latin typeface="Calibri" pitchFamily="34" charset="0"/>
              <a:cs typeface="Calibri" pitchFamily="34" charset="0"/>
            </a:endParaRPr>
          </a:p>
          <a:p>
            <a:r>
              <a:rPr lang="cs-CZ" sz="1400" b="1">
                <a:latin typeface="Calibri" pitchFamily="34" charset="0"/>
                <a:cs typeface="Calibri" pitchFamily="34" charset="0"/>
              </a:rPr>
              <a:t>Uplatnění FIFO</a:t>
            </a:r>
            <a:endParaRPr lang="cs-CZ" sz="1400">
              <a:latin typeface="Calibri" pitchFamily="34" charset="0"/>
              <a:cs typeface="Calibri" pitchFamily="34" charset="0"/>
            </a:endParaRPr>
          </a:p>
          <a:p>
            <a:r>
              <a:rPr lang="cs-CZ" sz="1400" b="1">
                <a:latin typeface="Calibri" pitchFamily="34" charset="0"/>
                <a:cs typeface="Calibri" pitchFamily="34" charset="0"/>
              </a:rPr>
              <a:t>Dobré podmínky pro kompletace</a:t>
            </a:r>
            <a:endParaRPr lang="cs-CZ" sz="1400">
              <a:latin typeface="Calibri" pitchFamily="34" charset="0"/>
              <a:cs typeface="Calibri" pitchFamily="34" charset="0"/>
            </a:endParaRPr>
          </a:p>
          <a:p>
            <a:r>
              <a:rPr lang="cs-CZ" sz="1400" b="1">
                <a:latin typeface="Calibri" pitchFamily="34" charset="0"/>
                <a:cs typeface="Calibri" pitchFamily="34" charset="0"/>
              </a:rPr>
              <a:t>Vysoká obrátkovost podle použité mechanizace, vysoký výkon !                     </a:t>
            </a:r>
            <a:endParaRPr lang="cs-CZ" sz="1400">
              <a:latin typeface="Calibri" pitchFamily="34" charset="0"/>
              <a:cs typeface="Calibri" pitchFamily="34" charset="0"/>
            </a:endParaRPr>
          </a:p>
        </p:txBody>
      </p:sp>
      <p:sp>
        <p:nvSpPr>
          <p:cNvPr id="28712" name="Rectangle 114"/>
          <p:cNvSpPr>
            <a:spLocks noChangeArrowheads="1"/>
          </p:cNvSpPr>
          <p:nvPr/>
        </p:nvSpPr>
        <p:spPr bwMode="auto">
          <a:xfrm>
            <a:off x="5305425" y="4995863"/>
            <a:ext cx="3543300" cy="954087"/>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cs typeface="Calibri" pitchFamily="34" charset="0"/>
              </a:rPr>
              <a:t>Možnost poruch systému, mechanizačních prostředků</a:t>
            </a:r>
            <a:endParaRPr lang="cs-CZ" sz="1400">
              <a:latin typeface="Calibri" pitchFamily="34" charset="0"/>
              <a:cs typeface="Calibri" pitchFamily="34" charset="0"/>
            </a:endParaRPr>
          </a:p>
          <a:p>
            <a:r>
              <a:rPr lang="cs-CZ" sz="1400" b="1">
                <a:latin typeface="Calibri" pitchFamily="34" charset="0"/>
                <a:cs typeface="Calibri" pitchFamily="34" charset="0"/>
              </a:rPr>
              <a:t>Nutnost předem ukládat zboží do přepravek, krabic. Vyšší pořizovací náklady</a:t>
            </a:r>
            <a:endParaRPr lang="en-US" sz="1400">
              <a:latin typeface="Calibri" pitchFamily="34" charset="0"/>
              <a:cs typeface="Calibri" pitchFamily="34" charset="0"/>
            </a:endParaRPr>
          </a:p>
        </p:txBody>
      </p:sp>
    </p:spTree>
    <p:extLst>
      <p:ext uri="{BB962C8B-B14F-4D97-AF65-F5344CB8AC3E}">
        <p14:creationId xmlns:p14="http://schemas.microsoft.com/office/powerpoint/2010/main" val="3612681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6393"/>
                                        </p:tgtEl>
                                        <p:attrNameLst>
                                          <p:attrName>style.visibility</p:attrName>
                                        </p:attrNameLst>
                                      </p:cBhvr>
                                      <p:to>
                                        <p:strVal val="visible"/>
                                      </p:to>
                                    </p:set>
                                    <p:animEffect transition="in" filter="wedge">
                                      <p:cBhvr>
                                        <p:cTn id="7" dur="2000"/>
                                        <p:tgtEl>
                                          <p:spTgt spid="563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0" nodeType="clickEffect">
                                  <p:stCondLst>
                                    <p:cond delay="0"/>
                                  </p:stCondLst>
                                  <p:childTnLst>
                                    <p:animMotion origin="layout" path="M 4.16667E-6 -4.39306E-6 C 0.00416 0.05318 0.0085 0.10683 4.16667E-6 0.12694 C -0.00851 0.14706 -0.04219 0.1207 -0.0507 0.12 " pathEditMode="relative" rAng="0" ptsTypes="aaA">
                                      <p:cBhvr>
                                        <p:cTn id="11" dur="2000" fill="hold"/>
                                        <p:tgtEl>
                                          <p:spTgt spid="56417"/>
                                        </p:tgtEl>
                                        <p:attrNameLst>
                                          <p:attrName>ppt_x</p:attrName>
                                          <p:attrName>ppt_y</p:attrName>
                                        </p:attrNameLst>
                                      </p:cBhvr>
                                      <p:rCtr x="-2100" y="740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grpId="0" nodeType="clickEffect">
                                  <p:stCondLst>
                                    <p:cond delay="0"/>
                                  </p:stCondLst>
                                  <p:childTnLst>
                                    <p:animMotion origin="layout" path="M -4.44444E-6 -9.24855E-7 C -0.01597 0.00115 -0.03212 0.00485 -0.04757 -0.00208 C -0.06111 0.02497 -0.04791 0.06219 -0.05555 0.09294 C -0.05399 0.2111 -0.05955 0.17826 -0.05069 0.2326 C -0.04948 0.26104 -0.046 0.28485 -0.046 0.31283 " pathEditMode="relative" ptsTypes="ffffA">
                                      <p:cBhvr>
                                        <p:cTn id="15" dur="2000" fill="hold"/>
                                        <p:tgtEl>
                                          <p:spTgt spid="564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17" grpId="0" animBg="1"/>
      <p:bldP spid="564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smtClean="0"/>
              <a:t>Funkce skladování jinak</a:t>
            </a:r>
            <a:endParaRPr lang="cs-CZ" dirty="0"/>
          </a:p>
        </p:txBody>
      </p:sp>
      <p:sp>
        <p:nvSpPr>
          <p:cNvPr id="3" name="Zástupný symbol pro obsah 2"/>
          <p:cNvSpPr>
            <a:spLocks noGrp="1"/>
          </p:cNvSpPr>
          <p:nvPr>
            <p:ph idx="1"/>
          </p:nvPr>
        </p:nvSpPr>
        <p:spPr/>
        <p:txBody>
          <a:bodyPr rtlCol="0">
            <a:normAutofit fontScale="77500" lnSpcReduction="20000"/>
          </a:bodyPr>
          <a:lstStyle/>
          <a:p>
            <a:pPr marL="182880" indent="-182880" fontAlgn="auto">
              <a:spcAft>
                <a:spcPts val="0"/>
              </a:spcAft>
              <a:buFont typeface="Arial" pitchFamily="34" charset="0"/>
              <a:buChar char="•"/>
              <a:defRPr/>
            </a:pPr>
            <a:r>
              <a:rPr lang="cs-CZ" dirty="0" smtClean="0"/>
              <a:t>A) transformace sortimentu (viz </a:t>
            </a:r>
            <a:r>
              <a:rPr lang="cs-CZ" dirty="0" err="1" smtClean="0"/>
              <a:t>kompletizační</a:t>
            </a:r>
            <a:r>
              <a:rPr lang="cs-CZ" dirty="0" smtClean="0"/>
              <a:t> </a:t>
            </a:r>
            <a:r>
              <a:rPr lang="cs-CZ" dirty="0" err="1" smtClean="0"/>
              <a:t>fuce</a:t>
            </a:r>
            <a:r>
              <a:rPr lang="cs-CZ" dirty="0" smtClean="0"/>
              <a:t>)</a:t>
            </a:r>
          </a:p>
          <a:p>
            <a:pPr marL="182880" indent="-182880" fontAlgn="auto">
              <a:spcAft>
                <a:spcPts val="0"/>
              </a:spcAft>
              <a:buFont typeface="Arial" pitchFamily="34" charset="0"/>
              <a:buChar char="•"/>
              <a:defRPr/>
            </a:pPr>
            <a:r>
              <a:rPr lang="cs-CZ" dirty="0" smtClean="0"/>
              <a:t>B) transformace množství</a:t>
            </a:r>
          </a:p>
          <a:p>
            <a:pPr marL="182880" indent="-182880" fontAlgn="auto">
              <a:spcAft>
                <a:spcPts val="0"/>
              </a:spcAft>
              <a:buFont typeface="Arial" pitchFamily="34" charset="0"/>
              <a:buChar char="•"/>
              <a:defRPr/>
            </a:pPr>
            <a:r>
              <a:rPr lang="cs-CZ" dirty="0" smtClean="0"/>
              <a:t>C) překlenování prostoru (z míst výroby do míst spotřeby)</a:t>
            </a:r>
          </a:p>
          <a:p>
            <a:pPr marL="182880" indent="-182880" fontAlgn="auto">
              <a:spcAft>
                <a:spcPts val="0"/>
              </a:spcAft>
              <a:buFont typeface="Arial" pitchFamily="34" charset="0"/>
              <a:buChar char="•"/>
              <a:defRPr/>
            </a:pPr>
            <a:r>
              <a:rPr lang="cs-CZ" dirty="0" smtClean="0"/>
              <a:t>D) překlenování času (čas „výroby“ – čas spotřeby</a:t>
            </a:r>
          </a:p>
          <a:p>
            <a:pPr marL="182880" indent="-182880" fontAlgn="auto">
              <a:spcAft>
                <a:spcPts val="0"/>
              </a:spcAft>
              <a:buFont typeface="Arial" pitchFamily="34" charset="0"/>
              <a:buChar char="•"/>
              <a:defRPr/>
            </a:pPr>
            <a:r>
              <a:rPr lang="cs-CZ" dirty="0" smtClean="0"/>
              <a:t>E) kontroly kvality (kontrolní místo)</a:t>
            </a:r>
          </a:p>
          <a:p>
            <a:pPr marL="182880" indent="-182880" fontAlgn="auto">
              <a:spcAft>
                <a:spcPts val="0"/>
              </a:spcAft>
              <a:buFont typeface="Arial" pitchFamily="34" charset="0"/>
              <a:buChar char="•"/>
              <a:defRPr/>
            </a:pPr>
            <a:r>
              <a:rPr lang="cs-CZ" dirty="0" smtClean="0"/>
              <a:t>F) udržování kvality (péče o kvalitu)</a:t>
            </a:r>
          </a:p>
          <a:p>
            <a:pPr marL="182880" indent="-182880" fontAlgn="auto">
              <a:spcAft>
                <a:spcPts val="0"/>
              </a:spcAft>
              <a:buFont typeface="Arial" pitchFamily="34" charset="0"/>
              <a:buChar char="•"/>
              <a:defRPr/>
            </a:pPr>
            <a:r>
              <a:rPr lang="cs-CZ" dirty="0" smtClean="0"/>
              <a:t>G) zušlechťování zásob (dokončování výrobních procesů – např. víno, dřevo – skladováním = např. zrání, sušení, stabilizace chemických procesů…; míchání, třídění – čaj, káva, brambory, ovoce; někdy i drobná montáž</a:t>
            </a:r>
          </a:p>
          <a:p>
            <a:pPr marL="182880" indent="-182880" fontAlgn="auto">
              <a:spcAft>
                <a:spcPts val="0"/>
              </a:spcAft>
              <a:buFont typeface="Arial" pitchFamily="34" charset="0"/>
              <a:buChar char="•"/>
              <a:defRPr/>
            </a:pPr>
            <a:r>
              <a:rPr lang="cs-CZ" dirty="0" smtClean="0"/>
              <a:t>I) informační funkce a částečně také</a:t>
            </a:r>
          </a:p>
          <a:p>
            <a:pPr marL="182880" indent="-182880" fontAlgn="auto">
              <a:spcAft>
                <a:spcPts val="0"/>
              </a:spcAft>
              <a:buFont typeface="Arial" pitchFamily="34" charset="0"/>
              <a:buChar char="•"/>
              <a:defRPr/>
            </a:pPr>
            <a:r>
              <a:rPr lang="cs-CZ" dirty="0" smtClean="0"/>
              <a:t>J) finanční funkce (viz tzv. konsignační sklady dále)</a:t>
            </a:r>
          </a:p>
          <a:p>
            <a:pPr marL="182880" indent="-182880" fontAlgn="auto">
              <a:spcAft>
                <a:spcPts val="0"/>
              </a:spcAft>
              <a:buFont typeface="Arial" pitchFamily="34" charset="0"/>
              <a:buChar char="•"/>
              <a:defRPr/>
            </a:pPr>
            <a:endParaRPr lang="cs-CZ" dirty="0"/>
          </a:p>
        </p:txBody>
      </p:sp>
    </p:spTree>
    <p:extLst>
      <p:ext uri="{BB962C8B-B14F-4D97-AF65-F5344CB8AC3E}">
        <p14:creationId xmlns:p14="http://schemas.microsoft.com/office/powerpoint/2010/main" val="28379886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3"/>
          <p:cNvSpPr>
            <a:spLocks noChangeArrowheads="1"/>
          </p:cNvSpPr>
          <p:nvPr/>
        </p:nvSpPr>
        <p:spPr bwMode="auto">
          <a:xfrm>
            <a:off x="468313" y="260350"/>
            <a:ext cx="2808287" cy="954088"/>
          </a:xfrm>
          <a:prstGeom prst="rect">
            <a:avLst/>
          </a:prstGeom>
          <a:solidFill>
            <a:schemeClr val="bg1"/>
          </a:solidFill>
          <a:ln w="9525">
            <a:noFill/>
            <a:miter lim="800000"/>
            <a:headEnd/>
            <a:tailEnd/>
          </a:ln>
        </p:spPr>
        <p:txBody>
          <a:bodyPr>
            <a:spAutoFit/>
          </a:bodyPr>
          <a:lstStyle/>
          <a:p>
            <a:r>
              <a:rPr lang="cs-CZ" sz="2800" b="1">
                <a:latin typeface="Calibri" pitchFamily="34" charset="0"/>
                <a:cs typeface="Calibri" pitchFamily="34" charset="0"/>
              </a:rPr>
              <a:t>Stromečkové, konzolové regály</a:t>
            </a:r>
            <a:r>
              <a:rPr lang="cs-CZ" sz="2800">
                <a:latin typeface="Calibri" pitchFamily="34" charset="0"/>
                <a:cs typeface="Calibri" pitchFamily="34" charset="0"/>
              </a:rPr>
              <a:t>  </a:t>
            </a:r>
          </a:p>
        </p:txBody>
      </p:sp>
      <p:pic>
        <p:nvPicPr>
          <p:cNvPr id="57398" name="Picture 54" descr="konzolák"/>
          <p:cNvPicPr>
            <a:picLocks noChangeAspect="1" noChangeArrowheads="1"/>
          </p:cNvPicPr>
          <p:nvPr/>
        </p:nvPicPr>
        <p:blipFill>
          <a:blip r:embed="rId2"/>
          <a:srcRect/>
          <a:stretch>
            <a:fillRect/>
          </a:stretch>
        </p:blipFill>
        <p:spPr bwMode="auto">
          <a:xfrm>
            <a:off x="5364163" y="692150"/>
            <a:ext cx="3492500" cy="2909888"/>
          </a:xfrm>
          <a:prstGeom prst="rect">
            <a:avLst/>
          </a:prstGeom>
          <a:noFill/>
          <a:ln w="9525">
            <a:noFill/>
            <a:miter lim="800000"/>
            <a:headEnd/>
            <a:tailEnd/>
          </a:ln>
        </p:spPr>
      </p:pic>
      <p:grpSp>
        <p:nvGrpSpPr>
          <p:cNvPr id="2" name="Group 55"/>
          <p:cNvGrpSpPr>
            <a:grpSpLocks/>
          </p:cNvGrpSpPr>
          <p:nvPr/>
        </p:nvGrpSpPr>
        <p:grpSpPr bwMode="auto">
          <a:xfrm>
            <a:off x="250825" y="2925763"/>
            <a:ext cx="792163" cy="2447925"/>
            <a:chOff x="476" y="1888"/>
            <a:chExt cx="499" cy="1542"/>
          </a:xfrm>
        </p:grpSpPr>
        <p:sp>
          <p:nvSpPr>
            <p:cNvPr id="29798" name="Line 56"/>
            <p:cNvSpPr>
              <a:spLocks noChangeShapeType="1"/>
            </p:cNvSpPr>
            <p:nvPr/>
          </p:nvSpPr>
          <p:spPr bwMode="auto">
            <a:xfrm>
              <a:off x="748" y="1888"/>
              <a:ext cx="0" cy="1542"/>
            </a:xfrm>
            <a:prstGeom prst="line">
              <a:avLst/>
            </a:prstGeom>
            <a:noFill/>
            <a:ln w="57150">
              <a:solidFill>
                <a:schemeClr val="tx1"/>
              </a:solidFill>
              <a:round/>
              <a:headEnd/>
              <a:tailEnd/>
            </a:ln>
          </p:spPr>
          <p:txBody>
            <a:bodyPr/>
            <a:lstStyle/>
            <a:p>
              <a:endParaRPr lang="cs-CZ"/>
            </a:p>
          </p:txBody>
        </p:sp>
        <p:grpSp>
          <p:nvGrpSpPr>
            <p:cNvPr id="29799" name="Group 57"/>
            <p:cNvGrpSpPr>
              <a:grpSpLocks/>
            </p:cNvGrpSpPr>
            <p:nvPr/>
          </p:nvGrpSpPr>
          <p:grpSpPr bwMode="auto">
            <a:xfrm>
              <a:off x="476" y="3022"/>
              <a:ext cx="499" cy="45"/>
              <a:chOff x="1066" y="1253"/>
              <a:chExt cx="499" cy="45"/>
            </a:xfrm>
          </p:grpSpPr>
          <p:sp>
            <p:nvSpPr>
              <p:cNvPr id="29813" name="Line 58"/>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814" name="Line 59"/>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815" name="Line 60"/>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800" name="Group 61"/>
            <p:cNvGrpSpPr>
              <a:grpSpLocks/>
            </p:cNvGrpSpPr>
            <p:nvPr/>
          </p:nvGrpSpPr>
          <p:grpSpPr bwMode="auto">
            <a:xfrm>
              <a:off x="476" y="2750"/>
              <a:ext cx="499" cy="45"/>
              <a:chOff x="1066" y="1253"/>
              <a:chExt cx="499" cy="45"/>
            </a:xfrm>
          </p:grpSpPr>
          <p:sp>
            <p:nvSpPr>
              <p:cNvPr id="29810" name="Line 62"/>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811" name="Line 63"/>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812" name="Line 64"/>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801" name="Group 65"/>
            <p:cNvGrpSpPr>
              <a:grpSpLocks/>
            </p:cNvGrpSpPr>
            <p:nvPr/>
          </p:nvGrpSpPr>
          <p:grpSpPr bwMode="auto">
            <a:xfrm>
              <a:off x="476" y="2432"/>
              <a:ext cx="499" cy="45"/>
              <a:chOff x="1066" y="1253"/>
              <a:chExt cx="499" cy="45"/>
            </a:xfrm>
          </p:grpSpPr>
          <p:sp>
            <p:nvSpPr>
              <p:cNvPr id="29807" name="Line 66"/>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808" name="Line 67"/>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809" name="Line 68"/>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802" name="Group 69"/>
            <p:cNvGrpSpPr>
              <a:grpSpLocks/>
            </p:cNvGrpSpPr>
            <p:nvPr/>
          </p:nvGrpSpPr>
          <p:grpSpPr bwMode="auto">
            <a:xfrm>
              <a:off x="476" y="2115"/>
              <a:ext cx="499" cy="45"/>
              <a:chOff x="1066" y="1253"/>
              <a:chExt cx="499" cy="45"/>
            </a:xfrm>
          </p:grpSpPr>
          <p:sp>
            <p:nvSpPr>
              <p:cNvPr id="29804" name="Line 70"/>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805" name="Line 71"/>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806" name="Line 72"/>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sp>
          <p:nvSpPr>
            <p:cNvPr id="29803" name="Line 73"/>
            <p:cNvSpPr>
              <a:spLocks noChangeShapeType="1"/>
            </p:cNvSpPr>
            <p:nvPr/>
          </p:nvSpPr>
          <p:spPr bwMode="auto">
            <a:xfrm>
              <a:off x="521" y="3430"/>
              <a:ext cx="454" cy="0"/>
            </a:xfrm>
            <a:prstGeom prst="line">
              <a:avLst/>
            </a:prstGeom>
            <a:noFill/>
            <a:ln w="76200">
              <a:solidFill>
                <a:schemeClr val="tx1"/>
              </a:solidFill>
              <a:round/>
              <a:headEnd/>
              <a:tailEnd/>
            </a:ln>
          </p:spPr>
          <p:txBody>
            <a:bodyPr/>
            <a:lstStyle/>
            <a:p>
              <a:endParaRPr lang="cs-CZ"/>
            </a:p>
          </p:txBody>
        </p:sp>
      </p:grpSp>
      <p:grpSp>
        <p:nvGrpSpPr>
          <p:cNvPr id="7" name="Group 74"/>
          <p:cNvGrpSpPr>
            <a:grpSpLocks/>
          </p:cNvGrpSpPr>
          <p:nvPr/>
        </p:nvGrpSpPr>
        <p:grpSpPr bwMode="auto">
          <a:xfrm>
            <a:off x="755650" y="2636838"/>
            <a:ext cx="792163" cy="2447925"/>
            <a:chOff x="476" y="1888"/>
            <a:chExt cx="499" cy="1542"/>
          </a:xfrm>
        </p:grpSpPr>
        <p:sp>
          <p:nvSpPr>
            <p:cNvPr id="29780" name="Line 75"/>
            <p:cNvSpPr>
              <a:spLocks noChangeShapeType="1"/>
            </p:cNvSpPr>
            <p:nvPr/>
          </p:nvSpPr>
          <p:spPr bwMode="auto">
            <a:xfrm>
              <a:off x="748" y="1888"/>
              <a:ext cx="0" cy="1542"/>
            </a:xfrm>
            <a:prstGeom prst="line">
              <a:avLst/>
            </a:prstGeom>
            <a:noFill/>
            <a:ln w="57150">
              <a:solidFill>
                <a:schemeClr val="tx1"/>
              </a:solidFill>
              <a:round/>
              <a:headEnd/>
              <a:tailEnd/>
            </a:ln>
          </p:spPr>
          <p:txBody>
            <a:bodyPr/>
            <a:lstStyle/>
            <a:p>
              <a:endParaRPr lang="cs-CZ"/>
            </a:p>
          </p:txBody>
        </p:sp>
        <p:grpSp>
          <p:nvGrpSpPr>
            <p:cNvPr id="29781" name="Group 76"/>
            <p:cNvGrpSpPr>
              <a:grpSpLocks/>
            </p:cNvGrpSpPr>
            <p:nvPr/>
          </p:nvGrpSpPr>
          <p:grpSpPr bwMode="auto">
            <a:xfrm>
              <a:off x="476" y="3022"/>
              <a:ext cx="499" cy="45"/>
              <a:chOff x="1066" y="1253"/>
              <a:chExt cx="499" cy="45"/>
            </a:xfrm>
          </p:grpSpPr>
          <p:sp>
            <p:nvSpPr>
              <p:cNvPr id="29795" name="Line 77"/>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96" name="Line 78"/>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97" name="Line 79"/>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782" name="Group 80"/>
            <p:cNvGrpSpPr>
              <a:grpSpLocks/>
            </p:cNvGrpSpPr>
            <p:nvPr/>
          </p:nvGrpSpPr>
          <p:grpSpPr bwMode="auto">
            <a:xfrm>
              <a:off x="476" y="2750"/>
              <a:ext cx="499" cy="45"/>
              <a:chOff x="1066" y="1253"/>
              <a:chExt cx="499" cy="45"/>
            </a:xfrm>
          </p:grpSpPr>
          <p:sp>
            <p:nvSpPr>
              <p:cNvPr id="29792" name="Line 81"/>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93" name="Line 82"/>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94" name="Line 83"/>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783" name="Group 84"/>
            <p:cNvGrpSpPr>
              <a:grpSpLocks/>
            </p:cNvGrpSpPr>
            <p:nvPr/>
          </p:nvGrpSpPr>
          <p:grpSpPr bwMode="auto">
            <a:xfrm>
              <a:off x="476" y="2432"/>
              <a:ext cx="499" cy="45"/>
              <a:chOff x="1066" y="1253"/>
              <a:chExt cx="499" cy="45"/>
            </a:xfrm>
          </p:grpSpPr>
          <p:sp>
            <p:nvSpPr>
              <p:cNvPr id="29789" name="Line 85"/>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90" name="Line 86"/>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91" name="Line 87"/>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784" name="Group 88"/>
            <p:cNvGrpSpPr>
              <a:grpSpLocks/>
            </p:cNvGrpSpPr>
            <p:nvPr/>
          </p:nvGrpSpPr>
          <p:grpSpPr bwMode="auto">
            <a:xfrm>
              <a:off x="476" y="2115"/>
              <a:ext cx="499" cy="45"/>
              <a:chOff x="1066" y="1253"/>
              <a:chExt cx="499" cy="45"/>
            </a:xfrm>
          </p:grpSpPr>
          <p:sp>
            <p:nvSpPr>
              <p:cNvPr id="29786" name="Line 89"/>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87" name="Line 90"/>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88" name="Line 91"/>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sp>
          <p:nvSpPr>
            <p:cNvPr id="29785" name="Line 92"/>
            <p:cNvSpPr>
              <a:spLocks noChangeShapeType="1"/>
            </p:cNvSpPr>
            <p:nvPr/>
          </p:nvSpPr>
          <p:spPr bwMode="auto">
            <a:xfrm>
              <a:off x="521" y="3430"/>
              <a:ext cx="454" cy="0"/>
            </a:xfrm>
            <a:prstGeom prst="line">
              <a:avLst/>
            </a:prstGeom>
            <a:noFill/>
            <a:ln w="76200">
              <a:solidFill>
                <a:schemeClr val="tx1"/>
              </a:solidFill>
              <a:round/>
              <a:headEnd/>
              <a:tailEnd/>
            </a:ln>
          </p:spPr>
          <p:txBody>
            <a:bodyPr/>
            <a:lstStyle/>
            <a:p>
              <a:endParaRPr lang="cs-CZ"/>
            </a:p>
          </p:txBody>
        </p:sp>
      </p:grpSp>
      <p:grpSp>
        <p:nvGrpSpPr>
          <p:cNvPr id="12" name="Group 93"/>
          <p:cNvGrpSpPr>
            <a:grpSpLocks/>
          </p:cNvGrpSpPr>
          <p:nvPr/>
        </p:nvGrpSpPr>
        <p:grpSpPr bwMode="auto">
          <a:xfrm>
            <a:off x="1331913" y="2420938"/>
            <a:ext cx="792162" cy="2447925"/>
            <a:chOff x="476" y="1888"/>
            <a:chExt cx="499" cy="1542"/>
          </a:xfrm>
        </p:grpSpPr>
        <p:sp>
          <p:nvSpPr>
            <p:cNvPr id="29762" name="Line 94"/>
            <p:cNvSpPr>
              <a:spLocks noChangeShapeType="1"/>
            </p:cNvSpPr>
            <p:nvPr/>
          </p:nvSpPr>
          <p:spPr bwMode="auto">
            <a:xfrm>
              <a:off x="748" y="1888"/>
              <a:ext cx="0" cy="1542"/>
            </a:xfrm>
            <a:prstGeom prst="line">
              <a:avLst/>
            </a:prstGeom>
            <a:noFill/>
            <a:ln w="57150">
              <a:solidFill>
                <a:schemeClr val="tx1"/>
              </a:solidFill>
              <a:round/>
              <a:headEnd/>
              <a:tailEnd/>
            </a:ln>
          </p:spPr>
          <p:txBody>
            <a:bodyPr/>
            <a:lstStyle/>
            <a:p>
              <a:endParaRPr lang="cs-CZ"/>
            </a:p>
          </p:txBody>
        </p:sp>
        <p:grpSp>
          <p:nvGrpSpPr>
            <p:cNvPr id="29763" name="Group 95"/>
            <p:cNvGrpSpPr>
              <a:grpSpLocks/>
            </p:cNvGrpSpPr>
            <p:nvPr/>
          </p:nvGrpSpPr>
          <p:grpSpPr bwMode="auto">
            <a:xfrm>
              <a:off x="476" y="3022"/>
              <a:ext cx="499" cy="45"/>
              <a:chOff x="1066" y="1253"/>
              <a:chExt cx="499" cy="45"/>
            </a:xfrm>
          </p:grpSpPr>
          <p:sp>
            <p:nvSpPr>
              <p:cNvPr id="29777" name="Line 96"/>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78" name="Line 97"/>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79" name="Line 98"/>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764" name="Group 99"/>
            <p:cNvGrpSpPr>
              <a:grpSpLocks/>
            </p:cNvGrpSpPr>
            <p:nvPr/>
          </p:nvGrpSpPr>
          <p:grpSpPr bwMode="auto">
            <a:xfrm>
              <a:off x="476" y="2750"/>
              <a:ext cx="499" cy="45"/>
              <a:chOff x="1066" y="1253"/>
              <a:chExt cx="499" cy="45"/>
            </a:xfrm>
          </p:grpSpPr>
          <p:sp>
            <p:nvSpPr>
              <p:cNvPr id="29774" name="Line 100"/>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75" name="Line 101"/>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76" name="Line 102"/>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765" name="Group 103"/>
            <p:cNvGrpSpPr>
              <a:grpSpLocks/>
            </p:cNvGrpSpPr>
            <p:nvPr/>
          </p:nvGrpSpPr>
          <p:grpSpPr bwMode="auto">
            <a:xfrm>
              <a:off x="476" y="2432"/>
              <a:ext cx="499" cy="45"/>
              <a:chOff x="1066" y="1253"/>
              <a:chExt cx="499" cy="45"/>
            </a:xfrm>
          </p:grpSpPr>
          <p:sp>
            <p:nvSpPr>
              <p:cNvPr id="29771" name="Line 104"/>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72" name="Line 105"/>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73" name="Line 106"/>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766" name="Group 107"/>
            <p:cNvGrpSpPr>
              <a:grpSpLocks/>
            </p:cNvGrpSpPr>
            <p:nvPr/>
          </p:nvGrpSpPr>
          <p:grpSpPr bwMode="auto">
            <a:xfrm>
              <a:off x="476" y="2115"/>
              <a:ext cx="499" cy="45"/>
              <a:chOff x="1066" y="1253"/>
              <a:chExt cx="499" cy="45"/>
            </a:xfrm>
          </p:grpSpPr>
          <p:sp>
            <p:nvSpPr>
              <p:cNvPr id="29768" name="Line 108"/>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69" name="Line 109"/>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70" name="Line 110"/>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sp>
          <p:nvSpPr>
            <p:cNvPr id="29767" name="Line 111"/>
            <p:cNvSpPr>
              <a:spLocks noChangeShapeType="1"/>
            </p:cNvSpPr>
            <p:nvPr/>
          </p:nvSpPr>
          <p:spPr bwMode="auto">
            <a:xfrm>
              <a:off x="521" y="3430"/>
              <a:ext cx="454" cy="0"/>
            </a:xfrm>
            <a:prstGeom prst="line">
              <a:avLst/>
            </a:prstGeom>
            <a:noFill/>
            <a:ln w="76200">
              <a:solidFill>
                <a:schemeClr val="tx1"/>
              </a:solidFill>
              <a:round/>
              <a:headEnd/>
              <a:tailEnd/>
            </a:ln>
          </p:spPr>
          <p:txBody>
            <a:bodyPr/>
            <a:lstStyle/>
            <a:p>
              <a:endParaRPr lang="cs-CZ"/>
            </a:p>
          </p:txBody>
        </p:sp>
      </p:grpSp>
      <p:grpSp>
        <p:nvGrpSpPr>
          <p:cNvPr id="17" name="Group 112"/>
          <p:cNvGrpSpPr>
            <a:grpSpLocks/>
          </p:cNvGrpSpPr>
          <p:nvPr/>
        </p:nvGrpSpPr>
        <p:grpSpPr bwMode="auto">
          <a:xfrm>
            <a:off x="2484438" y="1916113"/>
            <a:ext cx="792162" cy="2447925"/>
            <a:chOff x="476" y="1888"/>
            <a:chExt cx="499" cy="1542"/>
          </a:xfrm>
        </p:grpSpPr>
        <p:sp>
          <p:nvSpPr>
            <p:cNvPr id="29744" name="Line 113"/>
            <p:cNvSpPr>
              <a:spLocks noChangeShapeType="1"/>
            </p:cNvSpPr>
            <p:nvPr/>
          </p:nvSpPr>
          <p:spPr bwMode="auto">
            <a:xfrm>
              <a:off x="748" y="1888"/>
              <a:ext cx="0" cy="1542"/>
            </a:xfrm>
            <a:prstGeom prst="line">
              <a:avLst/>
            </a:prstGeom>
            <a:noFill/>
            <a:ln w="57150">
              <a:solidFill>
                <a:schemeClr val="tx1"/>
              </a:solidFill>
              <a:round/>
              <a:headEnd/>
              <a:tailEnd/>
            </a:ln>
          </p:spPr>
          <p:txBody>
            <a:bodyPr/>
            <a:lstStyle/>
            <a:p>
              <a:endParaRPr lang="cs-CZ"/>
            </a:p>
          </p:txBody>
        </p:sp>
        <p:grpSp>
          <p:nvGrpSpPr>
            <p:cNvPr id="29745" name="Group 114"/>
            <p:cNvGrpSpPr>
              <a:grpSpLocks/>
            </p:cNvGrpSpPr>
            <p:nvPr/>
          </p:nvGrpSpPr>
          <p:grpSpPr bwMode="auto">
            <a:xfrm>
              <a:off x="476" y="3022"/>
              <a:ext cx="499" cy="45"/>
              <a:chOff x="1066" y="1253"/>
              <a:chExt cx="499" cy="45"/>
            </a:xfrm>
          </p:grpSpPr>
          <p:sp>
            <p:nvSpPr>
              <p:cNvPr id="29759" name="Line 115"/>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60" name="Line 116"/>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61" name="Line 117"/>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746" name="Group 118"/>
            <p:cNvGrpSpPr>
              <a:grpSpLocks/>
            </p:cNvGrpSpPr>
            <p:nvPr/>
          </p:nvGrpSpPr>
          <p:grpSpPr bwMode="auto">
            <a:xfrm>
              <a:off x="476" y="2750"/>
              <a:ext cx="499" cy="45"/>
              <a:chOff x="1066" y="1253"/>
              <a:chExt cx="499" cy="45"/>
            </a:xfrm>
          </p:grpSpPr>
          <p:sp>
            <p:nvSpPr>
              <p:cNvPr id="29756" name="Line 119"/>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57" name="Line 120"/>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58" name="Line 121"/>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747" name="Group 122"/>
            <p:cNvGrpSpPr>
              <a:grpSpLocks/>
            </p:cNvGrpSpPr>
            <p:nvPr/>
          </p:nvGrpSpPr>
          <p:grpSpPr bwMode="auto">
            <a:xfrm>
              <a:off x="476" y="2432"/>
              <a:ext cx="499" cy="45"/>
              <a:chOff x="1066" y="1253"/>
              <a:chExt cx="499" cy="45"/>
            </a:xfrm>
          </p:grpSpPr>
          <p:sp>
            <p:nvSpPr>
              <p:cNvPr id="29753" name="Line 123"/>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54" name="Line 124"/>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55" name="Line 125"/>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748" name="Group 126"/>
            <p:cNvGrpSpPr>
              <a:grpSpLocks/>
            </p:cNvGrpSpPr>
            <p:nvPr/>
          </p:nvGrpSpPr>
          <p:grpSpPr bwMode="auto">
            <a:xfrm>
              <a:off x="476" y="2115"/>
              <a:ext cx="499" cy="45"/>
              <a:chOff x="1066" y="1253"/>
              <a:chExt cx="499" cy="45"/>
            </a:xfrm>
          </p:grpSpPr>
          <p:sp>
            <p:nvSpPr>
              <p:cNvPr id="29750" name="Line 127"/>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51" name="Line 128"/>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52" name="Line 129"/>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sp>
          <p:nvSpPr>
            <p:cNvPr id="29749" name="Line 130"/>
            <p:cNvSpPr>
              <a:spLocks noChangeShapeType="1"/>
            </p:cNvSpPr>
            <p:nvPr/>
          </p:nvSpPr>
          <p:spPr bwMode="auto">
            <a:xfrm>
              <a:off x="521" y="3430"/>
              <a:ext cx="454" cy="0"/>
            </a:xfrm>
            <a:prstGeom prst="line">
              <a:avLst/>
            </a:prstGeom>
            <a:noFill/>
            <a:ln w="76200">
              <a:solidFill>
                <a:schemeClr val="tx1"/>
              </a:solidFill>
              <a:round/>
              <a:headEnd/>
              <a:tailEnd/>
            </a:ln>
          </p:spPr>
          <p:txBody>
            <a:bodyPr/>
            <a:lstStyle/>
            <a:p>
              <a:endParaRPr lang="cs-CZ"/>
            </a:p>
          </p:txBody>
        </p:sp>
      </p:grpSp>
      <p:grpSp>
        <p:nvGrpSpPr>
          <p:cNvPr id="22" name="Group 131"/>
          <p:cNvGrpSpPr>
            <a:grpSpLocks/>
          </p:cNvGrpSpPr>
          <p:nvPr/>
        </p:nvGrpSpPr>
        <p:grpSpPr bwMode="auto">
          <a:xfrm>
            <a:off x="1908175" y="2205038"/>
            <a:ext cx="792163" cy="2447925"/>
            <a:chOff x="476" y="1888"/>
            <a:chExt cx="499" cy="1542"/>
          </a:xfrm>
        </p:grpSpPr>
        <p:sp>
          <p:nvSpPr>
            <p:cNvPr id="29726" name="Line 132"/>
            <p:cNvSpPr>
              <a:spLocks noChangeShapeType="1"/>
            </p:cNvSpPr>
            <p:nvPr/>
          </p:nvSpPr>
          <p:spPr bwMode="auto">
            <a:xfrm>
              <a:off x="748" y="1888"/>
              <a:ext cx="0" cy="1542"/>
            </a:xfrm>
            <a:prstGeom prst="line">
              <a:avLst/>
            </a:prstGeom>
            <a:noFill/>
            <a:ln w="57150">
              <a:solidFill>
                <a:schemeClr val="tx1"/>
              </a:solidFill>
              <a:round/>
              <a:headEnd/>
              <a:tailEnd/>
            </a:ln>
          </p:spPr>
          <p:txBody>
            <a:bodyPr/>
            <a:lstStyle/>
            <a:p>
              <a:endParaRPr lang="cs-CZ"/>
            </a:p>
          </p:txBody>
        </p:sp>
        <p:grpSp>
          <p:nvGrpSpPr>
            <p:cNvPr id="29727" name="Group 133"/>
            <p:cNvGrpSpPr>
              <a:grpSpLocks/>
            </p:cNvGrpSpPr>
            <p:nvPr/>
          </p:nvGrpSpPr>
          <p:grpSpPr bwMode="auto">
            <a:xfrm>
              <a:off x="476" y="3022"/>
              <a:ext cx="499" cy="45"/>
              <a:chOff x="1066" y="1253"/>
              <a:chExt cx="499" cy="45"/>
            </a:xfrm>
          </p:grpSpPr>
          <p:sp>
            <p:nvSpPr>
              <p:cNvPr id="29741" name="Line 134"/>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42" name="Line 135"/>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43" name="Line 136"/>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728" name="Group 137"/>
            <p:cNvGrpSpPr>
              <a:grpSpLocks/>
            </p:cNvGrpSpPr>
            <p:nvPr/>
          </p:nvGrpSpPr>
          <p:grpSpPr bwMode="auto">
            <a:xfrm>
              <a:off x="476" y="2750"/>
              <a:ext cx="499" cy="45"/>
              <a:chOff x="1066" y="1253"/>
              <a:chExt cx="499" cy="45"/>
            </a:xfrm>
          </p:grpSpPr>
          <p:sp>
            <p:nvSpPr>
              <p:cNvPr id="29738" name="Line 138"/>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39" name="Line 139"/>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40" name="Line 140"/>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729" name="Group 141"/>
            <p:cNvGrpSpPr>
              <a:grpSpLocks/>
            </p:cNvGrpSpPr>
            <p:nvPr/>
          </p:nvGrpSpPr>
          <p:grpSpPr bwMode="auto">
            <a:xfrm>
              <a:off x="476" y="2432"/>
              <a:ext cx="499" cy="45"/>
              <a:chOff x="1066" y="1253"/>
              <a:chExt cx="499" cy="45"/>
            </a:xfrm>
          </p:grpSpPr>
          <p:sp>
            <p:nvSpPr>
              <p:cNvPr id="29735" name="Line 142"/>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36" name="Line 143"/>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37" name="Line 144"/>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29730" name="Group 145"/>
            <p:cNvGrpSpPr>
              <a:grpSpLocks/>
            </p:cNvGrpSpPr>
            <p:nvPr/>
          </p:nvGrpSpPr>
          <p:grpSpPr bwMode="auto">
            <a:xfrm>
              <a:off x="476" y="2115"/>
              <a:ext cx="499" cy="45"/>
              <a:chOff x="1066" y="1253"/>
              <a:chExt cx="499" cy="45"/>
            </a:xfrm>
          </p:grpSpPr>
          <p:sp>
            <p:nvSpPr>
              <p:cNvPr id="29732" name="Line 146"/>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29733" name="Line 147"/>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29734" name="Line 148"/>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sp>
          <p:nvSpPr>
            <p:cNvPr id="29731" name="Line 149"/>
            <p:cNvSpPr>
              <a:spLocks noChangeShapeType="1"/>
            </p:cNvSpPr>
            <p:nvPr/>
          </p:nvSpPr>
          <p:spPr bwMode="auto">
            <a:xfrm>
              <a:off x="521" y="3430"/>
              <a:ext cx="454" cy="0"/>
            </a:xfrm>
            <a:prstGeom prst="line">
              <a:avLst/>
            </a:prstGeom>
            <a:noFill/>
            <a:ln w="76200">
              <a:solidFill>
                <a:schemeClr val="tx1"/>
              </a:solidFill>
              <a:round/>
              <a:headEnd/>
              <a:tailEnd/>
            </a:ln>
          </p:spPr>
          <p:txBody>
            <a:bodyPr/>
            <a:lstStyle/>
            <a:p>
              <a:endParaRPr lang="cs-CZ"/>
            </a:p>
          </p:txBody>
        </p:sp>
      </p:grpSp>
      <p:sp>
        <p:nvSpPr>
          <p:cNvPr id="57494" name="Line 150"/>
          <p:cNvSpPr>
            <a:spLocks noChangeShapeType="1"/>
          </p:cNvSpPr>
          <p:nvPr/>
        </p:nvSpPr>
        <p:spPr bwMode="auto">
          <a:xfrm flipV="1">
            <a:off x="682625" y="3717925"/>
            <a:ext cx="2233613" cy="1008063"/>
          </a:xfrm>
          <a:prstGeom prst="line">
            <a:avLst/>
          </a:prstGeom>
          <a:noFill/>
          <a:ln w="38100" cmpd="dbl">
            <a:solidFill>
              <a:schemeClr val="tx1"/>
            </a:solidFill>
            <a:round/>
            <a:headEnd/>
            <a:tailEnd/>
          </a:ln>
        </p:spPr>
        <p:txBody>
          <a:bodyPr/>
          <a:lstStyle/>
          <a:p>
            <a:endParaRPr lang="cs-CZ"/>
          </a:p>
        </p:txBody>
      </p:sp>
      <p:sp>
        <p:nvSpPr>
          <p:cNvPr id="57495" name="Line 151"/>
          <p:cNvSpPr>
            <a:spLocks noChangeShapeType="1"/>
          </p:cNvSpPr>
          <p:nvPr/>
        </p:nvSpPr>
        <p:spPr bwMode="auto">
          <a:xfrm flipV="1">
            <a:off x="682625" y="3286125"/>
            <a:ext cx="2233613" cy="1008063"/>
          </a:xfrm>
          <a:prstGeom prst="line">
            <a:avLst/>
          </a:prstGeom>
          <a:noFill/>
          <a:ln w="38100" cmpd="dbl">
            <a:solidFill>
              <a:schemeClr val="tx1"/>
            </a:solidFill>
            <a:round/>
            <a:headEnd/>
            <a:tailEnd/>
          </a:ln>
        </p:spPr>
        <p:txBody>
          <a:bodyPr/>
          <a:lstStyle/>
          <a:p>
            <a:endParaRPr lang="cs-CZ"/>
          </a:p>
        </p:txBody>
      </p:sp>
      <p:sp>
        <p:nvSpPr>
          <p:cNvPr id="57496" name="Line 152"/>
          <p:cNvSpPr>
            <a:spLocks noChangeShapeType="1"/>
          </p:cNvSpPr>
          <p:nvPr/>
        </p:nvSpPr>
        <p:spPr bwMode="auto">
          <a:xfrm flipV="1">
            <a:off x="682625" y="4365625"/>
            <a:ext cx="2233613" cy="1008063"/>
          </a:xfrm>
          <a:prstGeom prst="line">
            <a:avLst/>
          </a:prstGeom>
          <a:noFill/>
          <a:ln w="57150">
            <a:solidFill>
              <a:schemeClr val="tx1"/>
            </a:solidFill>
            <a:round/>
            <a:headEnd/>
            <a:tailEnd/>
          </a:ln>
        </p:spPr>
        <p:txBody>
          <a:bodyPr/>
          <a:lstStyle/>
          <a:p>
            <a:endParaRPr lang="cs-CZ"/>
          </a:p>
        </p:txBody>
      </p:sp>
      <p:sp>
        <p:nvSpPr>
          <p:cNvPr id="57497" name="Line 153"/>
          <p:cNvSpPr>
            <a:spLocks noChangeShapeType="1"/>
          </p:cNvSpPr>
          <p:nvPr/>
        </p:nvSpPr>
        <p:spPr bwMode="auto">
          <a:xfrm flipV="1">
            <a:off x="682625" y="2781300"/>
            <a:ext cx="2233613" cy="1008063"/>
          </a:xfrm>
          <a:prstGeom prst="line">
            <a:avLst/>
          </a:prstGeom>
          <a:noFill/>
          <a:ln w="38100" cmpd="dbl">
            <a:solidFill>
              <a:schemeClr val="tx1"/>
            </a:solidFill>
            <a:round/>
            <a:headEnd/>
            <a:tailEnd/>
          </a:ln>
        </p:spPr>
        <p:txBody>
          <a:bodyPr/>
          <a:lstStyle/>
          <a:p>
            <a:endParaRPr lang="cs-CZ"/>
          </a:p>
        </p:txBody>
      </p:sp>
      <p:sp>
        <p:nvSpPr>
          <p:cNvPr id="57498" name="Line 154"/>
          <p:cNvSpPr>
            <a:spLocks noChangeShapeType="1"/>
          </p:cNvSpPr>
          <p:nvPr/>
        </p:nvSpPr>
        <p:spPr bwMode="auto">
          <a:xfrm flipV="1">
            <a:off x="682625" y="2276475"/>
            <a:ext cx="2233613" cy="1008063"/>
          </a:xfrm>
          <a:prstGeom prst="line">
            <a:avLst/>
          </a:prstGeom>
          <a:noFill/>
          <a:ln w="38100" cmpd="dbl">
            <a:solidFill>
              <a:schemeClr val="tx1"/>
            </a:solidFill>
            <a:round/>
            <a:headEnd/>
            <a:tailEnd/>
          </a:ln>
        </p:spPr>
        <p:txBody>
          <a:bodyPr/>
          <a:lstStyle/>
          <a:p>
            <a:endParaRPr lang="cs-CZ"/>
          </a:p>
        </p:txBody>
      </p:sp>
      <p:sp>
        <p:nvSpPr>
          <p:cNvPr id="57499" name="Line 155"/>
          <p:cNvSpPr>
            <a:spLocks noChangeShapeType="1"/>
          </p:cNvSpPr>
          <p:nvPr/>
        </p:nvSpPr>
        <p:spPr bwMode="auto">
          <a:xfrm>
            <a:off x="684213" y="4725988"/>
            <a:ext cx="504825" cy="360362"/>
          </a:xfrm>
          <a:prstGeom prst="line">
            <a:avLst/>
          </a:prstGeom>
          <a:noFill/>
          <a:ln w="9525">
            <a:solidFill>
              <a:schemeClr val="tx1"/>
            </a:solidFill>
            <a:round/>
            <a:headEnd/>
            <a:tailEnd/>
          </a:ln>
        </p:spPr>
        <p:txBody>
          <a:bodyPr/>
          <a:lstStyle/>
          <a:p>
            <a:endParaRPr lang="cs-CZ"/>
          </a:p>
        </p:txBody>
      </p:sp>
      <p:sp>
        <p:nvSpPr>
          <p:cNvPr id="57500" name="Line 156"/>
          <p:cNvSpPr>
            <a:spLocks noChangeShapeType="1"/>
          </p:cNvSpPr>
          <p:nvPr/>
        </p:nvSpPr>
        <p:spPr bwMode="auto">
          <a:xfrm>
            <a:off x="1260475" y="4510088"/>
            <a:ext cx="504825" cy="360362"/>
          </a:xfrm>
          <a:prstGeom prst="line">
            <a:avLst/>
          </a:prstGeom>
          <a:noFill/>
          <a:ln w="9525">
            <a:solidFill>
              <a:schemeClr val="tx1"/>
            </a:solidFill>
            <a:round/>
            <a:headEnd/>
            <a:tailEnd/>
          </a:ln>
        </p:spPr>
        <p:txBody>
          <a:bodyPr/>
          <a:lstStyle/>
          <a:p>
            <a:endParaRPr lang="cs-CZ"/>
          </a:p>
        </p:txBody>
      </p:sp>
      <p:sp>
        <p:nvSpPr>
          <p:cNvPr id="57501" name="Line 157"/>
          <p:cNvSpPr>
            <a:spLocks noChangeShapeType="1"/>
          </p:cNvSpPr>
          <p:nvPr/>
        </p:nvSpPr>
        <p:spPr bwMode="auto">
          <a:xfrm>
            <a:off x="1763713" y="4294188"/>
            <a:ext cx="504825" cy="360362"/>
          </a:xfrm>
          <a:prstGeom prst="line">
            <a:avLst/>
          </a:prstGeom>
          <a:noFill/>
          <a:ln w="9525">
            <a:solidFill>
              <a:schemeClr val="tx1"/>
            </a:solidFill>
            <a:round/>
            <a:headEnd/>
            <a:tailEnd/>
          </a:ln>
        </p:spPr>
        <p:txBody>
          <a:bodyPr/>
          <a:lstStyle/>
          <a:p>
            <a:endParaRPr lang="cs-CZ"/>
          </a:p>
        </p:txBody>
      </p:sp>
      <p:sp>
        <p:nvSpPr>
          <p:cNvPr id="57502" name="Line 158"/>
          <p:cNvSpPr>
            <a:spLocks noChangeShapeType="1"/>
          </p:cNvSpPr>
          <p:nvPr/>
        </p:nvSpPr>
        <p:spPr bwMode="auto">
          <a:xfrm>
            <a:off x="2339975" y="4005263"/>
            <a:ext cx="504825" cy="360362"/>
          </a:xfrm>
          <a:prstGeom prst="line">
            <a:avLst/>
          </a:prstGeom>
          <a:noFill/>
          <a:ln w="9525">
            <a:solidFill>
              <a:schemeClr val="tx1"/>
            </a:solidFill>
            <a:round/>
            <a:headEnd/>
            <a:tailEnd/>
          </a:ln>
        </p:spPr>
        <p:txBody>
          <a:bodyPr/>
          <a:lstStyle/>
          <a:p>
            <a:endParaRPr lang="cs-CZ"/>
          </a:p>
        </p:txBody>
      </p:sp>
      <p:sp>
        <p:nvSpPr>
          <p:cNvPr id="57503" name="Line 159"/>
          <p:cNvSpPr>
            <a:spLocks noChangeShapeType="1"/>
          </p:cNvSpPr>
          <p:nvPr/>
        </p:nvSpPr>
        <p:spPr bwMode="auto">
          <a:xfrm flipH="1">
            <a:off x="2339975" y="3717925"/>
            <a:ext cx="576263" cy="863600"/>
          </a:xfrm>
          <a:prstGeom prst="line">
            <a:avLst/>
          </a:prstGeom>
          <a:noFill/>
          <a:ln w="9525">
            <a:solidFill>
              <a:schemeClr val="tx1"/>
            </a:solidFill>
            <a:round/>
            <a:headEnd/>
            <a:tailEnd/>
          </a:ln>
        </p:spPr>
        <p:txBody>
          <a:bodyPr/>
          <a:lstStyle/>
          <a:p>
            <a:endParaRPr lang="cs-CZ"/>
          </a:p>
        </p:txBody>
      </p:sp>
      <p:sp>
        <p:nvSpPr>
          <p:cNvPr id="57504" name="Line 160"/>
          <p:cNvSpPr>
            <a:spLocks noChangeShapeType="1"/>
          </p:cNvSpPr>
          <p:nvPr/>
        </p:nvSpPr>
        <p:spPr bwMode="auto">
          <a:xfrm flipH="1">
            <a:off x="612775" y="4510088"/>
            <a:ext cx="576263" cy="863600"/>
          </a:xfrm>
          <a:prstGeom prst="line">
            <a:avLst/>
          </a:prstGeom>
          <a:noFill/>
          <a:ln w="9525">
            <a:solidFill>
              <a:schemeClr val="tx1"/>
            </a:solidFill>
            <a:round/>
            <a:headEnd/>
            <a:tailEnd/>
          </a:ln>
        </p:spPr>
        <p:txBody>
          <a:bodyPr/>
          <a:lstStyle/>
          <a:p>
            <a:endParaRPr lang="cs-CZ"/>
          </a:p>
        </p:txBody>
      </p:sp>
      <p:sp>
        <p:nvSpPr>
          <p:cNvPr id="57505" name="Line 161"/>
          <p:cNvSpPr>
            <a:spLocks noChangeShapeType="1"/>
          </p:cNvSpPr>
          <p:nvPr/>
        </p:nvSpPr>
        <p:spPr bwMode="auto">
          <a:xfrm flipH="1">
            <a:off x="1189038" y="4221163"/>
            <a:ext cx="576262" cy="863600"/>
          </a:xfrm>
          <a:prstGeom prst="line">
            <a:avLst/>
          </a:prstGeom>
          <a:noFill/>
          <a:ln w="9525">
            <a:solidFill>
              <a:schemeClr val="tx1"/>
            </a:solidFill>
            <a:round/>
            <a:headEnd/>
            <a:tailEnd/>
          </a:ln>
        </p:spPr>
        <p:txBody>
          <a:bodyPr/>
          <a:lstStyle/>
          <a:p>
            <a:endParaRPr lang="cs-CZ"/>
          </a:p>
        </p:txBody>
      </p:sp>
      <p:sp>
        <p:nvSpPr>
          <p:cNvPr id="57506" name="Line 162"/>
          <p:cNvSpPr>
            <a:spLocks noChangeShapeType="1"/>
          </p:cNvSpPr>
          <p:nvPr/>
        </p:nvSpPr>
        <p:spPr bwMode="auto">
          <a:xfrm flipH="1">
            <a:off x="1763713" y="4005263"/>
            <a:ext cx="576262" cy="863600"/>
          </a:xfrm>
          <a:prstGeom prst="line">
            <a:avLst/>
          </a:prstGeom>
          <a:noFill/>
          <a:ln w="9525">
            <a:solidFill>
              <a:schemeClr val="tx1"/>
            </a:solidFill>
            <a:round/>
            <a:headEnd/>
            <a:tailEnd/>
          </a:ln>
        </p:spPr>
        <p:txBody>
          <a:bodyPr/>
          <a:lstStyle/>
          <a:p>
            <a:endParaRPr lang="cs-CZ"/>
          </a:p>
        </p:txBody>
      </p:sp>
      <p:sp>
        <p:nvSpPr>
          <p:cNvPr id="57507" name="Rectangle 163"/>
          <p:cNvSpPr>
            <a:spLocks noChangeArrowheads="1"/>
          </p:cNvSpPr>
          <p:nvPr/>
        </p:nvSpPr>
        <p:spPr bwMode="auto">
          <a:xfrm>
            <a:off x="3421063" y="5208588"/>
            <a:ext cx="5435600"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Základní rozměry </a:t>
            </a:r>
            <a:endParaRPr lang="en-US" sz="1600" b="1">
              <a:latin typeface="Calibri" pitchFamily="34" charset="0"/>
              <a:cs typeface="Calibri" pitchFamily="34" charset="0"/>
            </a:endParaRPr>
          </a:p>
        </p:txBody>
      </p:sp>
      <p:sp>
        <p:nvSpPr>
          <p:cNvPr id="57508" name="Rectangle 164"/>
          <p:cNvSpPr>
            <a:spLocks noChangeArrowheads="1"/>
          </p:cNvSpPr>
          <p:nvPr/>
        </p:nvSpPr>
        <p:spPr bwMode="auto">
          <a:xfrm>
            <a:off x="3419475" y="692150"/>
            <a:ext cx="1944688"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Použití </a:t>
            </a:r>
          </a:p>
        </p:txBody>
      </p:sp>
      <p:sp>
        <p:nvSpPr>
          <p:cNvPr id="57509" name="Rectangle 165"/>
          <p:cNvSpPr>
            <a:spLocks noChangeArrowheads="1"/>
          </p:cNvSpPr>
          <p:nvPr/>
        </p:nvSpPr>
        <p:spPr bwMode="auto">
          <a:xfrm>
            <a:off x="3419475" y="3335338"/>
            <a:ext cx="1887538" cy="33813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Výhody </a:t>
            </a:r>
          </a:p>
        </p:txBody>
      </p:sp>
      <p:sp>
        <p:nvSpPr>
          <p:cNvPr id="57510" name="Rectangle 166"/>
          <p:cNvSpPr>
            <a:spLocks noChangeArrowheads="1"/>
          </p:cNvSpPr>
          <p:nvPr/>
        </p:nvSpPr>
        <p:spPr bwMode="auto">
          <a:xfrm>
            <a:off x="3419475" y="4233863"/>
            <a:ext cx="5437188" cy="33813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Nevýhody </a:t>
            </a:r>
          </a:p>
        </p:txBody>
      </p:sp>
      <p:sp>
        <p:nvSpPr>
          <p:cNvPr id="57511" name="Rectangle 167"/>
          <p:cNvSpPr>
            <a:spLocks noChangeArrowheads="1"/>
          </p:cNvSpPr>
          <p:nvPr/>
        </p:nvSpPr>
        <p:spPr bwMode="auto">
          <a:xfrm>
            <a:off x="3417888" y="5548313"/>
            <a:ext cx="5438775" cy="584200"/>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Podle rozměrů skladovaných položek </a:t>
            </a:r>
            <a:endParaRPr lang="cs-CZ" sz="1600">
              <a:latin typeface="Calibri" pitchFamily="34" charset="0"/>
              <a:cs typeface="Calibri" pitchFamily="34" charset="0"/>
            </a:endParaRPr>
          </a:p>
          <a:p>
            <a:r>
              <a:rPr lang="cs-CZ" sz="1600" b="1">
                <a:latin typeface="Calibri" pitchFamily="34" charset="0"/>
                <a:cs typeface="Calibri" pitchFamily="34" charset="0"/>
              </a:rPr>
              <a:t>Šířka uliček podle druhu mechanizačního prostředku</a:t>
            </a:r>
            <a:r>
              <a:rPr lang="cs-CZ" sz="1600">
                <a:latin typeface="Calibri" pitchFamily="34" charset="0"/>
                <a:cs typeface="Calibri" pitchFamily="34" charset="0"/>
              </a:rPr>
              <a:t>                                      </a:t>
            </a:r>
            <a:endParaRPr lang="cs-CZ" sz="1600" b="1">
              <a:latin typeface="Calibri" pitchFamily="34" charset="0"/>
              <a:cs typeface="Calibri" pitchFamily="34" charset="0"/>
            </a:endParaRPr>
          </a:p>
        </p:txBody>
      </p:sp>
      <p:sp>
        <p:nvSpPr>
          <p:cNvPr id="57515" name="Rectangle 171"/>
          <p:cNvSpPr>
            <a:spLocks noChangeArrowheads="1"/>
          </p:cNvSpPr>
          <p:nvPr/>
        </p:nvSpPr>
        <p:spPr bwMode="auto">
          <a:xfrm>
            <a:off x="3419475" y="3673475"/>
            <a:ext cx="5437188" cy="584200"/>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Snadná přehlednost a dostupnost položek</a:t>
            </a:r>
            <a:endParaRPr lang="cs-CZ" sz="1600">
              <a:latin typeface="Calibri" pitchFamily="34" charset="0"/>
              <a:cs typeface="Calibri" pitchFamily="34" charset="0"/>
            </a:endParaRPr>
          </a:p>
          <a:p>
            <a:r>
              <a:rPr lang="cs-CZ" sz="1600" b="1">
                <a:latin typeface="Calibri" pitchFamily="34" charset="0"/>
                <a:cs typeface="Calibri" pitchFamily="34" charset="0"/>
              </a:rPr>
              <a:t>Dobré využití prostoru                           </a:t>
            </a:r>
            <a:endParaRPr lang="cs-CZ" sz="1600">
              <a:latin typeface="Calibri" pitchFamily="34" charset="0"/>
              <a:cs typeface="Calibri" pitchFamily="34" charset="0"/>
            </a:endParaRPr>
          </a:p>
        </p:txBody>
      </p:sp>
      <p:sp>
        <p:nvSpPr>
          <p:cNvPr id="57516" name="Rectangle 172"/>
          <p:cNvSpPr>
            <a:spLocks noChangeArrowheads="1"/>
          </p:cNvSpPr>
          <p:nvPr/>
        </p:nvSpPr>
        <p:spPr bwMode="auto">
          <a:xfrm>
            <a:off x="3421063" y="1027113"/>
            <a:ext cx="1944687" cy="230822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Pro skladování dlouhých předmětů,  rour, profilů z různých materiálů, podlouhlých dílů (nárazníky, listová pera..), řeziva, ale i rolí papíru, kabelů na cívkách atd.</a:t>
            </a:r>
            <a:r>
              <a:rPr lang="cs-CZ" sz="1600">
                <a:latin typeface="Calibri" pitchFamily="34" charset="0"/>
                <a:cs typeface="Calibri" pitchFamily="34" charset="0"/>
              </a:rPr>
              <a:t> </a:t>
            </a:r>
          </a:p>
        </p:txBody>
      </p:sp>
      <p:sp>
        <p:nvSpPr>
          <p:cNvPr id="57517" name="Rectangle 173"/>
          <p:cNvSpPr>
            <a:spLocks noChangeArrowheads="1"/>
          </p:cNvSpPr>
          <p:nvPr/>
        </p:nvSpPr>
        <p:spPr bwMode="auto">
          <a:xfrm>
            <a:off x="3419475" y="4605338"/>
            <a:ext cx="5437188" cy="585787"/>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Specializované konstrukce pro jednoúčelové použití</a:t>
            </a:r>
            <a:endParaRPr lang="cs-CZ" sz="1600">
              <a:latin typeface="Calibri" pitchFamily="34" charset="0"/>
              <a:cs typeface="Calibri" pitchFamily="34" charset="0"/>
            </a:endParaRPr>
          </a:p>
          <a:p>
            <a:r>
              <a:rPr lang="cs-CZ" sz="1600" b="1">
                <a:latin typeface="Calibri" pitchFamily="34" charset="0"/>
                <a:cs typeface="Calibri" pitchFamily="34" charset="0"/>
              </a:rPr>
              <a:t>Potřeba speciálních palet nebo přípravků pro manipulaci                                     </a:t>
            </a:r>
            <a:endParaRPr lang="cs-CZ" sz="1600">
              <a:latin typeface="Calibri" pitchFamily="34" charset="0"/>
              <a:cs typeface="Calibri" pitchFamily="34" charset="0"/>
            </a:endParaRPr>
          </a:p>
        </p:txBody>
      </p:sp>
    </p:spTree>
    <p:extLst>
      <p:ext uri="{BB962C8B-B14F-4D97-AF65-F5344CB8AC3E}">
        <p14:creationId xmlns:p14="http://schemas.microsoft.com/office/powerpoint/2010/main" val="412729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7398"/>
                                        </p:tgtEl>
                                        <p:attrNameLst>
                                          <p:attrName>style.visibility</p:attrName>
                                        </p:attrNameLst>
                                      </p:cBhvr>
                                      <p:to>
                                        <p:strVal val="visible"/>
                                      </p:to>
                                    </p:set>
                                    <p:animEffect transition="in" filter="wedge">
                                      <p:cBhvr>
                                        <p:cTn id="7" dur="2000"/>
                                        <p:tgtEl>
                                          <p:spTgt spid="573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par>
                                <p:cTn id="13" presetID="4"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par>
                                <p:cTn id="16" presetID="4"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ox(in)">
                                      <p:cBhvr>
                                        <p:cTn id="18" dur="500"/>
                                        <p:tgtEl>
                                          <p:spTgt spid="12"/>
                                        </p:tgtEl>
                                      </p:cBhvr>
                                    </p:animEffect>
                                  </p:childTnLst>
                                </p:cTn>
                              </p:par>
                              <p:par>
                                <p:cTn id="19" presetID="4"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ox(in)">
                                      <p:cBhvr>
                                        <p:cTn id="21" dur="500"/>
                                        <p:tgtEl>
                                          <p:spTgt spid="17"/>
                                        </p:tgtEl>
                                      </p:cBhvr>
                                    </p:animEffect>
                                  </p:childTnLst>
                                </p:cTn>
                              </p:par>
                              <p:par>
                                <p:cTn id="22" presetID="4"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ox(in)">
                                      <p:cBhvr>
                                        <p:cTn id="24" dur="500"/>
                                        <p:tgtEl>
                                          <p:spTgt spid="22"/>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57494"/>
                                        </p:tgtEl>
                                        <p:attrNameLst>
                                          <p:attrName>style.visibility</p:attrName>
                                        </p:attrNameLst>
                                      </p:cBhvr>
                                      <p:to>
                                        <p:strVal val="visible"/>
                                      </p:to>
                                    </p:set>
                                    <p:animEffect transition="in" filter="box(in)">
                                      <p:cBhvr>
                                        <p:cTn id="27" dur="500"/>
                                        <p:tgtEl>
                                          <p:spTgt spid="57494"/>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57495"/>
                                        </p:tgtEl>
                                        <p:attrNameLst>
                                          <p:attrName>style.visibility</p:attrName>
                                        </p:attrNameLst>
                                      </p:cBhvr>
                                      <p:to>
                                        <p:strVal val="visible"/>
                                      </p:to>
                                    </p:set>
                                    <p:animEffect transition="in" filter="box(in)">
                                      <p:cBhvr>
                                        <p:cTn id="30" dur="500"/>
                                        <p:tgtEl>
                                          <p:spTgt spid="57495"/>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57496"/>
                                        </p:tgtEl>
                                        <p:attrNameLst>
                                          <p:attrName>style.visibility</p:attrName>
                                        </p:attrNameLst>
                                      </p:cBhvr>
                                      <p:to>
                                        <p:strVal val="visible"/>
                                      </p:to>
                                    </p:set>
                                    <p:animEffect transition="in" filter="box(in)">
                                      <p:cBhvr>
                                        <p:cTn id="33" dur="500"/>
                                        <p:tgtEl>
                                          <p:spTgt spid="57496"/>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57497"/>
                                        </p:tgtEl>
                                        <p:attrNameLst>
                                          <p:attrName>style.visibility</p:attrName>
                                        </p:attrNameLst>
                                      </p:cBhvr>
                                      <p:to>
                                        <p:strVal val="visible"/>
                                      </p:to>
                                    </p:set>
                                    <p:animEffect transition="in" filter="box(in)">
                                      <p:cBhvr>
                                        <p:cTn id="36" dur="500"/>
                                        <p:tgtEl>
                                          <p:spTgt spid="57497"/>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57498"/>
                                        </p:tgtEl>
                                        <p:attrNameLst>
                                          <p:attrName>style.visibility</p:attrName>
                                        </p:attrNameLst>
                                      </p:cBhvr>
                                      <p:to>
                                        <p:strVal val="visible"/>
                                      </p:to>
                                    </p:set>
                                    <p:animEffect transition="in" filter="box(in)">
                                      <p:cBhvr>
                                        <p:cTn id="39" dur="500"/>
                                        <p:tgtEl>
                                          <p:spTgt spid="57498"/>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57499"/>
                                        </p:tgtEl>
                                        <p:attrNameLst>
                                          <p:attrName>style.visibility</p:attrName>
                                        </p:attrNameLst>
                                      </p:cBhvr>
                                      <p:to>
                                        <p:strVal val="visible"/>
                                      </p:to>
                                    </p:set>
                                    <p:animEffect transition="in" filter="box(in)">
                                      <p:cBhvr>
                                        <p:cTn id="42" dur="500"/>
                                        <p:tgtEl>
                                          <p:spTgt spid="57499"/>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57500"/>
                                        </p:tgtEl>
                                        <p:attrNameLst>
                                          <p:attrName>style.visibility</p:attrName>
                                        </p:attrNameLst>
                                      </p:cBhvr>
                                      <p:to>
                                        <p:strVal val="visible"/>
                                      </p:to>
                                    </p:set>
                                    <p:animEffect transition="in" filter="box(in)">
                                      <p:cBhvr>
                                        <p:cTn id="45" dur="500"/>
                                        <p:tgtEl>
                                          <p:spTgt spid="57500"/>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57501"/>
                                        </p:tgtEl>
                                        <p:attrNameLst>
                                          <p:attrName>style.visibility</p:attrName>
                                        </p:attrNameLst>
                                      </p:cBhvr>
                                      <p:to>
                                        <p:strVal val="visible"/>
                                      </p:to>
                                    </p:set>
                                    <p:animEffect transition="in" filter="box(in)">
                                      <p:cBhvr>
                                        <p:cTn id="48" dur="500"/>
                                        <p:tgtEl>
                                          <p:spTgt spid="57501"/>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57502"/>
                                        </p:tgtEl>
                                        <p:attrNameLst>
                                          <p:attrName>style.visibility</p:attrName>
                                        </p:attrNameLst>
                                      </p:cBhvr>
                                      <p:to>
                                        <p:strVal val="visible"/>
                                      </p:to>
                                    </p:set>
                                    <p:animEffect transition="in" filter="box(in)">
                                      <p:cBhvr>
                                        <p:cTn id="51" dur="500"/>
                                        <p:tgtEl>
                                          <p:spTgt spid="57502"/>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57503"/>
                                        </p:tgtEl>
                                        <p:attrNameLst>
                                          <p:attrName>style.visibility</p:attrName>
                                        </p:attrNameLst>
                                      </p:cBhvr>
                                      <p:to>
                                        <p:strVal val="visible"/>
                                      </p:to>
                                    </p:set>
                                    <p:animEffect transition="in" filter="box(in)">
                                      <p:cBhvr>
                                        <p:cTn id="54" dur="500"/>
                                        <p:tgtEl>
                                          <p:spTgt spid="57503"/>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57504"/>
                                        </p:tgtEl>
                                        <p:attrNameLst>
                                          <p:attrName>style.visibility</p:attrName>
                                        </p:attrNameLst>
                                      </p:cBhvr>
                                      <p:to>
                                        <p:strVal val="visible"/>
                                      </p:to>
                                    </p:set>
                                    <p:animEffect transition="in" filter="box(in)">
                                      <p:cBhvr>
                                        <p:cTn id="57" dur="500"/>
                                        <p:tgtEl>
                                          <p:spTgt spid="57504"/>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57505"/>
                                        </p:tgtEl>
                                        <p:attrNameLst>
                                          <p:attrName>style.visibility</p:attrName>
                                        </p:attrNameLst>
                                      </p:cBhvr>
                                      <p:to>
                                        <p:strVal val="visible"/>
                                      </p:to>
                                    </p:set>
                                    <p:animEffect transition="in" filter="box(in)">
                                      <p:cBhvr>
                                        <p:cTn id="60" dur="500"/>
                                        <p:tgtEl>
                                          <p:spTgt spid="57505"/>
                                        </p:tgtEl>
                                      </p:cBhvr>
                                    </p:animEffect>
                                  </p:childTnLst>
                                </p:cTn>
                              </p:par>
                              <p:par>
                                <p:cTn id="61" presetID="4" presetClass="entr" presetSubtype="16" fill="hold" grpId="0" nodeType="withEffect">
                                  <p:stCondLst>
                                    <p:cond delay="0"/>
                                  </p:stCondLst>
                                  <p:childTnLst>
                                    <p:set>
                                      <p:cBhvr>
                                        <p:cTn id="62" dur="1" fill="hold">
                                          <p:stCondLst>
                                            <p:cond delay="0"/>
                                          </p:stCondLst>
                                        </p:cTn>
                                        <p:tgtEl>
                                          <p:spTgt spid="57506"/>
                                        </p:tgtEl>
                                        <p:attrNameLst>
                                          <p:attrName>style.visibility</p:attrName>
                                        </p:attrNameLst>
                                      </p:cBhvr>
                                      <p:to>
                                        <p:strVal val="visible"/>
                                      </p:to>
                                    </p:set>
                                    <p:animEffect transition="in" filter="box(in)">
                                      <p:cBhvr>
                                        <p:cTn id="63" dur="500"/>
                                        <p:tgtEl>
                                          <p:spTgt spid="5750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57507"/>
                                        </p:tgtEl>
                                        <p:attrNameLst>
                                          <p:attrName>style.visibility</p:attrName>
                                        </p:attrNameLst>
                                      </p:cBhvr>
                                      <p:to>
                                        <p:strVal val="visible"/>
                                      </p:to>
                                    </p:set>
                                    <p:anim calcmode="lin" valueType="num">
                                      <p:cBhvr additive="base">
                                        <p:cTn id="68" dur="500" fill="hold"/>
                                        <p:tgtEl>
                                          <p:spTgt spid="57507"/>
                                        </p:tgtEl>
                                        <p:attrNameLst>
                                          <p:attrName>ppt_x</p:attrName>
                                        </p:attrNameLst>
                                      </p:cBhvr>
                                      <p:tavLst>
                                        <p:tav tm="0">
                                          <p:val>
                                            <p:strVal val="#ppt_x"/>
                                          </p:val>
                                        </p:tav>
                                        <p:tav tm="100000">
                                          <p:val>
                                            <p:strVal val="#ppt_x"/>
                                          </p:val>
                                        </p:tav>
                                      </p:tavLst>
                                    </p:anim>
                                    <p:anim calcmode="lin" valueType="num">
                                      <p:cBhvr additive="base">
                                        <p:cTn id="69" dur="500" fill="hold"/>
                                        <p:tgtEl>
                                          <p:spTgt spid="57507"/>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57511"/>
                                        </p:tgtEl>
                                        <p:attrNameLst>
                                          <p:attrName>style.visibility</p:attrName>
                                        </p:attrNameLst>
                                      </p:cBhvr>
                                      <p:to>
                                        <p:strVal val="visible"/>
                                      </p:to>
                                    </p:set>
                                    <p:anim calcmode="lin" valueType="num">
                                      <p:cBhvr additive="base">
                                        <p:cTn id="72" dur="500" fill="hold"/>
                                        <p:tgtEl>
                                          <p:spTgt spid="57511"/>
                                        </p:tgtEl>
                                        <p:attrNameLst>
                                          <p:attrName>ppt_x</p:attrName>
                                        </p:attrNameLst>
                                      </p:cBhvr>
                                      <p:tavLst>
                                        <p:tav tm="0">
                                          <p:val>
                                            <p:strVal val="#ppt_x"/>
                                          </p:val>
                                        </p:tav>
                                        <p:tav tm="100000">
                                          <p:val>
                                            <p:strVal val="#ppt_x"/>
                                          </p:val>
                                        </p:tav>
                                      </p:tavLst>
                                    </p:anim>
                                    <p:anim calcmode="lin" valueType="num">
                                      <p:cBhvr additive="base">
                                        <p:cTn id="73" dur="500" fill="hold"/>
                                        <p:tgtEl>
                                          <p:spTgt spid="57511"/>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57508"/>
                                        </p:tgtEl>
                                        <p:attrNameLst>
                                          <p:attrName>style.visibility</p:attrName>
                                        </p:attrNameLst>
                                      </p:cBhvr>
                                      <p:to>
                                        <p:strVal val="visible"/>
                                      </p:to>
                                    </p:set>
                                    <p:anim calcmode="lin" valueType="num">
                                      <p:cBhvr additive="base">
                                        <p:cTn id="78" dur="500" fill="hold"/>
                                        <p:tgtEl>
                                          <p:spTgt spid="57508"/>
                                        </p:tgtEl>
                                        <p:attrNameLst>
                                          <p:attrName>ppt_x</p:attrName>
                                        </p:attrNameLst>
                                      </p:cBhvr>
                                      <p:tavLst>
                                        <p:tav tm="0">
                                          <p:val>
                                            <p:strVal val="#ppt_x"/>
                                          </p:val>
                                        </p:tav>
                                        <p:tav tm="100000">
                                          <p:val>
                                            <p:strVal val="#ppt_x"/>
                                          </p:val>
                                        </p:tav>
                                      </p:tavLst>
                                    </p:anim>
                                    <p:anim calcmode="lin" valueType="num">
                                      <p:cBhvr additive="base">
                                        <p:cTn id="79" dur="500" fill="hold"/>
                                        <p:tgtEl>
                                          <p:spTgt spid="57508"/>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57516"/>
                                        </p:tgtEl>
                                        <p:attrNameLst>
                                          <p:attrName>style.visibility</p:attrName>
                                        </p:attrNameLst>
                                      </p:cBhvr>
                                      <p:to>
                                        <p:strVal val="visible"/>
                                      </p:to>
                                    </p:set>
                                    <p:anim calcmode="lin" valueType="num">
                                      <p:cBhvr additive="base">
                                        <p:cTn id="82" dur="500" fill="hold"/>
                                        <p:tgtEl>
                                          <p:spTgt spid="57516"/>
                                        </p:tgtEl>
                                        <p:attrNameLst>
                                          <p:attrName>ppt_x</p:attrName>
                                        </p:attrNameLst>
                                      </p:cBhvr>
                                      <p:tavLst>
                                        <p:tav tm="0">
                                          <p:val>
                                            <p:strVal val="#ppt_x"/>
                                          </p:val>
                                        </p:tav>
                                        <p:tav tm="100000">
                                          <p:val>
                                            <p:strVal val="#ppt_x"/>
                                          </p:val>
                                        </p:tav>
                                      </p:tavLst>
                                    </p:anim>
                                    <p:anim calcmode="lin" valueType="num">
                                      <p:cBhvr additive="base">
                                        <p:cTn id="83" dur="500" fill="hold"/>
                                        <p:tgtEl>
                                          <p:spTgt spid="57516"/>
                                        </p:tgtEl>
                                        <p:attrNameLst>
                                          <p:attrName>ppt_y</p:attrName>
                                        </p:attrNameLst>
                                      </p:cBhvr>
                                      <p:tavLst>
                                        <p:tav tm="0">
                                          <p:val>
                                            <p:strVal val="1+#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57509"/>
                                        </p:tgtEl>
                                        <p:attrNameLst>
                                          <p:attrName>style.visibility</p:attrName>
                                        </p:attrNameLst>
                                      </p:cBhvr>
                                      <p:to>
                                        <p:strVal val="visible"/>
                                      </p:to>
                                    </p:set>
                                    <p:anim calcmode="lin" valueType="num">
                                      <p:cBhvr additive="base">
                                        <p:cTn id="88" dur="500" fill="hold"/>
                                        <p:tgtEl>
                                          <p:spTgt spid="57509"/>
                                        </p:tgtEl>
                                        <p:attrNameLst>
                                          <p:attrName>ppt_x</p:attrName>
                                        </p:attrNameLst>
                                      </p:cBhvr>
                                      <p:tavLst>
                                        <p:tav tm="0">
                                          <p:val>
                                            <p:strVal val="#ppt_x"/>
                                          </p:val>
                                        </p:tav>
                                        <p:tav tm="100000">
                                          <p:val>
                                            <p:strVal val="#ppt_x"/>
                                          </p:val>
                                        </p:tav>
                                      </p:tavLst>
                                    </p:anim>
                                    <p:anim calcmode="lin" valueType="num">
                                      <p:cBhvr additive="base">
                                        <p:cTn id="89" dur="500" fill="hold"/>
                                        <p:tgtEl>
                                          <p:spTgt spid="57509"/>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57515"/>
                                        </p:tgtEl>
                                        <p:attrNameLst>
                                          <p:attrName>style.visibility</p:attrName>
                                        </p:attrNameLst>
                                      </p:cBhvr>
                                      <p:to>
                                        <p:strVal val="visible"/>
                                      </p:to>
                                    </p:set>
                                    <p:anim calcmode="lin" valueType="num">
                                      <p:cBhvr additive="base">
                                        <p:cTn id="92" dur="500" fill="hold"/>
                                        <p:tgtEl>
                                          <p:spTgt spid="57515"/>
                                        </p:tgtEl>
                                        <p:attrNameLst>
                                          <p:attrName>ppt_x</p:attrName>
                                        </p:attrNameLst>
                                      </p:cBhvr>
                                      <p:tavLst>
                                        <p:tav tm="0">
                                          <p:val>
                                            <p:strVal val="#ppt_x"/>
                                          </p:val>
                                        </p:tav>
                                        <p:tav tm="100000">
                                          <p:val>
                                            <p:strVal val="#ppt_x"/>
                                          </p:val>
                                        </p:tav>
                                      </p:tavLst>
                                    </p:anim>
                                    <p:anim calcmode="lin" valueType="num">
                                      <p:cBhvr additive="base">
                                        <p:cTn id="93" dur="500" fill="hold"/>
                                        <p:tgtEl>
                                          <p:spTgt spid="57515"/>
                                        </p:tgtEl>
                                        <p:attrNameLst>
                                          <p:attrName>ppt_y</p:attrName>
                                        </p:attrNameLst>
                                      </p:cBhvr>
                                      <p:tavLst>
                                        <p:tav tm="0">
                                          <p:val>
                                            <p:strVal val="1+#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57510"/>
                                        </p:tgtEl>
                                        <p:attrNameLst>
                                          <p:attrName>style.visibility</p:attrName>
                                        </p:attrNameLst>
                                      </p:cBhvr>
                                      <p:to>
                                        <p:strVal val="visible"/>
                                      </p:to>
                                    </p:set>
                                    <p:anim calcmode="lin" valueType="num">
                                      <p:cBhvr additive="base">
                                        <p:cTn id="98" dur="500" fill="hold"/>
                                        <p:tgtEl>
                                          <p:spTgt spid="57510"/>
                                        </p:tgtEl>
                                        <p:attrNameLst>
                                          <p:attrName>ppt_x</p:attrName>
                                        </p:attrNameLst>
                                      </p:cBhvr>
                                      <p:tavLst>
                                        <p:tav tm="0">
                                          <p:val>
                                            <p:strVal val="#ppt_x"/>
                                          </p:val>
                                        </p:tav>
                                        <p:tav tm="100000">
                                          <p:val>
                                            <p:strVal val="#ppt_x"/>
                                          </p:val>
                                        </p:tav>
                                      </p:tavLst>
                                    </p:anim>
                                    <p:anim calcmode="lin" valueType="num">
                                      <p:cBhvr additive="base">
                                        <p:cTn id="99" dur="500" fill="hold"/>
                                        <p:tgtEl>
                                          <p:spTgt spid="57510"/>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57517"/>
                                        </p:tgtEl>
                                        <p:attrNameLst>
                                          <p:attrName>style.visibility</p:attrName>
                                        </p:attrNameLst>
                                      </p:cBhvr>
                                      <p:to>
                                        <p:strVal val="visible"/>
                                      </p:to>
                                    </p:set>
                                    <p:anim calcmode="lin" valueType="num">
                                      <p:cBhvr additive="base">
                                        <p:cTn id="102" dur="500" fill="hold"/>
                                        <p:tgtEl>
                                          <p:spTgt spid="57517"/>
                                        </p:tgtEl>
                                        <p:attrNameLst>
                                          <p:attrName>ppt_x</p:attrName>
                                        </p:attrNameLst>
                                      </p:cBhvr>
                                      <p:tavLst>
                                        <p:tav tm="0">
                                          <p:val>
                                            <p:strVal val="#ppt_x"/>
                                          </p:val>
                                        </p:tav>
                                        <p:tav tm="100000">
                                          <p:val>
                                            <p:strVal val="#ppt_x"/>
                                          </p:val>
                                        </p:tav>
                                      </p:tavLst>
                                    </p:anim>
                                    <p:anim calcmode="lin" valueType="num">
                                      <p:cBhvr additive="base">
                                        <p:cTn id="103" dur="500" fill="hold"/>
                                        <p:tgtEl>
                                          <p:spTgt spid="575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94" grpId="0" animBg="1"/>
      <p:bldP spid="57495" grpId="0" animBg="1"/>
      <p:bldP spid="57496" grpId="0" animBg="1"/>
      <p:bldP spid="57497" grpId="0" animBg="1"/>
      <p:bldP spid="57498" grpId="0" animBg="1"/>
      <p:bldP spid="57499" grpId="0" animBg="1"/>
      <p:bldP spid="57500" grpId="0" animBg="1"/>
      <p:bldP spid="57501" grpId="0" animBg="1"/>
      <p:bldP spid="57502" grpId="0" animBg="1"/>
      <p:bldP spid="57503" grpId="0" animBg="1"/>
      <p:bldP spid="57504" grpId="0" animBg="1"/>
      <p:bldP spid="57505" grpId="0" animBg="1"/>
      <p:bldP spid="57506" grpId="0" animBg="1"/>
      <p:bldP spid="57507" grpId="0" animBg="1"/>
      <p:bldP spid="57508" grpId="0" animBg="1"/>
      <p:bldP spid="57509" grpId="0" animBg="1"/>
      <p:bldP spid="57510" grpId="0" animBg="1"/>
      <p:bldP spid="57511" grpId="0" animBg="1"/>
      <p:bldP spid="57515" grpId="0" animBg="1"/>
      <p:bldP spid="57516" grpId="0" animBg="1"/>
      <p:bldP spid="575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4"/>
          <p:cNvSpPr>
            <a:spLocks noChangeArrowheads="1"/>
          </p:cNvSpPr>
          <p:nvPr/>
        </p:nvSpPr>
        <p:spPr bwMode="auto">
          <a:xfrm>
            <a:off x="474663" y="188913"/>
            <a:ext cx="3938587" cy="522287"/>
          </a:xfrm>
          <a:prstGeom prst="rect">
            <a:avLst/>
          </a:prstGeom>
          <a:solidFill>
            <a:schemeClr val="bg1"/>
          </a:solidFill>
          <a:ln w="9525">
            <a:noFill/>
            <a:miter lim="800000"/>
            <a:headEnd/>
            <a:tailEnd/>
          </a:ln>
        </p:spPr>
        <p:txBody>
          <a:bodyPr wrap="none">
            <a:spAutoFit/>
          </a:bodyPr>
          <a:lstStyle/>
          <a:p>
            <a:r>
              <a:rPr lang="cs-CZ" sz="2800" b="1">
                <a:latin typeface="Calibri" pitchFamily="34" charset="0"/>
                <a:cs typeface="Calibri" pitchFamily="34" charset="0"/>
              </a:rPr>
              <a:t>Páternosterové regály     </a:t>
            </a:r>
            <a:r>
              <a:rPr lang="cs-CZ" sz="2800">
                <a:latin typeface="Calibri" pitchFamily="34" charset="0"/>
                <a:cs typeface="Calibri" pitchFamily="34" charset="0"/>
              </a:rPr>
              <a:t> </a:t>
            </a:r>
          </a:p>
        </p:txBody>
      </p:sp>
      <p:pic>
        <p:nvPicPr>
          <p:cNvPr id="30723" name="Picture 15" descr="patern"/>
          <p:cNvPicPr>
            <a:picLocks noChangeAspect="1" noChangeArrowheads="1"/>
          </p:cNvPicPr>
          <p:nvPr/>
        </p:nvPicPr>
        <p:blipFill>
          <a:blip r:embed="rId2"/>
          <a:srcRect/>
          <a:stretch>
            <a:fillRect/>
          </a:stretch>
        </p:blipFill>
        <p:spPr bwMode="auto">
          <a:xfrm>
            <a:off x="4857750" y="287338"/>
            <a:ext cx="3863975" cy="2520950"/>
          </a:xfrm>
          <a:prstGeom prst="rect">
            <a:avLst/>
          </a:prstGeom>
          <a:noFill/>
          <a:ln w="9525">
            <a:noFill/>
            <a:miter lim="800000"/>
            <a:headEnd/>
            <a:tailEnd/>
          </a:ln>
        </p:spPr>
      </p:pic>
      <p:sp>
        <p:nvSpPr>
          <p:cNvPr id="30724" name="Line 16"/>
          <p:cNvSpPr>
            <a:spLocks noChangeShapeType="1"/>
          </p:cNvSpPr>
          <p:nvPr/>
        </p:nvSpPr>
        <p:spPr bwMode="auto">
          <a:xfrm>
            <a:off x="107950" y="1365250"/>
            <a:ext cx="0" cy="5029200"/>
          </a:xfrm>
          <a:prstGeom prst="line">
            <a:avLst/>
          </a:prstGeom>
          <a:noFill/>
          <a:ln w="9525">
            <a:solidFill>
              <a:srgbClr val="000000"/>
            </a:solidFill>
            <a:round/>
            <a:headEnd/>
            <a:tailEnd/>
          </a:ln>
        </p:spPr>
        <p:txBody>
          <a:bodyPr/>
          <a:lstStyle/>
          <a:p>
            <a:endParaRPr lang="cs-CZ"/>
          </a:p>
        </p:txBody>
      </p:sp>
      <p:sp>
        <p:nvSpPr>
          <p:cNvPr id="30725" name="Line 17"/>
          <p:cNvSpPr>
            <a:spLocks noChangeShapeType="1"/>
          </p:cNvSpPr>
          <p:nvPr/>
        </p:nvSpPr>
        <p:spPr bwMode="auto">
          <a:xfrm>
            <a:off x="107950" y="6394450"/>
            <a:ext cx="1644650" cy="0"/>
          </a:xfrm>
          <a:prstGeom prst="line">
            <a:avLst/>
          </a:prstGeom>
          <a:noFill/>
          <a:ln w="9525">
            <a:solidFill>
              <a:srgbClr val="000000"/>
            </a:solidFill>
            <a:round/>
            <a:headEnd/>
            <a:tailEnd/>
          </a:ln>
        </p:spPr>
        <p:txBody>
          <a:bodyPr/>
          <a:lstStyle/>
          <a:p>
            <a:endParaRPr lang="cs-CZ"/>
          </a:p>
        </p:txBody>
      </p:sp>
      <p:sp>
        <p:nvSpPr>
          <p:cNvPr id="30726" name="Line 18"/>
          <p:cNvSpPr>
            <a:spLocks noChangeShapeType="1"/>
          </p:cNvSpPr>
          <p:nvPr/>
        </p:nvSpPr>
        <p:spPr bwMode="auto">
          <a:xfrm>
            <a:off x="107950" y="1365250"/>
            <a:ext cx="1644650" cy="0"/>
          </a:xfrm>
          <a:prstGeom prst="line">
            <a:avLst/>
          </a:prstGeom>
          <a:noFill/>
          <a:ln w="9525">
            <a:solidFill>
              <a:srgbClr val="000000"/>
            </a:solidFill>
            <a:round/>
            <a:headEnd/>
            <a:tailEnd/>
          </a:ln>
        </p:spPr>
        <p:txBody>
          <a:bodyPr/>
          <a:lstStyle/>
          <a:p>
            <a:endParaRPr lang="cs-CZ"/>
          </a:p>
        </p:txBody>
      </p:sp>
      <p:sp>
        <p:nvSpPr>
          <p:cNvPr id="30727" name="Line 19"/>
          <p:cNvSpPr>
            <a:spLocks noChangeShapeType="1"/>
          </p:cNvSpPr>
          <p:nvPr/>
        </p:nvSpPr>
        <p:spPr bwMode="auto">
          <a:xfrm>
            <a:off x="1752600" y="1365250"/>
            <a:ext cx="0" cy="5029200"/>
          </a:xfrm>
          <a:prstGeom prst="line">
            <a:avLst/>
          </a:prstGeom>
          <a:noFill/>
          <a:ln w="9525">
            <a:solidFill>
              <a:srgbClr val="000000"/>
            </a:solidFill>
            <a:round/>
            <a:headEnd/>
            <a:tailEnd/>
          </a:ln>
        </p:spPr>
        <p:txBody>
          <a:bodyPr/>
          <a:lstStyle/>
          <a:p>
            <a:endParaRPr lang="cs-CZ"/>
          </a:p>
        </p:txBody>
      </p:sp>
      <p:sp>
        <p:nvSpPr>
          <p:cNvPr id="30728" name="Rectangle 20"/>
          <p:cNvSpPr>
            <a:spLocks noChangeArrowheads="1"/>
          </p:cNvSpPr>
          <p:nvPr/>
        </p:nvSpPr>
        <p:spPr bwMode="auto">
          <a:xfrm>
            <a:off x="565150" y="1547813"/>
            <a:ext cx="639763" cy="457200"/>
          </a:xfrm>
          <a:prstGeom prst="rect">
            <a:avLst/>
          </a:prstGeom>
          <a:solidFill>
            <a:srgbClr val="FFFFFF"/>
          </a:solidFill>
          <a:ln w="38100">
            <a:solidFill>
              <a:srgbClr val="000000"/>
            </a:solidFill>
            <a:miter lim="800000"/>
            <a:headEnd/>
            <a:tailEnd/>
          </a:ln>
        </p:spPr>
        <p:txBody>
          <a:bodyPr/>
          <a:lstStyle/>
          <a:p>
            <a:endParaRPr lang="cs-CZ"/>
          </a:p>
        </p:txBody>
      </p:sp>
      <p:sp>
        <p:nvSpPr>
          <p:cNvPr id="30729" name="Rectangle 21"/>
          <p:cNvSpPr>
            <a:spLocks noChangeArrowheads="1"/>
          </p:cNvSpPr>
          <p:nvPr/>
        </p:nvSpPr>
        <p:spPr bwMode="auto">
          <a:xfrm>
            <a:off x="930275" y="3559175"/>
            <a:ext cx="639763" cy="457200"/>
          </a:xfrm>
          <a:prstGeom prst="rect">
            <a:avLst/>
          </a:prstGeom>
          <a:solidFill>
            <a:srgbClr val="FFFFFF"/>
          </a:solidFill>
          <a:ln w="9525" cap="rnd">
            <a:solidFill>
              <a:srgbClr val="000000"/>
            </a:solidFill>
            <a:prstDash val="sysDot"/>
            <a:miter lim="800000"/>
            <a:headEnd/>
            <a:tailEnd/>
          </a:ln>
        </p:spPr>
        <p:txBody>
          <a:bodyPr/>
          <a:lstStyle/>
          <a:p>
            <a:endParaRPr lang="cs-CZ"/>
          </a:p>
        </p:txBody>
      </p:sp>
      <p:sp>
        <p:nvSpPr>
          <p:cNvPr id="30730" name="Rectangle 22"/>
          <p:cNvSpPr>
            <a:spLocks noChangeArrowheads="1"/>
          </p:cNvSpPr>
          <p:nvPr/>
        </p:nvSpPr>
        <p:spPr bwMode="auto">
          <a:xfrm>
            <a:off x="930275" y="2279650"/>
            <a:ext cx="639763" cy="457200"/>
          </a:xfrm>
          <a:prstGeom prst="rect">
            <a:avLst/>
          </a:prstGeom>
          <a:solidFill>
            <a:srgbClr val="FFFFFF"/>
          </a:solidFill>
          <a:ln w="38100">
            <a:solidFill>
              <a:srgbClr val="000000"/>
            </a:solidFill>
            <a:miter lim="800000"/>
            <a:headEnd/>
            <a:tailEnd/>
          </a:ln>
        </p:spPr>
        <p:txBody>
          <a:bodyPr/>
          <a:lstStyle/>
          <a:p>
            <a:endParaRPr lang="cs-CZ"/>
          </a:p>
        </p:txBody>
      </p:sp>
      <p:sp>
        <p:nvSpPr>
          <p:cNvPr id="30731" name="Rectangle 23"/>
          <p:cNvSpPr>
            <a:spLocks noChangeArrowheads="1"/>
          </p:cNvSpPr>
          <p:nvPr/>
        </p:nvSpPr>
        <p:spPr bwMode="auto">
          <a:xfrm>
            <a:off x="930275" y="2919413"/>
            <a:ext cx="639763" cy="457200"/>
          </a:xfrm>
          <a:prstGeom prst="rect">
            <a:avLst/>
          </a:prstGeom>
          <a:solidFill>
            <a:srgbClr val="FFFFFF"/>
          </a:solidFill>
          <a:ln w="38100">
            <a:solidFill>
              <a:srgbClr val="000000"/>
            </a:solidFill>
            <a:miter lim="800000"/>
            <a:headEnd/>
            <a:tailEnd/>
          </a:ln>
        </p:spPr>
        <p:txBody>
          <a:bodyPr/>
          <a:lstStyle/>
          <a:p>
            <a:endParaRPr lang="cs-CZ"/>
          </a:p>
        </p:txBody>
      </p:sp>
      <p:sp>
        <p:nvSpPr>
          <p:cNvPr id="30732" name="Rectangle 24"/>
          <p:cNvSpPr>
            <a:spLocks noChangeArrowheads="1"/>
          </p:cNvSpPr>
          <p:nvPr/>
        </p:nvSpPr>
        <p:spPr bwMode="auto">
          <a:xfrm>
            <a:off x="198438" y="3559175"/>
            <a:ext cx="639762" cy="457200"/>
          </a:xfrm>
          <a:prstGeom prst="rect">
            <a:avLst/>
          </a:prstGeom>
          <a:solidFill>
            <a:srgbClr val="FFFFFF"/>
          </a:solidFill>
          <a:ln w="38100">
            <a:solidFill>
              <a:srgbClr val="000000"/>
            </a:solidFill>
            <a:miter lim="800000"/>
            <a:headEnd/>
            <a:tailEnd/>
          </a:ln>
        </p:spPr>
        <p:txBody>
          <a:bodyPr/>
          <a:lstStyle/>
          <a:p>
            <a:endParaRPr lang="cs-CZ"/>
          </a:p>
        </p:txBody>
      </p:sp>
      <p:sp>
        <p:nvSpPr>
          <p:cNvPr id="30733" name="Rectangle 25"/>
          <p:cNvSpPr>
            <a:spLocks noChangeArrowheads="1"/>
          </p:cNvSpPr>
          <p:nvPr/>
        </p:nvSpPr>
        <p:spPr bwMode="auto">
          <a:xfrm>
            <a:off x="198438" y="2919413"/>
            <a:ext cx="639762" cy="457200"/>
          </a:xfrm>
          <a:prstGeom prst="rect">
            <a:avLst/>
          </a:prstGeom>
          <a:solidFill>
            <a:srgbClr val="FFFFFF"/>
          </a:solidFill>
          <a:ln w="38100">
            <a:solidFill>
              <a:srgbClr val="000000"/>
            </a:solidFill>
            <a:miter lim="800000"/>
            <a:headEnd/>
            <a:tailEnd/>
          </a:ln>
        </p:spPr>
        <p:txBody>
          <a:bodyPr/>
          <a:lstStyle/>
          <a:p>
            <a:endParaRPr lang="cs-CZ"/>
          </a:p>
        </p:txBody>
      </p:sp>
      <p:sp>
        <p:nvSpPr>
          <p:cNvPr id="30734" name="Rectangle 26"/>
          <p:cNvSpPr>
            <a:spLocks noChangeArrowheads="1"/>
          </p:cNvSpPr>
          <p:nvPr/>
        </p:nvSpPr>
        <p:spPr bwMode="auto">
          <a:xfrm>
            <a:off x="198438" y="2279650"/>
            <a:ext cx="639762" cy="457200"/>
          </a:xfrm>
          <a:prstGeom prst="rect">
            <a:avLst/>
          </a:prstGeom>
          <a:solidFill>
            <a:srgbClr val="FFFFFF"/>
          </a:solidFill>
          <a:ln w="38100">
            <a:solidFill>
              <a:srgbClr val="000000"/>
            </a:solidFill>
            <a:miter lim="800000"/>
            <a:headEnd/>
            <a:tailEnd/>
          </a:ln>
        </p:spPr>
        <p:txBody>
          <a:bodyPr/>
          <a:lstStyle/>
          <a:p>
            <a:endParaRPr lang="cs-CZ"/>
          </a:p>
        </p:txBody>
      </p:sp>
      <p:sp>
        <p:nvSpPr>
          <p:cNvPr id="30735" name="Rectangle 27"/>
          <p:cNvSpPr>
            <a:spLocks noChangeArrowheads="1"/>
          </p:cNvSpPr>
          <p:nvPr/>
        </p:nvSpPr>
        <p:spPr bwMode="auto">
          <a:xfrm>
            <a:off x="198438" y="4200525"/>
            <a:ext cx="639762" cy="457200"/>
          </a:xfrm>
          <a:prstGeom prst="rect">
            <a:avLst/>
          </a:prstGeom>
          <a:solidFill>
            <a:srgbClr val="FFFFFF"/>
          </a:solidFill>
          <a:ln w="9525" cap="rnd">
            <a:solidFill>
              <a:srgbClr val="000000"/>
            </a:solidFill>
            <a:prstDash val="sysDot"/>
            <a:miter lim="800000"/>
            <a:headEnd/>
            <a:tailEnd/>
          </a:ln>
        </p:spPr>
        <p:txBody>
          <a:bodyPr/>
          <a:lstStyle/>
          <a:p>
            <a:endParaRPr lang="cs-CZ"/>
          </a:p>
        </p:txBody>
      </p:sp>
      <p:sp>
        <p:nvSpPr>
          <p:cNvPr id="30736" name="Rectangle 28"/>
          <p:cNvSpPr>
            <a:spLocks noChangeArrowheads="1"/>
          </p:cNvSpPr>
          <p:nvPr/>
        </p:nvSpPr>
        <p:spPr bwMode="auto">
          <a:xfrm>
            <a:off x="565150" y="5480050"/>
            <a:ext cx="639763" cy="457200"/>
          </a:xfrm>
          <a:prstGeom prst="rect">
            <a:avLst/>
          </a:prstGeom>
          <a:solidFill>
            <a:srgbClr val="FFFFFF"/>
          </a:solidFill>
          <a:ln w="9525" cap="rnd">
            <a:solidFill>
              <a:srgbClr val="000000"/>
            </a:solidFill>
            <a:prstDash val="sysDot"/>
            <a:miter lim="800000"/>
            <a:headEnd/>
            <a:tailEnd/>
          </a:ln>
        </p:spPr>
        <p:txBody>
          <a:bodyPr/>
          <a:lstStyle/>
          <a:p>
            <a:endParaRPr lang="cs-CZ"/>
          </a:p>
        </p:txBody>
      </p:sp>
      <p:sp>
        <p:nvSpPr>
          <p:cNvPr id="30737" name="Rectangle 29"/>
          <p:cNvSpPr>
            <a:spLocks noChangeArrowheads="1"/>
          </p:cNvSpPr>
          <p:nvPr/>
        </p:nvSpPr>
        <p:spPr bwMode="auto">
          <a:xfrm>
            <a:off x="198438" y="4840288"/>
            <a:ext cx="639762" cy="457200"/>
          </a:xfrm>
          <a:prstGeom prst="rect">
            <a:avLst/>
          </a:prstGeom>
          <a:solidFill>
            <a:srgbClr val="FFFFFF"/>
          </a:solidFill>
          <a:ln w="9525" cap="rnd">
            <a:solidFill>
              <a:srgbClr val="000000"/>
            </a:solidFill>
            <a:prstDash val="sysDot"/>
            <a:miter lim="800000"/>
            <a:headEnd/>
            <a:tailEnd/>
          </a:ln>
        </p:spPr>
        <p:txBody>
          <a:bodyPr/>
          <a:lstStyle/>
          <a:p>
            <a:endParaRPr lang="cs-CZ"/>
          </a:p>
        </p:txBody>
      </p:sp>
      <p:sp>
        <p:nvSpPr>
          <p:cNvPr id="30738" name="Rectangle 30"/>
          <p:cNvSpPr>
            <a:spLocks noChangeArrowheads="1"/>
          </p:cNvSpPr>
          <p:nvPr/>
        </p:nvSpPr>
        <p:spPr bwMode="auto">
          <a:xfrm>
            <a:off x="930275" y="4840288"/>
            <a:ext cx="639763" cy="457200"/>
          </a:xfrm>
          <a:prstGeom prst="rect">
            <a:avLst/>
          </a:prstGeom>
          <a:solidFill>
            <a:srgbClr val="FFFFFF"/>
          </a:solidFill>
          <a:ln w="9525" cap="rnd">
            <a:solidFill>
              <a:srgbClr val="000000"/>
            </a:solidFill>
            <a:prstDash val="sysDot"/>
            <a:miter lim="800000"/>
            <a:headEnd/>
            <a:tailEnd/>
          </a:ln>
        </p:spPr>
        <p:txBody>
          <a:bodyPr/>
          <a:lstStyle/>
          <a:p>
            <a:endParaRPr lang="cs-CZ"/>
          </a:p>
        </p:txBody>
      </p:sp>
      <p:sp>
        <p:nvSpPr>
          <p:cNvPr id="30739" name="Rectangle 31"/>
          <p:cNvSpPr>
            <a:spLocks noChangeArrowheads="1"/>
          </p:cNvSpPr>
          <p:nvPr/>
        </p:nvSpPr>
        <p:spPr bwMode="auto">
          <a:xfrm>
            <a:off x="930275" y="4200525"/>
            <a:ext cx="639763" cy="457200"/>
          </a:xfrm>
          <a:prstGeom prst="rect">
            <a:avLst/>
          </a:prstGeom>
          <a:solidFill>
            <a:srgbClr val="FFFFFF"/>
          </a:solidFill>
          <a:ln w="9525" cap="rnd">
            <a:solidFill>
              <a:srgbClr val="000000"/>
            </a:solidFill>
            <a:prstDash val="sysDot"/>
            <a:miter lim="800000"/>
            <a:headEnd/>
            <a:tailEnd/>
          </a:ln>
        </p:spPr>
        <p:txBody>
          <a:bodyPr/>
          <a:lstStyle/>
          <a:p>
            <a:endParaRPr lang="cs-CZ"/>
          </a:p>
        </p:txBody>
      </p:sp>
      <p:sp>
        <p:nvSpPr>
          <p:cNvPr id="30740" name="Line 33"/>
          <p:cNvSpPr>
            <a:spLocks noChangeShapeType="1"/>
          </p:cNvSpPr>
          <p:nvPr/>
        </p:nvSpPr>
        <p:spPr bwMode="auto">
          <a:xfrm flipV="1">
            <a:off x="1752600" y="5937250"/>
            <a:ext cx="2652713" cy="457200"/>
          </a:xfrm>
          <a:prstGeom prst="line">
            <a:avLst/>
          </a:prstGeom>
          <a:noFill/>
          <a:ln w="57150">
            <a:solidFill>
              <a:srgbClr val="000000"/>
            </a:solidFill>
            <a:round/>
            <a:headEnd/>
            <a:tailEnd/>
          </a:ln>
        </p:spPr>
        <p:txBody>
          <a:bodyPr/>
          <a:lstStyle/>
          <a:p>
            <a:endParaRPr lang="cs-CZ"/>
          </a:p>
        </p:txBody>
      </p:sp>
      <p:sp>
        <p:nvSpPr>
          <p:cNvPr id="30741" name="Line 34"/>
          <p:cNvSpPr>
            <a:spLocks noChangeShapeType="1"/>
          </p:cNvSpPr>
          <p:nvPr/>
        </p:nvSpPr>
        <p:spPr bwMode="auto">
          <a:xfrm flipV="1">
            <a:off x="107950" y="908050"/>
            <a:ext cx="2651125" cy="457200"/>
          </a:xfrm>
          <a:prstGeom prst="line">
            <a:avLst/>
          </a:prstGeom>
          <a:noFill/>
          <a:ln w="9525">
            <a:solidFill>
              <a:srgbClr val="000000"/>
            </a:solidFill>
            <a:round/>
            <a:headEnd/>
            <a:tailEnd/>
          </a:ln>
        </p:spPr>
        <p:txBody>
          <a:bodyPr/>
          <a:lstStyle/>
          <a:p>
            <a:endParaRPr lang="cs-CZ"/>
          </a:p>
        </p:txBody>
      </p:sp>
      <p:sp>
        <p:nvSpPr>
          <p:cNvPr id="30742" name="Line 35"/>
          <p:cNvSpPr>
            <a:spLocks noChangeShapeType="1"/>
          </p:cNvSpPr>
          <p:nvPr/>
        </p:nvSpPr>
        <p:spPr bwMode="auto">
          <a:xfrm>
            <a:off x="4284663" y="908050"/>
            <a:ext cx="0" cy="5029200"/>
          </a:xfrm>
          <a:prstGeom prst="line">
            <a:avLst/>
          </a:prstGeom>
          <a:noFill/>
          <a:ln w="57150">
            <a:solidFill>
              <a:srgbClr val="000000"/>
            </a:solidFill>
            <a:round/>
            <a:headEnd/>
            <a:tailEnd/>
          </a:ln>
        </p:spPr>
        <p:txBody>
          <a:bodyPr/>
          <a:lstStyle/>
          <a:p>
            <a:endParaRPr lang="cs-CZ"/>
          </a:p>
        </p:txBody>
      </p:sp>
      <p:sp>
        <p:nvSpPr>
          <p:cNvPr id="30743" name="Line 36"/>
          <p:cNvSpPr>
            <a:spLocks noChangeShapeType="1"/>
          </p:cNvSpPr>
          <p:nvPr/>
        </p:nvSpPr>
        <p:spPr bwMode="auto">
          <a:xfrm>
            <a:off x="2667000" y="908050"/>
            <a:ext cx="1646238" cy="0"/>
          </a:xfrm>
          <a:prstGeom prst="line">
            <a:avLst/>
          </a:prstGeom>
          <a:noFill/>
          <a:ln w="9525">
            <a:solidFill>
              <a:srgbClr val="000000"/>
            </a:solidFill>
            <a:round/>
            <a:headEnd/>
            <a:tailEnd/>
          </a:ln>
        </p:spPr>
        <p:txBody>
          <a:bodyPr/>
          <a:lstStyle/>
          <a:p>
            <a:endParaRPr lang="cs-CZ"/>
          </a:p>
        </p:txBody>
      </p:sp>
      <p:sp>
        <p:nvSpPr>
          <p:cNvPr id="30744" name="Line 37"/>
          <p:cNvSpPr>
            <a:spLocks noChangeShapeType="1"/>
          </p:cNvSpPr>
          <p:nvPr/>
        </p:nvSpPr>
        <p:spPr bwMode="auto">
          <a:xfrm flipV="1">
            <a:off x="1204913" y="1090613"/>
            <a:ext cx="2651125" cy="457200"/>
          </a:xfrm>
          <a:prstGeom prst="line">
            <a:avLst/>
          </a:prstGeom>
          <a:noFill/>
          <a:ln w="9525" cap="rnd">
            <a:solidFill>
              <a:srgbClr val="000000"/>
            </a:solidFill>
            <a:prstDash val="sysDot"/>
            <a:round/>
            <a:headEnd/>
            <a:tailEnd/>
          </a:ln>
        </p:spPr>
        <p:txBody>
          <a:bodyPr/>
          <a:lstStyle/>
          <a:p>
            <a:endParaRPr lang="cs-CZ"/>
          </a:p>
        </p:txBody>
      </p:sp>
      <p:sp>
        <p:nvSpPr>
          <p:cNvPr id="30745" name="Line 38"/>
          <p:cNvSpPr>
            <a:spLocks noChangeShapeType="1"/>
          </p:cNvSpPr>
          <p:nvPr/>
        </p:nvSpPr>
        <p:spPr bwMode="auto">
          <a:xfrm flipV="1">
            <a:off x="1204913" y="1547813"/>
            <a:ext cx="2651125" cy="457200"/>
          </a:xfrm>
          <a:prstGeom prst="line">
            <a:avLst/>
          </a:prstGeom>
          <a:noFill/>
          <a:ln w="9525" cap="rnd">
            <a:solidFill>
              <a:srgbClr val="000000"/>
            </a:solidFill>
            <a:prstDash val="sysDot"/>
            <a:round/>
            <a:headEnd/>
            <a:tailEnd/>
          </a:ln>
        </p:spPr>
        <p:txBody>
          <a:bodyPr/>
          <a:lstStyle/>
          <a:p>
            <a:endParaRPr lang="cs-CZ"/>
          </a:p>
        </p:txBody>
      </p:sp>
      <p:sp>
        <p:nvSpPr>
          <p:cNvPr id="30746" name="Line 39"/>
          <p:cNvSpPr>
            <a:spLocks noChangeShapeType="1"/>
          </p:cNvSpPr>
          <p:nvPr/>
        </p:nvSpPr>
        <p:spPr bwMode="auto">
          <a:xfrm flipV="1">
            <a:off x="1570038" y="1822450"/>
            <a:ext cx="2652712" cy="457200"/>
          </a:xfrm>
          <a:prstGeom prst="line">
            <a:avLst/>
          </a:prstGeom>
          <a:noFill/>
          <a:ln w="9525" cap="rnd">
            <a:solidFill>
              <a:srgbClr val="000000"/>
            </a:solidFill>
            <a:prstDash val="sysDot"/>
            <a:round/>
            <a:headEnd/>
            <a:tailEnd/>
          </a:ln>
        </p:spPr>
        <p:txBody>
          <a:bodyPr/>
          <a:lstStyle/>
          <a:p>
            <a:endParaRPr lang="cs-CZ"/>
          </a:p>
        </p:txBody>
      </p:sp>
      <p:sp>
        <p:nvSpPr>
          <p:cNvPr id="30747" name="Line 40"/>
          <p:cNvSpPr>
            <a:spLocks noChangeShapeType="1"/>
          </p:cNvSpPr>
          <p:nvPr/>
        </p:nvSpPr>
        <p:spPr bwMode="auto">
          <a:xfrm flipV="1">
            <a:off x="1570038" y="3559175"/>
            <a:ext cx="2652712" cy="457200"/>
          </a:xfrm>
          <a:prstGeom prst="line">
            <a:avLst/>
          </a:prstGeom>
          <a:noFill/>
          <a:ln w="9525" cap="rnd">
            <a:solidFill>
              <a:srgbClr val="000000"/>
            </a:solidFill>
            <a:prstDash val="sysDot"/>
            <a:round/>
            <a:headEnd/>
            <a:tailEnd/>
          </a:ln>
        </p:spPr>
        <p:txBody>
          <a:bodyPr/>
          <a:lstStyle/>
          <a:p>
            <a:endParaRPr lang="cs-CZ"/>
          </a:p>
        </p:txBody>
      </p:sp>
      <p:sp>
        <p:nvSpPr>
          <p:cNvPr id="30748" name="Line 41"/>
          <p:cNvSpPr>
            <a:spLocks noChangeShapeType="1"/>
          </p:cNvSpPr>
          <p:nvPr/>
        </p:nvSpPr>
        <p:spPr bwMode="auto">
          <a:xfrm flipV="1">
            <a:off x="1570038" y="3743325"/>
            <a:ext cx="2652712" cy="457200"/>
          </a:xfrm>
          <a:prstGeom prst="line">
            <a:avLst/>
          </a:prstGeom>
          <a:noFill/>
          <a:ln w="9525" cap="rnd">
            <a:solidFill>
              <a:srgbClr val="000000"/>
            </a:solidFill>
            <a:prstDash val="sysDot"/>
            <a:round/>
            <a:headEnd/>
            <a:tailEnd/>
          </a:ln>
        </p:spPr>
        <p:txBody>
          <a:bodyPr/>
          <a:lstStyle/>
          <a:p>
            <a:endParaRPr lang="cs-CZ"/>
          </a:p>
        </p:txBody>
      </p:sp>
      <p:sp>
        <p:nvSpPr>
          <p:cNvPr id="30749" name="Line 42"/>
          <p:cNvSpPr>
            <a:spLocks noChangeShapeType="1"/>
          </p:cNvSpPr>
          <p:nvPr/>
        </p:nvSpPr>
        <p:spPr bwMode="auto">
          <a:xfrm flipV="1">
            <a:off x="1570038" y="2279650"/>
            <a:ext cx="2652712" cy="457200"/>
          </a:xfrm>
          <a:prstGeom prst="line">
            <a:avLst/>
          </a:prstGeom>
          <a:noFill/>
          <a:ln w="9525" cap="rnd">
            <a:solidFill>
              <a:srgbClr val="000000"/>
            </a:solidFill>
            <a:prstDash val="sysDot"/>
            <a:round/>
            <a:headEnd/>
            <a:tailEnd/>
          </a:ln>
        </p:spPr>
        <p:txBody>
          <a:bodyPr/>
          <a:lstStyle/>
          <a:p>
            <a:endParaRPr lang="cs-CZ"/>
          </a:p>
        </p:txBody>
      </p:sp>
      <p:sp>
        <p:nvSpPr>
          <p:cNvPr id="30750" name="Line 43"/>
          <p:cNvSpPr>
            <a:spLocks noChangeShapeType="1"/>
          </p:cNvSpPr>
          <p:nvPr/>
        </p:nvSpPr>
        <p:spPr bwMode="auto">
          <a:xfrm flipV="1">
            <a:off x="1570038" y="3101975"/>
            <a:ext cx="2652712" cy="457200"/>
          </a:xfrm>
          <a:prstGeom prst="line">
            <a:avLst/>
          </a:prstGeom>
          <a:noFill/>
          <a:ln w="9525" cap="rnd">
            <a:solidFill>
              <a:srgbClr val="000000"/>
            </a:solidFill>
            <a:prstDash val="sysDot"/>
            <a:round/>
            <a:headEnd/>
            <a:tailEnd/>
          </a:ln>
        </p:spPr>
        <p:txBody>
          <a:bodyPr/>
          <a:lstStyle/>
          <a:p>
            <a:endParaRPr lang="cs-CZ"/>
          </a:p>
        </p:txBody>
      </p:sp>
      <p:sp>
        <p:nvSpPr>
          <p:cNvPr id="30751" name="Line 44"/>
          <p:cNvSpPr>
            <a:spLocks noChangeShapeType="1"/>
          </p:cNvSpPr>
          <p:nvPr/>
        </p:nvSpPr>
        <p:spPr bwMode="auto">
          <a:xfrm flipV="1">
            <a:off x="1570038" y="2919413"/>
            <a:ext cx="2652712" cy="457200"/>
          </a:xfrm>
          <a:prstGeom prst="line">
            <a:avLst/>
          </a:prstGeom>
          <a:noFill/>
          <a:ln w="9525" cap="rnd">
            <a:solidFill>
              <a:srgbClr val="000000"/>
            </a:solidFill>
            <a:prstDash val="sysDot"/>
            <a:round/>
            <a:headEnd/>
            <a:tailEnd/>
          </a:ln>
        </p:spPr>
        <p:txBody>
          <a:bodyPr/>
          <a:lstStyle/>
          <a:p>
            <a:endParaRPr lang="cs-CZ"/>
          </a:p>
        </p:txBody>
      </p:sp>
      <p:sp>
        <p:nvSpPr>
          <p:cNvPr id="30752" name="Line 45"/>
          <p:cNvSpPr>
            <a:spLocks noChangeShapeType="1"/>
          </p:cNvSpPr>
          <p:nvPr/>
        </p:nvSpPr>
        <p:spPr bwMode="auto">
          <a:xfrm flipV="1">
            <a:off x="1570038" y="2462213"/>
            <a:ext cx="2652712" cy="457200"/>
          </a:xfrm>
          <a:prstGeom prst="line">
            <a:avLst/>
          </a:prstGeom>
          <a:noFill/>
          <a:ln w="9525" cap="rnd">
            <a:solidFill>
              <a:srgbClr val="000000"/>
            </a:solidFill>
            <a:prstDash val="sysDot"/>
            <a:round/>
            <a:headEnd/>
            <a:tailEnd/>
          </a:ln>
        </p:spPr>
        <p:txBody>
          <a:bodyPr/>
          <a:lstStyle/>
          <a:p>
            <a:endParaRPr lang="cs-CZ"/>
          </a:p>
        </p:txBody>
      </p:sp>
      <p:sp>
        <p:nvSpPr>
          <p:cNvPr id="30753" name="Line 46"/>
          <p:cNvSpPr>
            <a:spLocks noChangeShapeType="1"/>
          </p:cNvSpPr>
          <p:nvPr/>
        </p:nvSpPr>
        <p:spPr bwMode="auto">
          <a:xfrm flipV="1">
            <a:off x="290513" y="1822450"/>
            <a:ext cx="2651125" cy="457200"/>
          </a:xfrm>
          <a:prstGeom prst="line">
            <a:avLst/>
          </a:prstGeom>
          <a:noFill/>
          <a:ln w="38100">
            <a:solidFill>
              <a:srgbClr val="000000"/>
            </a:solidFill>
            <a:round/>
            <a:headEnd/>
            <a:tailEnd/>
          </a:ln>
        </p:spPr>
        <p:txBody>
          <a:bodyPr/>
          <a:lstStyle/>
          <a:p>
            <a:endParaRPr lang="cs-CZ"/>
          </a:p>
        </p:txBody>
      </p:sp>
      <p:sp>
        <p:nvSpPr>
          <p:cNvPr id="30754" name="Line 47"/>
          <p:cNvSpPr>
            <a:spLocks noChangeShapeType="1"/>
          </p:cNvSpPr>
          <p:nvPr/>
        </p:nvSpPr>
        <p:spPr bwMode="auto">
          <a:xfrm flipV="1">
            <a:off x="1570038" y="4200525"/>
            <a:ext cx="2652712" cy="457200"/>
          </a:xfrm>
          <a:prstGeom prst="line">
            <a:avLst/>
          </a:prstGeom>
          <a:noFill/>
          <a:ln w="9525" cap="rnd">
            <a:solidFill>
              <a:srgbClr val="000000"/>
            </a:solidFill>
            <a:prstDash val="sysDot"/>
            <a:round/>
            <a:headEnd/>
            <a:tailEnd/>
          </a:ln>
        </p:spPr>
        <p:txBody>
          <a:bodyPr/>
          <a:lstStyle/>
          <a:p>
            <a:endParaRPr lang="cs-CZ"/>
          </a:p>
        </p:txBody>
      </p:sp>
      <p:sp>
        <p:nvSpPr>
          <p:cNvPr id="30755" name="Line 48"/>
          <p:cNvSpPr>
            <a:spLocks noChangeShapeType="1"/>
          </p:cNvSpPr>
          <p:nvPr/>
        </p:nvSpPr>
        <p:spPr bwMode="auto">
          <a:xfrm flipV="1">
            <a:off x="930275" y="2462213"/>
            <a:ext cx="2651125" cy="457200"/>
          </a:xfrm>
          <a:prstGeom prst="line">
            <a:avLst/>
          </a:prstGeom>
          <a:noFill/>
          <a:ln w="9525" cap="rnd">
            <a:solidFill>
              <a:srgbClr val="000000"/>
            </a:solidFill>
            <a:prstDash val="sysDot"/>
            <a:round/>
            <a:headEnd/>
            <a:tailEnd/>
          </a:ln>
        </p:spPr>
        <p:txBody>
          <a:bodyPr/>
          <a:lstStyle/>
          <a:p>
            <a:endParaRPr lang="cs-CZ"/>
          </a:p>
        </p:txBody>
      </p:sp>
      <p:sp>
        <p:nvSpPr>
          <p:cNvPr id="30756" name="Line 49"/>
          <p:cNvSpPr>
            <a:spLocks noChangeShapeType="1"/>
          </p:cNvSpPr>
          <p:nvPr/>
        </p:nvSpPr>
        <p:spPr bwMode="auto">
          <a:xfrm flipV="1">
            <a:off x="1570038" y="4383088"/>
            <a:ext cx="2652712" cy="457200"/>
          </a:xfrm>
          <a:prstGeom prst="line">
            <a:avLst/>
          </a:prstGeom>
          <a:noFill/>
          <a:ln w="9525" cap="rnd">
            <a:solidFill>
              <a:srgbClr val="000000"/>
            </a:solidFill>
            <a:prstDash val="sysDot"/>
            <a:round/>
            <a:headEnd/>
            <a:tailEnd/>
          </a:ln>
        </p:spPr>
        <p:txBody>
          <a:bodyPr/>
          <a:lstStyle/>
          <a:p>
            <a:endParaRPr lang="cs-CZ"/>
          </a:p>
        </p:txBody>
      </p:sp>
      <p:sp>
        <p:nvSpPr>
          <p:cNvPr id="30757" name="Line 50"/>
          <p:cNvSpPr>
            <a:spLocks noChangeShapeType="1"/>
          </p:cNvSpPr>
          <p:nvPr/>
        </p:nvSpPr>
        <p:spPr bwMode="auto">
          <a:xfrm flipV="1">
            <a:off x="1570038" y="4840288"/>
            <a:ext cx="2652712" cy="457200"/>
          </a:xfrm>
          <a:prstGeom prst="line">
            <a:avLst/>
          </a:prstGeom>
          <a:noFill/>
          <a:ln w="9525" cap="rnd">
            <a:solidFill>
              <a:srgbClr val="000000"/>
            </a:solidFill>
            <a:prstDash val="sysDot"/>
            <a:round/>
            <a:headEnd/>
            <a:tailEnd/>
          </a:ln>
        </p:spPr>
        <p:txBody>
          <a:bodyPr/>
          <a:lstStyle/>
          <a:p>
            <a:endParaRPr lang="cs-CZ"/>
          </a:p>
        </p:txBody>
      </p:sp>
      <p:sp>
        <p:nvSpPr>
          <p:cNvPr id="30758" name="Line 51"/>
          <p:cNvSpPr>
            <a:spLocks noChangeShapeType="1"/>
          </p:cNvSpPr>
          <p:nvPr/>
        </p:nvSpPr>
        <p:spPr bwMode="auto">
          <a:xfrm flipV="1">
            <a:off x="565150" y="1090613"/>
            <a:ext cx="2651125" cy="457200"/>
          </a:xfrm>
          <a:prstGeom prst="line">
            <a:avLst/>
          </a:prstGeom>
          <a:noFill/>
          <a:ln w="38100">
            <a:solidFill>
              <a:srgbClr val="000000"/>
            </a:solidFill>
            <a:round/>
            <a:headEnd/>
            <a:tailEnd/>
          </a:ln>
        </p:spPr>
        <p:txBody>
          <a:bodyPr/>
          <a:lstStyle/>
          <a:p>
            <a:endParaRPr lang="cs-CZ"/>
          </a:p>
        </p:txBody>
      </p:sp>
      <p:sp>
        <p:nvSpPr>
          <p:cNvPr id="30759" name="Line 52"/>
          <p:cNvSpPr>
            <a:spLocks noChangeShapeType="1"/>
          </p:cNvSpPr>
          <p:nvPr/>
        </p:nvSpPr>
        <p:spPr bwMode="auto">
          <a:xfrm flipV="1">
            <a:off x="930275" y="3743325"/>
            <a:ext cx="2651125" cy="457200"/>
          </a:xfrm>
          <a:prstGeom prst="line">
            <a:avLst/>
          </a:prstGeom>
          <a:noFill/>
          <a:ln w="9525" cap="rnd">
            <a:solidFill>
              <a:srgbClr val="000000"/>
            </a:solidFill>
            <a:prstDash val="sysDot"/>
            <a:round/>
            <a:headEnd/>
            <a:tailEnd/>
          </a:ln>
        </p:spPr>
        <p:txBody>
          <a:bodyPr/>
          <a:lstStyle/>
          <a:p>
            <a:endParaRPr lang="cs-CZ"/>
          </a:p>
        </p:txBody>
      </p:sp>
      <p:sp>
        <p:nvSpPr>
          <p:cNvPr id="30760" name="Line 53"/>
          <p:cNvSpPr>
            <a:spLocks noChangeShapeType="1"/>
          </p:cNvSpPr>
          <p:nvPr/>
        </p:nvSpPr>
        <p:spPr bwMode="auto">
          <a:xfrm flipV="1">
            <a:off x="1204913" y="5480050"/>
            <a:ext cx="2651125" cy="457200"/>
          </a:xfrm>
          <a:prstGeom prst="line">
            <a:avLst/>
          </a:prstGeom>
          <a:noFill/>
          <a:ln w="9525" cap="rnd">
            <a:solidFill>
              <a:srgbClr val="000000"/>
            </a:solidFill>
            <a:prstDash val="sysDot"/>
            <a:round/>
            <a:headEnd/>
            <a:tailEnd/>
          </a:ln>
        </p:spPr>
        <p:txBody>
          <a:bodyPr/>
          <a:lstStyle/>
          <a:p>
            <a:endParaRPr lang="cs-CZ"/>
          </a:p>
        </p:txBody>
      </p:sp>
      <p:sp>
        <p:nvSpPr>
          <p:cNvPr id="30761" name="Line 54"/>
          <p:cNvSpPr>
            <a:spLocks noChangeShapeType="1"/>
          </p:cNvSpPr>
          <p:nvPr/>
        </p:nvSpPr>
        <p:spPr bwMode="auto">
          <a:xfrm flipV="1">
            <a:off x="1204913" y="5022850"/>
            <a:ext cx="2651125" cy="457200"/>
          </a:xfrm>
          <a:prstGeom prst="line">
            <a:avLst/>
          </a:prstGeom>
          <a:noFill/>
          <a:ln w="9525" cap="rnd">
            <a:solidFill>
              <a:srgbClr val="000000"/>
            </a:solidFill>
            <a:prstDash val="sysDot"/>
            <a:round/>
            <a:headEnd/>
            <a:tailEnd/>
          </a:ln>
        </p:spPr>
        <p:txBody>
          <a:bodyPr/>
          <a:lstStyle/>
          <a:p>
            <a:endParaRPr lang="cs-CZ"/>
          </a:p>
        </p:txBody>
      </p:sp>
      <p:sp>
        <p:nvSpPr>
          <p:cNvPr id="30762" name="Line 55"/>
          <p:cNvSpPr>
            <a:spLocks noChangeShapeType="1"/>
          </p:cNvSpPr>
          <p:nvPr/>
        </p:nvSpPr>
        <p:spPr bwMode="auto">
          <a:xfrm flipV="1">
            <a:off x="930275" y="3101975"/>
            <a:ext cx="2651125" cy="457200"/>
          </a:xfrm>
          <a:prstGeom prst="line">
            <a:avLst/>
          </a:prstGeom>
          <a:noFill/>
          <a:ln w="9525" cap="rnd">
            <a:solidFill>
              <a:srgbClr val="000000"/>
            </a:solidFill>
            <a:prstDash val="sysDot"/>
            <a:round/>
            <a:headEnd/>
            <a:tailEnd/>
          </a:ln>
        </p:spPr>
        <p:txBody>
          <a:bodyPr/>
          <a:lstStyle/>
          <a:p>
            <a:endParaRPr lang="cs-CZ"/>
          </a:p>
        </p:txBody>
      </p:sp>
      <p:sp>
        <p:nvSpPr>
          <p:cNvPr id="30763" name="Line 56"/>
          <p:cNvSpPr>
            <a:spLocks noChangeShapeType="1"/>
          </p:cNvSpPr>
          <p:nvPr/>
        </p:nvSpPr>
        <p:spPr bwMode="auto">
          <a:xfrm flipV="1">
            <a:off x="930275" y="4383088"/>
            <a:ext cx="2651125" cy="457200"/>
          </a:xfrm>
          <a:prstGeom prst="line">
            <a:avLst/>
          </a:prstGeom>
          <a:noFill/>
          <a:ln w="9525" cap="rnd">
            <a:solidFill>
              <a:srgbClr val="000000"/>
            </a:solidFill>
            <a:prstDash val="sysDot"/>
            <a:round/>
            <a:headEnd/>
            <a:tailEnd/>
          </a:ln>
        </p:spPr>
        <p:txBody>
          <a:bodyPr/>
          <a:lstStyle/>
          <a:p>
            <a:endParaRPr lang="cs-CZ"/>
          </a:p>
        </p:txBody>
      </p:sp>
      <p:sp>
        <p:nvSpPr>
          <p:cNvPr id="30764" name="Line 57"/>
          <p:cNvSpPr>
            <a:spLocks noChangeShapeType="1"/>
          </p:cNvSpPr>
          <p:nvPr/>
        </p:nvSpPr>
        <p:spPr bwMode="auto">
          <a:xfrm>
            <a:off x="3856038" y="5022850"/>
            <a:ext cx="0" cy="457200"/>
          </a:xfrm>
          <a:prstGeom prst="line">
            <a:avLst/>
          </a:prstGeom>
          <a:noFill/>
          <a:ln w="9525" cap="rnd">
            <a:solidFill>
              <a:srgbClr val="000000"/>
            </a:solidFill>
            <a:prstDash val="sysDot"/>
            <a:round/>
            <a:headEnd/>
            <a:tailEnd/>
          </a:ln>
        </p:spPr>
        <p:txBody>
          <a:bodyPr/>
          <a:lstStyle/>
          <a:p>
            <a:endParaRPr lang="cs-CZ"/>
          </a:p>
        </p:txBody>
      </p:sp>
      <p:sp>
        <p:nvSpPr>
          <p:cNvPr id="30765" name="Line 58"/>
          <p:cNvSpPr>
            <a:spLocks noChangeShapeType="1"/>
          </p:cNvSpPr>
          <p:nvPr/>
        </p:nvSpPr>
        <p:spPr bwMode="auto">
          <a:xfrm>
            <a:off x="3398838" y="1090613"/>
            <a:ext cx="0" cy="2378075"/>
          </a:xfrm>
          <a:prstGeom prst="line">
            <a:avLst/>
          </a:prstGeom>
          <a:noFill/>
          <a:ln w="38100">
            <a:solidFill>
              <a:srgbClr val="000000"/>
            </a:solidFill>
            <a:round/>
            <a:headEnd/>
            <a:tailEnd/>
          </a:ln>
        </p:spPr>
        <p:txBody>
          <a:bodyPr/>
          <a:lstStyle/>
          <a:p>
            <a:endParaRPr lang="cs-CZ"/>
          </a:p>
        </p:txBody>
      </p:sp>
      <p:sp>
        <p:nvSpPr>
          <p:cNvPr id="30766" name="Line 59"/>
          <p:cNvSpPr>
            <a:spLocks noChangeShapeType="1"/>
          </p:cNvSpPr>
          <p:nvPr/>
        </p:nvSpPr>
        <p:spPr bwMode="auto">
          <a:xfrm flipH="1">
            <a:off x="1752600" y="3468688"/>
            <a:ext cx="1646238" cy="274637"/>
          </a:xfrm>
          <a:prstGeom prst="line">
            <a:avLst/>
          </a:prstGeom>
          <a:noFill/>
          <a:ln w="38100">
            <a:solidFill>
              <a:srgbClr val="000000"/>
            </a:solidFill>
            <a:round/>
            <a:headEnd/>
            <a:tailEnd/>
          </a:ln>
        </p:spPr>
        <p:txBody>
          <a:bodyPr/>
          <a:lstStyle/>
          <a:p>
            <a:endParaRPr lang="cs-CZ"/>
          </a:p>
        </p:txBody>
      </p:sp>
      <p:sp>
        <p:nvSpPr>
          <p:cNvPr id="30767" name="Line 60"/>
          <p:cNvSpPr>
            <a:spLocks noChangeShapeType="1"/>
          </p:cNvSpPr>
          <p:nvPr/>
        </p:nvSpPr>
        <p:spPr bwMode="auto">
          <a:xfrm flipH="1">
            <a:off x="107950" y="3743325"/>
            <a:ext cx="1644650" cy="639763"/>
          </a:xfrm>
          <a:prstGeom prst="line">
            <a:avLst/>
          </a:prstGeom>
          <a:noFill/>
          <a:ln w="38100">
            <a:solidFill>
              <a:srgbClr val="000000"/>
            </a:solidFill>
            <a:round/>
            <a:headEnd/>
            <a:tailEnd/>
          </a:ln>
        </p:spPr>
        <p:txBody>
          <a:bodyPr/>
          <a:lstStyle/>
          <a:p>
            <a:endParaRPr lang="cs-CZ"/>
          </a:p>
        </p:txBody>
      </p:sp>
      <p:sp>
        <p:nvSpPr>
          <p:cNvPr id="30768" name="Line 61"/>
          <p:cNvSpPr>
            <a:spLocks noChangeShapeType="1"/>
          </p:cNvSpPr>
          <p:nvPr/>
        </p:nvSpPr>
        <p:spPr bwMode="auto">
          <a:xfrm flipH="1">
            <a:off x="1752600" y="1090613"/>
            <a:ext cx="1646238" cy="0"/>
          </a:xfrm>
          <a:prstGeom prst="line">
            <a:avLst/>
          </a:prstGeom>
          <a:noFill/>
          <a:ln w="38100">
            <a:solidFill>
              <a:srgbClr val="000000"/>
            </a:solidFill>
            <a:round/>
            <a:headEnd/>
            <a:tailEnd/>
          </a:ln>
        </p:spPr>
        <p:txBody>
          <a:bodyPr/>
          <a:lstStyle/>
          <a:p>
            <a:endParaRPr lang="cs-CZ"/>
          </a:p>
        </p:txBody>
      </p:sp>
      <p:sp>
        <p:nvSpPr>
          <p:cNvPr id="30769" name="Line 62"/>
          <p:cNvSpPr>
            <a:spLocks noChangeShapeType="1"/>
          </p:cNvSpPr>
          <p:nvPr/>
        </p:nvSpPr>
        <p:spPr bwMode="auto">
          <a:xfrm>
            <a:off x="1936750" y="4748213"/>
            <a:ext cx="0" cy="549275"/>
          </a:xfrm>
          <a:prstGeom prst="line">
            <a:avLst/>
          </a:prstGeom>
          <a:noFill/>
          <a:ln w="57150">
            <a:solidFill>
              <a:srgbClr val="000000"/>
            </a:solidFill>
            <a:round/>
            <a:headEnd/>
            <a:tailEnd/>
          </a:ln>
        </p:spPr>
        <p:txBody>
          <a:bodyPr/>
          <a:lstStyle/>
          <a:p>
            <a:endParaRPr lang="cs-CZ"/>
          </a:p>
        </p:txBody>
      </p:sp>
      <p:sp>
        <p:nvSpPr>
          <p:cNvPr id="30770" name="Line 63"/>
          <p:cNvSpPr>
            <a:spLocks noChangeShapeType="1"/>
          </p:cNvSpPr>
          <p:nvPr/>
        </p:nvSpPr>
        <p:spPr bwMode="auto">
          <a:xfrm>
            <a:off x="4130675" y="4383088"/>
            <a:ext cx="0" cy="547687"/>
          </a:xfrm>
          <a:prstGeom prst="line">
            <a:avLst/>
          </a:prstGeom>
          <a:noFill/>
          <a:ln w="57150">
            <a:solidFill>
              <a:srgbClr val="000000"/>
            </a:solidFill>
            <a:round/>
            <a:headEnd/>
            <a:tailEnd/>
          </a:ln>
        </p:spPr>
        <p:txBody>
          <a:bodyPr/>
          <a:lstStyle/>
          <a:p>
            <a:endParaRPr lang="cs-CZ"/>
          </a:p>
        </p:txBody>
      </p:sp>
      <p:sp>
        <p:nvSpPr>
          <p:cNvPr id="30771" name="Line 64"/>
          <p:cNvSpPr>
            <a:spLocks noChangeShapeType="1"/>
          </p:cNvSpPr>
          <p:nvPr/>
        </p:nvSpPr>
        <p:spPr bwMode="auto">
          <a:xfrm flipV="1">
            <a:off x="1936750" y="4930775"/>
            <a:ext cx="2193925" cy="366713"/>
          </a:xfrm>
          <a:prstGeom prst="line">
            <a:avLst/>
          </a:prstGeom>
          <a:noFill/>
          <a:ln w="57150">
            <a:solidFill>
              <a:srgbClr val="000000"/>
            </a:solidFill>
            <a:round/>
            <a:headEnd/>
            <a:tailEnd/>
          </a:ln>
        </p:spPr>
        <p:txBody>
          <a:bodyPr/>
          <a:lstStyle/>
          <a:p>
            <a:endParaRPr lang="cs-CZ"/>
          </a:p>
        </p:txBody>
      </p:sp>
      <p:sp>
        <p:nvSpPr>
          <p:cNvPr id="30772" name="Line 65"/>
          <p:cNvSpPr>
            <a:spLocks noChangeShapeType="1"/>
          </p:cNvSpPr>
          <p:nvPr/>
        </p:nvSpPr>
        <p:spPr bwMode="auto">
          <a:xfrm flipV="1">
            <a:off x="1936750" y="4383088"/>
            <a:ext cx="2193925" cy="365125"/>
          </a:xfrm>
          <a:prstGeom prst="line">
            <a:avLst/>
          </a:prstGeom>
          <a:noFill/>
          <a:ln w="57150">
            <a:solidFill>
              <a:srgbClr val="000000"/>
            </a:solidFill>
            <a:round/>
            <a:headEnd/>
            <a:tailEnd/>
          </a:ln>
        </p:spPr>
        <p:txBody>
          <a:bodyPr/>
          <a:lstStyle/>
          <a:p>
            <a:endParaRPr lang="cs-CZ"/>
          </a:p>
        </p:txBody>
      </p:sp>
      <p:sp>
        <p:nvSpPr>
          <p:cNvPr id="30773" name="Line 66"/>
          <p:cNvSpPr>
            <a:spLocks noChangeShapeType="1"/>
          </p:cNvSpPr>
          <p:nvPr/>
        </p:nvSpPr>
        <p:spPr bwMode="auto">
          <a:xfrm>
            <a:off x="1752600" y="3743325"/>
            <a:ext cx="0" cy="2651125"/>
          </a:xfrm>
          <a:prstGeom prst="line">
            <a:avLst/>
          </a:prstGeom>
          <a:noFill/>
          <a:ln w="57150">
            <a:solidFill>
              <a:srgbClr val="000000"/>
            </a:solidFill>
            <a:round/>
            <a:headEnd/>
            <a:tailEnd/>
          </a:ln>
        </p:spPr>
        <p:txBody>
          <a:bodyPr/>
          <a:lstStyle/>
          <a:p>
            <a:endParaRPr lang="cs-CZ"/>
          </a:p>
        </p:txBody>
      </p:sp>
      <p:sp>
        <p:nvSpPr>
          <p:cNvPr id="30774" name="Line 67"/>
          <p:cNvSpPr>
            <a:spLocks noChangeShapeType="1"/>
          </p:cNvSpPr>
          <p:nvPr/>
        </p:nvSpPr>
        <p:spPr bwMode="auto">
          <a:xfrm flipV="1">
            <a:off x="1936750" y="4840288"/>
            <a:ext cx="2193925" cy="365125"/>
          </a:xfrm>
          <a:prstGeom prst="line">
            <a:avLst/>
          </a:prstGeom>
          <a:noFill/>
          <a:ln w="38100">
            <a:solidFill>
              <a:srgbClr val="000000"/>
            </a:solidFill>
            <a:round/>
            <a:headEnd/>
            <a:tailEnd/>
          </a:ln>
        </p:spPr>
        <p:txBody>
          <a:bodyPr/>
          <a:lstStyle/>
          <a:p>
            <a:endParaRPr lang="cs-CZ"/>
          </a:p>
        </p:txBody>
      </p:sp>
      <p:sp>
        <p:nvSpPr>
          <p:cNvPr id="30775" name="Line 68"/>
          <p:cNvSpPr>
            <a:spLocks noChangeShapeType="1"/>
          </p:cNvSpPr>
          <p:nvPr/>
        </p:nvSpPr>
        <p:spPr bwMode="auto">
          <a:xfrm flipV="1">
            <a:off x="1570038" y="2644775"/>
            <a:ext cx="1828800" cy="274638"/>
          </a:xfrm>
          <a:prstGeom prst="line">
            <a:avLst/>
          </a:prstGeom>
          <a:noFill/>
          <a:ln w="38100">
            <a:solidFill>
              <a:srgbClr val="000000"/>
            </a:solidFill>
            <a:round/>
            <a:headEnd/>
            <a:tailEnd/>
          </a:ln>
        </p:spPr>
        <p:txBody>
          <a:bodyPr/>
          <a:lstStyle/>
          <a:p>
            <a:endParaRPr lang="cs-CZ"/>
          </a:p>
        </p:txBody>
      </p:sp>
      <p:sp>
        <p:nvSpPr>
          <p:cNvPr id="30776" name="Line 69"/>
          <p:cNvSpPr>
            <a:spLocks noChangeShapeType="1"/>
          </p:cNvSpPr>
          <p:nvPr/>
        </p:nvSpPr>
        <p:spPr bwMode="auto">
          <a:xfrm flipV="1">
            <a:off x="1570038" y="3101975"/>
            <a:ext cx="1828800" cy="274638"/>
          </a:xfrm>
          <a:prstGeom prst="line">
            <a:avLst/>
          </a:prstGeom>
          <a:noFill/>
          <a:ln w="38100">
            <a:solidFill>
              <a:srgbClr val="000000"/>
            </a:solidFill>
            <a:round/>
            <a:headEnd/>
            <a:tailEnd/>
          </a:ln>
        </p:spPr>
        <p:txBody>
          <a:bodyPr/>
          <a:lstStyle/>
          <a:p>
            <a:endParaRPr lang="cs-CZ"/>
          </a:p>
        </p:txBody>
      </p:sp>
      <p:sp>
        <p:nvSpPr>
          <p:cNvPr id="30777" name="Line 70"/>
          <p:cNvSpPr>
            <a:spLocks noChangeShapeType="1"/>
          </p:cNvSpPr>
          <p:nvPr/>
        </p:nvSpPr>
        <p:spPr bwMode="auto">
          <a:xfrm flipV="1">
            <a:off x="1570038" y="3286125"/>
            <a:ext cx="1828800" cy="273050"/>
          </a:xfrm>
          <a:prstGeom prst="line">
            <a:avLst/>
          </a:prstGeom>
          <a:noFill/>
          <a:ln w="38100">
            <a:solidFill>
              <a:srgbClr val="000000"/>
            </a:solidFill>
            <a:round/>
            <a:headEnd/>
            <a:tailEnd/>
          </a:ln>
        </p:spPr>
        <p:txBody>
          <a:bodyPr/>
          <a:lstStyle/>
          <a:p>
            <a:endParaRPr lang="cs-CZ"/>
          </a:p>
        </p:txBody>
      </p:sp>
      <p:sp>
        <p:nvSpPr>
          <p:cNvPr id="30778" name="Line 71"/>
          <p:cNvSpPr>
            <a:spLocks noChangeShapeType="1"/>
          </p:cNvSpPr>
          <p:nvPr/>
        </p:nvSpPr>
        <p:spPr bwMode="auto">
          <a:xfrm flipV="1">
            <a:off x="930275" y="3101975"/>
            <a:ext cx="2468563" cy="457200"/>
          </a:xfrm>
          <a:prstGeom prst="line">
            <a:avLst/>
          </a:prstGeom>
          <a:noFill/>
          <a:ln w="38100">
            <a:solidFill>
              <a:srgbClr val="000000"/>
            </a:solidFill>
            <a:round/>
            <a:headEnd/>
            <a:tailEnd/>
          </a:ln>
        </p:spPr>
        <p:txBody>
          <a:bodyPr/>
          <a:lstStyle/>
          <a:p>
            <a:endParaRPr lang="cs-CZ"/>
          </a:p>
        </p:txBody>
      </p:sp>
      <p:sp>
        <p:nvSpPr>
          <p:cNvPr id="30779" name="Line 72"/>
          <p:cNvSpPr>
            <a:spLocks noChangeShapeType="1"/>
          </p:cNvSpPr>
          <p:nvPr/>
        </p:nvSpPr>
        <p:spPr bwMode="auto">
          <a:xfrm>
            <a:off x="930275" y="3559175"/>
            <a:ext cx="639763" cy="0"/>
          </a:xfrm>
          <a:prstGeom prst="line">
            <a:avLst/>
          </a:prstGeom>
          <a:noFill/>
          <a:ln w="38100">
            <a:solidFill>
              <a:srgbClr val="000000"/>
            </a:solidFill>
            <a:round/>
            <a:headEnd/>
            <a:tailEnd/>
          </a:ln>
        </p:spPr>
        <p:txBody>
          <a:bodyPr/>
          <a:lstStyle/>
          <a:p>
            <a:endParaRPr lang="cs-CZ"/>
          </a:p>
        </p:txBody>
      </p:sp>
      <p:sp>
        <p:nvSpPr>
          <p:cNvPr id="30780" name="Line 73"/>
          <p:cNvSpPr>
            <a:spLocks noChangeShapeType="1"/>
          </p:cNvSpPr>
          <p:nvPr/>
        </p:nvSpPr>
        <p:spPr bwMode="auto">
          <a:xfrm>
            <a:off x="930275" y="3559175"/>
            <a:ext cx="0" cy="457200"/>
          </a:xfrm>
          <a:prstGeom prst="line">
            <a:avLst/>
          </a:prstGeom>
          <a:noFill/>
          <a:ln w="38100">
            <a:solidFill>
              <a:srgbClr val="000000"/>
            </a:solidFill>
            <a:round/>
            <a:headEnd/>
            <a:tailEnd/>
          </a:ln>
        </p:spPr>
        <p:txBody>
          <a:bodyPr/>
          <a:lstStyle/>
          <a:p>
            <a:endParaRPr lang="cs-CZ"/>
          </a:p>
        </p:txBody>
      </p:sp>
      <p:sp>
        <p:nvSpPr>
          <p:cNvPr id="30781" name="Line 74"/>
          <p:cNvSpPr>
            <a:spLocks noChangeShapeType="1"/>
          </p:cNvSpPr>
          <p:nvPr/>
        </p:nvSpPr>
        <p:spPr bwMode="auto">
          <a:xfrm>
            <a:off x="1570038" y="3559175"/>
            <a:ext cx="0" cy="274638"/>
          </a:xfrm>
          <a:prstGeom prst="line">
            <a:avLst/>
          </a:prstGeom>
          <a:noFill/>
          <a:ln w="38100">
            <a:solidFill>
              <a:srgbClr val="000000"/>
            </a:solidFill>
            <a:round/>
            <a:headEnd/>
            <a:tailEnd/>
          </a:ln>
        </p:spPr>
        <p:txBody>
          <a:bodyPr/>
          <a:lstStyle/>
          <a:p>
            <a:endParaRPr lang="cs-CZ"/>
          </a:p>
        </p:txBody>
      </p:sp>
      <p:sp>
        <p:nvSpPr>
          <p:cNvPr id="30782" name="Line 75"/>
          <p:cNvSpPr>
            <a:spLocks noChangeShapeType="1"/>
          </p:cNvSpPr>
          <p:nvPr/>
        </p:nvSpPr>
        <p:spPr bwMode="auto">
          <a:xfrm>
            <a:off x="1570038" y="2279650"/>
            <a:ext cx="0" cy="0"/>
          </a:xfrm>
          <a:prstGeom prst="line">
            <a:avLst/>
          </a:prstGeom>
          <a:noFill/>
          <a:ln w="9525">
            <a:solidFill>
              <a:srgbClr val="000000"/>
            </a:solidFill>
            <a:round/>
            <a:headEnd/>
            <a:tailEnd/>
          </a:ln>
        </p:spPr>
        <p:txBody>
          <a:bodyPr/>
          <a:lstStyle/>
          <a:p>
            <a:endParaRPr lang="cs-CZ"/>
          </a:p>
        </p:txBody>
      </p:sp>
      <p:sp>
        <p:nvSpPr>
          <p:cNvPr id="30783" name="Line 76"/>
          <p:cNvSpPr>
            <a:spLocks noChangeShapeType="1"/>
          </p:cNvSpPr>
          <p:nvPr/>
        </p:nvSpPr>
        <p:spPr bwMode="auto">
          <a:xfrm flipV="1">
            <a:off x="930275" y="2462213"/>
            <a:ext cx="2468563" cy="457200"/>
          </a:xfrm>
          <a:prstGeom prst="line">
            <a:avLst/>
          </a:prstGeom>
          <a:noFill/>
          <a:ln w="38100">
            <a:solidFill>
              <a:srgbClr val="000000"/>
            </a:solidFill>
            <a:round/>
            <a:headEnd/>
            <a:tailEnd/>
          </a:ln>
        </p:spPr>
        <p:txBody>
          <a:bodyPr/>
          <a:lstStyle/>
          <a:p>
            <a:endParaRPr lang="cs-CZ"/>
          </a:p>
        </p:txBody>
      </p:sp>
      <p:sp>
        <p:nvSpPr>
          <p:cNvPr id="30784" name="Line 77"/>
          <p:cNvSpPr>
            <a:spLocks noChangeShapeType="1"/>
          </p:cNvSpPr>
          <p:nvPr/>
        </p:nvSpPr>
        <p:spPr bwMode="auto">
          <a:xfrm flipV="1">
            <a:off x="1570038" y="2005013"/>
            <a:ext cx="1828800" cy="274637"/>
          </a:xfrm>
          <a:prstGeom prst="line">
            <a:avLst/>
          </a:prstGeom>
          <a:noFill/>
          <a:ln w="38100">
            <a:solidFill>
              <a:srgbClr val="000000"/>
            </a:solidFill>
            <a:round/>
            <a:headEnd/>
            <a:tailEnd/>
          </a:ln>
        </p:spPr>
        <p:txBody>
          <a:bodyPr/>
          <a:lstStyle/>
          <a:p>
            <a:endParaRPr lang="cs-CZ"/>
          </a:p>
        </p:txBody>
      </p:sp>
      <p:sp>
        <p:nvSpPr>
          <p:cNvPr id="30785" name="Line 78"/>
          <p:cNvSpPr>
            <a:spLocks noChangeShapeType="1"/>
          </p:cNvSpPr>
          <p:nvPr/>
        </p:nvSpPr>
        <p:spPr bwMode="auto">
          <a:xfrm flipV="1">
            <a:off x="1204913" y="1639888"/>
            <a:ext cx="2193925" cy="365125"/>
          </a:xfrm>
          <a:prstGeom prst="line">
            <a:avLst/>
          </a:prstGeom>
          <a:noFill/>
          <a:ln w="38100">
            <a:solidFill>
              <a:srgbClr val="000000"/>
            </a:solidFill>
            <a:round/>
            <a:headEnd/>
            <a:tailEnd/>
          </a:ln>
        </p:spPr>
        <p:txBody>
          <a:bodyPr/>
          <a:lstStyle/>
          <a:p>
            <a:endParaRPr lang="cs-CZ"/>
          </a:p>
        </p:txBody>
      </p:sp>
      <p:sp>
        <p:nvSpPr>
          <p:cNvPr id="30786" name="Line 79"/>
          <p:cNvSpPr>
            <a:spLocks noChangeShapeType="1"/>
          </p:cNvSpPr>
          <p:nvPr/>
        </p:nvSpPr>
        <p:spPr bwMode="auto">
          <a:xfrm flipV="1">
            <a:off x="1204913" y="1182688"/>
            <a:ext cx="2193925" cy="365125"/>
          </a:xfrm>
          <a:prstGeom prst="line">
            <a:avLst/>
          </a:prstGeom>
          <a:noFill/>
          <a:ln w="38100">
            <a:solidFill>
              <a:srgbClr val="000000"/>
            </a:solidFill>
            <a:round/>
            <a:headEnd/>
            <a:tailEnd/>
          </a:ln>
        </p:spPr>
        <p:txBody>
          <a:bodyPr/>
          <a:lstStyle/>
          <a:p>
            <a:endParaRPr lang="cs-CZ"/>
          </a:p>
        </p:txBody>
      </p:sp>
      <p:sp>
        <p:nvSpPr>
          <p:cNvPr id="30787" name="Line 80"/>
          <p:cNvSpPr>
            <a:spLocks noChangeShapeType="1"/>
          </p:cNvSpPr>
          <p:nvPr/>
        </p:nvSpPr>
        <p:spPr bwMode="auto">
          <a:xfrm flipV="1">
            <a:off x="565150" y="1182688"/>
            <a:ext cx="2193925" cy="365125"/>
          </a:xfrm>
          <a:prstGeom prst="line">
            <a:avLst/>
          </a:prstGeom>
          <a:noFill/>
          <a:ln w="9525">
            <a:solidFill>
              <a:srgbClr val="000000"/>
            </a:solidFill>
            <a:round/>
            <a:headEnd/>
            <a:tailEnd/>
          </a:ln>
        </p:spPr>
        <p:txBody>
          <a:bodyPr/>
          <a:lstStyle/>
          <a:p>
            <a:endParaRPr lang="cs-CZ"/>
          </a:p>
        </p:txBody>
      </p:sp>
      <p:sp>
        <p:nvSpPr>
          <p:cNvPr id="30788" name="Line 81"/>
          <p:cNvSpPr>
            <a:spLocks noChangeShapeType="1"/>
          </p:cNvSpPr>
          <p:nvPr/>
        </p:nvSpPr>
        <p:spPr bwMode="auto">
          <a:xfrm flipV="1">
            <a:off x="838200" y="2736850"/>
            <a:ext cx="914400" cy="182563"/>
          </a:xfrm>
          <a:prstGeom prst="line">
            <a:avLst/>
          </a:prstGeom>
          <a:noFill/>
          <a:ln w="38100">
            <a:solidFill>
              <a:srgbClr val="000000"/>
            </a:solidFill>
            <a:round/>
            <a:headEnd/>
            <a:tailEnd/>
          </a:ln>
        </p:spPr>
        <p:txBody>
          <a:bodyPr/>
          <a:lstStyle/>
          <a:p>
            <a:endParaRPr lang="cs-CZ"/>
          </a:p>
        </p:txBody>
      </p:sp>
      <p:sp>
        <p:nvSpPr>
          <p:cNvPr id="30789" name="Line 82"/>
          <p:cNvSpPr>
            <a:spLocks noChangeShapeType="1"/>
          </p:cNvSpPr>
          <p:nvPr/>
        </p:nvSpPr>
        <p:spPr bwMode="auto">
          <a:xfrm flipV="1">
            <a:off x="198438" y="2736850"/>
            <a:ext cx="914400" cy="182563"/>
          </a:xfrm>
          <a:prstGeom prst="line">
            <a:avLst/>
          </a:prstGeom>
          <a:noFill/>
          <a:ln w="38100">
            <a:solidFill>
              <a:srgbClr val="000000"/>
            </a:solidFill>
            <a:round/>
            <a:headEnd/>
            <a:tailEnd/>
          </a:ln>
        </p:spPr>
        <p:txBody>
          <a:bodyPr/>
          <a:lstStyle/>
          <a:p>
            <a:endParaRPr lang="cs-CZ"/>
          </a:p>
        </p:txBody>
      </p:sp>
      <p:sp>
        <p:nvSpPr>
          <p:cNvPr id="30790" name="Line 83"/>
          <p:cNvSpPr>
            <a:spLocks noChangeShapeType="1"/>
          </p:cNvSpPr>
          <p:nvPr/>
        </p:nvSpPr>
        <p:spPr bwMode="auto">
          <a:xfrm flipV="1">
            <a:off x="198438" y="3376613"/>
            <a:ext cx="1006475" cy="182562"/>
          </a:xfrm>
          <a:prstGeom prst="line">
            <a:avLst/>
          </a:prstGeom>
          <a:noFill/>
          <a:ln w="38100">
            <a:solidFill>
              <a:srgbClr val="000000"/>
            </a:solidFill>
            <a:round/>
            <a:headEnd/>
            <a:tailEnd/>
          </a:ln>
        </p:spPr>
        <p:txBody>
          <a:bodyPr/>
          <a:lstStyle/>
          <a:p>
            <a:endParaRPr lang="cs-CZ"/>
          </a:p>
        </p:txBody>
      </p:sp>
      <p:sp>
        <p:nvSpPr>
          <p:cNvPr id="30791" name="Line 84"/>
          <p:cNvSpPr>
            <a:spLocks noChangeShapeType="1"/>
          </p:cNvSpPr>
          <p:nvPr/>
        </p:nvSpPr>
        <p:spPr bwMode="auto">
          <a:xfrm flipV="1">
            <a:off x="838200" y="3376613"/>
            <a:ext cx="914400" cy="182562"/>
          </a:xfrm>
          <a:prstGeom prst="line">
            <a:avLst/>
          </a:prstGeom>
          <a:noFill/>
          <a:ln w="38100">
            <a:solidFill>
              <a:srgbClr val="000000"/>
            </a:solidFill>
            <a:round/>
            <a:headEnd/>
            <a:tailEnd/>
          </a:ln>
        </p:spPr>
        <p:txBody>
          <a:bodyPr/>
          <a:lstStyle/>
          <a:p>
            <a:endParaRPr lang="cs-CZ"/>
          </a:p>
        </p:txBody>
      </p:sp>
      <p:sp>
        <p:nvSpPr>
          <p:cNvPr id="30792" name="Line 85"/>
          <p:cNvSpPr>
            <a:spLocks noChangeShapeType="1"/>
          </p:cNvSpPr>
          <p:nvPr/>
        </p:nvSpPr>
        <p:spPr bwMode="auto">
          <a:xfrm flipV="1">
            <a:off x="198438" y="4016375"/>
            <a:ext cx="1006475" cy="184150"/>
          </a:xfrm>
          <a:prstGeom prst="line">
            <a:avLst/>
          </a:prstGeom>
          <a:noFill/>
          <a:ln w="9525" cap="rnd">
            <a:solidFill>
              <a:srgbClr val="000000"/>
            </a:solidFill>
            <a:prstDash val="sysDot"/>
            <a:round/>
            <a:headEnd/>
            <a:tailEnd/>
          </a:ln>
        </p:spPr>
        <p:txBody>
          <a:bodyPr/>
          <a:lstStyle/>
          <a:p>
            <a:endParaRPr lang="cs-CZ"/>
          </a:p>
        </p:txBody>
      </p:sp>
      <p:sp>
        <p:nvSpPr>
          <p:cNvPr id="30793" name="Line 86"/>
          <p:cNvSpPr>
            <a:spLocks noChangeShapeType="1"/>
          </p:cNvSpPr>
          <p:nvPr/>
        </p:nvSpPr>
        <p:spPr bwMode="auto">
          <a:xfrm flipV="1">
            <a:off x="198438" y="4657725"/>
            <a:ext cx="823912" cy="182563"/>
          </a:xfrm>
          <a:prstGeom prst="line">
            <a:avLst/>
          </a:prstGeom>
          <a:noFill/>
          <a:ln w="9525" cap="rnd">
            <a:solidFill>
              <a:srgbClr val="000000"/>
            </a:solidFill>
            <a:prstDash val="sysDot"/>
            <a:round/>
            <a:headEnd/>
            <a:tailEnd/>
          </a:ln>
        </p:spPr>
        <p:txBody>
          <a:bodyPr/>
          <a:lstStyle/>
          <a:p>
            <a:endParaRPr lang="cs-CZ"/>
          </a:p>
        </p:txBody>
      </p:sp>
      <p:sp>
        <p:nvSpPr>
          <p:cNvPr id="30794" name="Line 87"/>
          <p:cNvSpPr>
            <a:spLocks noChangeShapeType="1"/>
          </p:cNvSpPr>
          <p:nvPr/>
        </p:nvSpPr>
        <p:spPr bwMode="auto">
          <a:xfrm flipV="1">
            <a:off x="838200" y="4657725"/>
            <a:ext cx="914400" cy="182563"/>
          </a:xfrm>
          <a:prstGeom prst="line">
            <a:avLst/>
          </a:prstGeom>
          <a:noFill/>
          <a:ln w="9525" cap="rnd">
            <a:solidFill>
              <a:srgbClr val="000000"/>
            </a:solidFill>
            <a:prstDash val="sysDot"/>
            <a:round/>
            <a:headEnd/>
            <a:tailEnd/>
          </a:ln>
        </p:spPr>
        <p:txBody>
          <a:bodyPr/>
          <a:lstStyle/>
          <a:p>
            <a:endParaRPr lang="cs-CZ"/>
          </a:p>
        </p:txBody>
      </p:sp>
      <p:sp>
        <p:nvSpPr>
          <p:cNvPr id="30795" name="Line 88"/>
          <p:cNvSpPr>
            <a:spLocks noChangeShapeType="1"/>
          </p:cNvSpPr>
          <p:nvPr/>
        </p:nvSpPr>
        <p:spPr bwMode="auto">
          <a:xfrm flipV="1">
            <a:off x="565150" y="5297488"/>
            <a:ext cx="1004888" cy="182562"/>
          </a:xfrm>
          <a:prstGeom prst="line">
            <a:avLst/>
          </a:prstGeom>
          <a:noFill/>
          <a:ln w="9525" cap="rnd">
            <a:solidFill>
              <a:srgbClr val="000000"/>
            </a:solidFill>
            <a:prstDash val="sysDot"/>
            <a:round/>
            <a:headEnd/>
            <a:tailEnd/>
          </a:ln>
        </p:spPr>
        <p:txBody>
          <a:bodyPr/>
          <a:lstStyle/>
          <a:p>
            <a:endParaRPr lang="cs-CZ"/>
          </a:p>
        </p:txBody>
      </p:sp>
      <p:sp>
        <p:nvSpPr>
          <p:cNvPr id="30796" name="Line 89"/>
          <p:cNvSpPr>
            <a:spLocks noChangeShapeType="1"/>
          </p:cNvSpPr>
          <p:nvPr/>
        </p:nvSpPr>
        <p:spPr bwMode="auto">
          <a:xfrm>
            <a:off x="4222750" y="3743325"/>
            <a:ext cx="0" cy="457200"/>
          </a:xfrm>
          <a:prstGeom prst="line">
            <a:avLst/>
          </a:prstGeom>
          <a:noFill/>
          <a:ln w="9525" cap="rnd">
            <a:solidFill>
              <a:srgbClr val="000000"/>
            </a:solidFill>
            <a:prstDash val="sysDot"/>
            <a:round/>
            <a:headEnd/>
            <a:tailEnd/>
          </a:ln>
        </p:spPr>
        <p:txBody>
          <a:bodyPr/>
          <a:lstStyle/>
          <a:p>
            <a:endParaRPr lang="cs-CZ"/>
          </a:p>
        </p:txBody>
      </p:sp>
      <p:sp>
        <p:nvSpPr>
          <p:cNvPr id="30797" name="Line 90"/>
          <p:cNvSpPr>
            <a:spLocks noChangeShapeType="1"/>
          </p:cNvSpPr>
          <p:nvPr/>
        </p:nvSpPr>
        <p:spPr bwMode="auto">
          <a:xfrm>
            <a:off x="4222750" y="3101975"/>
            <a:ext cx="0" cy="457200"/>
          </a:xfrm>
          <a:prstGeom prst="line">
            <a:avLst/>
          </a:prstGeom>
          <a:noFill/>
          <a:ln w="9525" cap="rnd">
            <a:solidFill>
              <a:srgbClr val="000000"/>
            </a:solidFill>
            <a:prstDash val="sysDot"/>
            <a:round/>
            <a:headEnd/>
            <a:tailEnd/>
          </a:ln>
        </p:spPr>
        <p:txBody>
          <a:bodyPr/>
          <a:lstStyle/>
          <a:p>
            <a:endParaRPr lang="cs-CZ"/>
          </a:p>
        </p:txBody>
      </p:sp>
      <p:sp>
        <p:nvSpPr>
          <p:cNvPr id="30798" name="Line 91"/>
          <p:cNvSpPr>
            <a:spLocks noChangeShapeType="1"/>
          </p:cNvSpPr>
          <p:nvPr/>
        </p:nvSpPr>
        <p:spPr bwMode="auto">
          <a:xfrm>
            <a:off x="4222750" y="2462213"/>
            <a:ext cx="0" cy="457200"/>
          </a:xfrm>
          <a:prstGeom prst="line">
            <a:avLst/>
          </a:prstGeom>
          <a:noFill/>
          <a:ln w="9525" cap="rnd">
            <a:solidFill>
              <a:srgbClr val="000000"/>
            </a:solidFill>
            <a:prstDash val="sysDot"/>
            <a:round/>
            <a:headEnd/>
            <a:tailEnd/>
          </a:ln>
        </p:spPr>
        <p:txBody>
          <a:bodyPr/>
          <a:lstStyle/>
          <a:p>
            <a:endParaRPr lang="cs-CZ"/>
          </a:p>
        </p:txBody>
      </p:sp>
      <p:sp>
        <p:nvSpPr>
          <p:cNvPr id="30799" name="Line 92"/>
          <p:cNvSpPr>
            <a:spLocks noChangeShapeType="1"/>
          </p:cNvSpPr>
          <p:nvPr/>
        </p:nvSpPr>
        <p:spPr bwMode="auto">
          <a:xfrm>
            <a:off x="4222750" y="1822450"/>
            <a:ext cx="0" cy="457200"/>
          </a:xfrm>
          <a:prstGeom prst="line">
            <a:avLst/>
          </a:prstGeom>
          <a:noFill/>
          <a:ln w="9525" cap="rnd">
            <a:solidFill>
              <a:srgbClr val="000000"/>
            </a:solidFill>
            <a:prstDash val="sysDot"/>
            <a:round/>
            <a:headEnd/>
            <a:tailEnd/>
          </a:ln>
        </p:spPr>
        <p:txBody>
          <a:bodyPr/>
          <a:lstStyle/>
          <a:p>
            <a:endParaRPr lang="cs-CZ"/>
          </a:p>
        </p:txBody>
      </p:sp>
      <p:sp>
        <p:nvSpPr>
          <p:cNvPr id="30800" name="Line 93"/>
          <p:cNvSpPr>
            <a:spLocks noChangeShapeType="1"/>
          </p:cNvSpPr>
          <p:nvPr/>
        </p:nvSpPr>
        <p:spPr bwMode="auto">
          <a:xfrm>
            <a:off x="3856038" y="1090613"/>
            <a:ext cx="0" cy="457200"/>
          </a:xfrm>
          <a:prstGeom prst="line">
            <a:avLst/>
          </a:prstGeom>
          <a:noFill/>
          <a:ln w="9525" cap="rnd">
            <a:solidFill>
              <a:srgbClr val="000000"/>
            </a:solidFill>
            <a:prstDash val="sysDot"/>
            <a:round/>
            <a:headEnd/>
            <a:tailEnd/>
          </a:ln>
        </p:spPr>
        <p:txBody>
          <a:bodyPr/>
          <a:lstStyle/>
          <a:p>
            <a:endParaRPr lang="cs-CZ"/>
          </a:p>
        </p:txBody>
      </p:sp>
      <p:sp>
        <p:nvSpPr>
          <p:cNvPr id="30801" name="Line 94"/>
          <p:cNvSpPr>
            <a:spLocks noChangeShapeType="1"/>
          </p:cNvSpPr>
          <p:nvPr/>
        </p:nvSpPr>
        <p:spPr bwMode="auto">
          <a:xfrm>
            <a:off x="3490913" y="1822450"/>
            <a:ext cx="731837" cy="0"/>
          </a:xfrm>
          <a:prstGeom prst="line">
            <a:avLst/>
          </a:prstGeom>
          <a:noFill/>
          <a:ln w="9525" cap="rnd">
            <a:solidFill>
              <a:srgbClr val="000000"/>
            </a:solidFill>
            <a:prstDash val="sysDot"/>
            <a:round/>
            <a:headEnd/>
            <a:tailEnd/>
          </a:ln>
        </p:spPr>
        <p:txBody>
          <a:bodyPr/>
          <a:lstStyle/>
          <a:p>
            <a:endParaRPr lang="cs-CZ"/>
          </a:p>
        </p:txBody>
      </p:sp>
      <p:sp>
        <p:nvSpPr>
          <p:cNvPr id="30802" name="Line 95"/>
          <p:cNvSpPr>
            <a:spLocks noChangeShapeType="1"/>
          </p:cNvSpPr>
          <p:nvPr/>
        </p:nvSpPr>
        <p:spPr bwMode="auto">
          <a:xfrm>
            <a:off x="4222750" y="4383088"/>
            <a:ext cx="0" cy="457200"/>
          </a:xfrm>
          <a:prstGeom prst="line">
            <a:avLst/>
          </a:prstGeom>
          <a:noFill/>
          <a:ln w="9525" cap="rnd">
            <a:solidFill>
              <a:srgbClr val="000000"/>
            </a:solidFill>
            <a:prstDash val="sysDot"/>
            <a:round/>
            <a:headEnd/>
            <a:tailEnd/>
          </a:ln>
        </p:spPr>
        <p:txBody>
          <a:bodyPr/>
          <a:lstStyle/>
          <a:p>
            <a:endParaRPr lang="cs-CZ"/>
          </a:p>
        </p:txBody>
      </p:sp>
      <p:sp>
        <p:nvSpPr>
          <p:cNvPr id="30803" name="Line 96"/>
          <p:cNvSpPr>
            <a:spLocks noChangeShapeType="1"/>
          </p:cNvSpPr>
          <p:nvPr/>
        </p:nvSpPr>
        <p:spPr bwMode="auto">
          <a:xfrm>
            <a:off x="3490913" y="4383088"/>
            <a:ext cx="731837" cy="0"/>
          </a:xfrm>
          <a:prstGeom prst="line">
            <a:avLst/>
          </a:prstGeom>
          <a:noFill/>
          <a:ln w="9525" cap="rnd">
            <a:solidFill>
              <a:srgbClr val="000000"/>
            </a:solidFill>
            <a:prstDash val="sysDot"/>
            <a:round/>
            <a:headEnd/>
            <a:tailEnd/>
          </a:ln>
        </p:spPr>
        <p:txBody>
          <a:bodyPr/>
          <a:lstStyle/>
          <a:p>
            <a:endParaRPr lang="cs-CZ"/>
          </a:p>
        </p:txBody>
      </p:sp>
      <p:sp>
        <p:nvSpPr>
          <p:cNvPr id="30804" name="Line 97"/>
          <p:cNvSpPr>
            <a:spLocks noChangeShapeType="1"/>
          </p:cNvSpPr>
          <p:nvPr/>
        </p:nvSpPr>
        <p:spPr bwMode="auto">
          <a:xfrm>
            <a:off x="2941638" y="1822450"/>
            <a:ext cx="366712" cy="0"/>
          </a:xfrm>
          <a:prstGeom prst="line">
            <a:avLst/>
          </a:prstGeom>
          <a:noFill/>
          <a:ln w="38100">
            <a:solidFill>
              <a:srgbClr val="000000"/>
            </a:solidFill>
            <a:round/>
            <a:headEnd/>
            <a:tailEnd/>
          </a:ln>
        </p:spPr>
        <p:txBody>
          <a:bodyPr/>
          <a:lstStyle/>
          <a:p>
            <a:endParaRPr lang="cs-CZ"/>
          </a:p>
        </p:txBody>
      </p:sp>
      <p:sp>
        <p:nvSpPr>
          <p:cNvPr id="30805" name="Line 98"/>
          <p:cNvSpPr>
            <a:spLocks noChangeShapeType="1"/>
          </p:cNvSpPr>
          <p:nvPr/>
        </p:nvSpPr>
        <p:spPr bwMode="auto">
          <a:xfrm flipV="1">
            <a:off x="565150" y="1822450"/>
            <a:ext cx="365125" cy="639763"/>
          </a:xfrm>
          <a:prstGeom prst="line">
            <a:avLst/>
          </a:prstGeom>
          <a:noFill/>
          <a:ln w="9525">
            <a:solidFill>
              <a:srgbClr val="000000"/>
            </a:solidFill>
            <a:round/>
            <a:headEnd/>
            <a:tailEnd/>
          </a:ln>
        </p:spPr>
        <p:txBody>
          <a:bodyPr/>
          <a:lstStyle/>
          <a:p>
            <a:endParaRPr lang="cs-CZ"/>
          </a:p>
        </p:txBody>
      </p:sp>
      <p:sp>
        <p:nvSpPr>
          <p:cNvPr id="30806" name="Line 99"/>
          <p:cNvSpPr>
            <a:spLocks noChangeShapeType="1"/>
          </p:cNvSpPr>
          <p:nvPr/>
        </p:nvSpPr>
        <p:spPr bwMode="auto">
          <a:xfrm>
            <a:off x="930275" y="1822450"/>
            <a:ext cx="365125" cy="639763"/>
          </a:xfrm>
          <a:prstGeom prst="line">
            <a:avLst/>
          </a:prstGeom>
          <a:noFill/>
          <a:ln w="9525">
            <a:solidFill>
              <a:srgbClr val="000000"/>
            </a:solidFill>
            <a:round/>
            <a:headEnd/>
            <a:tailEnd/>
          </a:ln>
        </p:spPr>
        <p:txBody>
          <a:bodyPr/>
          <a:lstStyle/>
          <a:p>
            <a:endParaRPr lang="cs-CZ"/>
          </a:p>
        </p:txBody>
      </p:sp>
      <p:sp>
        <p:nvSpPr>
          <p:cNvPr id="30807" name="Line 100"/>
          <p:cNvSpPr>
            <a:spLocks noChangeShapeType="1"/>
          </p:cNvSpPr>
          <p:nvPr/>
        </p:nvSpPr>
        <p:spPr bwMode="auto">
          <a:xfrm>
            <a:off x="1295400" y="2462213"/>
            <a:ext cx="0" cy="1463675"/>
          </a:xfrm>
          <a:prstGeom prst="line">
            <a:avLst/>
          </a:prstGeom>
          <a:noFill/>
          <a:ln w="9525">
            <a:solidFill>
              <a:srgbClr val="000000"/>
            </a:solidFill>
            <a:round/>
            <a:headEnd/>
            <a:tailEnd/>
          </a:ln>
        </p:spPr>
        <p:txBody>
          <a:bodyPr/>
          <a:lstStyle/>
          <a:p>
            <a:endParaRPr lang="cs-CZ"/>
          </a:p>
        </p:txBody>
      </p:sp>
      <p:sp>
        <p:nvSpPr>
          <p:cNvPr id="30808" name="Line 101"/>
          <p:cNvSpPr>
            <a:spLocks noChangeShapeType="1"/>
          </p:cNvSpPr>
          <p:nvPr/>
        </p:nvSpPr>
        <p:spPr bwMode="auto">
          <a:xfrm>
            <a:off x="565150" y="2462213"/>
            <a:ext cx="0" cy="1738312"/>
          </a:xfrm>
          <a:prstGeom prst="line">
            <a:avLst/>
          </a:prstGeom>
          <a:noFill/>
          <a:ln w="9525">
            <a:solidFill>
              <a:srgbClr val="000000"/>
            </a:solidFill>
            <a:round/>
            <a:headEnd/>
            <a:tailEnd/>
          </a:ln>
        </p:spPr>
        <p:txBody>
          <a:bodyPr/>
          <a:lstStyle/>
          <a:p>
            <a:endParaRPr lang="cs-CZ"/>
          </a:p>
        </p:txBody>
      </p:sp>
      <p:sp>
        <p:nvSpPr>
          <p:cNvPr id="30809" name="Line 102"/>
          <p:cNvSpPr>
            <a:spLocks noChangeShapeType="1"/>
          </p:cNvSpPr>
          <p:nvPr/>
        </p:nvSpPr>
        <p:spPr bwMode="auto">
          <a:xfrm>
            <a:off x="565150" y="5114925"/>
            <a:ext cx="365125" cy="639763"/>
          </a:xfrm>
          <a:prstGeom prst="line">
            <a:avLst/>
          </a:prstGeom>
          <a:noFill/>
          <a:ln w="9525" cap="rnd">
            <a:solidFill>
              <a:srgbClr val="000000"/>
            </a:solidFill>
            <a:prstDash val="sysDot"/>
            <a:round/>
            <a:headEnd/>
            <a:tailEnd/>
          </a:ln>
        </p:spPr>
        <p:txBody>
          <a:bodyPr/>
          <a:lstStyle/>
          <a:p>
            <a:endParaRPr lang="cs-CZ"/>
          </a:p>
        </p:txBody>
      </p:sp>
      <p:sp>
        <p:nvSpPr>
          <p:cNvPr id="30810" name="Line 103"/>
          <p:cNvSpPr>
            <a:spLocks noChangeShapeType="1"/>
          </p:cNvSpPr>
          <p:nvPr/>
        </p:nvSpPr>
        <p:spPr bwMode="auto">
          <a:xfrm flipV="1">
            <a:off x="930275" y="5022850"/>
            <a:ext cx="365125" cy="639763"/>
          </a:xfrm>
          <a:prstGeom prst="line">
            <a:avLst/>
          </a:prstGeom>
          <a:noFill/>
          <a:ln w="9525" cap="rnd">
            <a:solidFill>
              <a:srgbClr val="000000"/>
            </a:solidFill>
            <a:prstDash val="sysDot"/>
            <a:round/>
            <a:headEnd/>
            <a:tailEnd/>
          </a:ln>
        </p:spPr>
        <p:txBody>
          <a:bodyPr/>
          <a:lstStyle/>
          <a:p>
            <a:endParaRPr lang="cs-CZ"/>
          </a:p>
        </p:txBody>
      </p:sp>
      <p:sp>
        <p:nvSpPr>
          <p:cNvPr id="30811" name="Line 104"/>
          <p:cNvSpPr>
            <a:spLocks noChangeShapeType="1"/>
          </p:cNvSpPr>
          <p:nvPr/>
        </p:nvSpPr>
        <p:spPr bwMode="auto">
          <a:xfrm>
            <a:off x="565150" y="5114925"/>
            <a:ext cx="0" cy="0"/>
          </a:xfrm>
          <a:prstGeom prst="line">
            <a:avLst/>
          </a:prstGeom>
          <a:noFill/>
          <a:ln w="9525">
            <a:solidFill>
              <a:srgbClr val="000000"/>
            </a:solidFill>
            <a:round/>
            <a:headEnd/>
            <a:tailEnd/>
          </a:ln>
        </p:spPr>
        <p:txBody>
          <a:bodyPr/>
          <a:lstStyle/>
          <a:p>
            <a:endParaRPr lang="cs-CZ"/>
          </a:p>
        </p:txBody>
      </p:sp>
      <p:sp>
        <p:nvSpPr>
          <p:cNvPr id="30812" name="Line 105"/>
          <p:cNvSpPr>
            <a:spLocks noChangeShapeType="1"/>
          </p:cNvSpPr>
          <p:nvPr/>
        </p:nvSpPr>
        <p:spPr bwMode="auto">
          <a:xfrm>
            <a:off x="565150" y="4200525"/>
            <a:ext cx="0" cy="914400"/>
          </a:xfrm>
          <a:prstGeom prst="line">
            <a:avLst/>
          </a:prstGeom>
          <a:noFill/>
          <a:ln w="9525" cap="rnd">
            <a:solidFill>
              <a:srgbClr val="000000"/>
            </a:solidFill>
            <a:prstDash val="sysDot"/>
            <a:round/>
            <a:headEnd/>
            <a:tailEnd/>
          </a:ln>
        </p:spPr>
        <p:txBody>
          <a:bodyPr/>
          <a:lstStyle/>
          <a:p>
            <a:endParaRPr lang="cs-CZ"/>
          </a:p>
        </p:txBody>
      </p:sp>
      <p:sp>
        <p:nvSpPr>
          <p:cNvPr id="30813" name="Line 106"/>
          <p:cNvSpPr>
            <a:spLocks noChangeShapeType="1"/>
          </p:cNvSpPr>
          <p:nvPr/>
        </p:nvSpPr>
        <p:spPr bwMode="auto">
          <a:xfrm>
            <a:off x="1295400" y="3925888"/>
            <a:ext cx="0" cy="1189037"/>
          </a:xfrm>
          <a:prstGeom prst="line">
            <a:avLst/>
          </a:prstGeom>
          <a:noFill/>
          <a:ln w="9525" cap="rnd">
            <a:solidFill>
              <a:srgbClr val="000000"/>
            </a:solidFill>
            <a:prstDash val="sysDot"/>
            <a:round/>
            <a:headEnd/>
            <a:tailEnd/>
          </a:ln>
        </p:spPr>
        <p:txBody>
          <a:bodyPr/>
          <a:lstStyle/>
          <a:p>
            <a:endParaRPr lang="cs-CZ"/>
          </a:p>
        </p:txBody>
      </p:sp>
      <p:sp>
        <p:nvSpPr>
          <p:cNvPr id="30814" name="Line 107"/>
          <p:cNvSpPr>
            <a:spLocks noChangeShapeType="1"/>
          </p:cNvSpPr>
          <p:nvPr/>
        </p:nvSpPr>
        <p:spPr bwMode="auto">
          <a:xfrm flipV="1">
            <a:off x="1936750" y="4748213"/>
            <a:ext cx="547688" cy="92075"/>
          </a:xfrm>
          <a:prstGeom prst="line">
            <a:avLst/>
          </a:prstGeom>
          <a:noFill/>
          <a:ln w="38100">
            <a:solidFill>
              <a:srgbClr val="000000"/>
            </a:solidFill>
            <a:round/>
            <a:headEnd/>
            <a:tailEnd/>
          </a:ln>
        </p:spPr>
        <p:txBody>
          <a:bodyPr/>
          <a:lstStyle/>
          <a:p>
            <a:endParaRPr lang="cs-CZ"/>
          </a:p>
        </p:txBody>
      </p:sp>
      <p:sp>
        <p:nvSpPr>
          <p:cNvPr id="30815" name="Line 108"/>
          <p:cNvSpPr>
            <a:spLocks noChangeShapeType="1"/>
          </p:cNvSpPr>
          <p:nvPr/>
        </p:nvSpPr>
        <p:spPr bwMode="auto">
          <a:xfrm>
            <a:off x="2484438" y="4748213"/>
            <a:ext cx="0" cy="274637"/>
          </a:xfrm>
          <a:prstGeom prst="line">
            <a:avLst/>
          </a:prstGeom>
          <a:noFill/>
          <a:ln w="38100">
            <a:solidFill>
              <a:srgbClr val="000000"/>
            </a:solidFill>
            <a:round/>
            <a:headEnd/>
            <a:tailEnd/>
          </a:ln>
        </p:spPr>
        <p:txBody>
          <a:bodyPr/>
          <a:lstStyle/>
          <a:p>
            <a:endParaRPr lang="cs-CZ"/>
          </a:p>
        </p:txBody>
      </p:sp>
      <p:sp>
        <p:nvSpPr>
          <p:cNvPr id="30816" name="Line 109"/>
          <p:cNvSpPr>
            <a:spLocks noChangeShapeType="1"/>
          </p:cNvSpPr>
          <p:nvPr/>
        </p:nvSpPr>
        <p:spPr bwMode="auto">
          <a:xfrm flipH="1">
            <a:off x="1936750" y="5022850"/>
            <a:ext cx="547688" cy="92075"/>
          </a:xfrm>
          <a:prstGeom prst="line">
            <a:avLst/>
          </a:prstGeom>
          <a:noFill/>
          <a:ln w="38100">
            <a:solidFill>
              <a:srgbClr val="000000"/>
            </a:solidFill>
            <a:round/>
            <a:headEnd/>
            <a:tailEnd/>
          </a:ln>
        </p:spPr>
        <p:txBody>
          <a:bodyPr/>
          <a:lstStyle/>
          <a:p>
            <a:endParaRPr lang="cs-CZ"/>
          </a:p>
        </p:txBody>
      </p:sp>
      <p:sp>
        <p:nvSpPr>
          <p:cNvPr id="30817" name="Line 110"/>
          <p:cNvSpPr>
            <a:spLocks noChangeShapeType="1"/>
          </p:cNvSpPr>
          <p:nvPr/>
        </p:nvSpPr>
        <p:spPr bwMode="auto">
          <a:xfrm>
            <a:off x="2667000" y="4748213"/>
            <a:ext cx="0" cy="274637"/>
          </a:xfrm>
          <a:prstGeom prst="line">
            <a:avLst/>
          </a:prstGeom>
          <a:noFill/>
          <a:ln w="38100">
            <a:solidFill>
              <a:srgbClr val="000000"/>
            </a:solidFill>
            <a:round/>
            <a:headEnd/>
            <a:tailEnd/>
          </a:ln>
        </p:spPr>
        <p:txBody>
          <a:bodyPr/>
          <a:lstStyle/>
          <a:p>
            <a:endParaRPr lang="cs-CZ"/>
          </a:p>
        </p:txBody>
      </p:sp>
      <p:sp>
        <p:nvSpPr>
          <p:cNvPr id="30818" name="Line 111"/>
          <p:cNvSpPr>
            <a:spLocks noChangeShapeType="1"/>
          </p:cNvSpPr>
          <p:nvPr/>
        </p:nvSpPr>
        <p:spPr bwMode="auto">
          <a:xfrm>
            <a:off x="3124200" y="4657725"/>
            <a:ext cx="0" cy="273050"/>
          </a:xfrm>
          <a:prstGeom prst="line">
            <a:avLst/>
          </a:prstGeom>
          <a:noFill/>
          <a:ln w="38100">
            <a:solidFill>
              <a:srgbClr val="000000"/>
            </a:solidFill>
            <a:round/>
            <a:headEnd/>
            <a:tailEnd/>
          </a:ln>
        </p:spPr>
        <p:txBody>
          <a:bodyPr/>
          <a:lstStyle/>
          <a:p>
            <a:endParaRPr lang="cs-CZ"/>
          </a:p>
        </p:txBody>
      </p:sp>
      <p:sp>
        <p:nvSpPr>
          <p:cNvPr id="30819" name="Line 112"/>
          <p:cNvSpPr>
            <a:spLocks noChangeShapeType="1"/>
          </p:cNvSpPr>
          <p:nvPr/>
        </p:nvSpPr>
        <p:spPr bwMode="auto">
          <a:xfrm>
            <a:off x="3765550" y="4565650"/>
            <a:ext cx="0" cy="274638"/>
          </a:xfrm>
          <a:prstGeom prst="line">
            <a:avLst/>
          </a:prstGeom>
          <a:noFill/>
          <a:ln w="38100">
            <a:solidFill>
              <a:srgbClr val="000000"/>
            </a:solidFill>
            <a:round/>
            <a:headEnd/>
            <a:tailEnd/>
          </a:ln>
        </p:spPr>
        <p:txBody>
          <a:bodyPr/>
          <a:lstStyle/>
          <a:p>
            <a:endParaRPr lang="cs-CZ"/>
          </a:p>
        </p:txBody>
      </p:sp>
      <p:sp>
        <p:nvSpPr>
          <p:cNvPr id="30820" name="Line 113"/>
          <p:cNvSpPr>
            <a:spLocks noChangeShapeType="1"/>
          </p:cNvSpPr>
          <p:nvPr/>
        </p:nvSpPr>
        <p:spPr bwMode="auto">
          <a:xfrm>
            <a:off x="3308350" y="4657725"/>
            <a:ext cx="0" cy="273050"/>
          </a:xfrm>
          <a:prstGeom prst="line">
            <a:avLst/>
          </a:prstGeom>
          <a:noFill/>
          <a:ln w="38100">
            <a:solidFill>
              <a:srgbClr val="000000"/>
            </a:solidFill>
            <a:round/>
            <a:headEnd/>
            <a:tailEnd/>
          </a:ln>
        </p:spPr>
        <p:txBody>
          <a:bodyPr/>
          <a:lstStyle/>
          <a:p>
            <a:endParaRPr lang="cs-CZ"/>
          </a:p>
        </p:txBody>
      </p:sp>
      <p:sp>
        <p:nvSpPr>
          <p:cNvPr id="30821" name="Line 114"/>
          <p:cNvSpPr>
            <a:spLocks noChangeShapeType="1"/>
          </p:cNvSpPr>
          <p:nvPr/>
        </p:nvSpPr>
        <p:spPr bwMode="auto">
          <a:xfrm flipV="1">
            <a:off x="2667000" y="4930775"/>
            <a:ext cx="457200" cy="92075"/>
          </a:xfrm>
          <a:prstGeom prst="line">
            <a:avLst/>
          </a:prstGeom>
          <a:noFill/>
          <a:ln w="38100">
            <a:solidFill>
              <a:srgbClr val="000000"/>
            </a:solidFill>
            <a:round/>
            <a:headEnd/>
            <a:tailEnd/>
          </a:ln>
        </p:spPr>
        <p:txBody>
          <a:bodyPr/>
          <a:lstStyle/>
          <a:p>
            <a:endParaRPr lang="cs-CZ"/>
          </a:p>
        </p:txBody>
      </p:sp>
      <p:sp>
        <p:nvSpPr>
          <p:cNvPr id="30822" name="Line 115"/>
          <p:cNvSpPr>
            <a:spLocks noChangeShapeType="1"/>
          </p:cNvSpPr>
          <p:nvPr/>
        </p:nvSpPr>
        <p:spPr bwMode="auto">
          <a:xfrm flipV="1">
            <a:off x="3308350" y="4840288"/>
            <a:ext cx="457200" cy="90487"/>
          </a:xfrm>
          <a:prstGeom prst="line">
            <a:avLst/>
          </a:prstGeom>
          <a:noFill/>
          <a:ln w="38100">
            <a:solidFill>
              <a:srgbClr val="000000"/>
            </a:solidFill>
            <a:round/>
            <a:headEnd/>
            <a:tailEnd/>
          </a:ln>
        </p:spPr>
        <p:txBody>
          <a:bodyPr/>
          <a:lstStyle/>
          <a:p>
            <a:endParaRPr lang="cs-CZ"/>
          </a:p>
        </p:txBody>
      </p:sp>
      <p:sp>
        <p:nvSpPr>
          <p:cNvPr id="30823" name="Line 116"/>
          <p:cNvSpPr>
            <a:spLocks noChangeShapeType="1"/>
          </p:cNvSpPr>
          <p:nvPr/>
        </p:nvSpPr>
        <p:spPr bwMode="auto">
          <a:xfrm flipV="1">
            <a:off x="2667000" y="4657725"/>
            <a:ext cx="457200" cy="90488"/>
          </a:xfrm>
          <a:prstGeom prst="line">
            <a:avLst/>
          </a:prstGeom>
          <a:noFill/>
          <a:ln w="38100">
            <a:solidFill>
              <a:srgbClr val="000000"/>
            </a:solidFill>
            <a:round/>
            <a:headEnd/>
            <a:tailEnd/>
          </a:ln>
        </p:spPr>
        <p:txBody>
          <a:bodyPr/>
          <a:lstStyle/>
          <a:p>
            <a:endParaRPr lang="cs-CZ"/>
          </a:p>
        </p:txBody>
      </p:sp>
      <p:sp>
        <p:nvSpPr>
          <p:cNvPr id="30824" name="Line 117"/>
          <p:cNvSpPr>
            <a:spLocks noChangeShapeType="1"/>
          </p:cNvSpPr>
          <p:nvPr/>
        </p:nvSpPr>
        <p:spPr bwMode="auto">
          <a:xfrm flipV="1">
            <a:off x="3308350" y="4565650"/>
            <a:ext cx="457200" cy="92075"/>
          </a:xfrm>
          <a:prstGeom prst="line">
            <a:avLst/>
          </a:prstGeom>
          <a:noFill/>
          <a:ln w="38100">
            <a:solidFill>
              <a:srgbClr val="000000"/>
            </a:solidFill>
            <a:round/>
            <a:headEnd/>
            <a:tailEnd/>
          </a:ln>
        </p:spPr>
        <p:txBody>
          <a:bodyPr/>
          <a:lstStyle/>
          <a:p>
            <a:endParaRPr lang="cs-CZ"/>
          </a:p>
        </p:txBody>
      </p:sp>
      <p:sp>
        <p:nvSpPr>
          <p:cNvPr id="30825" name="Line 118"/>
          <p:cNvSpPr>
            <a:spLocks noChangeShapeType="1"/>
          </p:cNvSpPr>
          <p:nvPr/>
        </p:nvSpPr>
        <p:spPr bwMode="auto">
          <a:xfrm flipH="1">
            <a:off x="2484438" y="5022850"/>
            <a:ext cx="182562" cy="0"/>
          </a:xfrm>
          <a:prstGeom prst="line">
            <a:avLst/>
          </a:prstGeom>
          <a:noFill/>
          <a:ln w="38100">
            <a:solidFill>
              <a:srgbClr val="000000"/>
            </a:solidFill>
            <a:round/>
            <a:headEnd/>
            <a:tailEnd/>
          </a:ln>
        </p:spPr>
        <p:txBody>
          <a:bodyPr/>
          <a:lstStyle/>
          <a:p>
            <a:endParaRPr lang="cs-CZ"/>
          </a:p>
        </p:txBody>
      </p:sp>
      <p:sp>
        <p:nvSpPr>
          <p:cNvPr id="30826" name="Line 119"/>
          <p:cNvSpPr>
            <a:spLocks noChangeShapeType="1"/>
          </p:cNvSpPr>
          <p:nvPr/>
        </p:nvSpPr>
        <p:spPr bwMode="auto">
          <a:xfrm flipH="1">
            <a:off x="3124200" y="4930775"/>
            <a:ext cx="184150" cy="0"/>
          </a:xfrm>
          <a:prstGeom prst="line">
            <a:avLst/>
          </a:prstGeom>
          <a:noFill/>
          <a:ln w="38100">
            <a:solidFill>
              <a:srgbClr val="000000"/>
            </a:solidFill>
            <a:round/>
            <a:headEnd/>
            <a:tailEnd/>
          </a:ln>
        </p:spPr>
        <p:txBody>
          <a:bodyPr/>
          <a:lstStyle/>
          <a:p>
            <a:endParaRPr lang="cs-CZ"/>
          </a:p>
        </p:txBody>
      </p:sp>
      <p:sp>
        <p:nvSpPr>
          <p:cNvPr id="30827" name="Line 120"/>
          <p:cNvSpPr>
            <a:spLocks noChangeShapeType="1"/>
          </p:cNvSpPr>
          <p:nvPr/>
        </p:nvSpPr>
        <p:spPr bwMode="auto">
          <a:xfrm flipH="1">
            <a:off x="2484438" y="4748213"/>
            <a:ext cx="182562" cy="0"/>
          </a:xfrm>
          <a:prstGeom prst="line">
            <a:avLst/>
          </a:prstGeom>
          <a:noFill/>
          <a:ln w="38100">
            <a:solidFill>
              <a:srgbClr val="000000"/>
            </a:solidFill>
            <a:round/>
            <a:headEnd/>
            <a:tailEnd/>
          </a:ln>
        </p:spPr>
        <p:txBody>
          <a:bodyPr/>
          <a:lstStyle/>
          <a:p>
            <a:endParaRPr lang="cs-CZ"/>
          </a:p>
        </p:txBody>
      </p:sp>
      <p:sp>
        <p:nvSpPr>
          <p:cNvPr id="30828" name="Line 121"/>
          <p:cNvSpPr>
            <a:spLocks noChangeShapeType="1"/>
          </p:cNvSpPr>
          <p:nvPr/>
        </p:nvSpPr>
        <p:spPr bwMode="auto">
          <a:xfrm flipH="1">
            <a:off x="3124200" y="4657725"/>
            <a:ext cx="184150" cy="0"/>
          </a:xfrm>
          <a:prstGeom prst="line">
            <a:avLst/>
          </a:prstGeom>
          <a:noFill/>
          <a:ln w="38100">
            <a:solidFill>
              <a:srgbClr val="000000"/>
            </a:solidFill>
            <a:round/>
            <a:headEnd/>
            <a:tailEnd/>
          </a:ln>
        </p:spPr>
        <p:txBody>
          <a:bodyPr/>
          <a:lstStyle/>
          <a:p>
            <a:endParaRPr lang="cs-CZ"/>
          </a:p>
        </p:txBody>
      </p:sp>
      <p:sp>
        <p:nvSpPr>
          <p:cNvPr id="30829" name="Line 122"/>
          <p:cNvSpPr>
            <a:spLocks noChangeShapeType="1"/>
          </p:cNvSpPr>
          <p:nvPr/>
        </p:nvSpPr>
        <p:spPr bwMode="auto">
          <a:xfrm flipH="1">
            <a:off x="3124200" y="4565650"/>
            <a:ext cx="641350" cy="0"/>
          </a:xfrm>
          <a:prstGeom prst="line">
            <a:avLst/>
          </a:prstGeom>
          <a:noFill/>
          <a:ln w="38100">
            <a:solidFill>
              <a:srgbClr val="000000"/>
            </a:solidFill>
            <a:round/>
            <a:headEnd/>
            <a:tailEnd/>
          </a:ln>
        </p:spPr>
        <p:txBody>
          <a:bodyPr/>
          <a:lstStyle/>
          <a:p>
            <a:endParaRPr lang="cs-CZ"/>
          </a:p>
        </p:txBody>
      </p:sp>
      <p:sp>
        <p:nvSpPr>
          <p:cNvPr id="30830" name="Line 123"/>
          <p:cNvSpPr>
            <a:spLocks noChangeShapeType="1"/>
          </p:cNvSpPr>
          <p:nvPr/>
        </p:nvSpPr>
        <p:spPr bwMode="auto">
          <a:xfrm flipH="1">
            <a:off x="2667000" y="4657725"/>
            <a:ext cx="641350" cy="0"/>
          </a:xfrm>
          <a:prstGeom prst="line">
            <a:avLst/>
          </a:prstGeom>
          <a:noFill/>
          <a:ln w="38100">
            <a:solidFill>
              <a:srgbClr val="000000"/>
            </a:solidFill>
            <a:round/>
            <a:headEnd/>
            <a:tailEnd/>
          </a:ln>
        </p:spPr>
        <p:txBody>
          <a:bodyPr/>
          <a:lstStyle/>
          <a:p>
            <a:endParaRPr lang="cs-CZ"/>
          </a:p>
        </p:txBody>
      </p:sp>
      <p:sp>
        <p:nvSpPr>
          <p:cNvPr id="30831" name="Line 124"/>
          <p:cNvSpPr>
            <a:spLocks noChangeShapeType="1"/>
          </p:cNvSpPr>
          <p:nvPr/>
        </p:nvSpPr>
        <p:spPr bwMode="auto">
          <a:xfrm flipH="1">
            <a:off x="2027238" y="4748213"/>
            <a:ext cx="639762" cy="0"/>
          </a:xfrm>
          <a:prstGeom prst="line">
            <a:avLst/>
          </a:prstGeom>
          <a:noFill/>
          <a:ln w="38100">
            <a:solidFill>
              <a:srgbClr val="000000"/>
            </a:solidFill>
            <a:round/>
            <a:headEnd/>
            <a:tailEnd/>
          </a:ln>
        </p:spPr>
        <p:txBody>
          <a:bodyPr/>
          <a:lstStyle/>
          <a:p>
            <a:endParaRPr lang="cs-CZ"/>
          </a:p>
        </p:txBody>
      </p:sp>
      <p:sp>
        <p:nvSpPr>
          <p:cNvPr id="30832" name="Line 125"/>
          <p:cNvSpPr>
            <a:spLocks noChangeShapeType="1"/>
          </p:cNvSpPr>
          <p:nvPr/>
        </p:nvSpPr>
        <p:spPr bwMode="auto">
          <a:xfrm>
            <a:off x="3765550" y="4840288"/>
            <a:ext cx="273050" cy="0"/>
          </a:xfrm>
          <a:prstGeom prst="line">
            <a:avLst/>
          </a:prstGeom>
          <a:noFill/>
          <a:ln w="9525">
            <a:solidFill>
              <a:srgbClr val="000000"/>
            </a:solidFill>
            <a:round/>
            <a:headEnd/>
            <a:tailEnd/>
          </a:ln>
        </p:spPr>
        <p:txBody>
          <a:bodyPr/>
          <a:lstStyle/>
          <a:p>
            <a:endParaRPr lang="cs-CZ"/>
          </a:p>
        </p:txBody>
      </p:sp>
      <p:sp>
        <p:nvSpPr>
          <p:cNvPr id="30833" name="Line 126"/>
          <p:cNvSpPr>
            <a:spLocks noChangeShapeType="1"/>
          </p:cNvSpPr>
          <p:nvPr/>
        </p:nvSpPr>
        <p:spPr bwMode="auto">
          <a:xfrm>
            <a:off x="3490913" y="4473575"/>
            <a:ext cx="0" cy="92075"/>
          </a:xfrm>
          <a:prstGeom prst="line">
            <a:avLst/>
          </a:prstGeom>
          <a:noFill/>
          <a:ln w="9525">
            <a:solidFill>
              <a:srgbClr val="000000"/>
            </a:solidFill>
            <a:round/>
            <a:headEnd/>
            <a:tailEnd/>
          </a:ln>
        </p:spPr>
        <p:txBody>
          <a:bodyPr/>
          <a:lstStyle/>
          <a:p>
            <a:endParaRPr lang="cs-CZ"/>
          </a:p>
        </p:txBody>
      </p:sp>
      <p:sp>
        <p:nvSpPr>
          <p:cNvPr id="30834" name="Line 127"/>
          <p:cNvSpPr>
            <a:spLocks noChangeShapeType="1"/>
          </p:cNvSpPr>
          <p:nvPr/>
        </p:nvSpPr>
        <p:spPr bwMode="auto">
          <a:xfrm flipV="1">
            <a:off x="3419475" y="908050"/>
            <a:ext cx="871538" cy="182563"/>
          </a:xfrm>
          <a:prstGeom prst="line">
            <a:avLst/>
          </a:prstGeom>
          <a:noFill/>
          <a:ln w="57150">
            <a:solidFill>
              <a:srgbClr val="000000"/>
            </a:solidFill>
            <a:round/>
            <a:headEnd/>
            <a:tailEnd/>
          </a:ln>
        </p:spPr>
        <p:txBody>
          <a:bodyPr/>
          <a:lstStyle/>
          <a:p>
            <a:endParaRPr lang="cs-CZ"/>
          </a:p>
        </p:txBody>
      </p:sp>
      <p:sp>
        <p:nvSpPr>
          <p:cNvPr id="30835" name="Line 128"/>
          <p:cNvSpPr>
            <a:spLocks noChangeShapeType="1"/>
          </p:cNvSpPr>
          <p:nvPr/>
        </p:nvSpPr>
        <p:spPr bwMode="auto">
          <a:xfrm flipH="1">
            <a:off x="1662113" y="908050"/>
            <a:ext cx="1096962" cy="182563"/>
          </a:xfrm>
          <a:prstGeom prst="line">
            <a:avLst/>
          </a:prstGeom>
          <a:noFill/>
          <a:ln w="57150">
            <a:solidFill>
              <a:srgbClr val="000000"/>
            </a:solidFill>
            <a:round/>
            <a:headEnd/>
            <a:tailEnd/>
          </a:ln>
        </p:spPr>
        <p:txBody>
          <a:bodyPr/>
          <a:lstStyle/>
          <a:p>
            <a:endParaRPr lang="cs-CZ"/>
          </a:p>
        </p:txBody>
      </p:sp>
      <p:sp>
        <p:nvSpPr>
          <p:cNvPr id="30836" name="Line 129"/>
          <p:cNvSpPr>
            <a:spLocks noChangeShapeType="1"/>
          </p:cNvSpPr>
          <p:nvPr/>
        </p:nvSpPr>
        <p:spPr bwMode="auto">
          <a:xfrm>
            <a:off x="2759075" y="908050"/>
            <a:ext cx="1463675" cy="0"/>
          </a:xfrm>
          <a:prstGeom prst="line">
            <a:avLst/>
          </a:prstGeom>
          <a:noFill/>
          <a:ln w="57150">
            <a:solidFill>
              <a:srgbClr val="000000"/>
            </a:solidFill>
            <a:round/>
            <a:headEnd/>
            <a:tailEnd/>
          </a:ln>
        </p:spPr>
        <p:txBody>
          <a:bodyPr/>
          <a:lstStyle/>
          <a:p>
            <a:endParaRPr lang="cs-CZ"/>
          </a:p>
        </p:txBody>
      </p:sp>
      <p:sp>
        <p:nvSpPr>
          <p:cNvPr id="30837" name="Line 130"/>
          <p:cNvSpPr>
            <a:spLocks noChangeShapeType="1"/>
          </p:cNvSpPr>
          <p:nvPr/>
        </p:nvSpPr>
        <p:spPr bwMode="auto">
          <a:xfrm>
            <a:off x="107950" y="6394450"/>
            <a:ext cx="1644650" cy="0"/>
          </a:xfrm>
          <a:prstGeom prst="line">
            <a:avLst/>
          </a:prstGeom>
          <a:noFill/>
          <a:ln w="57150">
            <a:solidFill>
              <a:srgbClr val="000000"/>
            </a:solidFill>
            <a:round/>
            <a:headEnd/>
            <a:tailEnd/>
          </a:ln>
        </p:spPr>
        <p:txBody>
          <a:bodyPr/>
          <a:lstStyle/>
          <a:p>
            <a:endParaRPr lang="cs-CZ"/>
          </a:p>
        </p:txBody>
      </p:sp>
      <p:sp>
        <p:nvSpPr>
          <p:cNvPr id="30838" name="Line 131"/>
          <p:cNvSpPr>
            <a:spLocks noChangeShapeType="1"/>
          </p:cNvSpPr>
          <p:nvPr/>
        </p:nvSpPr>
        <p:spPr bwMode="auto">
          <a:xfrm>
            <a:off x="107950" y="4383088"/>
            <a:ext cx="0" cy="2011362"/>
          </a:xfrm>
          <a:prstGeom prst="line">
            <a:avLst/>
          </a:prstGeom>
          <a:noFill/>
          <a:ln w="57150">
            <a:solidFill>
              <a:srgbClr val="000000"/>
            </a:solidFill>
            <a:round/>
            <a:headEnd/>
            <a:tailEnd/>
          </a:ln>
        </p:spPr>
        <p:txBody>
          <a:bodyPr/>
          <a:lstStyle/>
          <a:p>
            <a:endParaRPr lang="cs-CZ"/>
          </a:p>
        </p:txBody>
      </p:sp>
      <p:sp>
        <p:nvSpPr>
          <p:cNvPr id="30839" name="Oval 132"/>
          <p:cNvSpPr>
            <a:spLocks noChangeArrowheads="1"/>
          </p:cNvSpPr>
          <p:nvPr/>
        </p:nvSpPr>
        <p:spPr bwMode="auto">
          <a:xfrm>
            <a:off x="1204913" y="2462213"/>
            <a:ext cx="90487" cy="92075"/>
          </a:xfrm>
          <a:prstGeom prst="ellipse">
            <a:avLst/>
          </a:prstGeom>
          <a:solidFill>
            <a:srgbClr val="000000"/>
          </a:solidFill>
          <a:ln w="9525">
            <a:solidFill>
              <a:srgbClr val="000000"/>
            </a:solidFill>
            <a:round/>
            <a:headEnd/>
            <a:tailEnd/>
          </a:ln>
        </p:spPr>
        <p:txBody>
          <a:bodyPr/>
          <a:lstStyle/>
          <a:p>
            <a:endParaRPr lang="cs-CZ"/>
          </a:p>
        </p:txBody>
      </p:sp>
      <p:sp>
        <p:nvSpPr>
          <p:cNvPr id="30840" name="Oval 133"/>
          <p:cNvSpPr>
            <a:spLocks noChangeArrowheads="1"/>
          </p:cNvSpPr>
          <p:nvPr/>
        </p:nvSpPr>
        <p:spPr bwMode="auto">
          <a:xfrm>
            <a:off x="473075" y="2462213"/>
            <a:ext cx="92075" cy="92075"/>
          </a:xfrm>
          <a:prstGeom prst="ellipse">
            <a:avLst/>
          </a:prstGeom>
          <a:solidFill>
            <a:srgbClr val="000000"/>
          </a:solidFill>
          <a:ln w="9525">
            <a:solidFill>
              <a:srgbClr val="000000"/>
            </a:solidFill>
            <a:round/>
            <a:headEnd/>
            <a:tailEnd/>
          </a:ln>
        </p:spPr>
        <p:txBody>
          <a:bodyPr/>
          <a:lstStyle/>
          <a:p>
            <a:endParaRPr lang="cs-CZ"/>
          </a:p>
        </p:txBody>
      </p:sp>
      <p:sp>
        <p:nvSpPr>
          <p:cNvPr id="30841" name="Oval 134"/>
          <p:cNvSpPr>
            <a:spLocks noChangeArrowheads="1"/>
          </p:cNvSpPr>
          <p:nvPr/>
        </p:nvSpPr>
        <p:spPr bwMode="auto">
          <a:xfrm>
            <a:off x="1204913" y="3101975"/>
            <a:ext cx="90487" cy="92075"/>
          </a:xfrm>
          <a:prstGeom prst="ellipse">
            <a:avLst/>
          </a:prstGeom>
          <a:solidFill>
            <a:srgbClr val="000000"/>
          </a:solidFill>
          <a:ln w="9525">
            <a:solidFill>
              <a:srgbClr val="000000"/>
            </a:solidFill>
            <a:round/>
            <a:headEnd/>
            <a:tailEnd/>
          </a:ln>
        </p:spPr>
        <p:txBody>
          <a:bodyPr/>
          <a:lstStyle/>
          <a:p>
            <a:endParaRPr lang="cs-CZ"/>
          </a:p>
        </p:txBody>
      </p:sp>
      <p:sp>
        <p:nvSpPr>
          <p:cNvPr id="30842" name="Oval 135"/>
          <p:cNvSpPr>
            <a:spLocks noChangeArrowheads="1"/>
          </p:cNvSpPr>
          <p:nvPr/>
        </p:nvSpPr>
        <p:spPr bwMode="auto">
          <a:xfrm>
            <a:off x="473075" y="3101975"/>
            <a:ext cx="92075" cy="92075"/>
          </a:xfrm>
          <a:prstGeom prst="ellipse">
            <a:avLst/>
          </a:prstGeom>
          <a:solidFill>
            <a:srgbClr val="000000"/>
          </a:solidFill>
          <a:ln w="9525">
            <a:solidFill>
              <a:srgbClr val="000000"/>
            </a:solidFill>
            <a:round/>
            <a:headEnd/>
            <a:tailEnd/>
          </a:ln>
        </p:spPr>
        <p:txBody>
          <a:bodyPr/>
          <a:lstStyle/>
          <a:p>
            <a:endParaRPr lang="cs-CZ"/>
          </a:p>
        </p:txBody>
      </p:sp>
      <p:sp>
        <p:nvSpPr>
          <p:cNvPr id="30843" name="Oval 136"/>
          <p:cNvSpPr>
            <a:spLocks noChangeArrowheads="1"/>
          </p:cNvSpPr>
          <p:nvPr/>
        </p:nvSpPr>
        <p:spPr bwMode="auto">
          <a:xfrm>
            <a:off x="1204913" y="3743325"/>
            <a:ext cx="90487" cy="90488"/>
          </a:xfrm>
          <a:prstGeom prst="ellipse">
            <a:avLst/>
          </a:prstGeom>
          <a:solidFill>
            <a:srgbClr val="000000"/>
          </a:solidFill>
          <a:ln w="9525">
            <a:solidFill>
              <a:srgbClr val="000000"/>
            </a:solidFill>
            <a:round/>
            <a:headEnd/>
            <a:tailEnd/>
          </a:ln>
        </p:spPr>
        <p:txBody>
          <a:bodyPr/>
          <a:lstStyle/>
          <a:p>
            <a:endParaRPr lang="cs-CZ"/>
          </a:p>
        </p:txBody>
      </p:sp>
      <p:sp>
        <p:nvSpPr>
          <p:cNvPr id="30844" name="Oval 137"/>
          <p:cNvSpPr>
            <a:spLocks noChangeArrowheads="1"/>
          </p:cNvSpPr>
          <p:nvPr/>
        </p:nvSpPr>
        <p:spPr bwMode="auto">
          <a:xfrm>
            <a:off x="838200" y="1730375"/>
            <a:ext cx="92075" cy="92075"/>
          </a:xfrm>
          <a:prstGeom prst="ellipse">
            <a:avLst/>
          </a:prstGeom>
          <a:solidFill>
            <a:srgbClr val="000000"/>
          </a:solidFill>
          <a:ln w="9525">
            <a:solidFill>
              <a:srgbClr val="000000"/>
            </a:solidFill>
            <a:round/>
            <a:headEnd/>
            <a:tailEnd/>
          </a:ln>
        </p:spPr>
        <p:txBody>
          <a:bodyPr/>
          <a:lstStyle/>
          <a:p>
            <a:endParaRPr lang="cs-CZ"/>
          </a:p>
        </p:txBody>
      </p:sp>
      <p:sp>
        <p:nvSpPr>
          <p:cNvPr id="30845" name="Oval 138"/>
          <p:cNvSpPr>
            <a:spLocks noChangeArrowheads="1"/>
          </p:cNvSpPr>
          <p:nvPr/>
        </p:nvSpPr>
        <p:spPr bwMode="auto">
          <a:xfrm>
            <a:off x="473075" y="4383088"/>
            <a:ext cx="92075" cy="90487"/>
          </a:xfrm>
          <a:prstGeom prst="ellipse">
            <a:avLst/>
          </a:prstGeom>
          <a:noFill/>
          <a:ln w="9525">
            <a:solidFill>
              <a:srgbClr val="000000"/>
            </a:solidFill>
            <a:round/>
            <a:headEnd/>
            <a:tailEnd/>
          </a:ln>
        </p:spPr>
        <p:txBody>
          <a:bodyPr/>
          <a:lstStyle/>
          <a:p>
            <a:endParaRPr lang="cs-CZ"/>
          </a:p>
        </p:txBody>
      </p:sp>
      <p:sp>
        <p:nvSpPr>
          <p:cNvPr id="30846" name="Oval 139"/>
          <p:cNvSpPr>
            <a:spLocks noChangeArrowheads="1"/>
          </p:cNvSpPr>
          <p:nvPr/>
        </p:nvSpPr>
        <p:spPr bwMode="auto">
          <a:xfrm>
            <a:off x="473075" y="3743325"/>
            <a:ext cx="92075" cy="90488"/>
          </a:xfrm>
          <a:prstGeom prst="ellipse">
            <a:avLst/>
          </a:prstGeom>
          <a:solidFill>
            <a:srgbClr val="000000"/>
          </a:solidFill>
          <a:ln w="9525">
            <a:solidFill>
              <a:srgbClr val="000000"/>
            </a:solidFill>
            <a:round/>
            <a:headEnd/>
            <a:tailEnd/>
          </a:ln>
        </p:spPr>
        <p:txBody>
          <a:bodyPr/>
          <a:lstStyle/>
          <a:p>
            <a:endParaRPr lang="cs-CZ"/>
          </a:p>
        </p:txBody>
      </p:sp>
      <p:sp>
        <p:nvSpPr>
          <p:cNvPr id="30847" name="Oval 140"/>
          <p:cNvSpPr>
            <a:spLocks noChangeArrowheads="1"/>
          </p:cNvSpPr>
          <p:nvPr/>
        </p:nvSpPr>
        <p:spPr bwMode="auto">
          <a:xfrm>
            <a:off x="1204913" y="5022850"/>
            <a:ext cx="90487" cy="92075"/>
          </a:xfrm>
          <a:prstGeom prst="ellipse">
            <a:avLst/>
          </a:prstGeom>
          <a:noFill/>
          <a:ln w="9525">
            <a:solidFill>
              <a:srgbClr val="000000"/>
            </a:solidFill>
            <a:round/>
            <a:headEnd/>
            <a:tailEnd/>
          </a:ln>
        </p:spPr>
        <p:txBody>
          <a:bodyPr/>
          <a:lstStyle/>
          <a:p>
            <a:endParaRPr lang="cs-CZ"/>
          </a:p>
        </p:txBody>
      </p:sp>
      <p:sp>
        <p:nvSpPr>
          <p:cNvPr id="30848" name="Oval 141"/>
          <p:cNvSpPr>
            <a:spLocks noChangeArrowheads="1"/>
          </p:cNvSpPr>
          <p:nvPr/>
        </p:nvSpPr>
        <p:spPr bwMode="auto">
          <a:xfrm>
            <a:off x="1204913" y="4383088"/>
            <a:ext cx="90487" cy="90487"/>
          </a:xfrm>
          <a:prstGeom prst="ellipse">
            <a:avLst/>
          </a:prstGeom>
          <a:noFill/>
          <a:ln w="9525">
            <a:solidFill>
              <a:srgbClr val="000000"/>
            </a:solidFill>
            <a:round/>
            <a:headEnd/>
            <a:tailEnd/>
          </a:ln>
        </p:spPr>
        <p:txBody>
          <a:bodyPr/>
          <a:lstStyle/>
          <a:p>
            <a:endParaRPr lang="cs-CZ"/>
          </a:p>
        </p:txBody>
      </p:sp>
      <p:sp>
        <p:nvSpPr>
          <p:cNvPr id="30849" name="Oval 142"/>
          <p:cNvSpPr>
            <a:spLocks noChangeArrowheads="1"/>
          </p:cNvSpPr>
          <p:nvPr/>
        </p:nvSpPr>
        <p:spPr bwMode="auto">
          <a:xfrm>
            <a:off x="838200" y="5662613"/>
            <a:ext cx="92075" cy="92075"/>
          </a:xfrm>
          <a:prstGeom prst="ellipse">
            <a:avLst/>
          </a:prstGeom>
          <a:noFill/>
          <a:ln w="9525">
            <a:solidFill>
              <a:srgbClr val="000000"/>
            </a:solidFill>
            <a:round/>
            <a:headEnd/>
            <a:tailEnd/>
          </a:ln>
        </p:spPr>
        <p:txBody>
          <a:bodyPr/>
          <a:lstStyle/>
          <a:p>
            <a:endParaRPr lang="cs-CZ"/>
          </a:p>
        </p:txBody>
      </p:sp>
      <p:sp>
        <p:nvSpPr>
          <p:cNvPr id="30850" name="Oval 143"/>
          <p:cNvSpPr>
            <a:spLocks noChangeArrowheads="1"/>
          </p:cNvSpPr>
          <p:nvPr/>
        </p:nvSpPr>
        <p:spPr bwMode="auto">
          <a:xfrm>
            <a:off x="473075" y="5022850"/>
            <a:ext cx="92075" cy="92075"/>
          </a:xfrm>
          <a:prstGeom prst="ellipse">
            <a:avLst/>
          </a:prstGeom>
          <a:noFill/>
          <a:ln w="9525">
            <a:solidFill>
              <a:srgbClr val="000000"/>
            </a:solidFill>
            <a:round/>
            <a:headEnd/>
            <a:tailEnd/>
          </a:ln>
        </p:spPr>
        <p:txBody>
          <a:bodyPr/>
          <a:lstStyle/>
          <a:p>
            <a:endParaRPr lang="cs-CZ"/>
          </a:p>
        </p:txBody>
      </p:sp>
      <p:sp>
        <p:nvSpPr>
          <p:cNvPr id="30851" name="Line 144"/>
          <p:cNvSpPr>
            <a:spLocks noChangeShapeType="1"/>
          </p:cNvSpPr>
          <p:nvPr/>
        </p:nvSpPr>
        <p:spPr bwMode="auto">
          <a:xfrm flipV="1">
            <a:off x="838200" y="1822450"/>
            <a:ext cx="2470150" cy="457200"/>
          </a:xfrm>
          <a:prstGeom prst="line">
            <a:avLst/>
          </a:prstGeom>
          <a:noFill/>
          <a:ln w="57150">
            <a:solidFill>
              <a:srgbClr val="000000"/>
            </a:solidFill>
            <a:round/>
            <a:headEnd/>
            <a:tailEnd/>
          </a:ln>
        </p:spPr>
        <p:txBody>
          <a:bodyPr/>
          <a:lstStyle/>
          <a:p>
            <a:endParaRPr lang="cs-CZ"/>
          </a:p>
        </p:txBody>
      </p:sp>
      <p:sp>
        <p:nvSpPr>
          <p:cNvPr id="30852" name="Line 145"/>
          <p:cNvSpPr>
            <a:spLocks noChangeShapeType="1"/>
          </p:cNvSpPr>
          <p:nvPr/>
        </p:nvSpPr>
        <p:spPr bwMode="auto">
          <a:xfrm>
            <a:off x="3308350" y="1822450"/>
            <a:ext cx="90488" cy="0"/>
          </a:xfrm>
          <a:prstGeom prst="line">
            <a:avLst/>
          </a:prstGeom>
          <a:noFill/>
          <a:ln w="38100">
            <a:solidFill>
              <a:srgbClr val="000000"/>
            </a:solidFill>
            <a:round/>
            <a:headEnd/>
            <a:tailEnd/>
          </a:ln>
        </p:spPr>
        <p:txBody>
          <a:bodyPr/>
          <a:lstStyle/>
          <a:p>
            <a:endParaRPr lang="cs-CZ"/>
          </a:p>
        </p:txBody>
      </p:sp>
      <p:sp>
        <p:nvSpPr>
          <p:cNvPr id="30853" name="Line 146"/>
          <p:cNvSpPr>
            <a:spLocks noChangeShapeType="1"/>
          </p:cNvSpPr>
          <p:nvPr/>
        </p:nvSpPr>
        <p:spPr bwMode="auto">
          <a:xfrm>
            <a:off x="838200" y="3376613"/>
            <a:ext cx="0" cy="0"/>
          </a:xfrm>
          <a:prstGeom prst="line">
            <a:avLst/>
          </a:prstGeom>
          <a:noFill/>
          <a:ln w="9525">
            <a:solidFill>
              <a:srgbClr val="000000"/>
            </a:solidFill>
            <a:round/>
            <a:headEnd/>
            <a:tailEnd/>
          </a:ln>
        </p:spPr>
        <p:txBody>
          <a:bodyPr/>
          <a:lstStyle/>
          <a:p>
            <a:endParaRPr lang="cs-CZ"/>
          </a:p>
        </p:txBody>
      </p:sp>
      <p:sp>
        <p:nvSpPr>
          <p:cNvPr id="30854" name="AutoShape 147"/>
          <p:cNvSpPr>
            <a:spLocks noChangeArrowheads="1"/>
          </p:cNvSpPr>
          <p:nvPr/>
        </p:nvSpPr>
        <p:spPr bwMode="auto">
          <a:xfrm>
            <a:off x="290513" y="2554288"/>
            <a:ext cx="90487" cy="1189037"/>
          </a:xfrm>
          <a:prstGeom prst="upArrow">
            <a:avLst>
              <a:gd name="adj1" fmla="val 50000"/>
              <a:gd name="adj2" fmla="val 328510"/>
            </a:avLst>
          </a:prstGeom>
          <a:solidFill>
            <a:srgbClr val="FFFFFF"/>
          </a:solidFill>
          <a:ln w="9525">
            <a:solidFill>
              <a:srgbClr val="000000"/>
            </a:solidFill>
            <a:miter lim="800000"/>
            <a:headEnd/>
            <a:tailEnd/>
          </a:ln>
        </p:spPr>
        <p:txBody>
          <a:bodyPr/>
          <a:lstStyle/>
          <a:p>
            <a:endParaRPr lang="cs-CZ"/>
          </a:p>
        </p:txBody>
      </p:sp>
      <p:sp>
        <p:nvSpPr>
          <p:cNvPr id="30855" name="AutoShape 148"/>
          <p:cNvSpPr>
            <a:spLocks noChangeArrowheads="1"/>
          </p:cNvSpPr>
          <p:nvPr/>
        </p:nvSpPr>
        <p:spPr bwMode="auto">
          <a:xfrm>
            <a:off x="1022350" y="2554288"/>
            <a:ext cx="90488" cy="1279525"/>
          </a:xfrm>
          <a:prstGeom prst="downArrow">
            <a:avLst>
              <a:gd name="adj1" fmla="val 50000"/>
              <a:gd name="adj2" fmla="val 353507"/>
            </a:avLst>
          </a:prstGeom>
          <a:solidFill>
            <a:srgbClr val="FFFFFF"/>
          </a:solidFill>
          <a:ln w="9525">
            <a:solidFill>
              <a:srgbClr val="000000"/>
            </a:solidFill>
            <a:miter lim="800000"/>
            <a:headEnd/>
            <a:tailEnd/>
          </a:ln>
        </p:spPr>
        <p:txBody>
          <a:bodyPr/>
          <a:lstStyle/>
          <a:p>
            <a:endParaRPr lang="cs-CZ"/>
          </a:p>
        </p:txBody>
      </p:sp>
      <p:sp>
        <p:nvSpPr>
          <p:cNvPr id="30856" name="AutoShape 149"/>
          <p:cNvSpPr>
            <a:spLocks noChangeArrowheads="1"/>
          </p:cNvSpPr>
          <p:nvPr/>
        </p:nvSpPr>
        <p:spPr bwMode="auto">
          <a:xfrm>
            <a:off x="381000" y="1914525"/>
            <a:ext cx="914400" cy="182563"/>
          </a:xfrm>
          <a:prstGeom prst="curvedDownArrow">
            <a:avLst>
              <a:gd name="adj1" fmla="val 100174"/>
              <a:gd name="adj2" fmla="val 200347"/>
              <a:gd name="adj3" fmla="val 33333"/>
            </a:avLst>
          </a:prstGeom>
          <a:solidFill>
            <a:srgbClr val="FFFFFF"/>
          </a:solidFill>
          <a:ln w="9525">
            <a:solidFill>
              <a:srgbClr val="000000"/>
            </a:solidFill>
            <a:miter lim="800000"/>
            <a:headEnd/>
            <a:tailEnd/>
          </a:ln>
        </p:spPr>
        <p:txBody>
          <a:bodyPr/>
          <a:lstStyle/>
          <a:p>
            <a:endParaRPr lang="cs-CZ"/>
          </a:p>
        </p:txBody>
      </p:sp>
      <p:sp>
        <p:nvSpPr>
          <p:cNvPr id="30857" name="Line 150"/>
          <p:cNvSpPr>
            <a:spLocks noChangeShapeType="1"/>
          </p:cNvSpPr>
          <p:nvPr/>
        </p:nvSpPr>
        <p:spPr bwMode="auto">
          <a:xfrm>
            <a:off x="3581400" y="3743325"/>
            <a:ext cx="641350" cy="0"/>
          </a:xfrm>
          <a:prstGeom prst="line">
            <a:avLst/>
          </a:prstGeom>
          <a:noFill/>
          <a:ln w="9525" cap="rnd">
            <a:solidFill>
              <a:srgbClr val="000000"/>
            </a:solidFill>
            <a:prstDash val="sysDot"/>
            <a:round/>
            <a:headEnd/>
            <a:tailEnd/>
          </a:ln>
        </p:spPr>
        <p:txBody>
          <a:bodyPr/>
          <a:lstStyle/>
          <a:p>
            <a:endParaRPr lang="cs-CZ"/>
          </a:p>
        </p:txBody>
      </p:sp>
      <p:sp>
        <p:nvSpPr>
          <p:cNvPr id="30858" name="Line 151"/>
          <p:cNvSpPr>
            <a:spLocks noChangeShapeType="1"/>
          </p:cNvSpPr>
          <p:nvPr/>
        </p:nvSpPr>
        <p:spPr bwMode="auto">
          <a:xfrm>
            <a:off x="3581400" y="3101975"/>
            <a:ext cx="641350" cy="0"/>
          </a:xfrm>
          <a:prstGeom prst="line">
            <a:avLst/>
          </a:prstGeom>
          <a:noFill/>
          <a:ln w="9525" cap="rnd">
            <a:solidFill>
              <a:srgbClr val="000000"/>
            </a:solidFill>
            <a:prstDash val="sysDot"/>
            <a:round/>
            <a:headEnd/>
            <a:tailEnd/>
          </a:ln>
        </p:spPr>
        <p:txBody>
          <a:bodyPr/>
          <a:lstStyle/>
          <a:p>
            <a:endParaRPr lang="cs-CZ"/>
          </a:p>
        </p:txBody>
      </p:sp>
      <p:sp>
        <p:nvSpPr>
          <p:cNvPr id="30859" name="Line 152"/>
          <p:cNvSpPr>
            <a:spLocks noChangeShapeType="1"/>
          </p:cNvSpPr>
          <p:nvPr/>
        </p:nvSpPr>
        <p:spPr bwMode="auto">
          <a:xfrm>
            <a:off x="3581400" y="2462213"/>
            <a:ext cx="641350" cy="0"/>
          </a:xfrm>
          <a:prstGeom prst="line">
            <a:avLst/>
          </a:prstGeom>
          <a:noFill/>
          <a:ln w="9525" cap="rnd">
            <a:solidFill>
              <a:srgbClr val="000000"/>
            </a:solidFill>
            <a:prstDash val="sysDot"/>
            <a:round/>
            <a:headEnd/>
            <a:tailEnd/>
          </a:ln>
        </p:spPr>
        <p:txBody>
          <a:bodyPr/>
          <a:lstStyle/>
          <a:p>
            <a:endParaRPr lang="cs-CZ"/>
          </a:p>
        </p:txBody>
      </p:sp>
      <p:sp>
        <p:nvSpPr>
          <p:cNvPr id="30860" name="Line 153"/>
          <p:cNvSpPr>
            <a:spLocks noChangeShapeType="1"/>
          </p:cNvSpPr>
          <p:nvPr/>
        </p:nvSpPr>
        <p:spPr bwMode="auto">
          <a:xfrm>
            <a:off x="3170238" y="1090613"/>
            <a:ext cx="639762" cy="0"/>
          </a:xfrm>
          <a:prstGeom prst="line">
            <a:avLst/>
          </a:prstGeom>
          <a:noFill/>
          <a:ln w="9525" cap="rnd">
            <a:solidFill>
              <a:srgbClr val="000000"/>
            </a:solidFill>
            <a:prstDash val="sysDot"/>
            <a:round/>
            <a:headEnd/>
            <a:tailEnd/>
          </a:ln>
        </p:spPr>
        <p:txBody>
          <a:bodyPr/>
          <a:lstStyle/>
          <a:p>
            <a:endParaRPr lang="cs-CZ"/>
          </a:p>
        </p:txBody>
      </p:sp>
      <p:sp>
        <p:nvSpPr>
          <p:cNvPr id="30861" name="Line 154"/>
          <p:cNvSpPr>
            <a:spLocks noChangeShapeType="1"/>
          </p:cNvSpPr>
          <p:nvPr/>
        </p:nvSpPr>
        <p:spPr bwMode="auto">
          <a:xfrm flipV="1">
            <a:off x="930275" y="1822450"/>
            <a:ext cx="2560638" cy="457200"/>
          </a:xfrm>
          <a:prstGeom prst="line">
            <a:avLst/>
          </a:prstGeom>
          <a:noFill/>
          <a:ln w="9525" cap="rnd">
            <a:solidFill>
              <a:srgbClr val="000000"/>
            </a:solidFill>
            <a:prstDash val="sysDot"/>
            <a:round/>
            <a:headEnd/>
            <a:tailEnd/>
          </a:ln>
        </p:spPr>
        <p:txBody>
          <a:bodyPr/>
          <a:lstStyle/>
          <a:p>
            <a:endParaRPr lang="cs-CZ"/>
          </a:p>
        </p:txBody>
      </p:sp>
      <p:sp>
        <p:nvSpPr>
          <p:cNvPr id="58525" name="Rectangle 157"/>
          <p:cNvSpPr>
            <a:spLocks noChangeArrowheads="1"/>
          </p:cNvSpPr>
          <p:nvPr/>
        </p:nvSpPr>
        <p:spPr bwMode="auto">
          <a:xfrm>
            <a:off x="4500563" y="2827338"/>
            <a:ext cx="1082675"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Výhody</a:t>
            </a:r>
          </a:p>
        </p:txBody>
      </p:sp>
      <p:sp>
        <p:nvSpPr>
          <p:cNvPr id="58526" name="Rectangle 158"/>
          <p:cNvSpPr>
            <a:spLocks noChangeArrowheads="1"/>
          </p:cNvSpPr>
          <p:nvPr/>
        </p:nvSpPr>
        <p:spPr bwMode="auto">
          <a:xfrm>
            <a:off x="636588" y="5440363"/>
            <a:ext cx="1257300" cy="33813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Nevýhody </a:t>
            </a:r>
          </a:p>
        </p:txBody>
      </p:sp>
      <p:sp>
        <p:nvSpPr>
          <p:cNvPr id="30864" name="Rectangle 163"/>
          <p:cNvSpPr>
            <a:spLocks noChangeArrowheads="1"/>
          </p:cNvSpPr>
          <p:nvPr/>
        </p:nvSpPr>
        <p:spPr bwMode="auto">
          <a:xfrm>
            <a:off x="4500563" y="3178175"/>
            <a:ext cx="4429125" cy="132397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Vysoké využití ploch i prostor, možnost automatizace, vysoký stupeň ochrany zboží</a:t>
            </a:r>
            <a:endParaRPr lang="cs-CZ" sz="1600">
              <a:latin typeface="Calibri" pitchFamily="34" charset="0"/>
              <a:cs typeface="Calibri" pitchFamily="34" charset="0"/>
            </a:endParaRPr>
          </a:p>
          <a:p>
            <a:r>
              <a:rPr lang="cs-CZ" sz="1600" b="1">
                <a:latin typeface="Calibri" pitchFamily="34" charset="0"/>
                <a:cs typeface="Calibri" pitchFamily="34" charset="0"/>
              </a:rPr>
              <a:t>Lze uplatnit FIFO</a:t>
            </a:r>
            <a:endParaRPr lang="cs-CZ" sz="1600">
              <a:latin typeface="Calibri" pitchFamily="34" charset="0"/>
              <a:cs typeface="Calibri" pitchFamily="34" charset="0"/>
            </a:endParaRPr>
          </a:p>
          <a:p>
            <a:r>
              <a:rPr lang="cs-CZ" sz="1600" b="1">
                <a:latin typeface="Calibri" pitchFamily="34" charset="0"/>
                <a:cs typeface="Calibri" pitchFamily="34" charset="0"/>
              </a:rPr>
              <a:t>Možnost uplatnění ergonomických požadavků na obsluhu</a:t>
            </a:r>
            <a:endParaRPr lang="cs-CZ" sz="1600">
              <a:latin typeface="Calibri" pitchFamily="34" charset="0"/>
              <a:cs typeface="Calibri" pitchFamily="34" charset="0"/>
            </a:endParaRPr>
          </a:p>
        </p:txBody>
      </p:sp>
      <p:sp>
        <p:nvSpPr>
          <p:cNvPr id="30865" name="Rectangle 164"/>
          <p:cNvSpPr>
            <a:spLocks noChangeArrowheads="1"/>
          </p:cNvSpPr>
          <p:nvPr/>
        </p:nvSpPr>
        <p:spPr bwMode="auto">
          <a:xfrm>
            <a:off x="636588" y="5778500"/>
            <a:ext cx="3878262" cy="830263"/>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Obrátkovost je vysoká jen při standardních požadavcích, kompletace je pomalá, velmi vysoké pořizovací náklady</a:t>
            </a:r>
            <a:endParaRPr lang="cs-CZ" sz="1600">
              <a:latin typeface="Calibri" pitchFamily="34" charset="0"/>
              <a:cs typeface="Calibri" pitchFamily="34" charset="0"/>
            </a:endParaRPr>
          </a:p>
        </p:txBody>
      </p:sp>
      <p:sp>
        <p:nvSpPr>
          <p:cNvPr id="30866" name="Rectangle 165"/>
          <p:cNvSpPr>
            <a:spLocks noChangeArrowheads="1"/>
          </p:cNvSpPr>
          <p:nvPr/>
        </p:nvSpPr>
        <p:spPr bwMode="auto">
          <a:xfrm>
            <a:off x="4500563" y="4546600"/>
            <a:ext cx="4429125" cy="2062163"/>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Pro skladování středně rozsáhlého sortimentu výrobků v malých až středních množstvích  s nižší obrátkovostí, pro zboží menších rozměrů. </a:t>
            </a:r>
            <a:endParaRPr lang="cs-CZ" sz="1600">
              <a:latin typeface="Calibri" pitchFamily="34" charset="0"/>
              <a:cs typeface="Calibri" pitchFamily="34" charset="0"/>
            </a:endParaRPr>
          </a:p>
          <a:p>
            <a:r>
              <a:rPr lang="cs-CZ" sz="1600" b="1">
                <a:latin typeface="Calibri" pitchFamily="34" charset="0"/>
                <a:cs typeface="Calibri" pitchFamily="34" charset="0"/>
              </a:rPr>
              <a:t>Vhodné pro drobný sortiment uložený v krabicích, spisové materiály, projektovou dokumentaci, ale také pro parkování aut ! </a:t>
            </a:r>
            <a:endParaRPr lang="cs-CZ" sz="1600">
              <a:latin typeface="Calibri" pitchFamily="34" charset="0"/>
              <a:cs typeface="Calibri" pitchFamily="34" charset="0"/>
            </a:endParaRPr>
          </a:p>
          <a:p>
            <a:r>
              <a:rPr lang="cs-CZ" sz="1600" b="1">
                <a:latin typeface="Calibri" pitchFamily="34" charset="0"/>
                <a:cs typeface="Calibri" pitchFamily="34" charset="0"/>
              </a:rPr>
              <a:t>Ve výrobním procesu se uplatňují jako podavače polotovarů u lisů, dílů u montážních linek apod.        </a:t>
            </a:r>
            <a:endParaRPr lang="cs-CZ" sz="1600">
              <a:latin typeface="Calibri" pitchFamily="34" charset="0"/>
              <a:cs typeface="Calibri" pitchFamily="34" charset="0"/>
            </a:endParaRPr>
          </a:p>
        </p:txBody>
      </p:sp>
    </p:spTree>
    <p:extLst>
      <p:ext uri="{BB962C8B-B14F-4D97-AF65-F5344CB8AC3E}">
        <p14:creationId xmlns:p14="http://schemas.microsoft.com/office/powerpoint/2010/main" val="1814273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525"/>
                                        </p:tgtEl>
                                        <p:attrNameLst>
                                          <p:attrName>style.visibility</p:attrName>
                                        </p:attrNameLst>
                                      </p:cBhvr>
                                      <p:to>
                                        <p:strVal val="visible"/>
                                      </p:to>
                                    </p:set>
                                    <p:anim calcmode="lin" valueType="num">
                                      <p:cBhvr additive="base">
                                        <p:cTn id="7" dur="500" fill="hold"/>
                                        <p:tgtEl>
                                          <p:spTgt spid="58525"/>
                                        </p:tgtEl>
                                        <p:attrNameLst>
                                          <p:attrName>ppt_x</p:attrName>
                                        </p:attrNameLst>
                                      </p:cBhvr>
                                      <p:tavLst>
                                        <p:tav tm="0">
                                          <p:val>
                                            <p:strVal val="#ppt_x"/>
                                          </p:val>
                                        </p:tav>
                                        <p:tav tm="100000">
                                          <p:val>
                                            <p:strVal val="#ppt_x"/>
                                          </p:val>
                                        </p:tav>
                                      </p:tavLst>
                                    </p:anim>
                                    <p:anim calcmode="lin" valueType="num">
                                      <p:cBhvr additive="base">
                                        <p:cTn id="8" dur="500" fill="hold"/>
                                        <p:tgtEl>
                                          <p:spTgt spid="5852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526"/>
                                        </p:tgtEl>
                                        <p:attrNameLst>
                                          <p:attrName>style.visibility</p:attrName>
                                        </p:attrNameLst>
                                      </p:cBhvr>
                                      <p:to>
                                        <p:strVal val="visible"/>
                                      </p:to>
                                    </p:set>
                                    <p:anim calcmode="lin" valueType="num">
                                      <p:cBhvr additive="base">
                                        <p:cTn id="13" dur="500" fill="hold"/>
                                        <p:tgtEl>
                                          <p:spTgt spid="58526"/>
                                        </p:tgtEl>
                                        <p:attrNameLst>
                                          <p:attrName>ppt_x</p:attrName>
                                        </p:attrNameLst>
                                      </p:cBhvr>
                                      <p:tavLst>
                                        <p:tav tm="0">
                                          <p:val>
                                            <p:strVal val="#ppt_x"/>
                                          </p:val>
                                        </p:tav>
                                        <p:tav tm="100000">
                                          <p:val>
                                            <p:strVal val="#ppt_x"/>
                                          </p:val>
                                        </p:tav>
                                      </p:tavLst>
                                    </p:anim>
                                    <p:anim calcmode="lin" valueType="num">
                                      <p:cBhvr additive="base">
                                        <p:cTn id="14" dur="500" fill="hold"/>
                                        <p:tgtEl>
                                          <p:spTgt spid="585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25" grpId="0" animBg="1"/>
      <p:bldP spid="5852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62"/>
          <p:cNvSpPr>
            <a:spLocks noChangeArrowheads="1"/>
          </p:cNvSpPr>
          <p:nvPr/>
        </p:nvSpPr>
        <p:spPr bwMode="auto">
          <a:xfrm>
            <a:off x="1331913" y="260350"/>
            <a:ext cx="5492750" cy="523875"/>
          </a:xfrm>
          <a:prstGeom prst="rect">
            <a:avLst/>
          </a:prstGeom>
          <a:solidFill>
            <a:schemeClr val="bg1"/>
          </a:solidFill>
          <a:ln w="9525">
            <a:noFill/>
            <a:miter lim="800000"/>
            <a:headEnd/>
            <a:tailEnd/>
          </a:ln>
        </p:spPr>
        <p:txBody>
          <a:bodyPr wrap="none">
            <a:spAutoFit/>
          </a:bodyPr>
          <a:lstStyle/>
          <a:p>
            <a:r>
              <a:rPr lang="cs-CZ" sz="2800" b="1">
                <a:latin typeface="Calibri" pitchFamily="34" charset="0"/>
                <a:cs typeface="Calibri" pitchFamily="34" charset="0"/>
              </a:rPr>
              <a:t>Páternosterové regály horizontální</a:t>
            </a:r>
            <a:endParaRPr lang="cs-CZ" sz="2800">
              <a:latin typeface="Calibri" pitchFamily="34" charset="0"/>
              <a:cs typeface="Calibri" pitchFamily="34" charset="0"/>
            </a:endParaRPr>
          </a:p>
        </p:txBody>
      </p:sp>
      <p:sp>
        <p:nvSpPr>
          <p:cNvPr id="31747" name="Rectangle 163"/>
          <p:cNvSpPr>
            <a:spLocks noChangeArrowheads="1"/>
          </p:cNvSpPr>
          <p:nvPr/>
        </p:nvSpPr>
        <p:spPr bwMode="auto">
          <a:xfrm>
            <a:off x="549275" y="3421063"/>
            <a:ext cx="641350" cy="2835275"/>
          </a:xfrm>
          <a:prstGeom prst="rect">
            <a:avLst/>
          </a:prstGeom>
          <a:noFill/>
          <a:ln w="38100">
            <a:solidFill>
              <a:srgbClr val="000000"/>
            </a:solidFill>
            <a:miter lim="800000"/>
            <a:headEnd/>
            <a:tailEnd/>
          </a:ln>
        </p:spPr>
        <p:txBody>
          <a:bodyPr/>
          <a:lstStyle/>
          <a:p>
            <a:endParaRPr lang="cs-CZ"/>
          </a:p>
        </p:txBody>
      </p:sp>
      <p:sp>
        <p:nvSpPr>
          <p:cNvPr id="31748" name="Line 164"/>
          <p:cNvSpPr>
            <a:spLocks noChangeShapeType="1"/>
          </p:cNvSpPr>
          <p:nvPr/>
        </p:nvSpPr>
        <p:spPr bwMode="auto">
          <a:xfrm flipV="1">
            <a:off x="549275" y="3146425"/>
            <a:ext cx="366713" cy="274638"/>
          </a:xfrm>
          <a:prstGeom prst="line">
            <a:avLst/>
          </a:prstGeom>
          <a:noFill/>
          <a:ln w="9525">
            <a:solidFill>
              <a:srgbClr val="000000"/>
            </a:solidFill>
            <a:round/>
            <a:headEnd/>
            <a:tailEnd/>
          </a:ln>
        </p:spPr>
        <p:txBody>
          <a:bodyPr/>
          <a:lstStyle/>
          <a:p>
            <a:endParaRPr lang="cs-CZ"/>
          </a:p>
        </p:txBody>
      </p:sp>
      <p:sp>
        <p:nvSpPr>
          <p:cNvPr id="31749" name="Line 165"/>
          <p:cNvSpPr>
            <a:spLocks noChangeShapeType="1"/>
          </p:cNvSpPr>
          <p:nvPr/>
        </p:nvSpPr>
        <p:spPr bwMode="auto">
          <a:xfrm flipV="1">
            <a:off x="1190625" y="5981700"/>
            <a:ext cx="365125" cy="274638"/>
          </a:xfrm>
          <a:prstGeom prst="line">
            <a:avLst/>
          </a:prstGeom>
          <a:noFill/>
          <a:ln w="38100">
            <a:solidFill>
              <a:srgbClr val="000000"/>
            </a:solidFill>
            <a:round/>
            <a:headEnd/>
            <a:tailEnd/>
          </a:ln>
        </p:spPr>
        <p:txBody>
          <a:bodyPr/>
          <a:lstStyle/>
          <a:p>
            <a:endParaRPr lang="cs-CZ"/>
          </a:p>
        </p:txBody>
      </p:sp>
      <p:sp>
        <p:nvSpPr>
          <p:cNvPr id="31750" name="Line 166"/>
          <p:cNvSpPr>
            <a:spLocks noChangeShapeType="1"/>
          </p:cNvSpPr>
          <p:nvPr/>
        </p:nvSpPr>
        <p:spPr bwMode="auto">
          <a:xfrm flipV="1">
            <a:off x="1190625" y="3146425"/>
            <a:ext cx="365125" cy="274638"/>
          </a:xfrm>
          <a:prstGeom prst="line">
            <a:avLst/>
          </a:prstGeom>
          <a:noFill/>
          <a:ln w="9525">
            <a:solidFill>
              <a:srgbClr val="000000"/>
            </a:solidFill>
            <a:round/>
            <a:headEnd/>
            <a:tailEnd/>
          </a:ln>
        </p:spPr>
        <p:txBody>
          <a:bodyPr/>
          <a:lstStyle/>
          <a:p>
            <a:endParaRPr lang="cs-CZ"/>
          </a:p>
        </p:txBody>
      </p:sp>
      <p:sp>
        <p:nvSpPr>
          <p:cNvPr id="31751" name="Line 167"/>
          <p:cNvSpPr>
            <a:spLocks noChangeShapeType="1"/>
          </p:cNvSpPr>
          <p:nvPr/>
        </p:nvSpPr>
        <p:spPr bwMode="auto">
          <a:xfrm flipV="1">
            <a:off x="549275" y="5981700"/>
            <a:ext cx="366713" cy="274638"/>
          </a:xfrm>
          <a:prstGeom prst="line">
            <a:avLst/>
          </a:prstGeom>
          <a:noFill/>
          <a:ln w="9525">
            <a:solidFill>
              <a:srgbClr val="000000"/>
            </a:solidFill>
            <a:round/>
            <a:headEnd/>
            <a:tailEnd/>
          </a:ln>
        </p:spPr>
        <p:txBody>
          <a:bodyPr/>
          <a:lstStyle/>
          <a:p>
            <a:endParaRPr lang="cs-CZ"/>
          </a:p>
        </p:txBody>
      </p:sp>
      <p:sp>
        <p:nvSpPr>
          <p:cNvPr id="31752" name="Rectangle 168"/>
          <p:cNvSpPr>
            <a:spLocks noChangeArrowheads="1"/>
          </p:cNvSpPr>
          <p:nvPr/>
        </p:nvSpPr>
        <p:spPr bwMode="auto">
          <a:xfrm>
            <a:off x="1830388" y="2963863"/>
            <a:ext cx="639762" cy="2835275"/>
          </a:xfrm>
          <a:prstGeom prst="rect">
            <a:avLst/>
          </a:prstGeom>
          <a:noFill/>
          <a:ln w="38100">
            <a:solidFill>
              <a:srgbClr val="000000"/>
            </a:solidFill>
            <a:miter lim="800000"/>
            <a:headEnd/>
            <a:tailEnd/>
          </a:ln>
        </p:spPr>
        <p:txBody>
          <a:bodyPr/>
          <a:lstStyle/>
          <a:p>
            <a:endParaRPr lang="cs-CZ"/>
          </a:p>
        </p:txBody>
      </p:sp>
      <p:sp>
        <p:nvSpPr>
          <p:cNvPr id="31753" name="Line 169"/>
          <p:cNvSpPr>
            <a:spLocks noChangeShapeType="1"/>
          </p:cNvSpPr>
          <p:nvPr/>
        </p:nvSpPr>
        <p:spPr bwMode="auto">
          <a:xfrm flipV="1">
            <a:off x="2470150" y="2689225"/>
            <a:ext cx="274638" cy="274638"/>
          </a:xfrm>
          <a:prstGeom prst="line">
            <a:avLst/>
          </a:prstGeom>
          <a:noFill/>
          <a:ln w="38100">
            <a:solidFill>
              <a:srgbClr val="000000"/>
            </a:solidFill>
            <a:round/>
            <a:headEnd/>
            <a:tailEnd/>
          </a:ln>
        </p:spPr>
        <p:txBody>
          <a:bodyPr/>
          <a:lstStyle/>
          <a:p>
            <a:endParaRPr lang="cs-CZ"/>
          </a:p>
        </p:txBody>
      </p:sp>
      <p:sp>
        <p:nvSpPr>
          <p:cNvPr id="31754" name="Line 170"/>
          <p:cNvSpPr>
            <a:spLocks noChangeShapeType="1"/>
          </p:cNvSpPr>
          <p:nvPr/>
        </p:nvSpPr>
        <p:spPr bwMode="auto">
          <a:xfrm flipV="1">
            <a:off x="2927350" y="2233613"/>
            <a:ext cx="274638" cy="273050"/>
          </a:xfrm>
          <a:prstGeom prst="line">
            <a:avLst/>
          </a:prstGeom>
          <a:noFill/>
          <a:ln w="38100">
            <a:solidFill>
              <a:srgbClr val="000000"/>
            </a:solidFill>
            <a:round/>
            <a:headEnd/>
            <a:tailEnd/>
          </a:ln>
        </p:spPr>
        <p:txBody>
          <a:bodyPr/>
          <a:lstStyle/>
          <a:p>
            <a:endParaRPr lang="cs-CZ"/>
          </a:p>
        </p:txBody>
      </p:sp>
      <p:sp>
        <p:nvSpPr>
          <p:cNvPr id="31755" name="Line 171"/>
          <p:cNvSpPr>
            <a:spLocks noChangeShapeType="1"/>
          </p:cNvSpPr>
          <p:nvPr/>
        </p:nvSpPr>
        <p:spPr bwMode="auto">
          <a:xfrm flipV="1">
            <a:off x="2287588" y="2233613"/>
            <a:ext cx="274637" cy="273050"/>
          </a:xfrm>
          <a:prstGeom prst="line">
            <a:avLst/>
          </a:prstGeom>
          <a:noFill/>
          <a:ln w="38100">
            <a:solidFill>
              <a:srgbClr val="000000"/>
            </a:solidFill>
            <a:round/>
            <a:headEnd/>
            <a:tailEnd/>
          </a:ln>
        </p:spPr>
        <p:txBody>
          <a:bodyPr/>
          <a:lstStyle/>
          <a:p>
            <a:endParaRPr lang="cs-CZ"/>
          </a:p>
        </p:txBody>
      </p:sp>
      <p:sp>
        <p:nvSpPr>
          <p:cNvPr id="31756" name="Line 172"/>
          <p:cNvSpPr>
            <a:spLocks noChangeShapeType="1"/>
          </p:cNvSpPr>
          <p:nvPr/>
        </p:nvSpPr>
        <p:spPr bwMode="auto">
          <a:xfrm flipV="1">
            <a:off x="1830388" y="2689225"/>
            <a:ext cx="274637" cy="274638"/>
          </a:xfrm>
          <a:prstGeom prst="line">
            <a:avLst/>
          </a:prstGeom>
          <a:noFill/>
          <a:ln w="38100">
            <a:solidFill>
              <a:srgbClr val="000000"/>
            </a:solidFill>
            <a:round/>
            <a:headEnd/>
            <a:tailEnd/>
          </a:ln>
        </p:spPr>
        <p:txBody>
          <a:bodyPr/>
          <a:lstStyle/>
          <a:p>
            <a:endParaRPr lang="cs-CZ"/>
          </a:p>
        </p:txBody>
      </p:sp>
      <p:sp>
        <p:nvSpPr>
          <p:cNvPr id="31757" name="Line 173"/>
          <p:cNvSpPr>
            <a:spLocks noChangeShapeType="1"/>
          </p:cNvSpPr>
          <p:nvPr/>
        </p:nvSpPr>
        <p:spPr bwMode="auto">
          <a:xfrm flipV="1">
            <a:off x="2744788" y="1776413"/>
            <a:ext cx="274637" cy="273050"/>
          </a:xfrm>
          <a:prstGeom prst="line">
            <a:avLst/>
          </a:prstGeom>
          <a:noFill/>
          <a:ln w="38100">
            <a:solidFill>
              <a:srgbClr val="000000"/>
            </a:solidFill>
            <a:round/>
            <a:headEnd/>
            <a:tailEnd/>
          </a:ln>
        </p:spPr>
        <p:txBody>
          <a:bodyPr/>
          <a:lstStyle/>
          <a:p>
            <a:endParaRPr lang="cs-CZ"/>
          </a:p>
        </p:txBody>
      </p:sp>
      <p:sp>
        <p:nvSpPr>
          <p:cNvPr id="31758" name="Line 174"/>
          <p:cNvSpPr>
            <a:spLocks noChangeShapeType="1"/>
          </p:cNvSpPr>
          <p:nvPr/>
        </p:nvSpPr>
        <p:spPr bwMode="auto">
          <a:xfrm>
            <a:off x="2105025" y="2689225"/>
            <a:ext cx="639763" cy="0"/>
          </a:xfrm>
          <a:prstGeom prst="line">
            <a:avLst/>
          </a:prstGeom>
          <a:noFill/>
          <a:ln w="38100">
            <a:solidFill>
              <a:srgbClr val="000000"/>
            </a:solidFill>
            <a:round/>
            <a:headEnd/>
            <a:tailEnd/>
          </a:ln>
        </p:spPr>
        <p:txBody>
          <a:bodyPr/>
          <a:lstStyle/>
          <a:p>
            <a:endParaRPr lang="cs-CZ"/>
          </a:p>
        </p:txBody>
      </p:sp>
      <p:sp>
        <p:nvSpPr>
          <p:cNvPr id="31759" name="Line 175"/>
          <p:cNvSpPr>
            <a:spLocks noChangeShapeType="1"/>
          </p:cNvSpPr>
          <p:nvPr/>
        </p:nvSpPr>
        <p:spPr bwMode="auto">
          <a:xfrm>
            <a:off x="2287588" y="2506663"/>
            <a:ext cx="639762" cy="0"/>
          </a:xfrm>
          <a:prstGeom prst="line">
            <a:avLst/>
          </a:prstGeom>
          <a:noFill/>
          <a:ln w="38100">
            <a:solidFill>
              <a:srgbClr val="000000"/>
            </a:solidFill>
            <a:round/>
            <a:headEnd/>
            <a:tailEnd/>
          </a:ln>
        </p:spPr>
        <p:txBody>
          <a:bodyPr/>
          <a:lstStyle/>
          <a:p>
            <a:endParaRPr lang="cs-CZ"/>
          </a:p>
        </p:txBody>
      </p:sp>
      <p:sp>
        <p:nvSpPr>
          <p:cNvPr id="31760" name="Line 176"/>
          <p:cNvSpPr>
            <a:spLocks noChangeShapeType="1"/>
          </p:cNvSpPr>
          <p:nvPr/>
        </p:nvSpPr>
        <p:spPr bwMode="auto">
          <a:xfrm>
            <a:off x="2562225" y="2233613"/>
            <a:ext cx="639763" cy="0"/>
          </a:xfrm>
          <a:prstGeom prst="line">
            <a:avLst/>
          </a:prstGeom>
          <a:noFill/>
          <a:ln w="38100">
            <a:solidFill>
              <a:srgbClr val="000000"/>
            </a:solidFill>
            <a:round/>
            <a:headEnd/>
            <a:tailEnd/>
          </a:ln>
        </p:spPr>
        <p:txBody>
          <a:bodyPr/>
          <a:lstStyle/>
          <a:p>
            <a:endParaRPr lang="cs-CZ"/>
          </a:p>
        </p:txBody>
      </p:sp>
      <p:sp>
        <p:nvSpPr>
          <p:cNvPr id="31761" name="Line 177"/>
          <p:cNvSpPr>
            <a:spLocks noChangeShapeType="1"/>
          </p:cNvSpPr>
          <p:nvPr/>
        </p:nvSpPr>
        <p:spPr bwMode="auto">
          <a:xfrm>
            <a:off x="549275" y="3421063"/>
            <a:ext cx="641350" cy="0"/>
          </a:xfrm>
          <a:prstGeom prst="line">
            <a:avLst/>
          </a:prstGeom>
          <a:noFill/>
          <a:ln w="38100">
            <a:solidFill>
              <a:srgbClr val="000000"/>
            </a:solidFill>
            <a:round/>
            <a:headEnd/>
            <a:tailEnd/>
          </a:ln>
        </p:spPr>
        <p:txBody>
          <a:bodyPr/>
          <a:lstStyle/>
          <a:p>
            <a:endParaRPr lang="cs-CZ"/>
          </a:p>
        </p:txBody>
      </p:sp>
      <p:sp>
        <p:nvSpPr>
          <p:cNvPr id="31762" name="Line 178"/>
          <p:cNvSpPr>
            <a:spLocks noChangeShapeType="1"/>
          </p:cNvSpPr>
          <p:nvPr/>
        </p:nvSpPr>
        <p:spPr bwMode="auto">
          <a:xfrm>
            <a:off x="2744788" y="2049463"/>
            <a:ext cx="639762" cy="0"/>
          </a:xfrm>
          <a:prstGeom prst="line">
            <a:avLst/>
          </a:prstGeom>
          <a:noFill/>
          <a:ln w="38100">
            <a:solidFill>
              <a:srgbClr val="000000"/>
            </a:solidFill>
            <a:round/>
            <a:headEnd/>
            <a:tailEnd/>
          </a:ln>
        </p:spPr>
        <p:txBody>
          <a:bodyPr/>
          <a:lstStyle/>
          <a:p>
            <a:endParaRPr lang="cs-CZ"/>
          </a:p>
        </p:txBody>
      </p:sp>
      <p:sp>
        <p:nvSpPr>
          <p:cNvPr id="31763" name="Line 179"/>
          <p:cNvSpPr>
            <a:spLocks noChangeShapeType="1"/>
          </p:cNvSpPr>
          <p:nvPr/>
        </p:nvSpPr>
        <p:spPr bwMode="auto">
          <a:xfrm>
            <a:off x="1098550" y="2689225"/>
            <a:ext cx="639763" cy="0"/>
          </a:xfrm>
          <a:prstGeom prst="line">
            <a:avLst/>
          </a:prstGeom>
          <a:noFill/>
          <a:ln w="38100">
            <a:solidFill>
              <a:srgbClr val="000000"/>
            </a:solidFill>
            <a:round/>
            <a:headEnd/>
            <a:tailEnd/>
          </a:ln>
        </p:spPr>
        <p:txBody>
          <a:bodyPr/>
          <a:lstStyle/>
          <a:p>
            <a:endParaRPr lang="cs-CZ"/>
          </a:p>
        </p:txBody>
      </p:sp>
      <p:sp>
        <p:nvSpPr>
          <p:cNvPr id="31764" name="Line 180"/>
          <p:cNvSpPr>
            <a:spLocks noChangeShapeType="1"/>
          </p:cNvSpPr>
          <p:nvPr/>
        </p:nvSpPr>
        <p:spPr bwMode="auto">
          <a:xfrm>
            <a:off x="823913" y="2963863"/>
            <a:ext cx="639762" cy="0"/>
          </a:xfrm>
          <a:prstGeom prst="line">
            <a:avLst/>
          </a:prstGeom>
          <a:noFill/>
          <a:ln w="38100">
            <a:solidFill>
              <a:srgbClr val="000000"/>
            </a:solidFill>
            <a:round/>
            <a:headEnd/>
            <a:tailEnd/>
          </a:ln>
        </p:spPr>
        <p:txBody>
          <a:bodyPr/>
          <a:lstStyle/>
          <a:p>
            <a:endParaRPr lang="cs-CZ"/>
          </a:p>
        </p:txBody>
      </p:sp>
      <p:sp>
        <p:nvSpPr>
          <p:cNvPr id="31765" name="Line 181"/>
          <p:cNvSpPr>
            <a:spLocks noChangeShapeType="1"/>
          </p:cNvSpPr>
          <p:nvPr/>
        </p:nvSpPr>
        <p:spPr bwMode="auto">
          <a:xfrm>
            <a:off x="915988" y="3146425"/>
            <a:ext cx="639762" cy="0"/>
          </a:xfrm>
          <a:prstGeom prst="line">
            <a:avLst/>
          </a:prstGeom>
          <a:noFill/>
          <a:ln w="38100">
            <a:solidFill>
              <a:srgbClr val="000000"/>
            </a:solidFill>
            <a:round/>
            <a:headEnd/>
            <a:tailEnd/>
          </a:ln>
        </p:spPr>
        <p:txBody>
          <a:bodyPr/>
          <a:lstStyle/>
          <a:p>
            <a:endParaRPr lang="cs-CZ"/>
          </a:p>
        </p:txBody>
      </p:sp>
      <p:sp>
        <p:nvSpPr>
          <p:cNvPr id="31766" name="Line 182"/>
          <p:cNvSpPr>
            <a:spLocks noChangeShapeType="1"/>
          </p:cNvSpPr>
          <p:nvPr/>
        </p:nvSpPr>
        <p:spPr bwMode="auto">
          <a:xfrm>
            <a:off x="3019425" y="1776413"/>
            <a:ext cx="639763" cy="0"/>
          </a:xfrm>
          <a:prstGeom prst="line">
            <a:avLst/>
          </a:prstGeom>
          <a:noFill/>
          <a:ln w="38100">
            <a:solidFill>
              <a:srgbClr val="000000"/>
            </a:solidFill>
            <a:round/>
            <a:headEnd/>
            <a:tailEnd/>
          </a:ln>
        </p:spPr>
        <p:txBody>
          <a:bodyPr/>
          <a:lstStyle/>
          <a:p>
            <a:endParaRPr lang="cs-CZ"/>
          </a:p>
        </p:txBody>
      </p:sp>
      <p:sp>
        <p:nvSpPr>
          <p:cNvPr id="31767" name="Line 183"/>
          <p:cNvSpPr>
            <a:spLocks noChangeShapeType="1"/>
          </p:cNvSpPr>
          <p:nvPr/>
        </p:nvSpPr>
        <p:spPr bwMode="auto">
          <a:xfrm>
            <a:off x="1555750" y="2233613"/>
            <a:ext cx="639763" cy="0"/>
          </a:xfrm>
          <a:prstGeom prst="line">
            <a:avLst/>
          </a:prstGeom>
          <a:noFill/>
          <a:ln w="38100">
            <a:solidFill>
              <a:srgbClr val="000000"/>
            </a:solidFill>
            <a:round/>
            <a:headEnd/>
            <a:tailEnd/>
          </a:ln>
        </p:spPr>
        <p:txBody>
          <a:bodyPr/>
          <a:lstStyle/>
          <a:p>
            <a:endParaRPr lang="cs-CZ"/>
          </a:p>
        </p:txBody>
      </p:sp>
      <p:sp>
        <p:nvSpPr>
          <p:cNvPr id="31768" name="Line 184"/>
          <p:cNvSpPr>
            <a:spLocks noChangeShapeType="1"/>
          </p:cNvSpPr>
          <p:nvPr/>
        </p:nvSpPr>
        <p:spPr bwMode="auto">
          <a:xfrm>
            <a:off x="1281113" y="2506663"/>
            <a:ext cx="639762" cy="0"/>
          </a:xfrm>
          <a:prstGeom prst="line">
            <a:avLst/>
          </a:prstGeom>
          <a:noFill/>
          <a:ln w="38100">
            <a:solidFill>
              <a:srgbClr val="000000"/>
            </a:solidFill>
            <a:round/>
            <a:headEnd/>
            <a:tailEnd/>
          </a:ln>
        </p:spPr>
        <p:txBody>
          <a:bodyPr/>
          <a:lstStyle/>
          <a:p>
            <a:endParaRPr lang="cs-CZ"/>
          </a:p>
        </p:txBody>
      </p:sp>
      <p:sp>
        <p:nvSpPr>
          <p:cNvPr id="31769" name="Line 185"/>
          <p:cNvSpPr>
            <a:spLocks noChangeShapeType="1"/>
          </p:cNvSpPr>
          <p:nvPr/>
        </p:nvSpPr>
        <p:spPr bwMode="auto">
          <a:xfrm>
            <a:off x="2105025" y="1776413"/>
            <a:ext cx="639763" cy="0"/>
          </a:xfrm>
          <a:prstGeom prst="line">
            <a:avLst/>
          </a:prstGeom>
          <a:noFill/>
          <a:ln w="38100">
            <a:solidFill>
              <a:srgbClr val="000000"/>
            </a:solidFill>
            <a:round/>
            <a:headEnd/>
            <a:tailEnd/>
          </a:ln>
        </p:spPr>
        <p:txBody>
          <a:bodyPr/>
          <a:lstStyle/>
          <a:p>
            <a:endParaRPr lang="cs-CZ"/>
          </a:p>
        </p:txBody>
      </p:sp>
      <p:sp>
        <p:nvSpPr>
          <p:cNvPr id="31770" name="Line 186"/>
          <p:cNvSpPr>
            <a:spLocks noChangeShapeType="1"/>
          </p:cNvSpPr>
          <p:nvPr/>
        </p:nvSpPr>
        <p:spPr bwMode="auto">
          <a:xfrm>
            <a:off x="1830388" y="2049463"/>
            <a:ext cx="639762" cy="0"/>
          </a:xfrm>
          <a:prstGeom prst="line">
            <a:avLst/>
          </a:prstGeom>
          <a:noFill/>
          <a:ln w="38100">
            <a:solidFill>
              <a:srgbClr val="000000"/>
            </a:solidFill>
            <a:round/>
            <a:headEnd/>
            <a:tailEnd/>
          </a:ln>
        </p:spPr>
        <p:txBody>
          <a:bodyPr/>
          <a:lstStyle/>
          <a:p>
            <a:endParaRPr lang="cs-CZ"/>
          </a:p>
        </p:txBody>
      </p:sp>
      <p:sp>
        <p:nvSpPr>
          <p:cNvPr id="31771" name="Line 187"/>
          <p:cNvSpPr>
            <a:spLocks noChangeShapeType="1"/>
          </p:cNvSpPr>
          <p:nvPr/>
        </p:nvSpPr>
        <p:spPr bwMode="auto">
          <a:xfrm flipV="1">
            <a:off x="2470150" y="1776413"/>
            <a:ext cx="274638" cy="273050"/>
          </a:xfrm>
          <a:prstGeom prst="line">
            <a:avLst/>
          </a:prstGeom>
          <a:noFill/>
          <a:ln w="38100">
            <a:solidFill>
              <a:srgbClr val="000000"/>
            </a:solidFill>
            <a:round/>
            <a:headEnd/>
            <a:tailEnd/>
          </a:ln>
        </p:spPr>
        <p:txBody>
          <a:bodyPr/>
          <a:lstStyle/>
          <a:p>
            <a:endParaRPr lang="cs-CZ"/>
          </a:p>
        </p:txBody>
      </p:sp>
      <p:sp>
        <p:nvSpPr>
          <p:cNvPr id="31772" name="Line 188"/>
          <p:cNvSpPr>
            <a:spLocks noChangeShapeType="1"/>
          </p:cNvSpPr>
          <p:nvPr/>
        </p:nvSpPr>
        <p:spPr bwMode="auto">
          <a:xfrm flipV="1">
            <a:off x="1830388" y="1776413"/>
            <a:ext cx="274637" cy="273050"/>
          </a:xfrm>
          <a:prstGeom prst="line">
            <a:avLst/>
          </a:prstGeom>
          <a:noFill/>
          <a:ln w="38100">
            <a:solidFill>
              <a:srgbClr val="000000"/>
            </a:solidFill>
            <a:round/>
            <a:headEnd/>
            <a:tailEnd/>
          </a:ln>
        </p:spPr>
        <p:txBody>
          <a:bodyPr/>
          <a:lstStyle/>
          <a:p>
            <a:endParaRPr lang="cs-CZ"/>
          </a:p>
        </p:txBody>
      </p:sp>
      <p:sp>
        <p:nvSpPr>
          <p:cNvPr id="31773" name="Line 189"/>
          <p:cNvSpPr>
            <a:spLocks noChangeShapeType="1"/>
          </p:cNvSpPr>
          <p:nvPr/>
        </p:nvSpPr>
        <p:spPr bwMode="auto">
          <a:xfrm flipV="1">
            <a:off x="3384550" y="1776413"/>
            <a:ext cx="274638" cy="273050"/>
          </a:xfrm>
          <a:prstGeom prst="line">
            <a:avLst/>
          </a:prstGeom>
          <a:noFill/>
          <a:ln w="38100">
            <a:solidFill>
              <a:srgbClr val="000000"/>
            </a:solidFill>
            <a:round/>
            <a:headEnd/>
            <a:tailEnd/>
          </a:ln>
        </p:spPr>
        <p:txBody>
          <a:bodyPr/>
          <a:lstStyle/>
          <a:p>
            <a:endParaRPr lang="cs-CZ"/>
          </a:p>
        </p:txBody>
      </p:sp>
      <p:sp>
        <p:nvSpPr>
          <p:cNvPr id="31774" name="Line 190"/>
          <p:cNvSpPr>
            <a:spLocks noChangeShapeType="1"/>
          </p:cNvSpPr>
          <p:nvPr/>
        </p:nvSpPr>
        <p:spPr bwMode="auto">
          <a:xfrm flipV="1">
            <a:off x="1281113" y="2233613"/>
            <a:ext cx="274637" cy="273050"/>
          </a:xfrm>
          <a:prstGeom prst="line">
            <a:avLst/>
          </a:prstGeom>
          <a:noFill/>
          <a:ln w="38100">
            <a:solidFill>
              <a:srgbClr val="000000"/>
            </a:solidFill>
            <a:round/>
            <a:headEnd/>
            <a:tailEnd/>
          </a:ln>
        </p:spPr>
        <p:txBody>
          <a:bodyPr/>
          <a:lstStyle/>
          <a:p>
            <a:endParaRPr lang="cs-CZ"/>
          </a:p>
        </p:txBody>
      </p:sp>
      <p:sp>
        <p:nvSpPr>
          <p:cNvPr id="31775" name="Line 191"/>
          <p:cNvSpPr>
            <a:spLocks noChangeShapeType="1"/>
          </p:cNvSpPr>
          <p:nvPr/>
        </p:nvSpPr>
        <p:spPr bwMode="auto">
          <a:xfrm flipV="1">
            <a:off x="1463675" y="2689225"/>
            <a:ext cx="274638" cy="274638"/>
          </a:xfrm>
          <a:prstGeom prst="line">
            <a:avLst/>
          </a:prstGeom>
          <a:noFill/>
          <a:ln w="38100">
            <a:solidFill>
              <a:srgbClr val="000000"/>
            </a:solidFill>
            <a:round/>
            <a:headEnd/>
            <a:tailEnd/>
          </a:ln>
        </p:spPr>
        <p:txBody>
          <a:bodyPr/>
          <a:lstStyle/>
          <a:p>
            <a:endParaRPr lang="cs-CZ"/>
          </a:p>
        </p:txBody>
      </p:sp>
      <p:sp>
        <p:nvSpPr>
          <p:cNvPr id="31776" name="Line 192"/>
          <p:cNvSpPr>
            <a:spLocks noChangeShapeType="1"/>
          </p:cNvSpPr>
          <p:nvPr/>
        </p:nvSpPr>
        <p:spPr bwMode="auto">
          <a:xfrm flipV="1">
            <a:off x="1920875" y="2233613"/>
            <a:ext cx="274638" cy="273050"/>
          </a:xfrm>
          <a:prstGeom prst="line">
            <a:avLst/>
          </a:prstGeom>
          <a:noFill/>
          <a:ln w="38100">
            <a:solidFill>
              <a:srgbClr val="000000"/>
            </a:solidFill>
            <a:round/>
            <a:headEnd/>
            <a:tailEnd/>
          </a:ln>
        </p:spPr>
        <p:txBody>
          <a:bodyPr/>
          <a:lstStyle/>
          <a:p>
            <a:endParaRPr lang="cs-CZ"/>
          </a:p>
        </p:txBody>
      </p:sp>
      <p:sp>
        <p:nvSpPr>
          <p:cNvPr id="31777" name="Line 193"/>
          <p:cNvSpPr>
            <a:spLocks noChangeShapeType="1"/>
          </p:cNvSpPr>
          <p:nvPr/>
        </p:nvSpPr>
        <p:spPr bwMode="auto">
          <a:xfrm flipV="1">
            <a:off x="823913" y="2689225"/>
            <a:ext cx="274637" cy="274638"/>
          </a:xfrm>
          <a:prstGeom prst="line">
            <a:avLst/>
          </a:prstGeom>
          <a:noFill/>
          <a:ln w="38100">
            <a:solidFill>
              <a:srgbClr val="000000"/>
            </a:solidFill>
            <a:round/>
            <a:headEnd/>
            <a:tailEnd/>
          </a:ln>
        </p:spPr>
        <p:txBody>
          <a:bodyPr/>
          <a:lstStyle/>
          <a:p>
            <a:endParaRPr lang="cs-CZ"/>
          </a:p>
        </p:txBody>
      </p:sp>
      <p:sp>
        <p:nvSpPr>
          <p:cNvPr id="31778" name="Line 194"/>
          <p:cNvSpPr>
            <a:spLocks noChangeShapeType="1"/>
          </p:cNvSpPr>
          <p:nvPr/>
        </p:nvSpPr>
        <p:spPr bwMode="auto">
          <a:xfrm flipV="1">
            <a:off x="3384550" y="4610100"/>
            <a:ext cx="274638" cy="274638"/>
          </a:xfrm>
          <a:prstGeom prst="line">
            <a:avLst/>
          </a:prstGeom>
          <a:noFill/>
          <a:ln w="38100">
            <a:solidFill>
              <a:srgbClr val="000000"/>
            </a:solidFill>
            <a:round/>
            <a:headEnd/>
            <a:tailEnd/>
          </a:ln>
        </p:spPr>
        <p:txBody>
          <a:bodyPr/>
          <a:lstStyle/>
          <a:p>
            <a:endParaRPr lang="cs-CZ"/>
          </a:p>
        </p:txBody>
      </p:sp>
      <p:sp>
        <p:nvSpPr>
          <p:cNvPr id="31779" name="Line 195"/>
          <p:cNvSpPr>
            <a:spLocks noChangeShapeType="1"/>
          </p:cNvSpPr>
          <p:nvPr/>
        </p:nvSpPr>
        <p:spPr bwMode="auto">
          <a:xfrm flipV="1">
            <a:off x="1920875" y="2506663"/>
            <a:ext cx="0" cy="366712"/>
          </a:xfrm>
          <a:prstGeom prst="line">
            <a:avLst/>
          </a:prstGeom>
          <a:noFill/>
          <a:ln w="38100">
            <a:solidFill>
              <a:srgbClr val="000000"/>
            </a:solidFill>
            <a:round/>
            <a:headEnd/>
            <a:tailEnd/>
          </a:ln>
        </p:spPr>
        <p:txBody>
          <a:bodyPr/>
          <a:lstStyle/>
          <a:p>
            <a:endParaRPr lang="cs-CZ"/>
          </a:p>
        </p:txBody>
      </p:sp>
      <p:sp>
        <p:nvSpPr>
          <p:cNvPr id="31780" name="Line 196"/>
          <p:cNvSpPr>
            <a:spLocks noChangeShapeType="1"/>
          </p:cNvSpPr>
          <p:nvPr/>
        </p:nvSpPr>
        <p:spPr bwMode="auto">
          <a:xfrm flipV="1">
            <a:off x="1463675" y="2963863"/>
            <a:ext cx="0" cy="182562"/>
          </a:xfrm>
          <a:prstGeom prst="line">
            <a:avLst/>
          </a:prstGeom>
          <a:noFill/>
          <a:ln w="38100">
            <a:solidFill>
              <a:srgbClr val="000000"/>
            </a:solidFill>
            <a:round/>
            <a:headEnd/>
            <a:tailEnd/>
          </a:ln>
        </p:spPr>
        <p:txBody>
          <a:bodyPr/>
          <a:lstStyle/>
          <a:p>
            <a:endParaRPr lang="cs-CZ"/>
          </a:p>
        </p:txBody>
      </p:sp>
      <p:sp>
        <p:nvSpPr>
          <p:cNvPr id="31781" name="Line 197"/>
          <p:cNvSpPr>
            <a:spLocks noChangeShapeType="1"/>
          </p:cNvSpPr>
          <p:nvPr/>
        </p:nvSpPr>
        <p:spPr bwMode="auto">
          <a:xfrm>
            <a:off x="1738313" y="2689225"/>
            <a:ext cx="0" cy="2835275"/>
          </a:xfrm>
          <a:prstGeom prst="line">
            <a:avLst/>
          </a:prstGeom>
          <a:noFill/>
          <a:ln w="38100">
            <a:solidFill>
              <a:srgbClr val="000000"/>
            </a:solidFill>
            <a:round/>
            <a:headEnd/>
            <a:tailEnd/>
          </a:ln>
        </p:spPr>
        <p:txBody>
          <a:bodyPr/>
          <a:lstStyle/>
          <a:p>
            <a:endParaRPr lang="cs-CZ"/>
          </a:p>
        </p:txBody>
      </p:sp>
      <p:sp>
        <p:nvSpPr>
          <p:cNvPr id="31782" name="Line 198"/>
          <p:cNvSpPr>
            <a:spLocks noChangeShapeType="1"/>
          </p:cNvSpPr>
          <p:nvPr/>
        </p:nvSpPr>
        <p:spPr bwMode="auto">
          <a:xfrm>
            <a:off x="1555750" y="3146425"/>
            <a:ext cx="0" cy="2835275"/>
          </a:xfrm>
          <a:prstGeom prst="line">
            <a:avLst/>
          </a:prstGeom>
          <a:noFill/>
          <a:ln w="38100">
            <a:solidFill>
              <a:srgbClr val="000000"/>
            </a:solidFill>
            <a:round/>
            <a:headEnd/>
            <a:tailEnd/>
          </a:ln>
        </p:spPr>
        <p:txBody>
          <a:bodyPr/>
          <a:lstStyle/>
          <a:p>
            <a:endParaRPr lang="cs-CZ"/>
          </a:p>
        </p:txBody>
      </p:sp>
      <p:sp>
        <p:nvSpPr>
          <p:cNvPr id="31783" name="Line 199"/>
          <p:cNvSpPr>
            <a:spLocks noChangeShapeType="1"/>
          </p:cNvSpPr>
          <p:nvPr/>
        </p:nvSpPr>
        <p:spPr bwMode="auto">
          <a:xfrm>
            <a:off x="1190625" y="3421063"/>
            <a:ext cx="0" cy="2835275"/>
          </a:xfrm>
          <a:prstGeom prst="line">
            <a:avLst/>
          </a:prstGeom>
          <a:noFill/>
          <a:ln w="38100">
            <a:solidFill>
              <a:srgbClr val="000000"/>
            </a:solidFill>
            <a:round/>
            <a:headEnd/>
            <a:tailEnd/>
          </a:ln>
        </p:spPr>
        <p:txBody>
          <a:bodyPr/>
          <a:lstStyle/>
          <a:p>
            <a:endParaRPr lang="cs-CZ"/>
          </a:p>
        </p:txBody>
      </p:sp>
      <p:sp>
        <p:nvSpPr>
          <p:cNvPr id="31784" name="Line 200"/>
          <p:cNvSpPr>
            <a:spLocks noChangeShapeType="1"/>
          </p:cNvSpPr>
          <p:nvPr/>
        </p:nvSpPr>
        <p:spPr bwMode="auto">
          <a:xfrm flipV="1">
            <a:off x="1190625" y="3146425"/>
            <a:ext cx="365125" cy="274638"/>
          </a:xfrm>
          <a:prstGeom prst="line">
            <a:avLst/>
          </a:prstGeom>
          <a:noFill/>
          <a:ln w="38100">
            <a:solidFill>
              <a:srgbClr val="000000"/>
            </a:solidFill>
            <a:round/>
            <a:headEnd/>
            <a:tailEnd/>
          </a:ln>
        </p:spPr>
        <p:txBody>
          <a:bodyPr/>
          <a:lstStyle/>
          <a:p>
            <a:endParaRPr lang="cs-CZ"/>
          </a:p>
        </p:txBody>
      </p:sp>
      <p:sp>
        <p:nvSpPr>
          <p:cNvPr id="31785" name="Line 201"/>
          <p:cNvSpPr>
            <a:spLocks noChangeShapeType="1"/>
          </p:cNvSpPr>
          <p:nvPr/>
        </p:nvSpPr>
        <p:spPr bwMode="auto">
          <a:xfrm flipV="1">
            <a:off x="549275" y="3146425"/>
            <a:ext cx="366713" cy="274638"/>
          </a:xfrm>
          <a:prstGeom prst="line">
            <a:avLst/>
          </a:prstGeom>
          <a:noFill/>
          <a:ln w="38100">
            <a:solidFill>
              <a:srgbClr val="000000"/>
            </a:solidFill>
            <a:round/>
            <a:headEnd/>
            <a:tailEnd/>
          </a:ln>
        </p:spPr>
        <p:txBody>
          <a:bodyPr/>
          <a:lstStyle/>
          <a:p>
            <a:endParaRPr lang="cs-CZ"/>
          </a:p>
        </p:txBody>
      </p:sp>
      <p:sp>
        <p:nvSpPr>
          <p:cNvPr id="31786" name="Line 202"/>
          <p:cNvSpPr>
            <a:spLocks noChangeShapeType="1"/>
          </p:cNvSpPr>
          <p:nvPr/>
        </p:nvSpPr>
        <p:spPr bwMode="auto">
          <a:xfrm>
            <a:off x="2470150" y="2049463"/>
            <a:ext cx="0" cy="274637"/>
          </a:xfrm>
          <a:prstGeom prst="line">
            <a:avLst/>
          </a:prstGeom>
          <a:noFill/>
          <a:ln w="38100">
            <a:solidFill>
              <a:srgbClr val="000000"/>
            </a:solidFill>
            <a:round/>
            <a:headEnd/>
            <a:tailEnd/>
          </a:ln>
        </p:spPr>
        <p:txBody>
          <a:bodyPr/>
          <a:lstStyle/>
          <a:p>
            <a:endParaRPr lang="cs-CZ"/>
          </a:p>
        </p:txBody>
      </p:sp>
      <p:sp>
        <p:nvSpPr>
          <p:cNvPr id="31787" name="Line 203"/>
          <p:cNvSpPr>
            <a:spLocks noChangeShapeType="1"/>
          </p:cNvSpPr>
          <p:nvPr/>
        </p:nvSpPr>
        <p:spPr bwMode="auto">
          <a:xfrm>
            <a:off x="2744788" y="1776413"/>
            <a:ext cx="0" cy="273050"/>
          </a:xfrm>
          <a:prstGeom prst="line">
            <a:avLst/>
          </a:prstGeom>
          <a:noFill/>
          <a:ln w="38100">
            <a:solidFill>
              <a:srgbClr val="000000"/>
            </a:solidFill>
            <a:round/>
            <a:headEnd/>
            <a:tailEnd/>
          </a:ln>
        </p:spPr>
        <p:txBody>
          <a:bodyPr/>
          <a:lstStyle/>
          <a:p>
            <a:endParaRPr lang="cs-CZ"/>
          </a:p>
        </p:txBody>
      </p:sp>
      <p:sp>
        <p:nvSpPr>
          <p:cNvPr id="31788" name="Line 204"/>
          <p:cNvSpPr>
            <a:spLocks noChangeShapeType="1"/>
          </p:cNvSpPr>
          <p:nvPr/>
        </p:nvSpPr>
        <p:spPr bwMode="auto">
          <a:xfrm>
            <a:off x="1830388" y="2049463"/>
            <a:ext cx="0" cy="184150"/>
          </a:xfrm>
          <a:prstGeom prst="line">
            <a:avLst/>
          </a:prstGeom>
          <a:noFill/>
          <a:ln w="38100">
            <a:solidFill>
              <a:srgbClr val="000000"/>
            </a:solidFill>
            <a:round/>
            <a:headEnd/>
            <a:tailEnd/>
          </a:ln>
        </p:spPr>
        <p:txBody>
          <a:bodyPr/>
          <a:lstStyle/>
          <a:p>
            <a:endParaRPr lang="cs-CZ"/>
          </a:p>
        </p:txBody>
      </p:sp>
      <p:sp>
        <p:nvSpPr>
          <p:cNvPr id="31789" name="Line 205"/>
          <p:cNvSpPr>
            <a:spLocks noChangeShapeType="1"/>
          </p:cNvSpPr>
          <p:nvPr/>
        </p:nvSpPr>
        <p:spPr bwMode="auto">
          <a:xfrm>
            <a:off x="1281113" y="2506663"/>
            <a:ext cx="0" cy="184150"/>
          </a:xfrm>
          <a:prstGeom prst="line">
            <a:avLst/>
          </a:prstGeom>
          <a:noFill/>
          <a:ln w="38100">
            <a:solidFill>
              <a:srgbClr val="000000"/>
            </a:solidFill>
            <a:round/>
            <a:headEnd/>
            <a:tailEnd/>
          </a:ln>
        </p:spPr>
        <p:txBody>
          <a:bodyPr/>
          <a:lstStyle/>
          <a:p>
            <a:endParaRPr lang="cs-CZ"/>
          </a:p>
        </p:txBody>
      </p:sp>
      <p:sp>
        <p:nvSpPr>
          <p:cNvPr id="31790" name="Line 206"/>
          <p:cNvSpPr>
            <a:spLocks noChangeShapeType="1"/>
          </p:cNvSpPr>
          <p:nvPr/>
        </p:nvSpPr>
        <p:spPr bwMode="auto">
          <a:xfrm>
            <a:off x="823913" y="2963863"/>
            <a:ext cx="0" cy="182562"/>
          </a:xfrm>
          <a:prstGeom prst="line">
            <a:avLst/>
          </a:prstGeom>
          <a:noFill/>
          <a:ln w="38100">
            <a:solidFill>
              <a:srgbClr val="000000"/>
            </a:solidFill>
            <a:round/>
            <a:headEnd/>
            <a:tailEnd/>
          </a:ln>
        </p:spPr>
        <p:txBody>
          <a:bodyPr/>
          <a:lstStyle/>
          <a:p>
            <a:endParaRPr lang="cs-CZ"/>
          </a:p>
        </p:txBody>
      </p:sp>
      <p:sp>
        <p:nvSpPr>
          <p:cNvPr id="31791" name="Line 207"/>
          <p:cNvSpPr>
            <a:spLocks noChangeShapeType="1"/>
          </p:cNvSpPr>
          <p:nvPr/>
        </p:nvSpPr>
        <p:spPr bwMode="auto">
          <a:xfrm>
            <a:off x="2195513" y="2233613"/>
            <a:ext cx="0" cy="457200"/>
          </a:xfrm>
          <a:prstGeom prst="line">
            <a:avLst/>
          </a:prstGeom>
          <a:noFill/>
          <a:ln w="38100">
            <a:solidFill>
              <a:srgbClr val="000000"/>
            </a:solidFill>
            <a:round/>
            <a:headEnd/>
            <a:tailEnd/>
          </a:ln>
        </p:spPr>
        <p:txBody>
          <a:bodyPr/>
          <a:lstStyle/>
          <a:p>
            <a:endParaRPr lang="cs-CZ"/>
          </a:p>
        </p:txBody>
      </p:sp>
      <p:sp>
        <p:nvSpPr>
          <p:cNvPr id="31792" name="Line 208"/>
          <p:cNvSpPr>
            <a:spLocks noChangeShapeType="1"/>
          </p:cNvSpPr>
          <p:nvPr/>
        </p:nvSpPr>
        <p:spPr bwMode="auto">
          <a:xfrm>
            <a:off x="3384550" y="2049463"/>
            <a:ext cx="0" cy="2835275"/>
          </a:xfrm>
          <a:prstGeom prst="line">
            <a:avLst/>
          </a:prstGeom>
          <a:noFill/>
          <a:ln w="38100">
            <a:solidFill>
              <a:srgbClr val="000000"/>
            </a:solidFill>
            <a:round/>
            <a:headEnd/>
            <a:tailEnd/>
          </a:ln>
        </p:spPr>
        <p:txBody>
          <a:bodyPr/>
          <a:lstStyle/>
          <a:p>
            <a:endParaRPr lang="cs-CZ"/>
          </a:p>
        </p:txBody>
      </p:sp>
      <p:sp>
        <p:nvSpPr>
          <p:cNvPr id="31793" name="Line 209"/>
          <p:cNvSpPr>
            <a:spLocks noChangeShapeType="1"/>
          </p:cNvSpPr>
          <p:nvPr/>
        </p:nvSpPr>
        <p:spPr bwMode="auto">
          <a:xfrm>
            <a:off x="3201988" y="2233613"/>
            <a:ext cx="0" cy="2833687"/>
          </a:xfrm>
          <a:prstGeom prst="line">
            <a:avLst/>
          </a:prstGeom>
          <a:noFill/>
          <a:ln w="38100">
            <a:solidFill>
              <a:srgbClr val="000000"/>
            </a:solidFill>
            <a:round/>
            <a:headEnd/>
            <a:tailEnd/>
          </a:ln>
        </p:spPr>
        <p:txBody>
          <a:bodyPr/>
          <a:lstStyle/>
          <a:p>
            <a:endParaRPr lang="cs-CZ"/>
          </a:p>
        </p:txBody>
      </p:sp>
      <p:sp>
        <p:nvSpPr>
          <p:cNvPr id="31794" name="Line 210"/>
          <p:cNvSpPr>
            <a:spLocks noChangeShapeType="1"/>
          </p:cNvSpPr>
          <p:nvPr/>
        </p:nvSpPr>
        <p:spPr bwMode="auto">
          <a:xfrm>
            <a:off x="2927350" y="2506663"/>
            <a:ext cx="0" cy="2835275"/>
          </a:xfrm>
          <a:prstGeom prst="line">
            <a:avLst/>
          </a:prstGeom>
          <a:noFill/>
          <a:ln w="38100">
            <a:solidFill>
              <a:srgbClr val="000000"/>
            </a:solidFill>
            <a:round/>
            <a:headEnd/>
            <a:tailEnd/>
          </a:ln>
        </p:spPr>
        <p:txBody>
          <a:bodyPr/>
          <a:lstStyle/>
          <a:p>
            <a:endParaRPr lang="cs-CZ"/>
          </a:p>
        </p:txBody>
      </p:sp>
      <p:sp>
        <p:nvSpPr>
          <p:cNvPr id="31795" name="Line 211"/>
          <p:cNvSpPr>
            <a:spLocks noChangeShapeType="1"/>
          </p:cNvSpPr>
          <p:nvPr/>
        </p:nvSpPr>
        <p:spPr bwMode="auto">
          <a:xfrm>
            <a:off x="2744788" y="2689225"/>
            <a:ext cx="0" cy="2835275"/>
          </a:xfrm>
          <a:prstGeom prst="line">
            <a:avLst/>
          </a:prstGeom>
          <a:noFill/>
          <a:ln w="38100">
            <a:solidFill>
              <a:srgbClr val="000000"/>
            </a:solidFill>
            <a:round/>
            <a:headEnd/>
            <a:tailEnd/>
          </a:ln>
        </p:spPr>
        <p:txBody>
          <a:bodyPr/>
          <a:lstStyle/>
          <a:p>
            <a:endParaRPr lang="cs-CZ"/>
          </a:p>
        </p:txBody>
      </p:sp>
      <p:sp>
        <p:nvSpPr>
          <p:cNvPr id="31796" name="Line 212"/>
          <p:cNvSpPr>
            <a:spLocks noChangeShapeType="1"/>
          </p:cNvSpPr>
          <p:nvPr/>
        </p:nvSpPr>
        <p:spPr bwMode="auto">
          <a:xfrm>
            <a:off x="3659188" y="1776413"/>
            <a:ext cx="0" cy="2833687"/>
          </a:xfrm>
          <a:prstGeom prst="line">
            <a:avLst/>
          </a:prstGeom>
          <a:noFill/>
          <a:ln w="38100">
            <a:solidFill>
              <a:srgbClr val="000000"/>
            </a:solidFill>
            <a:round/>
            <a:headEnd/>
            <a:tailEnd/>
          </a:ln>
        </p:spPr>
        <p:txBody>
          <a:bodyPr/>
          <a:lstStyle/>
          <a:p>
            <a:endParaRPr lang="cs-CZ"/>
          </a:p>
        </p:txBody>
      </p:sp>
      <p:sp>
        <p:nvSpPr>
          <p:cNvPr id="31797" name="Line 213"/>
          <p:cNvSpPr>
            <a:spLocks noChangeShapeType="1"/>
          </p:cNvSpPr>
          <p:nvPr/>
        </p:nvSpPr>
        <p:spPr bwMode="auto">
          <a:xfrm flipV="1">
            <a:off x="2927350" y="5067300"/>
            <a:ext cx="274638" cy="274638"/>
          </a:xfrm>
          <a:prstGeom prst="line">
            <a:avLst/>
          </a:prstGeom>
          <a:noFill/>
          <a:ln w="38100">
            <a:solidFill>
              <a:srgbClr val="000000"/>
            </a:solidFill>
            <a:round/>
            <a:headEnd/>
            <a:tailEnd/>
          </a:ln>
        </p:spPr>
        <p:txBody>
          <a:bodyPr/>
          <a:lstStyle/>
          <a:p>
            <a:endParaRPr lang="cs-CZ"/>
          </a:p>
        </p:txBody>
      </p:sp>
      <p:sp>
        <p:nvSpPr>
          <p:cNvPr id="31798" name="Line 214"/>
          <p:cNvSpPr>
            <a:spLocks noChangeShapeType="1"/>
          </p:cNvSpPr>
          <p:nvPr/>
        </p:nvSpPr>
        <p:spPr bwMode="auto">
          <a:xfrm flipV="1">
            <a:off x="2470150" y="5524500"/>
            <a:ext cx="274638" cy="274638"/>
          </a:xfrm>
          <a:prstGeom prst="line">
            <a:avLst/>
          </a:prstGeom>
          <a:noFill/>
          <a:ln w="38100">
            <a:solidFill>
              <a:srgbClr val="000000"/>
            </a:solidFill>
            <a:round/>
            <a:headEnd/>
            <a:tailEnd/>
          </a:ln>
        </p:spPr>
        <p:txBody>
          <a:bodyPr/>
          <a:lstStyle/>
          <a:p>
            <a:endParaRPr lang="cs-CZ"/>
          </a:p>
        </p:txBody>
      </p:sp>
      <p:sp>
        <p:nvSpPr>
          <p:cNvPr id="31799" name="Line 215"/>
          <p:cNvSpPr>
            <a:spLocks noChangeShapeType="1"/>
          </p:cNvSpPr>
          <p:nvPr/>
        </p:nvSpPr>
        <p:spPr bwMode="auto">
          <a:xfrm>
            <a:off x="2287588" y="2506663"/>
            <a:ext cx="0" cy="184150"/>
          </a:xfrm>
          <a:prstGeom prst="line">
            <a:avLst/>
          </a:prstGeom>
          <a:noFill/>
          <a:ln w="38100">
            <a:solidFill>
              <a:srgbClr val="000000"/>
            </a:solidFill>
            <a:round/>
            <a:headEnd/>
            <a:tailEnd/>
          </a:ln>
        </p:spPr>
        <p:txBody>
          <a:bodyPr/>
          <a:lstStyle/>
          <a:p>
            <a:endParaRPr lang="cs-CZ"/>
          </a:p>
        </p:txBody>
      </p:sp>
      <p:sp>
        <p:nvSpPr>
          <p:cNvPr id="31800" name="Line 216"/>
          <p:cNvSpPr>
            <a:spLocks noChangeShapeType="1"/>
          </p:cNvSpPr>
          <p:nvPr/>
        </p:nvSpPr>
        <p:spPr bwMode="auto">
          <a:xfrm>
            <a:off x="2744788" y="2049463"/>
            <a:ext cx="0" cy="184150"/>
          </a:xfrm>
          <a:prstGeom prst="line">
            <a:avLst/>
          </a:prstGeom>
          <a:noFill/>
          <a:ln w="38100">
            <a:solidFill>
              <a:srgbClr val="000000"/>
            </a:solidFill>
            <a:round/>
            <a:headEnd/>
            <a:tailEnd/>
          </a:ln>
        </p:spPr>
        <p:txBody>
          <a:bodyPr/>
          <a:lstStyle/>
          <a:p>
            <a:endParaRPr lang="cs-CZ"/>
          </a:p>
        </p:txBody>
      </p:sp>
      <p:sp>
        <p:nvSpPr>
          <p:cNvPr id="31801" name="Line 217"/>
          <p:cNvSpPr>
            <a:spLocks noChangeShapeType="1"/>
          </p:cNvSpPr>
          <p:nvPr/>
        </p:nvSpPr>
        <p:spPr bwMode="auto">
          <a:xfrm flipH="1">
            <a:off x="1555750" y="5524500"/>
            <a:ext cx="182563" cy="274638"/>
          </a:xfrm>
          <a:prstGeom prst="line">
            <a:avLst/>
          </a:prstGeom>
          <a:noFill/>
          <a:ln w="38100">
            <a:solidFill>
              <a:srgbClr val="000000"/>
            </a:solidFill>
            <a:round/>
            <a:headEnd/>
            <a:tailEnd/>
          </a:ln>
        </p:spPr>
        <p:txBody>
          <a:bodyPr/>
          <a:lstStyle/>
          <a:p>
            <a:endParaRPr lang="cs-CZ"/>
          </a:p>
        </p:txBody>
      </p:sp>
      <p:sp>
        <p:nvSpPr>
          <p:cNvPr id="31802" name="Line 218"/>
          <p:cNvSpPr>
            <a:spLocks noChangeShapeType="1"/>
          </p:cNvSpPr>
          <p:nvPr/>
        </p:nvSpPr>
        <p:spPr bwMode="auto">
          <a:xfrm>
            <a:off x="2744788" y="1592263"/>
            <a:ext cx="639762" cy="0"/>
          </a:xfrm>
          <a:prstGeom prst="line">
            <a:avLst/>
          </a:prstGeom>
          <a:noFill/>
          <a:ln w="38100">
            <a:solidFill>
              <a:srgbClr val="000000"/>
            </a:solidFill>
            <a:round/>
            <a:headEnd/>
            <a:tailEnd/>
          </a:ln>
        </p:spPr>
        <p:txBody>
          <a:bodyPr/>
          <a:lstStyle/>
          <a:p>
            <a:endParaRPr lang="cs-CZ"/>
          </a:p>
        </p:txBody>
      </p:sp>
      <p:sp>
        <p:nvSpPr>
          <p:cNvPr id="31803" name="Line 219"/>
          <p:cNvSpPr>
            <a:spLocks noChangeShapeType="1"/>
          </p:cNvSpPr>
          <p:nvPr/>
        </p:nvSpPr>
        <p:spPr bwMode="auto">
          <a:xfrm>
            <a:off x="3019425" y="1319213"/>
            <a:ext cx="639763" cy="0"/>
          </a:xfrm>
          <a:prstGeom prst="line">
            <a:avLst/>
          </a:prstGeom>
          <a:noFill/>
          <a:ln w="38100">
            <a:solidFill>
              <a:srgbClr val="000000"/>
            </a:solidFill>
            <a:round/>
            <a:headEnd/>
            <a:tailEnd/>
          </a:ln>
        </p:spPr>
        <p:txBody>
          <a:bodyPr/>
          <a:lstStyle/>
          <a:p>
            <a:endParaRPr lang="cs-CZ"/>
          </a:p>
        </p:txBody>
      </p:sp>
      <p:sp>
        <p:nvSpPr>
          <p:cNvPr id="31804" name="Line 220"/>
          <p:cNvSpPr>
            <a:spLocks noChangeShapeType="1"/>
          </p:cNvSpPr>
          <p:nvPr/>
        </p:nvSpPr>
        <p:spPr bwMode="auto">
          <a:xfrm flipV="1">
            <a:off x="2744788" y="1319213"/>
            <a:ext cx="274637" cy="273050"/>
          </a:xfrm>
          <a:prstGeom prst="line">
            <a:avLst/>
          </a:prstGeom>
          <a:noFill/>
          <a:ln w="38100">
            <a:solidFill>
              <a:srgbClr val="000000"/>
            </a:solidFill>
            <a:round/>
            <a:headEnd/>
            <a:tailEnd/>
          </a:ln>
        </p:spPr>
        <p:txBody>
          <a:bodyPr/>
          <a:lstStyle/>
          <a:p>
            <a:endParaRPr lang="cs-CZ"/>
          </a:p>
        </p:txBody>
      </p:sp>
      <p:sp>
        <p:nvSpPr>
          <p:cNvPr id="31805" name="Line 221"/>
          <p:cNvSpPr>
            <a:spLocks noChangeShapeType="1"/>
          </p:cNvSpPr>
          <p:nvPr/>
        </p:nvSpPr>
        <p:spPr bwMode="auto">
          <a:xfrm flipV="1">
            <a:off x="3384550" y="1319213"/>
            <a:ext cx="274638" cy="273050"/>
          </a:xfrm>
          <a:prstGeom prst="line">
            <a:avLst/>
          </a:prstGeom>
          <a:noFill/>
          <a:ln w="38100">
            <a:solidFill>
              <a:srgbClr val="000000"/>
            </a:solidFill>
            <a:round/>
            <a:headEnd/>
            <a:tailEnd/>
          </a:ln>
        </p:spPr>
        <p:txBody>
          <a:bodyPr/>
          <a:lstStyle/>
          <a:p>
            <a:endParaRPr lang="cs-CZ"/>
          </a:p>
        </p:txBody>
      </p:sp>
      <p:sp>
        <p:nvSpPr>
          <p:cNvPr id="31806" name="Line 222"/>
          <p:cNvSpPr>
            <a:spLocks noChangeShapeType="1"/>
          </p:cNvSpPr>
          <p:nvPr/>
        </p:nvSpPr>
        <p:spPr bwMode="auto">
          <a:xfrm>
            <a:off x="2744788" y="1592263"/>
            <a:ext cx="0" cy="184150"/>
          </a:xfrm>
          <a:prstGeom prst="line">
            <a:avLst/>
          </a:prstGeom>
          <a:noFill/>
          <a:ln w="38100">
            <a:solidFill>
              <a:srgbClr val="000000"/>
            </a:solidFill>
            <a:round/>
            <a:headEnd/>
            <a:tailEnd/>
          </a:ln>
        </p:spPr>
        <p:txBody>
          <a:bodyPr/>
          <a:lstStyle/>
          <a:p>
            <a:endParaRPr lang="cs-CZ"/>
          </a:p>
        </p:txBody>
      </p:sp>
      <p:sp>
        <p:nvSpPr>
          <p:cNvPr id="31807" name="Line 223"/>
          <p:cNvSpPr>
            <a:spLocks noChangeShapeType="1"/>
          </p:cNvSpPr>
          <p:nvPr/>
        </p:nvSpPr>
        <p:spPr bwMode="auto">
          <a:xfrm>
            <a:off x="3384550" y="1592263"/>
            <a:ext cx="0" cy="184150"/>
          </a:xfrm>
          <a:prstGeom prst="line">
            <a:avLst/>
          </a:prstGeom>
          <a:noFill/>
          <a:ln w="38100">
            <a:solidFill>
              <a:srgbClr val="000000"/>
            </a:solidFill>
            <a:round/>
            <a:headEnd/>
            <a:tailEnd/>
          </a:ln>
        </p:spPr>
        <p:txBody>
          <a:bodyPr/>
          <a:lstStyle/>
          <a:p>
            <a:endParaRPr lang="cs-CZ"/>
          </a:p>
        </p:txBody>
      </p:sp>
      <p:sp>
        <p:nvSpPr>
          <p:cNvPr id="31808" name="Line 224"/>
          <p:cNvSpPr>
            <a:spLocks noChangeShapeType="1"/>
          </p:cNvSpPr>
          <p:nvPr/>
        </p:nvSpPr>
        <p:spPr bwMode="auto">
          <a:xfrm>
            <a:off x="3659188" y="1319213"/>
            <a:ext cx="0" cy="457200"/>
          </a:xfrm>
          <a:prstGeom prst="line">
            <a:avLst/>
          </a:prstGeom>
          <a:noFill/>
          <a:ln w="38100">
            <a:solidFill>
              <a:srgbClr val="000000"/>
            </a:solidFill>
            <a:round/>
            <a:headEnd/>
            <a:tailEnd/>
          </a:ln>
        </p:spPr>
        <p:txBody>
          <a:bodyPr/>
          <a:lstStyle/>
          <a:p>
            <a:endParaRPr lang="cs-CZ"/>
          </a:p>
        </p:txBody>
      </p:sp>
      <p:sp>
        <p:nvSpPr>
          <p:cNvPr id="31809" name="Line 225"/>
          <p:cNvSpPr>
            <a:spLocks noChangeShapeType="1"/>
          </p:cNvSpPr>
          <p:nvPr/>
        </p:nvSpPr>
        <p:spPr bwMode="auto">
          <a:xfrm>
            <a:off x="549275" y="3970338"/>
            <a:ext cx="641350" cy="0"/>
          </a:xfrm>
          <a:prstGeom prst="line">
            <a:avLst/>
          </a:prstGeom>
          <a:noFill/>
          <a:ln w="38100">
            <a:solidFill>
              <a:srgbClr val="000000"/>
            </a:solidFill>
            <a:round/>
            <a:headEnd/>
            <a:tailEnd/>
          </a:ln>
        </p:spPr>
        <p:txBody>
          <a:bodyPr/>
          <a:lstStyle/>
          <a:p>
            <a:endParaRPr lang="cs-CZ"/>
          </a:p>
        </p:txBody>
      </p:sp>
      <p:sp>
        <p:nvSpPr>
          <p:cNvPr id="31810" name="Line 226"/>
          <p:cNvSpPr>
            <a:spLocks noChangeShapeType="1"/>
          </p:cNvSpPr>
          <p:nvPr/>
        </p:nvSpPr>
        <p:spPr bwMode="auto">
          <a:xfrm>
            <a:off x="549275" y="4792663"/>
            <a:ext cx="641350" cy="0"/>
          </a:xfrm>
          <a:prstGeom prst="line">
            <a:avLst/>
          </a:prstGeom>
          <a:noFill/>
          <a:ln w="38100">
            <a:solidFill>
              <a:srgbClr val="000000"/>
            </a:solidFill>
            <a:round/>
            <a:headEnd/>
            <a:tailEnd/>
          </a:ln>
        </p:spPr>
        <p:txBody>
          <a:bodyPr/>
          <a:lstStyle/>
          <a:p>
            <a:endParaRPr lang="cs-CZ"/>
          </a:p>
        </p:txBody>
      </p:sp>
      <p:sp>
        <p:nvSpPr>
          <p:cNvPr id="31811" name="Line 227"/>
          <p:cNvSpPr>
            <a:spLocks noChangeShapeType="1"/>
          </p:cNvSpPr>
          <p:nvPr/>
        </p:nvSpPr>
        <p:spPr bwMode="auto">
          <a:xfrm>
            <a:off x="549275" y="5524500"/>
            <a:ext cx="641350" cy="0"/>
          </a:xfrm>
          <a:prstGeom prst="line">
            <a:avLst/>
          </a:prstGeom>
          <a:noFill/>
          <a:ln w="38100">
            <a:solidFill>
              <a:srgbClr val="000000"/>
            </a:solidFill>
            <a:round/>
            <a:headEnd/>
            <a:tailEnd/>
          </a:ln>
        </p:spPr>
        <p:txBody>
          <a:bodyPr/>
          <a:lstStyle/>
          <a:p>
            <a:endParaRPr lang="cs-CZ"/>
          </a:p>
        </p:txBody>
      </p:sp>
      <p:sp>
        <p:nvSpPr>
          <p:cNvPr id="31812" name="Line 228"/>
          <p:cNvSpPr>
            <a:spLocks noChangeShapeType="1"/>
          </p:cNvSpPr>
          <p:nvPr/>
        </p:nvSpPr>
        <p:spPr bwMode="auto">
          <a:xfrm flipV="1">
            <a:off x="549275" y="5249863"/>
            <a:ext cx="366713" cy="274637"/>
          </a:xfrm>
          <a:prstGeom prst="line">
            <a:avLst/>
          </a:prstGeom>
          <a:noFill/>
          <a:ln w="9525">
            <a:solidFill>
              <a:srgbClr val="000000"/>
            </a:solidFill>
            <a:round/>
            <a:headEnd/>
            <a:tailEnd/>
          </a:ln>
        </p:spPr>
        <p:txBody>
          <a:bodyPr/>
          <a:lstStyle/>
          <a:p>
            <a:endParaRPr lang="cs-CZ"/>
          </a:p>
        </p:txBody>
      </p:sp>
      <p:sp>
        <p:nvSpPr>
          <p:cNvPr id="31813" name="Line 229"/>
          <p:cNvSpPr>
            <a:spLocks noChangeShapeType="1"/>
          </p:cNvSpPr>
          <p:nvPr/>
        </p:nvSpPr>
        <p:spPr bwMode="auto">
          <a:xfrm flipV="1">
            <a:off x="549275" y="4519613"/>
            <a:ext cx="366713" cy="273050"/>
          </a:xfrm>
          <a:prstGeom prst="line">
            <a:avLst/>
          </a:prstGeom>
          <a:noFill/>
          <a:ln w="9525">
            <a:solidFill>
              <a:srgbClr val="000000"/>
            </a:solidFill>
            <a:round/>
            <a:headEnd/>
            <a:tailEnd/>
          </a:ln>
        </p:spPr>
        <p:txBody>
          <a:bodyPr/>
          <a:lstStyle/>
          <a:p>
            <a:endParaRPr lang="cs-CZ"/>
          </a:p>
        </p:txBody>
      </p:sp>
      <p:sp>
        <p:nvSpPr>
          <p:cNvPr id="31814" name="Line 230"/>
          <p:cNvSpPr>
            <a:spLocks noChangeShapeType="1"/>
          </p:cNvSpPr>
          <p:nvPr/>
        </p:nvSpPr>
        <p:spPr bwMode="auto">
          <a:xfrm flipV="1">
            <a:off x="549275" y="3695700"/>
            <a:ext cx="366713" cy="274638"/>
          </a:xfrm>
          <a:prstGeom prst="line">
            <a:avLst/>
          </a:prstGeom>
          <a:noFill/>
          <a:ln w="9525">
            <a:solidFill>
              <a:srgbClr val="000000"/>
            </a:solidFill>
            <a:round/>
            <a:headEnd/>
            <a:tailEnd/>
          </a:ln>
        </p:spPr>
        <p:txBody>
          <a:bodyPr/>
          <a:lstStyle/>
          <a:p>
            <a:endParaRPr lang="cs-CZ"/>
          </a:p>
        </p:txBody>
      </p:sp>
      <p:sp>
        <p:nvSpPr>
          <p:cNvPr id="31815" name="Line 231"/>
          <p:cNvSpPr>
            <a:spLocks noChangeShapeType="1"/>
          </p:cNvSpPr>
          <p:nvPr/>
        </p:nvSpPr>
        <p:spPr bwMode="auto">
          <a:xfrm>
            <a:off x="915988" y="3695700"/>
            <a:ext cx="274637" cy="0"/>
          </a:xfrm>
          <a:prstGeom prst="line">
            <a:avLst/>
          </a:prstGeom>
          <a:noFill/>
          <a:ln w="9525">
            <a:solidFill>
              <a:srgbClr val="000000"/>
            </a:solidFill>
            <a:round/>
            <a:headEnd/>
            <a:tailEnd/>
          </a:ln>
        </p:spPr>
        <p:txBody>
          <a:bodyPr/>
          <a:lstStyle/>
          <a:p>
            <a:endParaRPr lang="cs-CZ"/>
          </a:p>
        </p:txBody>
      </p:sp>
      <p:sp>
        <p:nvSpPr>
          <p:cNvPr id="31816" name="Line 232"/>
          <p:cNvSpPr>
            <a:spLocks noChangeShapeType="1"/>
          </p:cNvSpPr>
          <p:nvPr/>
        </p:nvSpPr>
        <p:spPr bwMode="auto">
          <a:xfrm>
            <a:off x="915988" y="5249863"/>
            <a:ext cx="274637" cy="0"/>
          </a:xfrm>
          <a:prstGeom prst="line">
            <a:avLst/>
          </a:prstGeom>
          <a:noFill/>
          <a:ln w="9525">
            <a:solidFill>
              <a:srgbClr val="000000"/>
            </a:solidFill>
            <a:round/>
            <a:headEnd/>
            <a:tailEnd/>
          </a:ln>
        </p:spPr>
        <p:txBody>
          <a:bodyPr/>
          <a:lstStyle/>
          <a:p>
            <a:endParaRPr lang="cs-CZ"/>
          </a:p>
        </p:txBody>
      </p:sp>
      <p:sp>
        <p:nvSpPr>
          <p:cNvPr id="31817" name="Line 233"/>
          <p:cNvSpPr>
            <a:spLocks noChangeShapeType="1"/>
          </p:cNvSpPr>
          <p:nvPr/>
        </p:nvSpPr>
        <p:spPr bwMode="auto">
          <a:xfrm>
            <a:off x="915988" y="4519613"/>
            <a:ext cx="274637" cy="0"/>
          </a:xfrm>
          <a:prstGeom prst="line">
            <a:avLst/>
          </a:prstGeom>
          <a:noFill/>
          <a:ln w="9525">
            <a:solidFill>
              <a:srgbClr val="000000"/>
            </a:solidFill>
            <a:round/>
            <a:headEnd/>
            <a:tailEnd/>
          </a:ln>
        </p:spPr>
        <p:txBody>
          <a:bodyPr/>
          <a:lstStyle/>
          <a:p>
            <a:endParaRPr lang="cs-CZ"/>
          </a:p>
        </p:txBody>
      </p:sp>
      <p:sp>
        <p:nvSpPr>
          <p:cNvPr id="31818" name="Line 234"/>
          <p:cNvSpPr>
            <a:spLocks noChangeShapeType="1"/>
          </p:cNvSpPr>
          <p:nvPr/>
        </p:nvSpPr>
        <p:spPr bwMode="auto">
          <a:xfrm flipV="1">
            <a:off x="2470150" y="5067300"/>
            <a:ext cx="274638" cy="274638"/>
          </a:xfrm>
          <a:prstGeom prst="line">
            <a:avLst/>
          </a:prstGeom>
          <a:noFill/>
          <a:ln w="38100">
            <a:solidFill>
              <a:srgbClr val="000000"/>
            </a:solidFill>
            <a:round/>
            <a:headEnd/>
            <a:tailEnd/>
          </a:ln>
        </p:spPr>
        <p:txBody>
          <a:bodyPr/>
          <a:lstStyle/>
          <a:p>
            <a:endParaRPr lang="cs-CZ"/>
          </a:p>
        </p:txBody>
      </p:sp>
      <p:sp>
        <p:nvSpPr>
          <p:cNvPr id="31819" name="Line 235"/>
          <p:cNvSpPr>
            <a:spLocks noChangeShapeType="1"/>
          </p:cNvSpPr>
          <p:nvPr/>
        </p:nvSpPr>
        <p:spPr bwMode="auto">
          <a:xfrm flipV="1">
            <a:off x="2470150" y="4519613"/>
            <a:ext cx="274638" cy="273050"/>
          </a:xfrm>
          <a:prstGeom prst="line">
            <a:avLst/>
          </a:prstGeom>
          <a:noFill/>
          <a:ln w="38100">
            <a:solidFill>
              <a:srgbClr val="000000"/>
            </a:solidFill>
            <a:round/>
            <a:headEnd/>
            <a:tailEnd/>
          </a:ln>
        </p:spPr>
        <p:txBody>
          <a:bodyPr/>
          <a:lstStyle/>
          <a:p>
            <a:endParaRPr lang="cs-CZ"/>
          </a:p>
        </p:txBody>
      </p:sp>
      <p:sp>
        <p:nvSpPr>
          <p:cNvPr id="31820" name="Line 236"/>
          <p:cNvSpPr>
            <a:spLocks noChangeShapeType="1"/>
          </p:cNvSpPr>
          <p:nvPr/>
        </p:nvSpPr>
        <p:spPr bwMode="auto">
          <a:xfrm flipV="1">
            <a:off x="2470150" y="3970338"/>
            <a:ext cx="274638" cy="274637"/>
          </a:xfrm>
          <a:prstGeom prst="line">
            <a:avLst/>
          </a:prstGeom>
          <a:noFill/>
          <a:ln w="38100">
            <a:solidFill>
              <a:srgbClr val="000000"/>
            </a:solidFill>
            <a:round/>
            <a:headEnd/>
            <a:tailEnd/>
          </a:ln>
        </p:spPr>
        <p:txBody>
          <a:bodyPr/>
          <a:lstStyle/>
          <a:p>
            <a:endParaRPr lang="cs-CZ"/>
          </a:p>
        </p:txBody>
      </p:sp>
      <p:sp>
        <p:nvSpPr>
          <p:cNvPr id="31821" name="Line 237"/>
          <p:cNvSpPr>
            <a:spLocks noChangeShapeType="1"/>
          </p:cNvSpPr>
          <p:nvPr/>
        </p:nvSpPr>
        <p:spPr bwMode="auto">
          <a:xfrm flipV="1">
            <a:off x="2470150" y="3513138"/>
            <a:ext cx="274638" cy="273050"/>
          </a:xfrm>
          <a:prstGeom prst="line">
            <a:avLst/>
          </a:prstGeom>
          <a:noFill/>
          <a:ln w="38100">
            <a:solidFill>
              <a:srgbClr val="000000"/>
            </a:solidFill>
            <a:round/>
            <a:headEnd/>
            <a:tailEnd/>
          </a:ln>
        </p:spPr>
        <p:txBody>
          <a:bodyPr/>
          <a:lstStyle/>
          <a:p>
            <a:endParaRPr lang="cs-CZ"/>
          </a:p>
        </p:txBody>
      </p:sp>
      <p:sp>
        <p:nvSpPr>
          <p:cNvPr id="31822" name="Line 238"/>
          <p:cNvSpPr>
            <a:spLocks noChangeShapeType="1"/>
          </p:cNvSpPr>
          <p:nvPr/>
        </p:nvSpPr>
        <p:spPr bwMode="auto">
          <a:xfrm flipV="1">
            <a:off x="2470150" y="3055938"/>
            <a:ext cx="274638" cy="273050"/>
          </a:xfrm>
          <a:prstGeom prst="line">
            <a:avLst/>
          </a:prstGeom>
          <a:noFill/>
          <a:ln w="38100">
            <a:solidFill>
              <a:srgbClr val="000000"/>
            </a:solidFill>
            <a:round/>
            <a:headEnd/>
            <a:tailEnd/>
          </a:ln>
        </p:spPr>
        <p:txBody>
          <a:bodyPr/>
          <a:lstStyle/>
          <a:p>
            <a:endParaRPr lang="cs-CZ"/>
          </a:p>
        </p:txBody>
      </p:sp>
      <p:sp>
        <p:nvSpPr>
          <p:cNvPr id="31823" name="Line 239"/>
          <p:cNvSpPr>
            <a:spLocks noChangeShapeType="1"/>
          </p:cNvSpPr>
          <p:nvPr/>
        </p:nvSpPr>
        <p:spPr bwMode="auto">
          <a:xfrm flipV="1">
            <a:off x="2927350" y="4427538"/>
            <a:ext cx="274638" cy="274637"/>
          </a:xfrm>
          <a:prstGeom prst="line">
            <a:avLst/>
          </a:prstGeom>
          <a:noFill/>
          <a:ln w="38100">
            <a:solidFill>
              <a:srgbClr val="000000"/>
            </a:solidFill>
            <a:round/>
            <a:headEnd/>
            <a:tailEnd/>
          </a:ln>
        </p:spPr>
        <p:txBody>
          <a:bodyPr/>
          <a:lstStyle/>
          <a:p>
            <a:endParaRPr lang="cs-CZ"/>
          </a:p>
        </p:txBody>
      </p:sp>
      <p:sp>
        <p:nvSpPr>
          <p:cNvPr id="31824" name="Line 240"/>
          <p:cNvSpPr>
            <a:spLocks noChangeShapeType="1"/>
          </p:cNvSpPr>
          <p:nvPr/>
        </p:nvSpPr>
        <p:spPr bwMode="auto">
          <a:xfrm flipV="1">
            <a:off x="2927350" y="3878263"/>
            <a:ext cx="274638" cy="274637"/>
          </a:xfrm>
          <a:prstGeom prst="line">
            <a:avLst/>
          </a:prstGeom>
          <a:noFill/>
          <a:ln w="38100">
            <a:solidFill>
              <a:srgbClr val="000000"/>
            </a:solidFill>
            <a:round/>
            <a:headEnd/>
            <a:tailEnd/>
          </a:ln>
        </p:spPr>
        <p:txBody>
          <a:bodyPr/>
          <a:lstStyle/>
          <a:p>
            <a:endParaRPr lang="cs-CZ"/>
          </a:p>
        </p:txBody>
      </p:sp>
      <p:sp>
        <p:nvSpPr>
          <p:cNvPr id="31825" name="Line 241"/>
          <p:cNvSpPr>
            <a:spLocks noChangeShapeType="1"/>
          </p:cNvSpPr>
          <p:nvPr/>
        </p:nvSpPr>
        <p:spPr bwMode="auto">
          <a:xfrm flipV="1">
            <a:off x="2927350" y="3328988"/>
            <a:ext cx="274638" cy="274637"/>
          </a:xfrm>
          <a:prstGeom prst="line">
            <a:avLst/>
          </a:prstGeom>
          <a:noFill/>
          <a:ln w="38100">
            <a:solidFill>
              <a:srgbClr val="000000"/>
            </a:solidFill>
            <a:round/>
            <a:headEnd/>
            <a:tailEnd/>
          </a:ln>
        </p:spPr>
        <p:txBody>
          <a:bodyPr/>
          <a:lstStyle/>
          <a:p>
            <a:endParaRPr lang="cs-CZ"/>
          </a:p>
        </p:txBody>
      </p:sp>
      <p:sp>
        <p:nvSpPr>
          <p:cNvPr id="31826" name="Line 242"/>
          <p:cNvSpPr>
            <a:spLocks noChangeShapeType="1"/>
          </p:cNvSpPr>
          <p:nvPr/>
        </p:nvSpPr>
        <p:spPr bwMode="auto">
          <a:xfrm flipV="1">
            <a:off x="2927350" y="2781300"/>
            <a:ext cx="274638" cy="274638"/>
          </a:xfrm>
          <a:prstGeom prst="line">
            <a:avLst/>
          </a:prstGeom>
          <a:noFill/>
          <a:ln w="38100">
            <a:solidFill>
              <a:srgbClr val="000000"/>
            </a:solidFill>
            <a:round/>
            <a:headEnd/>
            <a:tailEnd/>
          </a:ln>
        </p:spPr>
        <p:txBody>
          <a:bodyPr/>
          <a:lstStyle/>
          <a:p>
            <a:endParaRPr lang="cs-CZ"/>
          </a:p>
        </p:txBody>
      </p:sp>
      <p:sp>
        <p:nvSpPr>
          <p:cNvPr id="31827" name="Line 243"/>
          <p:cNvSpPr>
            <a:spLocks noChangeShapeType="1"/>
          </p:cNvSpPr>
          <p:nvPr/>
        </p:nvSpPr>
        <p:spPr bwMode="auto">
          <a:xfrm flipV="1">
            <a:off x="3384550" y="2233613"/>
            <a:ext cx="274638" cy="273050"/>
          </a:xfrm>
          <a:prstGeom prst="line">
            <a:avLst/>
          </a:prstGeom>
          <a:noFill/>
          <a:ln w="38100">
            <a:solidFill>
              <a:srgbClr val="000000"/>
            </a:solidFill>
            <a:round/>
            <a:headEnd/>
            <a:tailEnd/>
          </a:ln>
        </p:spPr>
        <p:txBody>
          <a:bodyPr/>
          <a:lstStyle/>
          <a:p>
            <a:endParaRPr lang="cs-CZ"/>
          </a:p>
        </p:txBody>
      </p:sp>
      <p:sp>
        <p:nvSpPr>
          <p:cNvPr id="31828" name="Line 244"/>
          <p:cNvSpPr>
            <a:spLocks noChangeShapeType="1"/>
          </p:cNvSpPr>
          <p:nvPr/>
        </p:nvSpPr>
        <p:spPr bwMode="auto">
          <a:xfrm flipV="1">
            <a:off x="3384550" y="3328988"/>
            <a:ext cx="274638" cy="274637"/>
          </a:xfrm>
          <a:prstGeom prst="line">
            <a:avLst/>
          </a:prstGeom>
          <a:noFill/>
          <a:ln w="38100">
            <a:solidFill>
              <a:srgbClr val="000000"/>
            </a:solidFill>
            <a:round/>
            <a:headEnd/>
            <a:tailEnd/>
          </a:ln>
        </p:spPr>
        <p:txBody>
          <a:bodyPr/>
          <a:lstStyle/>
          <a:p>
            <a:endParaRPr lang="cs-CZ"/>
          </a:p>
        </p:txBody>
      </p:sp>
      <p:sp>
        <p:nvSpPr>
          <p:cNvPr id="31829" name="Line 245"/>
          <p:cNvSpPr>
            <a:spLocks noChangeShapeType="1"/>
          </p:cNvSpPr>
          <p:nvPr/>
        </p:nvSpPr>
        <p:spPr bwMode="auto">
          <a:xfrm flipV="1">
            <a:off x="3384550" y="2781300"/>
            <a:ext cx="274638" cy="274638"/>
          </a:xfrm>
          <a:prstGeom prst="line">
            <a:avLst/>
          </a:prstGeom>
          <a:noFill/>
          <a:ln w="38100">
            <a:solidFill>
              <a:srgbClr val="000000"/>
            </a:solidFill>
            <a:round/>
            <a:headEnd/>
            <a:tailEnd/>
          </a:ln>
        </p:spPr>
        <p:txBody>
          <a:bodyPr/>
          <a:lstStyle/>
          <a:p>
            <a:endParaRPr lang="cs-CZ"/>
          </a:p>
        </p:txBody>
      </p:sp>
      <p:sp>
        <p:nvSpPr>
          <p:cNvPr id="31830" name="Line 246"/>
          <p:cNvSpPr>
            <a:spLocks noChangeShapeType="1"/>
          </p:cNvSpPr>
          <p:nvPr/>
        </p:nvSpPr>
        <p:spPr bwMode="auto">
          <a:xfrm flipV="1">
            <a:off x="3384550" y="3878263"/>
            <a:ext cx="274638" cy="274637"/>
          </a:xfrm>
          <a:prstGeom prst="line">
            <a:avLst/>
          </a:prstGeom>
          <a:noFill/>
          <a:ln w="38100">
            <a:solidFill>
              <a:srgbClr val="000000"/>
            </a:solidFill>
            <a:round/>
            <a:headEnd/>
            <a:tailEnd/>
          </a:ln>
        </p:spPr>
        <p:txBody>
          <a:bodyPr/>
          <a:lstStyle/>
          <a:p>
            <a:endParaRPr lang="cs-CZ"/>
          </a:p>
        </p:txBody>
      </p:sp>
      <p:sp>
        <p:nvSpPr>
          <p:cNvPr id="31831" name="Line 247"/>
          <p:cNvSpPr>
            <a:spLocks noChangeShapeType="1"/>
          </p:cNvSpPr>
          <p:nvPr/>
        </p:nvSpPr>
        <p:spPr bwMode="auto">
          <a:xfrm flipH="1">
            <a:off x="2744788" y="5341938"/>
            <a:ext cx="182562" cy="0"/>
          </a:xfrm>
          <a:prstGeom prst="line">
            <a:avLst/>
          </a:prstGeom>
          <a:noFill/>
          <a:ln w="38100">
            <a:solidFill>
              <a:srgbClr val="000000"/>
            </a:solidFill>
            <a:round/>
            <a:headEnd/>
            <a:tailEnd/>
          </a:ln>
        </p:spPr>
        <p:txBody>
          <a:bodyPr/>
          <a:lstStyle/>
          <a:p>
            <a:endParaRPr lang="cs-CZ"/>
          </a:p>
        </p:txBody>
      </p:sp>
      <p:sp>
        <p:nvSpPr>
          <p:cNvPr id="31832" name="Line 248"/>
          <p:cNvSpPr>
            <a:spLocks noChangeShapeType="1"/>
          </p:cNvSpPr>
          <p:nvPr/>
        </p:nvSpPr>
        <p:spPr bwMode="auto">
          <a:xfrm flipH="1">
            <a:off x="2927350" y="5067300"/>
            <a:ext cx="274638" cy="0"/>
          </a:xfrm>
          <a:prstGeom prst="line">
            <a:avLst/>
          </a:prstGeom>
          <a:noFill/>
          <a:ln w="9525">
            <a:solidFill>
              <a:srgbClr val="000000"/>
            </a:solidFill>
            <a:round/>
            <a:headEnd/>
            <a:tailEnd/>
          </a:ln>
        </p:spPr>
        <p:txBody>
          <a:bodyPr/>
          <a:lstStyle/>
          <a:p>
            <a:endParaRPr lang="cs-CZ"/>
          </a:p>
        </p:txBody>
      </p:sp>
      <p:sp>
        <p:nvSpPr>
          <p:cNvPr id="31833" name="Line 249"/>
          <p:cNvSpPr>
            <a:spLocks noChangeShapeType="1"/>
          </p:cNvSpPr>
          <p:nvPr/>
        </p:nvSpPr>
        <p:spPr bwMode="auto">
          <a:xfrm flipH="1">
            <a:off x="2927350" y="4427538"/>
            <a:ext cx="274638" cy="0"/>
          </a:xfrm>
          <a:prstGeom prst="line">
            <a:avLst/>
          </a:prstGeom>
          <a:noFill/>
          <a:ln w="9525">
            <a:solidFill>
              <a:srgbClr val="000000"/>
            </a:solidFill>
            <a:round/>
            <a:headEnd/>
            <a:tailEnd/>
          </a:ln>
        </p:spPr>
        <p:txBody>
          <a:bodyPr/>
          <a:lstStyle/>
          <a:p>
            <a:endParaRPr lang="cs-CZ"/>
          </a:p>
        </p:txBody>
      </p:sp>
      <p:sp>
        <p:nvSpPr>
          <p:cNvPr id="31834" name="Line 250"/>
          <p:cNvSpPr>
            <a:spLocks noChangeShapeType="1"/>
          </p:cNvSpPr>
          <p:nvPr/>
        </p:nvSpPr>
        <p:spPr bwMode="auto">
          <a:xfrm flipH="1">
            <a:off x="3384550" y="4610100"/>
            <a:ext cx="274638" cy="0"/>
          </a:xfrm>
          <a:prstGeom prst="line">
            <a:avLst/>
          </a:prstGeom>
          <a:noFill/>
          <a:ln w="9525">
            <a:solidFill>
              <a:srgbClr val="000000"/>
            </a:solidFill>
            <a:round/>
            <a:headEnd/>
            <a:tailEnd/>
          </a:ln>
        </p:spPr>
        <p:txBody>
          <a:bodyPr/>
          <a:lstStyle/>
          <a:p>
            <a:endParaRPr lang="cs-CZ"/>
          </a:p>
        </p:txBody>
      </p:sp>
      <p:sp>
        <p:nvSpPr>
          <p:cNvPr id="31835" name="Line 251"/>
          <p:cNvSpPr>
            <a:spLocks noChangeShapeType="1"/>
          </p:cNvSpPr>
          <p:nvPr/>
        </p:nvSpPr>
        <p:spPr bwMode="auto">
          <a:xfrm flipH="1">
            <a:off x="3384550" y="3878263"/>
            <a:ext cx="274638" cy="0"/>
          </a:xfrm>
          <a:prstGeom prst="line">
            <a:avLst/>
          </a:prstGeom>
          <a:noFill/>
          <a:ln w="9525">
            <a:solidFill>
              <a:srgbClr val="000000"/>
            </a:solidFill>
            <a:round/>
            <a:headEnd/>
            <a:tailEnd/>
          </a:ln>
        </p:spPr>
        <p:txBody>
          <a:bodyPr/>
          <a:lstStyle/>
          <a:p>
            <a:endParaRPr lang="cs-CZ"/>
          </a:p>
        </p:txBody>
      </p:sp>
      <p:sp>
        <p:nvSpPr>
          <p:cNvPr id="31836" name="Line 252"/>
          <p:cNvSpPr>
            <a:spLocks noChangeShapeType="1"/>
          </p:cNvSpPr>
          <p:nvPr/>
        </p:nvSpPr>
        <p:spPr bwMode="auto">
          <a:xfrm flipH="1">
            <a:off x="3384550" y="3328988"/>
            <a:ext cx="274638" cy="0"/>
          </a:xfrm>
          <a:prstGeom prst="line">
            <a:avLst/>
          </a:prstGeom>
          <a:noFill/>
          <a:ln w="9525">
            <a:solidFill>
              <a:srgbClr val="000000"/>
            </a:solidFill>
            <a:round/>
            <a:headEnd/>
            <a:tailEnd/>
          </a:ln>
        </p:spPr>
        <p:txBody>
          <a:bodyPr/>
          <a:lstStyle/>
          <a:p>
            <a:endParaRPr lang="cs-CZ"/>
          </a:p>
        </p:txBody>
      </p:sp>
      <p:sp>
        <p:nvSpPr>
          <p:cNvPr id="31837" name="Line 253"/>
          <p:cNvSpPr>
            <a:spLocks noChangeShapeType="1"/>
          </p:cNvSpPr>
          <p:nvPr/>
        </p:nvSpPr>
        <p:spPr bwMode="auto">
          <a:xfrm flipH="1">
            <a:off x="3384550" y="2781300"/>
            <a:ext cx="274638" cy="0"/>
          </a:xfrm>
          <a:prstGeom prst="line">
            <a:avLst/>
          </a:prstGeom>
          <a:noFill/>
          <a:ln w="9525">
            <a:solidFill>
              <a:srgbClr val="000000"/>
            </a:solidFill>
            <a:round/>
            <a:headEnd/>
            <a:tailEnd/>
          </a:ln>
        </p:spPr>
        <p:txBody>
          <a:bodyPr/>
          <a:lstStyle/>
          <a:p>
            <a:endParaRPr lang="cs-CZ"/>
          </a:p>
        </p:txBody>
      </p:sp>
      <p:sp>
        <p:nvSpPr>
          <p:cNvPr id="31838" name="Line 254"/>
          <p:cNvSpPr>
            <a:spLocks noChangeShapeType="1"/>
          </p:cNvSpPr>
          <p:nvPr/>
        </p:nvSpPr>
        <p:spPr bwMode="auto">
          <a:xfrm flipH="1">
            <a:off x="3384550" y="2233613"/>
            <a:ext cx="274638" cy="0"/>
          </a:xfrm>
          <a:prstGeom prst="line">
            <a:avLst/>
          </a:prstGeom>
          <a:noFill/>
          <a:ln w="9525">
            <a:solidFill>
              <a:srgbClr val="000000"/>
            </a:solidFill>
            <a:round/>
            <a:headEnd/>
            <a:tailEnd/>
          </a:ln>
        </p:spPr>
        <p:txBody>
          <a:bodyPr/>
          <a:lstStyle/>
          <a:p>
            <a:endParaRPr lang="cs-CZ"/>
          </a:p>
        </p:txBody>
      </p:sp>
      <p:sp>
        <p:nvSpPr>
          <p:cNvPr id="31839" name="Line 255"/>
          <p:cNvSpPr>
            <a:spLocks noChangeShapeType="1"/>
          </p:cNvSpPr>
          <p:nvPr/>
        </p:nvSpPr>
        <p:spPr bwMode="auto">
          <a:xfrm flipH="1">
            <a:off x="2927350" y="3878263"/>
            <a:ext cx="274638" cy="0"/>
          </a:xfrm>
          <a:prstGeom prst="line">
            <a:avLst/>
          </a:prstGeom>
          <a:noFill/>
          <a:ln w="9525">
            <a:solidFill>
              <a:srgbClr val="000000"/>
            </a:solidFill>
            <a:round/>
            <a:headEnd/>
            <a:tailEnd/>
          </a:ln>
        </p:spPr>
        <p:txBody>
          <a:bodyPr/>
          <a:lstStyle/>
          <a:p>
            <a:endParaRPr lang="cs-CZ"/>
          </a:p>
        </p:txBody>
      </p:sp>
      <p:sp>
        <p:nvSpPr>
          <p:cNvPr id="31840" name="Line 256"/>
          <p:cNvSpPr>
            <a:spLocks noChangeShapeType="1"/>
          </p:cNvSpPr>
          <p:nvPr/>
        </p:nvSpPr>
        <p:spPr bwMode="auto">
          <a:xfrm flipH="1">
            <a:off x="2927350" y="3328988"/>
            <a:ext cx="274638" cy="0"/>
          </a:xfrm>
          <a:prstGeom prst="line">
            <a:avLst/>
          </a:prstGeom>
          <a:noFill/>
          <a:ln w="9525">
            <a:solidFill>
              <a:srgbClr val="000000"/>
            </a:solidFill>
            <a:round/>
            <a:headEnd/>
            <a:tailEnd/>
          </a:ln>
        </p:spPr>
        <p:txBody>
          <a:bodyPr/>
          <a:lstStyle/>
          <a:p>
            <a:endParaRPr lang="cs-CZ"/>
          </a:p>
        </p:txBody>
      </p:sp>
      <p:sp>
        <p:nvSpPr>
          <p:cNvPr id="31841" name="Line 257"/>
          <p:cNvSpPr>
            <a:spLocks noChangeShapeType="1"/>
          </p:cNvSpPr>
          <p:nvPr/>
        </p:nvSpPr>
        <p:spPr bwMode="auto">
          <a:xfrm flipH="1">
            <a:off x="2927350" y="2781300"/>
            <a:ext cx="274638" cy="0"/>
          </a:xfrm>
          <a:prstGeom prst="line">
            <a:avLst/>
          </a:prstGeom>
          <a:noFill/>
          <a:ln w="9525">
            <a:solidFill>
              <a:srgbClr val="000000"/>
            </a:solidFill>
            <a:round/>
            <a:headEnd/>
            <a:tailEnd/>
          </a:ln>
        </p:spPr>
        <p:txBody>
          <a:bodyPr/>
          <a:lstStyle/>
          <a:p>
            <a:endParaRPr lang="cs-CZ"/>
          </a:p>
        </p:txBody>
      </p:sp>
      <p:sp>
        <p:nvSpPr>
          <p:cNvPr id="31842" name="Line 258"/>
          <p:cNvSpPr>
            <a:spLocks noChangeShapeType="1"/>
          </p:cNvSpPr>
          <p:nvPr/>
        </p:nvSpPr>
        <p:spPr bwMode="auto">
          <a:xfrm flipH="1">
            <a:off x="2470150" y="5524500"/>
            <a:ext cx="274638" cy="0"/>
          </a:xfrm>
          <a:prstGeom prst="line">
            <a:avLst/>
          </a:prstGeom>
          <a:noFill/>
          <a:ln w="9525">
            <a:solidFill>
              <a:srgbClr val="000000"/>
            </a:solidFill>
            <a:round/>
            <a:headEnd/>
            <a:tailEnd/>
          </a:ln>
        </p:spPr>
        <p:txBody>
          <a:bodyPr/>
          <a:lstStyle/>
          <a:p>
            <a:endParaRPr lang="cs-CZ"/>
          </a:p>
        </p:txBody>
      </p:sp>
      <p:sp>
        <p:nvSpPr>
          <p:cNvPr id="31843" name="Line 259"/>
          <p:cNvSpPr>
            <a:spLocks noChangeShapeType="1"/>
          </p:cNvSpPr>
          <p:nvPr/>
        </p:nvSpPr>
        <p:spPr bwMode="auto">
          <a:xfrm flipH="1">
            <a:off x="2470150" y="3055938"/>
            <a:ext cx="274638" cy="0"/>
          </a:xfrm>
          <a:prstGeom prst="line">
            <a:avLst/>
          </a:prstGeom>
          <a:noFill/>
          <a:ln w="9525">
            <a:solidFill>
              <a:srgbClr val="000000"/>
            </a:solidFill>
            <a:round/>
            <a:headEnd/>
            <a:tailEnd/>
          </a:ln>
        </p:spPr>
        <p:txBody>
          <a:bodyPr/>
          <a:lstStyle/>
          <a:p>
            <a:endParaRPr lang="cs-CZ"/>
          </a:p>
        </p:txBody>
      </p:sp>
      <p:sp>
        <p:nvSpPr>
          <p:cNvPr id="31844" name="Line 260"/>
          <p:cNvSpPr>
            <a:spLocks noChangeShapeType="1"/>
          </p:cNvSpPr>
          <p:nvPr/>
        </p:nvSpPr>
        <p:spPr bwMode="auto">
          <a:xfrm flipH="1">
            <a:off x="2470150" y="3513138"/>
            <a:ext cx="274638" cy="0"/>
          </a:xfrm>
          <a:prstGeom prst="line">
            <a:avLst/>
          </a:prstGeom>
          <a:noFill/>
          <a:ln w="9525">
            <a:solidFill>
              <a:srgbClr val="000000"/>
            </a:solidFill>
            <a:round/>
            <a:headEnd/>
            <a:tailEnd/>
          </a:ln>
        </p:spPr>
        <p:txBody>
          <a:bodyPr/>
          <a:lstStyle/>
          <a:p>
            <a:endParaRPr lang="cs-CZ"/>
          </a:p>
        </p:txBody>
      </p:sp>
      <p:sp>
        <p:nvSpPr>
          <p:cNvPr id="31845" name="Line 261"/>
          <p:cNvSpPr>
            <a:spLocks noChangeShapeType="1"/>
          </p:cNvSpPr>
          <p:nvPr/>
        </p:nvSpPr>
        <p:spPr bwMode="auto">
          <a:xfrm flipH="1">
            <a:off x="2470150" y="3970338"/>
            <a:ext cx="274638" cy="0"/>
          </a:xfrm>
          <a:prstGeom prst="line">
            <a:avLst/>
          </a:prstGeom>
          <a:noFill/>
          <a:ln w="9525">
            <a:solidFill>
              <a:srgbClr val="000000"/>
            </a:solidFill>
            <a:round/>
            <a:headEnd/>
            <a:tailEnd/>
          </a:ln>
        </p:spPr>
        <p:txBody>
          <a:bodyPr/>
          <a:lstStyle/>
          <a:p>
            <a:endParaRPr lang="cs-CZ"/>
          </a:p>
        </p:txBody>
      </p:sp>
      <p:sp>
        <p:nvSpPr>
          <p:cNvPr id="31846" name="Line 262"/>
          <p:cNvSpPr>
            <a:spLocks noChangeShapeType="1"/>
          </p:cNvSpPr>
          <p:nvPr/>
        </p:nvSpPr>
        <p:spPr bwMode="auto">
          <a:xfrm flipH="1">
            <a:off x="2470150" y="4519613"/>
            <a:ext cx="274638" cy="0"/>
          </a:xfrm>
          <a:prstGeom prst="line">
            <a:avLst/>
          </a:prstGeom>
          <a:noFill/>
          <a:ln w="9525">
            <a:solidFill>
              <a:srgbClr val="000000"/>
            </a:solidFill>
            <a:round/>
            <a:headEnd/>
            <a:tailEnd/>
          </a:ln>
        </p:spPr>
        <p:txBody>
          <a:bodyPr/>
          <a:lstStyle/>
          <a:p>
            <a:endParaRPr lang="cs-CZ"/>
          </a:p>
        </p:txBody>
      </p:sp>
      <p:sp>
        <p:nvSpPr>
          <p:cNvPr id="31847" name="Line 263"/>
          <p:cNvSpPr>
            <a:spLocks noChangeShapeType="1"/>
          </p:cNvSpPr>
          <p:nvPr/>
        </p:nvSpPr>
        <p:spPr bwMode="auto">
          <a:xfrm flipH="1">
            <a:off x="2470150" y="5067300"/>
            <a:ext cx="274638" cy="0"/>
          </a:xfrm>
          <a:prstGeom prst="line">
            <a:avLst/>
          </a:prstGeom>
          <a:noFill/>
          <a:ln w="9525">
            <a:solidFill>
              <a:srgbClr val="000000"/>
            </a:solidFill>
            <a:round/>
            <a:headEnd/>
            <a:tailEnd/>
          </a:ln>
        </p:spPr>
        <p:txBody>
          <a:bodyPr/>
          <a:lstStyle/>
          <a:p>
            <a:endParaRPr lang="cs-CZ"/>
          </a:p>
        </p:txBody>
      </p:sp>
      <p:sp>
        <p:nvSpPr>
          <p:cNvPr id="31848" name="Line 264"/>
          <p:cNvSpPr>
            <a:spLocks noChangeShapeType="1"/>
          </p:cNvSpPr>
          <p:nvPr/>
        </p:nvSpPr>
        <p:spPr bwMode="auto">
          <a:xfrm>
            <a:off x="915988" y="3421063"/>
            <a:ext cx="0" cy="274637"/>
          </a:xfrm>
          <a:prstGeom prst="line">
            <a:avLst/>
          </a:prstGeom>
          <a:noFill/>
          <a:ln w="38100">
            <a:solidFill>
              <a:srgbClr val="000000"/>
            </a:solidFill>
            <a:round/>
            <a:headEnd/>
            <a:tailEnd/>
          </a:ln>
        </p:spPr>
        <p:txBody>
          <a:bodyPr/>
          <a:lstStyle/>
          <a:p>
            <a:endParaRPr lang="cs-CZ"/>
          </a:p>
        </p:txBody>
      </p:sp>
      <p:sp>
        <p:nvSpPr>
          <p:cNvPr id="31849" name="Line 265"/>
          <p:cNvSpPr>
            <a:spLocks noChangeShapeType="1"/>
          </p:cNvSpPr>
          <p:nvPr/>
        </p:nvSpPr>
        <p:spPr bwMode="auto">
          <a:xfrm>
            <a:off x="915988" y="3970338"/>
            <a:ext cx="0" cy="549275"/>
          </a:xfrm>
          <a:prstGeom prst="line">
            <a:avLst/>
          </a:prstGeom>
          <a:noFill/>
          <a:ln w="38100">
            <a:solidFill>
              <a:srgbClr val="000000"/>
            </a:solidFill>
            <a:round/>
            <a:headEnd/>
            <a:tailEnd/>
          </a:ln>
        </p:spPr>
        <p:txBody>
          <a:bodyPr/>
          <a:lstStyle/>
          <a:p>
            <a:endParaRPr lang="cs-CZ"/>
          </a:p>
        </p:txBody>
      </p:sp>
      <p:sp>
        <p:nvSpPr>
          <p:cNvPr id="31850" name="Line 266"/>
          <p:cNvSpPr>
            <a:spLocks noChangeShapeType="1"/>
          </p:cNvSpPr>
          <p:nvPr/>
        </p:nvSpPr>
        <p:spPr bwMode="auto">
          <a:xfrm>
            <a:off x="915988" y="4792663"/>
            <a:ext cx="0" cy="457200"/>
          </a:xfrm>
          <a:prstGeom prst="line">
            <a:avLst/>
          </a:prstGeom>
          <a:noFill/>
          <a:ln w="38100">
            <a:solidFill>
              <a:srgbClr val="000000"/>
            </a:solidFill>
            <a:round/>
            <a:headEnd/>
            <a:tailEnd/>
          </a:ln>
        </p:spPr>
        <p:txBody>
          <a:bodyPr/>
          <a:lstStyle/>
          <a:p>
            <a:endParaRPr lang="cs-CZ"/>
          </a:p>
        </p:txBody>
      </p:sp>
      <p:sp>
        <p:nvSpPr>
          <p:cNvPr id="31851" name="Line 267"/>
          <p:cNvSpPr>
            <a:spLocks noChangeShapeType="1"/>
          </p:cNvSpPr>
          <p:nvPr/>
        </p:nvSpPr>
        <p:spPr bwMode="auto">
          <a:xfrm>
            <a:off x="915988" y="5524500"/>
            <a:ext cx="0" cy="457200"/>
          </a:xfrm>
          <a:prstGeom prst="line">
            <a:avLst/>
          </a:prstGeom>
          <a:noFill/>
          <a:ln w="38100">
            <a:solidFill>
              <a:srgbClr val="000000"/>
            </a:solidFill>
            <a:round/>
            <a:headEnd/>
            <a:tailEnd/>
          </a:ln>
        </p:spPr>
        <p:txBody>
          <a:bodyPr/>
          <a:lstStyle/>
          <a:p>
            <a:endParaRPr lang="cs-CZ"/>
          </a:p>
        </p:txBody>
      </p:sp>
      <p:sp>
        <p:nvSpPr>
          <p:cNvPr id="31852" name="Line 268"/>
          <p:cNvSpPr>
            <a:spLocks noChangeShapeType="1"/>
          </p:cNvSpPr>
          <p:nvPr/>
        </p:nvSpPr>
        <p:spPr bwMode="auto">
          <a:xfrm>
            <a:off x="915988" y="5981700"/>
            <a:ext cx="274637" cy="0"/>
          </a:xfrm>
          <a:prstGeom prst="line">
            <a:avLst/>
          </a:prstGeom>
          <a:noFill/>
          <a:ln w="9525">
            <a:solidFill>
              <a:srgbClr val="000000"/>
            </a:solidFill>
            <a:round/>
            <a:headEnd/>
            <a:tailEnd/>
          </a:ln>
        </p:spPr>
        <p:txBody>
          <a:bodyPr/>
          <a:lstStyle/>
          <a:p>
            <a:endParaRPr lang="cs-CZ"/>
          </a:p>
        </p:txBody>
      </p:sp>
      <p:sp>
        <p:nvSpPr>
          <p:cNvPr id="31853" name="Oval 269"/>
          <p:cNvSpPr>
            <a:spLocks noChangeArrowheads="1"/>
          </p:cNvSpPr>
          <p:nvPr/>
        </p:nvSpPr>
        <p:spPr bwMode="auto">
          <a:xfrm>
            <a:off x="1006475" y="3238500"/>
            <a:ext cx="92075" cy="90488"/>
          </a:xfrm>
          <a:prstGeom prst="ellipse">
            <a:avLst/>
          </a:prstGeom>
          <a:solidFill>
            <a:srgbClr val="000000"/>
          </a:solidFill>
          <a:ln w="9525">
            <a:solidFill>
              <a:srgbClr val="000000"/>
            </a:solidFill>
            <a:round/>
            <a:headEnd/>
            <a:tailEnd/>
          </a:ln>
        </p:spPr>
        <p:txBody>
          <a:bodyPr/>
          <a:lstStyle/>
          <a:p>
            <a:endParaRPr lang="cs-CZ"/>
          </a:p>
        </p:txBody>
      </p:sp>
      <p:sp>
        <p:nvSpPr>
          <p:cNvPr id="31854" name="Oval 270"/>
          <p:cNvSpPr>
            <a:spLocks noChangeArrowheads="1"/>
          </p:cNvSpPr>
          <p:nvPr/>
        </p:nvSpPr>
        <p:spPr bwMode="auto">
          <a:xfrm>
            <a:off x="1190625" y="2781300"/>
            <a:ext cx="90488" cy="90488"/>
          </a:xfrm>
          <a:prstGeom prst="ellipse">
            <a:avLst/>
          </a:prstGeom>
          <a:solidFill>
            <a:srgbClr val="000000"/>
          </a:solidFill>
          <a:ln w="9525">
            <a:solidFill>
              <a:srgbClr val="000000"/>
            </a:solidFill>
            <a:round/>
            <a:headEnd/>
            <a:tailEnd/>
          </a:ln>
        </p:spPr>
        <p:txBody>
          <a:bodyPr/>
          <a:lstStyle/>
          <a:p>
            <a:endParaRPr lang="cs-CZ"/>
          </a:p>
        </p:txBody>
      </p:sp>
      <p:sp>
        <p:nvSpPr>
          <p:cNvPr id="31855" name="Oval 271"/>
          <p:cNvSpPr>
            <a:spLocks noChangeArrowheads="1"/>
          </p:cNvSpPr>
          <p:nvPr/>
        </p:nvSpPr>
        <p:spPr bwMode="auto">
          <a:xfrm>
            <a:off x="2195513" y="2781300"/>
            <a:ext cx="92075" cy="90488"/>
          </a:xfrm>
          <a:prstGeom prst="ellipse">
            <a:avLst/>
          </a:prstGeom>
          <a:solidFill>
            <a:srgbClr val="000000"/>
          </a:solidFill>
          <a:ln w="9525">
            <a:solidFill>
              <a:srgbClr val="000000"/>
            </a:solidFill>
            <a:round/>
            <a:headEnd/>
            <a:tailEnd/>
          </a:ln>
        </p:spPr>
        <p:txBody>
          <a:bodyPr/>
          <a:lstStyle/>
          <a:p>
            <a:endParaRPr lang="cs-CZ"/>
          </a:p>
        </p:txBody>
      </p:sp>
      <p:sp>
        <p:nvSpPr>
          <p:cNvPr id="31856" name="Oval 272"/>
          <p:cNvSpPr>
            <a:spLocks noChangeArrowheads="1"/>
          </p:cNvSpPr>
          <p:nvPr/>
        </p:nvSpPr>
        <p:spPr bwMode="auto">
          <a:xfrm>
            <a:off x="2652713" y="2324100"/>
            <a:ext cx="92075" cy="92075"/>
          </a:xfrm>
          <a:prstGeom prst="ellipse">
            <a:avLst/>
          </a:prstGeom>
          <a:solidFill>
            <a:srgbClr val="000000"/>
          </a:solidFill>
          <a:ln w="9525">
            <a:solidFill>
              <a:srgbClr val="000000"/>
            </a:solidFill>
            <a:round/>
            <a:headEnd/>
            <a:tailEnd/>
          </a:ln>
        </p:spPr>
        <p:txBody>
          <a:bodyPr/>
          <a:lstStyle/>
          <a:p>
            <a:endParaRPr lang="cs-CZ"/>
          </a:p>
        </p:txBody>
      </p:sp>
      <p:sp>
        <p:nvSpPr>
          <p:cNvPr id="31857" name="Oval 273"/>
          <p:cNvSpPr>
            <a:spLocks noChangeArrowheads="1"/>
          </p:cNvSpPr>
          <p:nvPr/>
        </p:nvSpPr>
        <p:spPr bwMode="auto">
          <a:xfrm>
            <a:off x="1738313" y="2324100"/>
            <a:ext cx="92075" cy="92075"/>
          </a:xfrm>
          <a:prstGeom prst="ellipse">
            <a:avLst/>
          </a:prstGeom>
          <a:solidFill>
            <a:srgbClr val="000000"/>
          </a:solidFill>
          <a:ln w="9525">
            <a:solidFill>
              <a:srgbClr val="000000"/>
            </a:solidFill>
            <a:round/>
            <a:headEnd/>
            <a:tailEnd/>
          </a:ln>
        </p:spPr>
        <p:txBody>
          <a:bodyPr/>
          <a:lstStyle/>
          <a:p>
            <a:endParaRPr lang="cs-CZ"/>
          </a:p>
        </p:txBody>
      </p:sp>
      <p:sp>
        <p:nvSpPr>
          <p:cNvPr id="31858" name="Oval 274"/>
          <p:cNvSpPr>
            <a:spLocks noChangeArrowheads="1"/>
          </p:cNvSpPr>
          <p:nvPr/>
        </p:nvSpPr>
        <p:spPr bwMode="auto">
          <a:xfrm>
            <a:off x="3109913" y="1866900"/>
            <a:ext cx="92075" cy="92075"/>
          </a:xfrm>
          <a:prstGeom prst="ellipse">
            <a:avLst/>
          </a:prstGeom>
          <a:solidFill>
            <a:srgbClr val="000000"/>
          </a:solidFill>
          <a:ln w="9525">
            <a:solidFill>
              <a:srgbClr val="000000"/>
            </a:solidFill>
            <a:round/>
            <a:headEnd/>
            <a:tailEnd/>
          </a:ln>
        </p:spPr>
        <p:txBody>
          <a:bodyPr/>
          <a:lstStyle/>
          <a:p>
            <a:endParaRPr lang="cs-CZ"/>
          </a:p>
        </p:txBody>
      </p:sp>
      <p:sp>
        <p:nvSpPr>
          <p:cNvPr id="31859" name="Oval 275"/>
          <p:cNvSpPr>
            <a:spLocks noChangeArrowheads="1"/>
          </p:cNvSpPr>
          <p:nvPr/>
        </p:nvSpPr>
        <p:spPr bwMode="auto">
          <a:xfrm>
            <a:off x="2287588" y="1866900"/>
            <a:ext cx="90487" cy="92075"/>
          </a:xfrm>
          <a:prstGeom prst="ellipse">
            <a:avLst/>
          </a:prstGeom>
          <a:solidFill>
            <a:srgbClr val="000000"/>
          </a:solidFill>
          <a:ln w="9525">
            <a:solidFill>
              <a:srgbClr val="000000"/>
            </a:solidFill>
            <a:round/>
            <a:headEnd/>
            <a:tailEnd/>
          </a:ln>
        </p:spPr>
        <p:txBody>
          <a:bodyPr/>
          <a:lstStyle/>
          <a:p>
            <a:endParaRPr lang="cs-CZ"/>
          </a:p>
        </p:txBody>
      </p:sp>
      <p:sp>
        <p:nvSpPr>
          <p:cNvPr id="31860" name="Oval 276"/>
          <p:cNvSpPr>
            <a:spLocks noChangeArrowheads="1"/>
          </p:cNvSpPr>
          <p:nvPr/>
        </p:nvSpPr>
        <p:spPr bwMode="auto">
          <a:xfrm>
            <a:off x="3109913" y="1409700"/>
            <a:ext cx="92075" cy="92075"/>
          </a:xfrm>
          <a:prstGeom prst="ellipse">
            <a:avLst/>
          </a:prstGeom>
          <a:solidFill>
            <a:srgbClr val="000000"/>
          </a:solidFill>
          <a:ln w="9525">
            <a:solidFill>
              <a:srgbClr val="000000"/>
            </a:solidFill>
            <a:round/>
            <a:headEnd/>
            <a:tailEnd/>
          </a:ln>
        </p:spPr>
        <p:txBody>
          <a:bodyPr/>
          <a:lstStyle/>
          <a:p>
            <a:endParaRPr lang="cs-CZ"/>
          </a:p>
        </p:txBody>
      </p:sp>
      <p:sp>
        <p:nvSpPr>
          <p:cNvPr id="31861" name="Line 277"/>
          <p:cNvSpPr>
            <a:spLocks noChangeShapeType="1"/>
          </p:cNvSpPr>
          <p:nvPr/>
        </p:nvSpPr>
        <p:spPr bwMode="auto">
          <a:xfrm flipV="1">
            <a:off x="1006475" y="2781300"/>
            <a:ext cx="274638" cy="457200"/>
          </a:xfrm>
          <a:prstGeom prst="line">
            <a:avLst/>
          </a:prstGeom>
          <a:noFill/>
          <a:ln w="9525">
            <a:solidFill>
              <a:srgbClr val="000000"/>
            </a:solidFill>
            <a:round/>
            <a:headEnd/>
            <a:tailEnd/>
          </a:ln>
        </p:spPr>
        <p:txBody>
          <a:bodyPr/>
          <a:lstStyle/>
          <a:p>
            <a:endParaRPr lang="cs-CZ"/>
          </a:p>
        </p:txBody>
      </p:sp>
      <p:sp>
        <p:nvSpPr>
          <p:cNvPr id="31862" name="Line 278"/>
          <p:cNvSpPr>
            <a:spLocks noChangeShapeType="1"/>
          </p:cNvSpPr>
          <p:nvPr/>
        </p:nvSpPr>
        <p:spPr bwMode="auto">
          <a:xfrm flipV="1">
            <a:off x="1098550" y="2871788"/>
            <a:ext cx="1096963" cy="457200"/>
          </a:xfrm>
          <a:prstGeom prst="line">
            <a:avLst/>
          </a:prstGeom>
          <a:noFill/>
          <a:ln w="9525">
            <a:solidFill>
              <a:srgbClr val="000000"/>
            </a:solidFill>
            <a:round/>
            <a:headEnd/>
            <a:tailEnd/>
          </a:ln>
        </p:spPr>
        <p:txBody>
          <a:bodyPr/>
          <a:lstStyle/>
          <a:p>
            <a:endParaRPr lang="cs-CZ"/>
          </a:p>
        </p:txBody>
      </p:sp>
      <p:sp>
        <p:nvSpPr>
          <p:cNvPr id="31863" name="Line 279"/>
          <p:cNvSpPr>
            <a:spLocks noChangeShapeType="1"/>
          </p:cNvSpPr>
          <p:nvPr/>
        </p:nvSpPr>
        <p:spPr bwMode="auto">
          <a:xfrm flipV="1">
            <a:off x="2195513" y="2416175"/>
            <a:ext cx="457200" cy="365125"/>
          </a:xfrm>
          <a:prstGeom prst="line">
            <a:avLst/>
          </a:prstGeom>
          <a:noFill/>
          <a:ln w="9525">
            <a:solidFill>
              <a:srgbClr val="000000"/>
            </a:solidFill>
            <a:round/>
            <a:headEnd/>
            <a:tailEnd/>
          </a:ln>
        </p:spPr>
        <p:txBody>
          <a:bodyPr/>
          <a:lstStyle/>
          <a:p>
            <a:endParaRPr lang="cs-CZ"/>
          </a:p>
        </p:txBody>
      </p:sp>
      <p:sp>
        <p:nvSpPr>
          <p:cNvPr id="31864" name="Line 280"/>
          <p:cNvSpPr>
            <a:spLocks noChangeShapeType="1"/>
          </p:cNvSpPr>
          <p:nvPr/>
        </p:nvSpPr>
        <p:spPr bwMode="auto">
          <a:xfrm flipV="1">
            <a:off x="2744788" y="1958975"/>
            <a:ext cx="365125" cy="365125"/>
          </a:xfrm>
          <a:prstGeom prst="line">
            <a:avLst/>
          </a:prstGeom>
          <a:noFill/>
          <a:ln w="9525">
            <a:solidFill>
              <a:srgbClr val="000000"/>
            </a:solidFill>
            <a:round/>
            <a:headEnd/>
            <a:tailEnd/>
          </a:ln>
        </p:spPr>
        <p:txBody>
          <a:bodyPr/>
          <a:lstStyle/>
          <a:p>
            <a:endParaRPr lang="cs-CZ"/>
          </a:p>
        </p:txBody>
      </p:sp>
      <p:sp>
        <p:nvSpPr>
          <p:cNvPr id="31865" name="Line 281"/>
          <p:cNvSpPr>
            <a:spLocks noChangeShapeType="1"/>
          </p:cNvSpPr>
          <p:nvPr/>
        </p:nvSpPr>
        <p:spPr bwMode="auto">
          <a:xfrm flipV="1">
            <a:off x="3109913" y="1409700"/>
            <a:ext cx="92075" cy="457200"/>
          </a:xfrm>
          <a:prstGeom prst="line">
            <a:avLst/>
          </a:prstGeom>
          <a:noFill/>
          <a:ln w="9525">
            <a:solidFill>
              <a:srgbClr val="000000"/>
            </a:solidFill>
            <a:round/>
            <a:headEnd/>
            <a:tailEnd/>
          </a:ln>
        </p:spPr>
        <p:txBody>
          <a:bodyPr/>
          <a:lstStyle/>
          <a:p>
            <a:endParaRPr lang="cs-CZ"/>
          </a:p>
        </p:txBody>
      </p:sp>
      <p:sp>
        <p:nvSpPr>
          <p:cNvPr id="31866" name="Line 282"/>
          <p:cNvSpPr>
            <a:spLocks noChangeShapeType="1"/>
          </p:cNvSpPr>
          <p:nvPr/>
        </p:nvSpPr>
        <p:spPr bwMode="auto">
          <a:xfrm flipH="1">
            <a:off x="2287588" y="1501775"/>
            <a:ext cx="822325" cy="365125"/>
          </a:xfrm>
          <a:prstGeom prst="line">
            <a:avLst/>
          </a:prstGeom>
          <a:noFill/>
          <a:ln w="9525">
            <a:solidFill>
              <a:srgbClr val="000000"/>
            </a:solidFill>
            <a:round/>
            <a:headEnd/>
            <a:tailEnd/>
          </a:ln>
        </p:spPr>
        <p:txBody>
          <a:bodyPr/>
          <a:lstStyle/>
          <a:p>
            <a:endParaRPr lang="cs-CZ"/>
          </a:p>
        </p:txBody>
      </p:sp>
      <p:sp>
        <p:nvSpPr>
          <p:cNvPr id="31867" name="Line 283"/>
          <p:cNvSpPr>
            <a:spLocks noChangeShapeType="1"/>
          </p:cNvSpPr>
          <p:nvPr/>
        </p:nvSpPr>
        <p:spPr bwMode="auto">
          <a:xfrm flipH="1">
            <a:off x="1738313" y="1866900"/>
            <a:ext cx="549275" cy="457200"/>
          </a:xfrm>
          <a:prstGeom prst="line">
            <a:avLst/>
          </a:prstGeom>
          <a:noFill/>
          <a:ln w="9525">
            <a:solidFill>
              <a:srgbClr val="000000"/>
            </a:solidFill>
            <a:round/>
            <a:headEnd/>
            <a:tailEnd/>
          </a:ln>
        </p:spPr>
        <p:txBody>
          <a:bodyPr/>
          <a:lstStyle/>
          <a:p>
            <a:endParaRPr lang="cs-CZ"/>
          </a:p>
        </p:txBody>
      </p:sp>
      <p:sp>
        <p:nvSpPr>
          <p:cNvPr id="31868" name="Line 284"/>
          <p:cNvSpPr>
            <a:spLocks noChangeShapeType="1"/>
          </p:cNvSpPr>
          <p:nvPr/>
        </p:nvSpPr>
        <p:spPr bwMode="auto">
          <a:xfrm flipH="1">
            <a:off x="1190625" y="2324100"/>
            <a:ext cx="547688" cy="457200"/>
          </a:xfrm>
          <a:prstGeom prst="line">
            <a:avLst/>
          </a:prstGeom>
          <a:noFill/>
          <a:ln w="9525">
            <a:solidFill>
              <a:srgbClr val="000000"/>
            </a:solidFill>
            <a:round/>
            <a:headEnd/>
            <a:tailEnd/>
          </a:ln>
        </p:spPr>
        <p:txBody>
          <a:bodyPr/>
          <a:lstStyle/>
          <a:p>
            <a:endParaRPr lang="cs-CZ"/>
          </a:p>
        </p:txBody>
      </p:sp>
      <p:sp>
        <p:nvSpPr>
          <p:cNvPr id="31869" name="Line 285"/>
          <p:cNvSpPr>
            <a:spLocks noChangeShapeType="1"/>
          </p:cNvSpPr>
          <p:nvPr/>
        </p:nvSpPr>
        <p:spPr bwMode="auto">
          <a:xfrm flipV="1">
            <a:off x="1373188" y="5799138"/>
            <a:ext cx="731837" cy="274637"/>
          </a:xfrm>
          <a:prstGeom prst="line">
            <a:avLst/>
          </a:prstGeom>
          <a:noFill/>
          <a:ln w="9525">
            <a:solidFill>
              <a:srgbClr val="000000"/>
            </a:solidFill>
            <a:round/>
            <a:headEnd/>
            <a:tailEnd/>
          </a:ln>
        </p:spPr>
        <p:txBody>
          <a:bodyPr/>
          <a:lstStyle/>
          <a:p>
            <a:endParaRPr lang="cs-CZ"/>
          </a:p>
        </p:txBody>
      </p:sp>
      <p:sp>
        <p:nvSpPr>
          <p:cNvPr id="31870" name="Line 286"/>
          <p:cNvSpPr>
            <a:spLocks noChangeShapeType="1"/>
          </p:cNvSpPr>
          <p:nvPr/>
        </p:nvSpPr>
        <p:spPr bwMode="auto">
          <a:xfrm>
            <a:off x="1738313" y="5341938"/>
            <a:ext cx="0" cy="0"/>
          </a:xfrm>
          <a:prstGeom prst="line">
            <a:avLst/>
          </a:prstGeom>
          <a:noFill/>
          <a:ln w="38100">
            <a:solidFill>
              <a:srgbClr val="000000"/>
            </a:solidFill>
            <a:round/>
            <a:headEnd/>
            <a:tailEnd/>
          </a:ln>
        </p:spPr>
        <p:txBody>
          <a:bodyPr/>
          <a:lstStyle/>
          <a:p>
            <a:endParaRPr lang="cs-CZ"/>
          </a:p>
        </p:txBody>
      </p:sp>
      <p:sp>
        <p:nvSpPr>
          <p:cNvPr id="31871" name="AutoShape 287"/>
          <p:cNvSpPr>
            <a:spLocks noChangeArrowheads="1"/>
          </p:cNvSpPr>
          <p:nvPr/>
        </p:nvSpPr>
        <p:spPr bwMode="auto">
          <a:xfrm rot="3426660">
            <a:off x="2699544" y="907256"/>
            <a:ext cx="822325" cy="1096963"/>
          </a:xfrm>
          <a:prstGeom prst="curvedDownArrow">
            <a:avLst>
              <a:gd name="adj1" fmla="val 28231"/>
              <a:gd name="adj2" fmla="val 48231"/>
              <a:gd name="adj3" fmla="val 44466"/>
            </a:avLst>
          </a:prstGeom>
          <a:solidFill>
            <a:srgbClr val="FFFFFF"/>
          </a:solidFill>
          <a:ln w="9525">
            <a:solidFill>
              <a:srgbClr val="000000"/>
            </a:solidFill>
            <a:miter lim="800000"/>
            <a:headEnd/>
            <a:tailEnd/>
          </a:ln>
        </p:spPr>
        <p:txBody>
          <a:bodyPr/>
          <a:lstStyle/>
          <a:p>
            <a:endParaRPr lang="cs-CZ"/>
          </a:p>
        </p:txBody>
      </p:sp>
      <p:sp>
        <p:nvSpPr>
          <p:cNvPr id="31872" name="AutoShape 288"/>
          <p:cNvSpPr>
            <a:spLocks noChangeArrowheads="1"/>
          </p:cNvSpPr>
          <p:nvPr/>
        </p:nvSpPr>
        <p:spPr bwMode="auto">
          <a:xfrm rot="8961866">
            <a:off x="366713" y="2416175"/>
            <a:ext cx="1281112" cy="822325"/>
          </a:xfrm>
          <a:prstGeom prst="curvedLeftArrow">
            <a:avLst>
              <a:gd name="adj1" fmla="val 20000"/>
              <a:gd name="adj2" fmla="val 40000"/>
              <a:gd name="adj3" fmla="val 51930"/>
            </a:avLst>
          </a:prstGeom>
          <a:solidFill>
            <a:srgbClr val="FFFFFF"/>
          </a:solidFill>
          <a:ln w="9525">
            <a:solidFill>
              <a:srgbClr val="000000"/>
            </a:solidFill>
            <a:miter lim="800000"/>
            <a:headEnd/>
            <a:tailEnd/>
          </a:ln>
        </p:spPr>
        <p:txBody>
          <a:bodyPr/>
          <a:lstStyle/>
          <a:p>
            <a:endParaRPr lang="cs-CZ"/>
          </a:p>
        </p:txBody>
      </p:sp>
      <p:sp>
        <p:nvSpPr>
          <p:cNvPr id="59681" name="Rectangle 289"/>
          <p:cNvSpPr>
            <a:spLocks noChangeArrowheads="1"/>
          </p:cNvSpPr>
          <p:nvPr/>
        </p:nvSpPr>
        <p:spPr bwMode="auto">
          <a:xfrm>
            <a:off x="4211638" y="4289425"/>
            <a:ext cx="4681537" cy="338138"/>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Použití</a:t>
            </a:r>
          </a:p>
        </p:txBody>
      </p:sp>
      <p:sp>
        <p:nvSpPr>
          <p:cNvPr id="59682" name="Rectangle 290"/>
          <p:cNvSpPr>
            <a:spLocks noChangeArrowheads="1"/>
          </p:cNvSpPr>
          <p:nvPr/>
        </p:nvSpPr>
        <p:spPr bwMode="auto">
          <a:xfrm>
            <a:off x="4211638" y="1016000"/>
            <a:ext cx="4681537"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Výhody</a:t>
            </a:r>
          </a:p>
        </p:txBody>
      </p:sp>
      <p:sp>
        <p:nvSpPr>
          <p:cNvPr id="59683" name="Rectangle 291"/>
          <p:cNvSpPr>
            <a:spLocks noChangeArrowheads="1"/>
          </p:cNvSpPr>
          <p:nvPr/>
        </p:nvSpPr>
        <p:spPr bwMode="auto">
          <a:xfrm>
            <a:off x="4211638" y="2919413"/>
            <a:ext cx="4681537" cy="34448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cs typeface="Calibri" pitchFamily="34" charset="0"/>
              </a:rPr>
              <a:t>Nevýhody</a:t>
            </a:r>
          </a:p>
        </p:txBody>
      </p:sp>
      <p:sp>
        <p:nvSpPr>
          <p:cNvPr id="59684" name="Rectangle 292"/>
          <p:cNvSpPr>
            <a:spLocks noChangeArrowheads="1"/>
          </p:cNvSpPr>
          <p:nvPr/>
        </p:nvSpPr>
        <p:spPr bwMode="auto">
          <a:xfrm>
            <a:off x="4211638" y="1355725"/>
            <a:ext cx="4681537" cy="1568450"/>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Vysoké využití ploch i prostor</a:t>
            </a:r>
            <a:endParaRPr lang="cs-CZ" sz="1600">
              <a:latin typeface="Calibri" pitchFamily="34" charset="0"/>
              <a:cs typeface="Calibri" pitchFamily="34" charset="0"/>
            </a:endParaRPr>
          </a:p>
          <a:p>
            <a:r>
              <a:rPr lang="cs-CZ" sz="1600" b="1">
                <a:latin typeface="Calibri" pitchFamily="34" charset="0"/>
                <a:cs typeface="Calibri" pitchFamily="34" charset="0"/>
              </a:rPr>
              <a:t>Možnost automatizace</a:t>
            </a:r>
            <a:endParaRPr lang="cs-CZ" sz="1600">
              <a:latin typeface="Calibri" pitchFamily="34" charset="0"/>
              <a:cs typeface="Calibri" pitchFamily="34" charset="0"/>
            </a:endParaRPr>
          </a:p>
          <a:p>
            <a:r>
              <a:rPr lang="cs-CZ" sz="1600" b="1">
                <a:latin typeface="Calibri" pitchFamily="34" charset="0"/>
                <a:cs typeface="Calibri" pitchFamily="34" charset="0"/>
              </a:rPr>
              <a:t>Vysoký stupeň ochrany zboží</a:t>
            </a:r>
            <a:endParaRPr lang="cs-CZ" sz="1600">
              <a:latin typeface="Calibri" pitchFamily="34" charset="0"/>
              <a:cs typeface="Calibri" pitchFamily="34" charset="0"/>
            </a:endParaRPr>
          </a:p>
          <a:p>
            <a:r>
              <a:rPr lang="cs-CZ" sz="1600" b="1">
                <a:latin typeface="Calibri" pitchFamily="34" charset="0"/>
                <a:cs typeface="Calibri" pitchFamily="34" charset="0"/>
              </a:rPr>
              <a:t>Lze uplatnit FIFO</a:t>
            </a:r>
            <a:endParaRPr lang="cs-CZ" sz="1600">
              <a:latin typeface="Calibri" pitchFamily="34" charset="0"/>
              <a:cs typeface="Calibri" pitchFamily="34" charset="0"/>
            </a:endParaRPr>
          </a:p>
          <a:p>
            <a:r>
              <a:rPr lang="cs-CZ" sz="1600" b="1">
                <a:latin typeface="Calibri" pitchFamily="34" charset="0"/>
                <a:cs typeface="Calibri" pitchFamily="34" charset="0"/>
              </a:rPr>
              <a:t>Možnost uplatnění ergonomických požadavků na obsluhu</a:t>
            </a:r>
          </a:p>
        </p:txBody>
      </p:sp>
      <p:sp>
        <p:nvSpPr>
          <p:cNvPr id="59685" name="Rectangle 293"/>
          <p:cNvSpPr>
            <a:spLocks noChangeArrowheads="1"/>
          </p:cNvSpPr>
          <p:nvPr/>
        </p:nvSpPr>
        <p:spPr bwMode="auto">
          <a:xfrm>
            <a:off x="4211638" y="3238500"/>
            <a:ext cx="4681537" cy="1077913"/>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Obrátkovost je vysoká jen při standardních požadavcích</a:t>
            </a:r>
          </a:p>
          <a:p>
            <a:r>
              <a:rPr lang="cs-CZ" sz="1600" b="1">
                <a:latin typeface="Calibri" pitchFamily="34" charset="0"/>
                <a:cs typeface="Calibri" pitchFamily="34" charset="0"/>
              </a:rPr>
              <a:t>Vhodné pro kompletaci </a:t>
            </a:r>
            <a:endParaRPr lang="cs-CZ" sz="1600">
              <a:latin typeface="Calibri" pitchFamily="34" charset="0"/>
              <a:cs typeface="Calibri" pitchFamily="34" charset="0"/>
            </a:endParaRPr>
          </a:p>
          <a:p>
            <a:r>
              <a:rPr lang="cs-CZ" sz="1600" b="1">
                <a:latin typeface="Calibri" pitchFamily="34" charset="0"/>
                <a:cs typeface="Calibri" pitchFamily="34" charset="0"/>
              </a:rPr>
              <a:t>Velmi vysoké pořizovací náklady</a:t>
            </a:r>
          </a:p>
        </p:txBody>
      </p:sp>
      <p:sp>
        <p:nvSpPr>
          <p:cNvPr id="59686" name="Rectangle 294"/>
          <p:cNvSpPr>
            <a:spLocks noChangeArrowheads="1"/>
          </p:cNvSpPr>
          <p:nvPr/>
        </p:nvSpPr>
        <p:spPr bwMode="auto">
          <a:xfrm>
            <a:off x="4211638" y="4581525"/>
            <a:ext cx="4681537" cy="1804988"/>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cs typeface="Calibri" pitchFamily="34" charset="0"/>
              </a:rPr>
              <a:t>Pro skladování středně rozsáhlého sortimentu výrobků v malých až středních množstvích  s nižší obrátkovostí, pro zboží menších rozměrů. </a:t>
            </a:r>
            <a:endParaRPr lang="cs-CZ" sz="1600">
              <a:latin typeface="Calibri" pitchFamily="34" charset="0"/>
              <a:cs typeface="Calibri" pitchFamily="34" charset="0"/>
            </a:endParaRPr>
          </a:p>
          <a:p>
            <a:r>
              <a:rPr lang="cs-CZ" sz="1600" b="1">
                <a:latin typeface="Calibri" pitchFamily="34" charset="0"/>
                <a:cs typeface="Calibri" pitchFamily="34" charset="0"/>
              </a:rPr>
              <a:t>Vhodné pro drobný sortiment uložený v krabicích, boty, konfekce …</a:t>
            </a:r>
            <a:endParaRPr lang="cs-CZ" sz="1600">
              <a:latin typeface="Calibri" pitchFamily="34" charset="0"/>
              <a:cs typeface="Calibri" pitchFamily="34" charset="0"/>
            </a:endParaRPr>
          </a:p>
          <a:p>
            <a:r>
              <a:rPr lang="cs-CZ" sz="1600" b="1">
                <a:latin typeface="Calibri" pitchFamily="34" charset="0"/>
                <a:cs typeface="Calibri" pitchFamily="34" charset="0"/>
              </a:rPr>
              <a:t>Ve výrobním procesu se uplatňují jako podavače polotovarů u lisů, dílů u montážních linek apod.</a:t>
            </a:r>
          </a:p>
        </p:txBody>
      </p:sp>
    </p:spTree>
    <p:extLst>
      <p:ext uri="{BB962C8B-B14F-4D97-AF65-F5344CB8AC3E}">
        <p14:creationId xmlns:p14="http://schemas.microsoft.com/office/powerpoint/2010/main" val="565336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682"/>
                                        </p:tgtEl>
                                        <p:attrNameLst>
                                          <p:attrName>style.visibility</p:attrName>
                                        </p:attrNameLst>
                                      </p:cBhvr>
                                      <p:to>
                                        <p:strVal val="visible"/>
                                      </p:to>
                                    </p:set>
                                    <p:anim calcmode="lin" valueType="num">
                                      <p:cBhvr additive="base">
                                        <p:cTn id="7" dur="500" fill="hold"/>
                                        <p:tgtEl>
                                          <p:spTgt spid="59682"/>
                                        </p:tgtEl>
                                        <p:attrNameLst>
                                          <p:attrName>ppt_x</p:attrName>
                                        </p:attrNameLst>
                                      </p:cBhvr>
                                      <p:tavLst>
                                        <p:tav tm="0">
                                          <p:val>
                                            <p:strVal val="#ppt_x"/>
                                          </p:val>
                                        </p:tav>
                                        <p:tav tm="100000">
                                          <p:val>
                                            <p:strVal val="#ppt_x"/>
                                          </p:val>
                                        </p:tav>
                                      </p:tavLst>
                                    </p:anim>
                                    <p:anim calcmode="lin" valueType="num">
                                      <p:cBhvr additive="base">
                                        <p:cTn id="8" dur="500" fill="hold"/>
                                        <p:tgtEl>
                                          <p:spTgt spid="5968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9684"/>
                                        </p:tgtEl>
                                        <p:attrNameLst>
                                          <p:attrName>style.visibility</p:attrName>
                                        </p:attrNameLst>
                                      </p:cBhvr>
                                      <p:to>
                                        <p:strVal val="visible"/>
                                      </p:to>
                                    </p:set>
                                    <p:anim calcmode="lin" valueType="num">
                                      <p:cBhvr additive="base">
                                        <p:cTn id="11" dur="500" fill="hold"/>
                                        <p:tgtEl>
                                          <p:spTgt spid="59684"/>
                                        </p:tgtEl>
                                        <p:attrNameLst>
                                          <p:attrName>ppt_x</p:attrName>
                                        </p:attrNameLst>
                                      </p:cBhvr>
                                      <p:tavLst>
                                        <p:tav tm="0">
                                          <p:val>
                                            <p:strVal val="#ppt_x"/>
                                          </p:val>
                                        </p:tav>
                                        <p:tav tm="100000">
                                          <p:val>
                                            <p:strVal val="#ppt_x"/>
                                          </p:val>
                                        </p:tav>
                                      </p:tavLst>
                                    </p:anim>
                                    <p:anim calcmode="lin" valueType="num">
                                      <p:cBhvr additive="base">
                                        <p:cTn id="12" dur="500" fill="hold"/>
                                        <p:tgtEl>
                                          <p:spTgt spid="5968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9683"/>
                                        </p:tgtEl>
                                        <p:attrNameLst>
                                          <p:attrName>style.visibility</p:attrName>
                                        </p:attrNameLst>
                                      </p:cBhvr>
                                      <p:to>
                                        <p:strVal val="visible"/>
                                      </p:to>
                                    </p:set>
                                    <p:anim calcmode="lin" valueType="num">
                                      <p:cBhvr additive="base">
                                        <p:cTn id="17" dur="500" fill="hold"/>
                                        <p:tgtEl>
                                          <p:spTgt spid="59683"/>
                                        </p:tgtEl>
                                        <p:attrNameLst>
                                          <p:attrName>ppt_x</p:attrName>
                                        </p:attrNameLst>
                                      </p:cBhvr>
                                      <p:tavLst>
                                        <p:tav tm="0">
                                          <p:val>
                                            <p:strVal val="#ppt_x"/>
                                          </p:val>
                                        </p:tav>
                                        <p:tav tm="100000">
                                          <p:val>
                                            <p:strVal val="#ppt_x"/>
                                          </p:val>
                                        </p:tav>
                                      </p:tavLst>
                                    </p:anim>
                                    <p:anim calcmode="lin" valueType="num">
                                      <p:cBhvr additive="base">
                                        <p:cTn id="18" dur="500" fill="hold"/>
                                        <p:tgtEl>
                                          <p:spTgt spid="5968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9685"/>
                                        </p:tgtEl>
                                        <p:attrNameLst>
                                          <p:attrName>style.visibility</p:attrName>
                                        </p:attrNameLst>
                                      </p:cBhvr>
                                      <p:to>
                                        <p:strVal val="visible"/>
                                      </p:to>
                                    </p:set>
                                    <p:anim calcmode="lin" valueType="num">
                                      <p:cBhvr additive="base">
                                        <p:cTn id="21" dur="500" fill="hold"/>
                                        <p:tgtEl>
                                          <p:spTgt spid="59685"/>
                                        </p:tgtEl>
                                        <p:attrNameLst>
                                          <p:attrName>ppt_x</p:attrName>
                                        </p:attrNameLst>
                                      </p:cBhvr>
                                      <p:tavLst>
                                        <p:tav tm="0">
                                          <p:val>
                                            <p:strVal val="#ppt_x"/>
                                          </p:val>
                                        </p:tav>
                                        <p:tav tm="100000">
                                          <p:val>
                                            <p:strVal val="#ppt_x"/>
                                          </p:val>
                                        </p:tav>
                                      </p:tavLst>
                                    </p:anim>
                                    <p:anim calcmode="lin" valueType="num">
                                      <p:cBhvr additive="base">
                                        <p:cTn id="22" dur="500" fill="hold"/>
                                        <p:tgtEl>
                                          <p:spTgt spid="5968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9681"/>
                                        </p:tgtEl>
                                        <p:attrNameLst>
                                          <p:attrName>style.visibility</p:attrName>
                                        </p:attrNameLst>
                                      </p:cBhvr>
                                      <p:to>
                                        <p:strVal val="visible"/>
                                      </p:to>
                                    </p:set>
                                    <p:anim calcmode="lin" valueType="num">
                                      <p:cBhvr additive="base">
                                        <p:cTn id="27" dur="500" fill="hold"/>
                                        <p:tgtEl>
                                          <p:spTgt spid="59681"/>
                                        </p:tgtEl>
                                        <p:attrNameLst>
                                          <p:attrName>ppt_x</p:attrName>
                                        </p:attrNameLst>
                                      </p:cBhvr>
                                      <p:tavLst>
                                        <p:tav tm="0">
                                          <p:val>
                                            <p:strVal val="#ppt_x"/>
                                          </p:val>
                                        </p:tav>
                                        <p:tav tm="100000">
                                          <p:val>
                                            <p:strVal val="#ppt_x"/>
                                          </p:val>
                                        </p:tav>
                                      </p:tavLst>
                                    </p:anim>
                                    <p:anim calcmode="lin" valueType="num">
                                      <p:cBhvr additive="base">
                                        <p:cTn id="28" dur="500" fill="hold"/>
                                        <p:tgtEl>
                                          <p:spTgt spid="5968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9686"/>
                                        </p:tgtEl>
                                        <p:attrNameLst>
                                          <p:attrName>style.visibility</p:attrName>
                                        </p:attrNameLst>
                                      </p:cBhvr>
                                      <p:to>
                                        <p:strVal val="visible"/>
                                      </p:to>
                                    </p:set>
                                    <p:anim calcmode="lin" valueType="num">
                                      <p:cBhvr additive="base">
                                        <p:cTn id="31" dur="500" fill="hold"/>
                                        <p:tgtEl>
                                          <p:spTgt spid="59686"/>
                                        </p:tgtEl>
                                        <p:attrNameLst>
                                          <p:attrName>ppt_x</p:attrName>
                                        </p:attrNameLst>
                                      </p:cBhvr>
                                      <p:tavLst>
                                        <p:tav tm="0">
                                          <p:val>
                                            <p:strVal val="#ppt_x"/>
                                          </p:val>
                                        </p:tav>
                                        <p:tav tm="100000">
                                          <p:val>
                                            <p:strVal val="#ppt_x"/>
                                          </p:val>
                                        </p:tav>
                                      </p:tavLst>
                                    </p:anim>
                                    <p:anim calcmode="lin" valueType="num">
                                      <p:cBhvr additive="base">
                                        <p:cTn id="32" dur="500" fill="hold"/>
                                        <p:tgtEl>
                                          <p:spTgt spid="596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81" grpId="0" animBg="1"/>
      <p:bldP spid="59682" grpId="0" animBg="1"/>
      <p:bldP spid="59683" grpId="0" animBg="1"/>
      <p:bldP spid="59684" grpId="0" animBg="1"/>
      <p:bldP spid="59685" grpId="0" animBg="1"/>
      <p:bldP spid="5968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922337"/>
          </a:xfrm>
        </p:spPr>
        <p:txBody>
          <a:bodyPr/>
          <a:lstStyle/>
          <a:p>
            <a:pPr fontAlgn="auto">
              <a:spcAft>
                <a:spcPts val="0"/>
              </a:spcAft>
              <a:defRPr/>
            </a:pPr>
            <a:r>
              <a:rPr lang="cs-CZ" altLang="cs-CZ" dirty="0" smtClean="0">
                <a:solidFill>
                  <a:srgbClr val="FF5050"/>
                </a:solidFill>
              </a:rPr>
              <a:t>Typy skladování - základní</a:t>
            </a:r>
          </a:p>
        </p:txBody>
      </p:sp>
      <p:sp>
        <p:nvSpPr>
          <p:cNvPr id="39939" name="Rectangle 3"/>
          <p:cNvSpPr>
            <a:spLocks noGrp="1" noChangeArrowheads="1"/>
          </p:cNvSpPr>
          <p:nvPr>
            <p:ph type="body" idx="1"/>
          </p:nvPr>
        </p:nvSpPr>
        <p:spPr>
          <a:xfrm>
            <a:off x="457200" y="1196975"/>
            <a:ext cx="8686800" cy="5661025"/>
          </a:xfrm>
        </p:spPr>
        <p:txBody>
          <a:bodyPr/>
          <a:lstStyle/>
          <a:p>
            <a:r>
              <a:rPr lang="cs-CZ" altLang="cs-CZ" b="1" smtClean="0"/>
              <a:t>podlažní skladování</a:t>
            </a:r>
          </a:p>
          <a:p>
            <a:pPr lvl="1"/>
            <a:r>
              <a:rPr lang="cs-CZ" altLang="cs-CZ" b="1" smtClean="0"/>
              <a:t>blokové skladování</a:t>
            </a:r>
          </a:p>
          <a:p>
            <a:pPr lvl="1"/>
            <a:r>
              <a:rPr lang="cs-CZ" altLang="cs-CZ" b="1" smtClean="0"/>
              <a:t>řádkové skladování</a:t>
            </a:r>
          </a:p>
        </p:txBody>
      </p:sp>
    </p:spTree>
    <p:extLst>
      <p:ext uri="{BB962C8B-B14F-4D97-AF65-F5344CB8AC3E}">
        <p14:creationId xmlns:p14="http://schemas.microsoft.com/office/powerpoint/2010/main" val="13910611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fontAlgn="auto">
              <a:spcAft>
                <a:spcPts val="0"/>
              </a:spcAft>
              <a:defRPr/>
            </a:pPr>
            <a:r>
              <a:rPr lang="cs-CZ" altLang="cs-CZ" smtClean="0">
                <a:solidFill>
                  <a:srgbClr val="FF5050"/>
                </a:solidFill>
              </a:rPr>
              <a:t>Řádkové a blokové skladování</a:t>
            </a:r>
          </a:p>
        </p:txBody>
      </p:sp>
      <p:sp>
        <p:nvSpPr>
          <p:cNvPr id="40963" name="Rectangle 3"/>
          <p:cNvSpPr>
            <a:spLocks noGrp="1" noChangeArrowheads="1"/>
          </p:cNvSpPr>
          <p:nvPr>
            <p:ph type="body" idx="1"/>
          </p:nvPr>
        </p:nvSpPr>
        <p:spPr/>
        <p:txBody>
          <a:bodyPr/>
          <a:lstStyle/>
          <a:p>
            <a:endParaRPr lang="cs-CZ" altLang="cs-CZ" smtClean="0"/>
          </a:p>
        </p:txBody>
      </p:sp>
      <p:sp>
        <p:nvSpPr>
          <p:cNvPr id="4096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graphicFrame>
        <p:nvGraphicFramePr>
          <p:cNvPr id="40965" name="Object 4"/>
          <p:cNvGraphicFramePr>
            <a:graphicFrameLocks noChangeAspect="1"/>
          </p:cNvGraphicFramePr>
          <p:nvPr/>
        </p:nvGraphicFramePr>
        <p:xfrm>
          <a:off x="0" y="1555750"/>
          <a:ext cx="9144000" cy="5302250"/>
        </p:xfrm>
        <a:graphic>
          <a:graphicData uri="http://schemas.openxmlformats.org/presentationml/2006/ole">
            <mc:AlternateContent xmlns:mc="http://schemas.openxmlformats.org/markup-compatibility/2006">
              <mc:Choice xmlns:v="urn:schemas-microsoft-com:vml" Requires="v">
                <p:oleObj spid="_x0000_s4105" name="Rastrový obrázek" r:id="rId3" imgW="3038095" imgH="1961905" progId="Obraz programu Malování">
                  <p:embed/>
                </p:oleObj>
              </mc:Choice>
              <mc:Fallback>
                <p:oleObj name="Rastrový obrázek" r:id="rId3" imgW="3038095" imgH="1961905" progId="Obraz programu Malování">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5750"/>
                        <a:ext cx="91440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16149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fontAlgn="auto">
              <a:spcAft>
                <a:spcPts val="0"/>
              </a:spcAft>
              <a:defRPr/>
            </a:pPr>
            <a:endParaRPr lang="cs-CZ" altLang="cs-CZ" smtClean="0"/>
          </a:p>
        </p:txBody>
      </p:sp>
      <p:sp>
        <p:nvSpPr>
          <p:cNvPr id="41987" name="Rectangle 3"/>
          <p:cNvSpPr>
            <a:spLocks noGrp="1" noChangeArrowheads="1"/>
          </p:cNvSpPr>
          <p:nvPr>
            <p:ph type="body" idx="1"/>
          </p:nvPr>
        </p:nvSpPr>
        <p:spPr/>
        <p:txBody>
          <a:bodyPr/>
          <a:lstStyle/>
          <a:p>
            <a:endParaRPr lang="cs-CZ" altLang="cs-CZ" smtClean="0"/>
          </a:p>
        </p:txBody>
      </p:sp>
      <p:sp>
        <p:nvSpPr>
          <p:cNvPr id="41988"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graphicFrame>
        <p:nvGraphicFramePr>
          <p:cNvPr id="41989" name="Object 4"/>
          <p:cNvGraphicFramePr>
            <a:graphicFrameLocks noChangeAspect="1"/>
          </p:cNvGraphicFramePr>
          <p:nvPr/>
        </p:nvGraphicFramePr>
        <p:xfrm>
          <a:off x="250825" y="0"/>
          <a:ext cx="8893175" cy="6858000"/>
        </p:xfrm>
        <a:graphic>
          <a:graphicData uri="http://schemas.openxmlformats.org/presentationml/2006/ole">
            <mc:AlternateContent xmlns:mc="http://schemas.openxmlformats.org/markup-compatibility/2006">
              <mc:Choice xmlns:v="urn:schemas-microsoft-com:vml" Requires="v">
                <p:oleObj spid="_x0000_s5129" name="Rastrový obrázek" r:id="rId3" imgW="3095238" imgH="1914286" progId="Obraz programu Malování">
                  <p:embed/>
                </p:oleObj>
              </mc:Choice>
              <mc:Fallback>
                <p:oleObj name="Rastrový obrázek" r:id="rId3" imgW="3095238" imgH="1914286" progId="Obraz programu Malování">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0"/>
                        <a:ext cx="889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634770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3"/>
          <p:cNvGraphicFramePr>
            <a:graphicFrameLocks noGrp="1" noChangeAspect="1"/>
          </p:cNvGraphicFramePr>
          <p:nvPr>
            <p:ph idx="1"/>
          </p:nvPr>
        </p:nvGraphicFramePr>
        <p:xfrm>
          <a:off x="323850" y="404813"/>
          <a:ext cx="8820150" cy="6453187"/>
        </p:xfrm>
        <a:graphic>
          <a:graphicData uri="http://schemas.openxmlformats.org/presentationml/2006/ole">
            <mc:AlternateContent xmlns:mc="http://schemas.openxmlformats.org/markup-compatibility/2006">
              <mc:Choice xmlns:v="urn:schemas-microsoft-com:vml" Requires="v">
                <p:oleObj spid="_x0000_s6153" name="Rastrový obrázek" r:id="rId3" imgW="3809524" imgH="2762636" progId="Obraz programu Malování">
                  <p:embed/>
                </p:oleObj>
              </mc:Choice>
              <mc:Fallback>
                <p:oleObj name="Rastrový obrázek" r:id="rId3" imgW="3809524" imgH="2762636" progId="Obraz programu Malování">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04813"/>
                        <a:ext cx="8820150" cy="645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1154892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2060848"/>
            <a:ext cx="8229600" cy="1143000"/>
          </a:xfrm>
        </p:spPr>
        <p:txBody>
          <a:bodyPr>
            <a:normAutofit fontScale="90000"/>
          </a:bodyPr>
          <a:lstStyle/>
          <a:p>
            <a:r>
              <a:rPr lang="cs-CZ" dirty="0" smtClean="0">
                <a:solidFill>
                  <a:srgbClr val="FF0000"/>
                </a:solidFill>
              </a:rPr>
              <a:t>III. VYCHYSTÁVÁNÍ (kompletace, vyskladnění)</a:t>
            </a:r>
            <a:endParaRPr lang="cs-CZ" dirty="0">
              <a:solidFill>
                <a:srgbClr val="FF0000"/>
              </a:solidFill>
            </a:endParaRPr>
          </a:p>
        </p:txBody>
      </p:sp>
    </p:spTree>
    <p:extLst>
      <p:ext uri="{BB962C8B-B14F-4D97-AF65-F5344CB8AC3E}">
        <p14:creationId xmlns:p14="http://schemas.microsoft.com/office/powerpoint/2010/main" val="478223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r>
              <a:rPr lang="cs-CZ" dirty="0" smtClean="0"/>
              <a:t>Vychystávání (kompletace)</a:t>
            </a:r>
            <a:endParaRPr lang="cs-CZ" dirty="0"/>
          </a:p>
        </p:txBody>
      </p:sp>
      <p:sp>
        <p:nvSpPr>
          <p:cNvPr id="3" name="Zástupný symbol pro obsah 2"/>
          <p:cNvSpPr>
            <a:spLocks noGrp="1"/>
          </p:cNvSpPr>
          <p:nvPr>
            <p:ph idx="1"/>
          </p:nvPr>
        </p:nvSpPr>
        <p:spPr>
          <a:xfrm>
            <a:off x="457200" y="1052736"/>
            <a:ext cx="8229600" cy="5073427"/>
          </a:xfrm>
        </p:spPr>
        <p:txBody>
          <a:bodyPr>
            <a:normAutofit fontScale="47500" lnSpcReduction="20000"/>
          </a:bodyPr>
          <a:lstStyle/>
          <a:p>
            <a:r>
              <a:rPr lang="cs-CZ" altLang="cs-CZ" b="1" dirty="0" smtClean="0">
                <a:latin typeface="Calibri" pitchFamily="34" charset="0"/>
                <a:cs typeface="Calibri" pitchFamily="34" charset="0"/>
              </a:rPr>
              <a:t>= je soubor činností spojených s vyskladňováním a se sestavením zásilky obsahující požadovaná množství jednotlivých položek uvedených na objednávce zákazníka</a:t>
            </a:r>
          </a:p>
          <a:p>
            <a:r>
              <a:rPr lang="cs-CZ" dirty="0" smtClean="0"/>
              <a:t>Vychystávání = soubor operací pro soustředění žádoucích položek zboží v požadovaném množství pro určité místo</a:t>
            </a:r>
          </a:p>
          <a:p>
            <a:endParaRPr lang="cs-CZ" altLang="cs-CZ" b="1" dirty="0">
              <a:latin typeface="Calibri" pitchFamily="34" charset="0"/>
              <a:cs typeface="Calibri" pitchFamily="34" charset="0"/>
            </a:endParaRPr>
          </a:p>
          <a:p>
            <a:r>
              <a:rPr lang="cs-CZ" altLang="cs-CZ" b="1" dirty="0" smtClean="0">
                <a:latin typeface="Calibri" pitchFamily="34" charset="0"/>
                <a:cs typeface="Calibri" pitchFamily="34" charset="0"/>
              </a:rPr>
              <a:t>Systémy:</a:t>
            </a:r>
            <a:endParaRPr lang="cs-CZ" altLang="cs-CZ" b="1" dirty="0">
              <a:latin typeface="Calibri" pitchFamily="34" charset="0"/>
              <a:cs typeface="Calibri" pitchFamily="34" charset="0"/>
            </a:endParaRPr>
          </a:p>
          <a:p>
            <a:pPr lvl="0"/>
            <a:r>
              <a:rPr lang="cs-CZ" u="sng" dirty="0" smtClean="0">
                <a:hlinkClick r:id="rId2" tooltip="FIFO (First In First Out)"/>
              </a:rPr>
              <a:t>FIFO (</a:t>
            </a:r>
            <a:r>
              <a:rPr lang="cs-CZ" u="sng" dirty="0" err="1" smtClean="0">
                <a:hlinkClick r:id="rId2" tooltip="FIFO (First In First Out)"/>
              </a:rPr>
              <a:t>First</a:t>
            </a:r>
            <a:r>
              <a:rPr lang="cs-CZ" u="sng" dirty="0" smtClean="0">
                <a:hlinkClick r:id="rId2" tooltip="FIFO (First In First Out)"/>
              </a:rPr>
              <a:t> In </a:t>
            </a:r>
            <a:r>
              <a:rPr lang="cs-CZ" u="sng" dirty="0" err="1" smtClean="0">
                <a:hlinkClick r:id="rId2" tooltip="FIFO (First In First Out)"/>
              </a:rPr>
              <a:t>First</a:t>
            </a:r>
            <a:r>
              <a:rPr lang="cs-CZ" u="sng" dirty="0" smtClean="0">
                <a:hlinkClick r:id="rId2" tooltip="FIFO (First In First Out)"/>
              </a:rPr>
              <a:t> </a:t>
            </a:r>
            <a:r>
              <a:rPr lang="cs-CZ" u="sng" dirty="0" err="1" smtClean="0">
                <a:hlinkClick r:id="rId2" tooltip="FIFO (First In First Out)"/>
              </a:rPr>
              <a:t>Out</a:t>
            </a:r>
            <a:r>
              <a:rPr lang="cs-CZ" u="sng" dirty="0" smtClean="0">
                <a:hlinkClick r:id="rId2" tooltip="FIFO (First In First Out)"/>
              </a:rPr>
              <a:t>)</a:t>
            </a:r>
            <a:endParaRPr lang="cs-CZ" dirty="0" smtClean="0"/>
          </a:p>
          <a:p>
            <a:pPr lvl="0"/>
            <a:r>
              <a:rPr lang="cs-CZ" u="sng" dirty="0" smtClean="0">
                <a:hlinkClick r:id="rId3" tooltip="LIFO (Last In First Out)"/>
              </a:rPr>
              <a:t>LIFO (Last In </a:t>
            </a:r>
            <a:r>
              <a:rPr lang="cs-CZ" u="sng" dirty="0" err="1" smtClean="0">
                <a:hlinkClick r:id="rId3" tooltip="LIFO (Last In First Out)"/>
              </a:rPr>
              <a:t>First</a:t>
            </a:r>
            <a:r>
              <a:rPr lang="cs-CZ" u="sng" dirty="0" smtClean="0">
                <a:hlinkClick r:id="rId3" tooltip="LIFO (Last In First Out)"/>
              </a:rPr>
              <a:t> </a:t>
            </a:r>
            <a:r>
              <a:rPr lang="cs-CZ" u="sng" dirty="0" err="1" smtClean="0">
                <a:hlinkClick r:id="rId3" tooltip="LIFO (Last In First Out)"/>
              </a:rPr>
              <a:t>Out</a:t>
            </a:r>
            <a:r>
              <a:rPr lang="cs-CZ" u="sng" dirty="0" smtClean="0">
                <a:hlinkClick r:id="rId3" tooltip="LIFO (Last In First Out)"/>
              </a:rPr>
              <a:t>)</a:t>
            </a:r>
            <a:endParaRPr lang="cs-CZ" dirty="0" smtClean="0"/>
          </a:p>
          <a:p>
            <a:endParaRPr lang="cs-CZ" altLang="cs-CZ" b="1" dirty="0" smtClean="0">
              <a:latin typeface="Calibri" pitchFamily="34" charset="0"/>
              <a:cs typeface="Calibri" pitchFamily="34" charset="0"/>
            </a:endParaRPr>
          </a:p>
          <a:p>
            <a:r>
              <a:rPr lang="cs-CZ" b="1" dirty="0"/>
              <a:t>FEFO</a:t>
            </a:r>
            <a:r>
              <a:rPr lang="cs-CZ" dirty="0"/>
              <a:t> je akronym ze slov </a:t>
            </a:r>
            <a:r>
              <a:rPr lang="cs-CZ" b="1" dirty="0" err="1"/>
              <a:t>First</a:t>
            </a:r>
            <a:r>
              <a:rPr lang="cs-CZ" b="1" dirty="0"/>
              <a:t> </a:t>
            </a:r>
            <a:r>
              <a:rPr lang="cs-CZ" b="1" dirty="0" err="1"/>
              <a:t>Expired</a:t>
            </a:r>
            <a:r>
              <a:rPr lang="cs-CZ" b="1" dirty="0"/>
              <a:t>, </a:t>
            </a:r>
            <a:r>
              <a:rPr lang="cs-CZ" b="1" dirty="0" err="1"/>
              <a:t>First</a:t>
            </a:r>
            <a:r>
              <a:rPr lang="cs-CZ" b="1" dirty="0"/>
              <a:t> </a:t>
            </a:r>
            <a:r>
              <a:rPr lang="cs-CZ" b="1" dirty="0" err="1"/>
              <a:t>Out</a:t>
            </a:r>
            <a:r>
              <a:rPr lang="cs-CZ" dirty="0"/>
              <a:t>,  přeloženo jako První </a:t>
            </a:r>
            <a:r>
              <a:rPr lang="cs-CZ" dirty="0" err="1"/>
              <a:t>expiruje</a:t>
            </a:r>
            <a:r>
              <a:rPr lang="cs-CZ" dirty="0"/>
              <a:t>, první ven. </a:t>
            </a:r>
            <a:r>
              <a:rPr lang="cs-CZ" dirty="0" smtClean="0"/>
              <a:t>Požadavky </a:t>
            </a:r>
            <a:r>
              <a:rPr lang="cs-CZ" dirty="0"/>
              <a:t>na materiál jsou </a:t>
            </a:r>
            <a:r>
              <a:rPr lang="cs-CZ" b="1" dirty="0"/>
              <a:t>obsluhovány v pořadí od položek s </a:t>
            </a:r>
            <a:r>
              <a:rPr lang="cs-CZ" b="1" dirty="0" err="1"/>
              <a:t>dřívejším</a:t>
            </a:r>
            <a:r>
              <a:rPr lang="cs-CZ" b="1" dirty="0"/>
              <a:t> datem spotřeby bez ohledu na termín vstupu či pořízení</a:t>
            </a:r>
            <a:r>
              <a:rPr lang="cs-CZ" dirty="0"/>
              <a:t>. Pojem FEFO se nejvíce používá v oblasti </a:t>
            </a:r>
            <a:r>
              <a:rPr lang="cs-CZ" u="sng" dirty="0">
                <a:hlinkClick r:id="rId4" tooltip="Logistika a doprava"/>
              </a:rPr>
              <a:t>logistiky a dopravy</a:t>
            </a:r>
            <a:r>
              <a:rPr lang="cs-CZ" dirty="0"/>
              <a:t>, skladovém hospodářství, řízení toku zásob a ve výrobní logistice.</a:t>
            </a:r>
          </a:p>
          <a:p>
            <a:r>
              <a:rPr lang="cs-CZ" b="1" dirty="0"/>
              <a:t>Praktické využití metody FEFO</a:t>
            </a:r>
            <a:r>
              <a:rPr lang="cs-CZ" dirty="0"/>
              <a:t>: </a:t>
            </a:r>
          </a:p>
          <a:p>
            <a:pPr lvl="0"/>
            <a:r>
              <a:rPr lang="cs-CZ" dirty="0"/>
              <a:t>Logistika a doprava: výrobky s dřívějším datem spotřeby jsou expedovány jako první</a:t>
            </a:r>
          </a:p>
          <a:p>
            <a:pPr lvl="0"/>
            <a:r>
              <a:rPr lang="cs-CZ" dirty="0"/>
              <a:t>FEFO se používá především v potravinářství a dále tam, kde je nutno sledovat datum </a:t>
            </a:r>
            <a:r>
              <a:rPr lang="cs-CZ" dirty="0" err="1"/>
              <a:t>expirace</a:t>
            </a:r>
            <a:r>
              <a:rPr lang="cs-CZ" dirty="0"/>
              <a:t> nebo lhůtu trvanlivosti</a:t>
            </a:r>
          </a:p>
          <a:p>
            <a:r>
              <a:rPr lang="cs-CZ" dirty="0"/>
              <a:t>Další související pojmy a metody:</a:t>
            </a:r>
          </a:p>
          <a:p>
            <a:pPr lvl="0"/>
            <a:r>
              <a:rPr lang="cs-CZ" u="sng" dirty="0" smtClean="0">
                <a:hlinkClick r:id="rId5" tooltip="HIFO (Highest In First Out)"/>
              </a:rPr>
              <a:t>HIFO </a:t>
            </a:r>
            <a:r>
              <a:rPr lang="cs-CZ" u="sng" dirty="0">
                <a:hlinkClick r:id="rId5" tooltip="HIFO (Highest In First Out)"/>
              </a:rPr>
              <a:t>(</a:t>
            </a:r>
            <a:r>
              <a:rPr lang="cs-CZ" u="sng" dirty="0" err="1">
                <a:hlinkClick r:id="rId5" tooltip="HIFO (Highest In First Out)"/>
              </a:rPr>
              <a:t>Highest</a:t>
            </a:r>
            <a:r>
              <a:rPr lang="cs-CZ" u="sng" dirty="0">
                <a:hlinkClick r:id="rId5" tooltip="HIFO (Highest In First Out)"/>
              </a:rPr>
              <a:t> In </a:t>
            </a:r>
            <a:r>
              <a:rPr lang="cs-CZ" u="sng" dirty="0" err="1">
                <a:hlinkClick r:id="rId5" tooltip="HIFO (Highest In First Out)"/>
              </a:rPr>
              <a:t>First</a:t>
            </a:r>
            <a:r>
              <a:rPr lang="cs-CZ" u="sng" dirty="0">
                <a:hlinkClick r:id="rId5" tooltip="HIFO (Highest In First Out)"/>
              </a:rPr>
              <a:t> </a:t>
            </a:r>
            <a:r>
              <a:rPr lang="cs-CZ" u="sng" dirty="0" err="1">
                <a:hlinkClick r:id="rId5" tooltip="HIFO (Highest In First Out)"/>
              </a:rPr>
              <a:t>Out</a:t>
            </a:r>
            <a:r>
              <a:rPr lang="cs-CZ" u="sng" dirty="0">
                <a:hlinkClick r:id="rId5" tooltip="HIFO (Highest In First Out)"/>
              </a:rPr>
              <a:t>)</a:t>
            </a:r>
            <a:endParaRPr lang="cs-CZ" dirty="0"/>
          </a:p>
          <a:p>
            <a:pPr lvl="0"/>
            <a:r>
              <a:rPr lang="cs-CZ" u="sng" dirty="0">
                <a:hlinkClick r:id="rId6" tooltip="LOFO (Lowest In First Out)"/>
              </a:rPr>
              <a:t>LOFO (</a:t>
            </a:r>
            <a:r>
              <a:rPr lang="cs-CZ" u="sng" dirty="0" err="1">
                <a:hlinkClick r:id="rId6" tooltip="LOFO (Lowest In First Out)"/>
              </a:rPr>
              <a:t>Lowest</a:t>
            </a:r>
            <a:r>
              <a:rPr lang="cs-CZ" u="sng" dirty="0">
                <a:hlinkClick r:id="rId6" tooltip="LOFO (Lowest In First Out)"/>
              </a:rPr>
              <a:t> In </a:t>
            </a:r>
            <a:r>
              <a:rPr lang="cs-CZ" u="sng" dirty="0" err="1">
                <a:hlinkClick r:id="rId6" tooltip="LOFO (Lowest In First Out)"/>
              </a:rPr>
              <a:t>First</a:t>
            </a:r>
            <a:r>
              <a:rPr lang="cs-CZ" u="sng" dirty="0">
                <a:hlinkClick r:id="rId6" tooltip="LOFO (Lowest In First Out)"/>
              </a:rPr>
              <a:t> </a:t>
            </a:r>
            <a:r>
              <a:rPr lang="cs-CZ" u="sng" dirty="0" err="1">
                <a:hlinkClick r:id="rId6" tooltip="LOFO (Lowest In First Out)"/>
              </a:rPr>
              <a:t>Out</a:t>
            </a:r>
            <a:r>
              <a:rPr lang="cs-CZ" u="sng" dirty="0" smtClean="0">
                <a:hlinkClick r:id="rId6" tooltip="LOFO (Lowest In First Out)"/>
              </a:rPr>
              <a:t>)</a:t>
            </a:r>
            <a:endParaRPr lang="en-US" altLang="cs-CZ" b="1" dirty="0" smtClean="0">
              <a:latin typeface="Calibri" pitchFamily="34" charset="0"/>
              <a:cs typeface="Calibri" pitchFamily="34" charset="0"/>
            </a:endParaRPr>
          </a:p>
          <a:p>
            <a:endParaRPr lang="cs-CZ" dirty="0"/>
          </a:p>
        </p:txBody>
      </p:sp>
    </p:spTree>
    <p:extLst>
      <p:ext uri="{BB962C8B-B14F-4D97-AF65-F5344CB8AC3E}">
        <p14:creationId xmlns:p14="http://schemas.microsoft.com/office/powerpoint/2010/main" val="40330815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288" y="333375"/>
            <a:ext cx="8229600" cy="719361"/>
          </a:xfrm>
        </p:spPr>
        <p:txBody>
          <a:bodyPr>
            <a:normAutofit fontScale="90000"/>
          </a:bodyPr>
          <a:lstStyle/>
          <a:p>
            <a:pPr fontAlgn="auto">
              <a:spcAft>
                <a:spcPts val="0"/>
              </a:spcAft>
              <a:defRPr/>
            </a:pPr>
            <a:r>
              <a:rPr lang="cs-CZ" dirty="0" smtClean="0">
                <a:solidFill>
                  <a:srgbClr val="C00000"/>
                </a:solidFill>
              </a:rPr>
              <a:t>Procesy vychystáván</a:t>
            </a:r>
            <a:r>
              <a:rPr lang="cs-CZ" dirty="0" smtClean="0"/>
              <a:t>í </a:t>
            </a:r>
            <a:endParaRPr lang="cs-CZ" dirty="0"/>
          </a:p>
        </p:txBody>
      </p:sp>
      <p:sp>
        <p:nvSpPr>
          <p:cNvPr id="3" name="Zástupný symbol pro obsah 2"/>
          <p:cNvSpPr>
            <a:spLocks noGrp="1"/>
          </p:cNvSpPr>
          <p:nvPr>
            <p:ph idx="1"/>
          </p:nvPr>
        </p:nvSpPr>
        <p:spPr>
          <a:xfrm>
            <a:off x="250825" y="1196975"/>
            <a:ext cx="8642350" cy="5545138"/>
          </a:xfrm>
        </p:spPr>
        <p:txBody>
          <a:bodyPr rtlCol="0">
            <a:normAutofit fontScale="85000" lnSpcReduction="10000"/>
          </a:bodyPr>
          <a:lstStyle/>
          <a:p>
            <a:pPr marL="182880" indent="-182880" fontAlgn="auto">
              <a:spcAft>
                <a:spcPts val="0"/>
              </a:spcAft>
              <a:buFont typeface="Arial" pitchFamily="34" charset="0"/>
              <a:buChar char="•"/>
              <a:defRPr/>
            </a:pPr>
            <a:r>
              <a:rPr lang="cs-CZ" sz="2100" dirty="0" smtClean="0">
                <a:solidFill>
                  <a:srgbClr val="00B050"/>
                </a:solidFill>
              </a:rPr>
              <a:t>Výběr/vyhledávání zboží</a:t>
            </a:r>
            <a:r>
              <a:rPr lang="cs-CZ" sz="2100" dirty="0" smtClean="0"/>
              <a:t> („</a:t>
            </a:r>
            <a:r>
              <a:rPr lang="cs-CZ" sz="2100" dirty="0" err="1" smtClean="0"/>
              <a:t>pick</a:t>
            </a:r>
            <a:r>
              <a:rPr lang="cs-CZ" sz="2100" dirty="0" smtClean="0"/>
              <a:t>“/</a:t>
            </a:r>
            <a:r>
              <a:rPr lang="cs-CZ" sz="2100" dirty="0" err="1" smtClean="0"/>
              <a:t>retrieval</a:t>
            </a:r>
            <a:r>
              <a:rPr lang="cs-CZ" sz="2100" dirty="0" smtClean="0"/>
              <a:t>) – </a:t>
            </a:r>
            <a:r>
              <a:rPr lang="cs-CZ" sz="2100" dirty="0" smtClean="0">
                <a:solidFill>
                  <a:srgbClr val="00B0F0"/>
                </a:solidFill>
              </a:rPr>
              <a:t>částečný</a:t>
            </a:r>
            <a:r>
              <a:rPr lang="cs-CZ" sz="2100" dirty="0" smtClean="0"/>
              <a:t> – ze skladové jednotky </a:t>
            </a:r>
            <a:r>
              <a:rPr lang="cs-CZ" sz="2100" dirty="0" smtClean="0">
                <a:solidFill>
                  <a:srgbClr val="00B0F0"/>
                </a:solidFill>
              </a:rPr>
              <a:t>nebo odběr ucelené skladové jednotky</a:t>
            </a:r>
            <a:r>
              <a:rPr lang="cs-CZ" sz="2100" dirty="0" smtClean="0"/>
              <a:t> - a vyskladnění ze skladovacích míst</a:t>
            </a:r>
          </a:p>
          <a:p>
            <a:pPr marL="182880" indent="-182880" fontAlgn="auto">
              <a:lnSpc>
                <a:spcPct val="90000"/>
              </a:lnSpc>
              <a:spcAft>
                <a:spcPts val="0"/>
              </a:spcAft>
              <a:buClr>
                <a:schemeClr val="accent6">
                  <a:lumMod val="75000"/>
                </a:schemeClr>
              </a:buClr>
              <a:buFont typeface="Arial" pitchFamily="34" charset="0"/>
              <a:buChar char="•"/>
              <a:defRPr/>
            </a:pPr>
            <a:endParaRPr lang="cs-CZ" sz="2100" dirty="0"/>
          </a:p>
          <a:p>
            <a:pPr marL="182880" indent="-182880" fontAlgn="auto">
              <a:lnSpc>
                <a:spcPct val="90000"/>
              </a:lnSpc>
              <a:spcAft>
                <a:spcPts val="0"/>
              </a:spcAft>
              <a:buClr>
                <a:schemeClr val="accent6">
                  <a:lumMod val="75000"/>
                </a:schemeClr>
              </a:buClr>
              <a:buFont typeface="Arial" pitchFamily="34" charset="0"/>
              <a:buChar char="•"/>
              <a:defRPr/>
            </a:pPr>
            <a:r>
              <a:rPr lang="cs-CZ" sz="2100" dirty="0" smtClean="0">
                <a:solidFill>
                  <a:srgbClr val="00B050"/>
                </a:solidFill>
              </a:rPr>
              <a:t>kompletizace</a:t>
            </a:r>
            <a:r>
              <a:rPr lang="sk-SK" sz="2100" dirty="0" smtClean="0"/>
              <a:t> zboží </a:t>
            </a:r>
            <a:r>
              <a:rPr lang="cs-CZ" sz="2100" dirty="0" smtClean="0"/>
              <a:t>podle objednávek – 2 základní způsoby:</a:t>
            </a:r>
          </a:p>
          <a:p>
            <a:pPr marL="457200" indent="-457200">
              <a:lnSpc>
                <a:spcPct val="90000"/>
              </a:lnSpc>
              <a:buClr>
                <a:schemeClr val="accent6">
                  <a:lumMod val="75000"/>
                </a:schemeClr>
              </a:buClr>
              <a:buFont typeface="Arial" pitchFamily="34" charset="0"/>
              <a:buAutoNum type="arabicPeriod"/>
              <a:defRPr/>
            </a:pPr>
            <a:r>
              <a:rPr lang="cs-CZ" sz="2100" dirty="0" smtClean="0"/>
              <a:t>„člověk za zbožím“  - zboží </a:t>
            </a:r>
            <a:r>
              <a:rPr lang="cs-CZ" sz="2100" dirty="0" smtClean="0"/>
              <a:t>se vyváží z místa uskladnění na </a:t>
            </a:r>
            <a:r>
              <a:rPr lang="cs-CZ" sz="2100" dirty="0" err="1" smtClean="0"/>
              <a:t>kompletizační</a:t>
            </a:r>
            <a:r>
              <a:rPr lang="cs-CZ" sz="2100" dirty="0" smtClean="0"/>
              <a:t> plochu a až po soustředění celého objemu obcházením míst se sestavují dodávky – zboží „stojí“ a v pohybu jsou pracovníci s manipulačními </a:t>
            </a:r>
            <a:r>
              <a:rPr lang="cs-CZ" sz="2100" dirty="0" smtClean="0"/>
              <a:t>jednotkami – skladník/</a:t>
            </a:r>
            <a:r>
              <a:rPr lang="cs-CZ" sz="2400" dirty="0" smtClean="0"/>
              <a:t>operátor(</a:t>
            </a:r>
            <a:r>
              <a:rPr lang="cs-CZ" sz="2400" dirty="0" err="1" smtClean="0"/>
              <a:t>picker</a:t>
            </a:r>
            <a:r>
              <a:rPr lang="cs-CZ" sz="2400" dirty="0" smtClean="0"/>
              <a:t>, </a:t>
            </a:r>
            <a:r>
              <a:rPr lang="cs-CZ" sz="2400" dirty="0" err="1" smtClean="0"/>
              <a:t>vychystávač</a:t>
            </a:r>
            <a:r>
              <a:rPr lang="cs-CZ" sz="2400" dirty="0" smtClean="0"/>
              <a:t>) </a:t>
            </a:r>
            <a:r>
              <a:rPr lang="cs-CZ" sz="2400" dirty="0"/>
              <a:t>prochází nebo projíždí skladem a z odpovídajících skladových lokací odebírá požadované </a:t>
            </a:r>
            <a:r>
              <a:rPr lang="cs-CZ" sz="2400" dirty="0" smtClean="0"/>
              <a:t>artikly do manipulačních jednotek.</a:t>
            </a:r>
            <a:endParaRPr lang="cs-CZ" sz="2100" dirty="0" smtClean="0"/>
          </a:p>
          <a:p>
            <a:pPr marL="457200" indent="-457200">
              <a:lnSpc>
                <a:spcPct val="90000"/>
              </a:lnSpc>
              <a:buClr>
                <a:schemeClr val="accent6">
                  <a:lumMod val="75000"/>
                </a:schemeClr>
              </a:buClr>
              <a:buFont typeface="Arial" pitchFamily="34" charset="0"/>
              <a:buAutoNum type="arabicPeriod"/>
              <a:defRPr/>
            </a:pPr>
            <a:r>
              <a:rPr lang="cs-CZ" sz="2100" dirty="0" smtClean="0"/>
              <a:t>„zboží za člověkem“ - </a:t>
            </a:r>
            <a:r>
              <a:rPr lang="cs-CZ" sz="2100" dirty="0" smtClean="0"/>
              <a:t> </a:t>
            </a:r>
            <a:r>
              <a:rPr lang="cs-CZ" sz="2100" dirty="0" smtClean="0"/>
              <a:t>zboží se na místě vyskladnění přímo rozděluje na jednotlivé dodávky – manipulační jednotky se pohybují od jednoho místa k druhému a odběr je postupný – zboží se pohybuje </a:t>
            </a:r>
            <a:r>
              <a:rPr lang="cs-CZ" sz="2100" dirty="0" smtClean="0"/>
              <a:t>–pásy</a:t>
            </a:r>
            <a:r>
              <a:rPr lang="cs-CZ" sz="2100" dirty="0"/>
              <a:t>, dopravníky… </a:t>
            </a:r>
            <a:r>
              <a:rPr lang="cs-CZ" sz="2100" dirty="0">
                <a:hlinkClick r:id="rId2"/>
              </a:rPr>
              <a:t>http://</a:t>
            </a:r>
            <a:r>
              <a:rPr lang="cs-CZ" sz="2100" dirty="0" smtClean="0">
                <a:hlinkClick r:id="rId2"/>
              </a:rPr>
              <a:t>www.systemonline.cz/it-pro-logistiku/jak-zvysit-kvalitu-a-efektivnost-vychystavaciho-procesu.htm</a:t>
            </a:r>
            <a:endParaRPr lang="cs-CZ" sz="2100" dirty="0" smtClean="0"/>
          </a:p>
          <a:p>
            <a:pPr marL="0" indent="0">
              <a:lnSpc>
                <a:spcPct val="90000"/>
              </a:lnSpc>
              <a:buClr>
                <a:schemeClr val="accent6">
                  <a:lumMod val="75000"/>
                </a:schemeClr>
              </a:buClr>
              <a:buNone/>
              <a:defRPr/>
            </a:pPr>
            <a:r>
              <a:rPr lang="cs-CZ" sz="2100"/>
              <a:t> </a:t>
            </a:r>
            <a:r>
              <a:rPr lang="cs-CZ" sz="2100" smtClean="0"/>
              <a:t>                    </a:t>
            </a:r>
            <a:r>
              <a:rPr lang="cs-CZ" sz="2100" dirty="0" smtClean="0"/>
              <a:t>(</a:t>
            </a:r>
            <a:r>
              <a:rPr lang="cs-CZ" sz="2100" dirty="0" smtClean="0"/>
              <a:t>viz i další dva </a:t>
            </a:r>
            <a:r>
              <a:rPr lang="cs-CZ" sz="2100" dirty="0" err="1" smtClean="0"/>
              <a:t>slidy</a:t>
            </a:r>
            <a:r>
              <a:rPr lang="cs-CZ" sz="2100" dirty="0" smtClean="0"/>
              <a:t>)</a:t>
            </a:r>
          </a:p>
          <a:p>
            <a:pPr marL="182880" indent="-182880" fontAlgn="auto">
              <a:lnSpc>
                <a:spcPct val="90000"/>
              </a:lnSpc>
              <a:spcAft>
                <a:spcPts val="0"/>
              </a:spcAft>
              <a:buClr>
                <a:schemeClr val="accent6">
                  <a:lumMod val="75000"/>
                </a:schemeClr>
              </a:buClr>
              <a:buFont typeface="Arial" pitchFamily="34" charset="0"/>
              <a:buChar char="•"/>
              <a:defRPr/>
            </a:pPr>
            <a:r>
              <a:rPr lang="cs-CZ" sz="2100" dirty="0" smtClean="0">
                <a:solidFill>
                  <a:srgbClr val="00B050"/>
                </a:solidFill>
              </a:rPr>
              <a:t>Případná úprava zboží a balení</a:t>
            </a:r>
          </a:p>
          <a:p>
            <a:pPr marL="182880" indent="-182880" fontAlgn="auto">
              <a:lnSpc>
                <a:spcPct val="90000"/>
              </a:lnSpc>
              <a:spcAft>
                <a:spcPts val="0"/>
              </a:spcAft>
              <a:buClr>
                <a:schemeClr val="accent6">
                  <a:lumMod val="75000"/>
                </a:schemeClr>
              </a:buClr>
              <a:buFont typeface="Arial" pitchFamily="34" charset="0"/>
              <a:buChar char="•"/>
              <a:defRPr/>
            </a:pPr>
            <a:endParaRPr lang="sk-SK" sz="2100" dirty="0"/>
          </a:p>
          <a:p>
            <a:pPr marL="182880" indent="-182880" fontAlgn="auto">
              <a:lnSpc>
                <a:spcPct val="90000"/>
              </a:lnSpc>
              <a:spcAft>
                <a:spcPts val="0"/>
              </a:spcAft>
              <a:buClr>
                <a:schemeClr val="accent6">
                  <a:lumMod val="75000"/>
                </a:schemeClr>
              </a:buClr>
              <a:buFont typeface="Arial" pitchFamily="34" charset="0"/>
              <a:buChar char="•"/>
              <a:defRPr/>
            </a:pPr>
            <a:r>
              <a:rPr lang="cs-CZ" sz="2100" dirty="0" smtClean="0">
                <a:solidFill>
                  <a:srgbClr val="00B050"/>
                </a:solidFill>
              </a:rPr>
              <a:t>Expedice zboží</a:t>
            </a:r>
          </a:p>
          <a:p>
            <a:pPr marL="45720" indent="0" fontAlgn="auto">
              <a:lnSpc>
                <a:spcPct val="90000"/>
              </a:lnSpc>
              <a:spcAft>
                <a:spcPts val="0"/>
              </a:spcAft>
              <a:buClr>
                <a:schemeClr val="accent6">
                  <a:lumMod val="75000"/>
                </a:schemeClr>
              </a:buClr>
              <a:buFont typeface="Arial" pitchFamily="34" charset="0"/>
              <a:buNone/>
              <a:defRPr/>
            </a:pPr>
            <a:r>
              <a:rPr lang="sk-SK" sz="2100" dirty="0"/>
              <a:t>	- </a:t>
            </a:r>
            <a:r>
              <a:rPr lang="cs-CZ" sz="2100" dirty="0" smtClean="0"/>
              <a:t>naložení zboží </a:t>
            </a:r>
            <a:r>
              <a:rPr lang="sk-SK" sz="2100" dirty="0" smtClean="0"/>
              <a:t> </a:t>
            </a:r>
            <a:r>
              <a:rPr lang="sk-SK" sz="2100" dirty="0"/>
              <a:t>na </a:t>
            </a:r>
            <a:r>
              <a:rPr lang="cs-CZ" sz="2100" dirty="0" smtClean="0"/>
              <a:t>dopravní</a:t>
            </a:r>
            <a:r>
              <a:rPr lang="sk-SK" sz="2100" dirty="0" smtClean="0"/>
              <a:t> </a:t>
            </a:r>
            <a:r>
              <a:rPr lang="cs-CZ" sz="2100" dirty="0" smtClean="0"/>
              <a:t>prostředek</a:t>
            </a:r>
          </a:p>
          <a:p>
            <a:pPr marL="45720" indent="0" fontAlgn="auto">
              <a:lnSpc>
                <a:spcPct val="90000"/>
              </a:lnSpc>
              <a:spcAft>
                <a:spcPts val="0"/>
              </a:spcAft>
              <a:buClr>
                <a:schemeClr val="accent6">
                  <a:lumMod val="75000"/>
                </a:schemeClr>
              </a:buClr>
              <a:buFont typeface="Arial" pitchFamily="34" charset="0"/>
              <a:buNone/>
              <a:defRPr/>
            </a:pPr>
            <a:r>
              <a:rPr lang="cs-CZ" sz="2100" dirty="0" smtClean="0"/>
              <a:t>	- </a:t>
            </a:r>
            <a:r>
              <a:rPr lang="cs-CZ" sz="2100" dirty="0" err="1" smtClean="0"/>
              <a:t>aktua</a:t>
            </a:r>
            <a:r>
              <a:rPr lang="sk-SK" sz="2100" dirty="0" err="1" smtClean="0"/>
              <a:t>lizace</a:t>
            </a:r>
            <a:r>
              <a:rPr lang="sk-SK" sz="2100" dirty="0" smtClean="0"/>
              <a:t> </a:t>
            </a:r>
            <a:r>
              <a:rPr lang="cs-CZ" sz="2100" dirty="0" smtClean="0"/>
              <a:t>skladových záznamů</a:t>
            </a:r>
          </a:p>
          <a:p>
            <a:pPr marL="45720" indent="0" fontAlgn="auto">
              <a:lnSpc>
                <a:spcPct val="90000"/>
              </a:lnSpc>
              <a:spcAft>
                <a:spcPts val="0"/>
              </a:spcAft>
              <a:buClr>
                <a:schemeClr val="accent6">
                  <a:lumMod val="75000"/>
                </a:schemeClr>
              </a:buClr>
              <a:buFont typeface="Arial" pitchFamily="34" charset="0"/>
              <a:buNone/>
              <a:defRPr/>
            </a:pPr>
            <a:endParaRPr lang="sk-SK" sz="2100" dirty="0" smtClean="0"/>
          </a:p>
          <a:p>
            <a:pPr marL="45720" indent="0" fontAlgn="auto">
              <a:lnSpc>
                <a:spcPct val="90000"/>
              </a:lnSpc>
              <a:spcAft>
                <a:spcPts val="0"/>
              </a:spcAft>
              <a:buClr>
                <a:schemeClr val="accent6">
                  <a:lumMod val="75000"/>
                </a:schemeClr>
              </a:buClr>
              <a:buFont typeface="Arial" pitchFamily="34" charset="0"/>
              <a:buNone/>
              <a:defRPr/>
            </a:pPr>
            <a:r>
              <a:rPr lang="sk-SK" sz="2100" dirty="0"/>
              <a:t> </a:t>
            </a:r>
            <a:r>
              <a:rPr lang="cs-CZ" sz="2100" dirty="0" smtClean="0">
                <a:solidFill>
                  <a:srgbClr val="00B050"/>
                </a:solidFill>
              </a:rPr>
              <a:t>Překládka zbož</a:t>
            </a:r>
            <a:r>
              <a:rPr lang="cs-CZ" sz="2100" dirty="0" smtClean="0"/>
              <a:t>í  - při skladovém systému </a:t>
            </a:r>
            <a:r>
              <a:rPr lang="cs-CZ" sz="2100" dirty="0" err="1"/>
              <a:t>cross</a:t>
            </a:r>
            <a:r>
              <a:rPr lang="cs-CZ" sz="2100" dirty="0"/>
              <a:t> – </a:t>
            </a:r>
            <a:r>
              <a:rPr lang="cs-CZ" sz="2100" dirty="0" err="1" smtClean="0"/>
              <a:t>docking</a:t>
            </a:r>
            <a:endParaRPr lang="cs-CZ" sz="2100" dirty="0"/>
          </a:p>
          <a:p>
            <a:pPr marL="45720" indent="0" fontAlgn="auto">
              <a:lnSpc>
                <a:spcPct val="90000"/>
              </a:lnSpc>
              <a:spcAft>
                <a:spcPts val="0"/>
              </a:spcAft>
              <a:buClr>
                <a:schemeClr val="accent6">
                  <a:lumMod val="75000"/>
                </a:schemeClr>
              </a:buClr>
              <a:buFont typeface="Arial" pitchFamily="34" charset="0"/>
              <a:buNone/>
              <a:defRPr/>
            </a:pPr>
            <a:endParaRPr lang="sk-SK" dirty="0">
              <a:solidFill>
                <a:schemeClr val="tx1">
                  <a:lumMod val="75000"/>
                  <a:lumOff val="25000"/>
                </a:schemeClr>
              </a:solidFill>
            </a:endParaRPr>
          </a:p>
          <a:p>
            <a:pPr marL="182880" indent="-182880" fontAlgn="auto">
              <a:spcAft>
                <a:spcPts val="0"/>
              </a:spcAft>
              <a:buFont typeface="Arial" pitchFamily="34" charset="0"/>
              <a:buChar char="•"/>
              <a:defRPr/>
            </a:pPr>
            <a:endParaRPr lang="cs-CZ" dirty="0"/>
          </a:p>
        </p:txBody>
      </p:sp>
    </p:spTree>
    <p:extLst>
      <p:ext uri="{BB962C8B-B14F-4D97-AF65-F5344CB8AC3E}">
        <p14:creationId xmlns:p14="http://schemas.microsoft.com/office/powerpoint/2010/main" val="2442997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fontAlgn="auto">
              <a:spcAft>
                <a:spcPts val="0"/>
              </a:spcAft>
              <a:defRPr/>
            </a:pPr>
            <a:r>
              <a:rPr lang="cs-CZ" dirty="0" smtClean="0"/>
              <a:t>Jiné funkce – důvody existence skladů</a:t>
            </a:r>
            <a:endParaRPr lang="cs-CZ" dirty="0"/>
          </a:p>
        </p:txBody>
      </p:sp>
      <p:sp>
        <p:nvSpPr>
          <p:cNvPr id="3" name="Zástupný symbol pro obsah 2"/>
          <p:cNvSpPr>
            <a:spLocks noGrp="1"/>
          </p:cNvSpPr>
          <p:nvPr>
            <p:ph idx="1"/>
          </p:nvPr>
        </p:nvSpPr>
        <p:spPr/>
        <p:txBody>
          <a:bodyPr rtlCol="0">
            <a:normAutofit fontScale="85000" lnSpcReduction="20000"/>
          </a:bodyPr>
          <a:lstStyle/>
          <a:p>
            <a:pPr marL="0" indent="0" fontAlgn="auto">
              <a:spcAft>
                <a:spcPts val="0"/>
              </a:spcAft>
              <a:buFont typeface="Arial" pitchFamily="34" charset="0"/>
              <a:buNone/>
              <a:defRPr/>
            </a:pPr>
            <a:r>
              <a:rPr lang="cs-CZ" dirty="0" smtClean="0"/>
              <a:t>Lambert a kol. (2000)</a:t>
            </a:r>
            <a:endParaRPr lang="cs-CZ" dirty="0"/>
          </a:p>
          <a:p>
            <a:pPr marL="182880" indent="-182880" fontAlgn="auto">
              <a:spcAft>
                <a:spcPts val="0"/>
              </a:spcAft>
              <a:buFont typeface="Arial" pitchFamily="34" charset="0"/>
              <a:buChar char="•"/>
              <a:defRPr/>
            </a:pPr>
            <a:r>
              <a:rPr lang="cs-CZ" dirty="0"/>
              <a:t>Snaha o dosažení úspor ve výrobě.</a:t>
            </a:r>
          </a:p>
          <a:p>
            <a:pPr marL="182880" indent="-182880" fontAlgn="auto">
              <a:spcAft>
                <a:spcPts val="0"/>
              </a:spcAft>
              <a:buFont typeface="Arial" pitchFamily="34" charset="0"/>
              <a:buChar char="•"/>
              <a:defRPr/>
            </a:pPr>
            <a:r>
              <a:rPr lang="cs-CZ" dirty="0"/>
              <a:t>Snaha o dosažení úspor nákladů na přepravu.</a:t>
            </a:r>
          </a:p>
          <a:p>
            <a:pPr marL="182880" indent="-182880" fontAlgn="auto">
              <a:spcAft>
                <a:spcPts val="0"/>
              </a:spcAft>
              <a:buFont typeface="Arial" pitchFamily="34" charset="0"/>
              <a:buChar char="•"/>
              <a:defRPr/>
            </a:pPr>
            <a:r>
              <a:rPr lang="cs-CZ" dirty="0"/>
              <a:t>Podpora podnikové strategie v oblasti zákaznického servisu.</a:t>
            </a:r>
          </a:p>
          <a:p>
            <a:pPr marL="182880" indent="-182880" fontAlgn="auto">
              <a:spcAft>
                <a:spcPts val="0"/>
              </a:spcAft>
              <a:buFont typeface="Arial" pitchFamily="34" charset="0"/>
              <a:buChar char="•"/>
              <a:defRPr/>
            </a:pPr>
            <a:r>
              <a:rPr lang="cs-CZ" dirty="0"/>
              <a:t>Snaha udržet si dodavatelský zdroj.</a:t>
            </a:r>
          </a:p>
          <a:p>
            <a:pPr marL="182880" indent="-182880" fontAlgn="auto">
              <a:spcAft>
                <a:spcPts val="0"/>
              </a:spcAft>
              <a:buFont typeface="Arial" pitchFamily="34" charset="0"/>
              <a:buChar char="•"/>
              <a:defRPr/>
            </a:pPr>
            <a:r>
              <a:rPr lang="cs-CZ" dirty="0"/>
              <a:t>Dosažení nejmenších celkových nákladů logistiky při současném udržení požadované úrovně zákaznického servisu.</a:t>
            </a:r>
          </a:p>
          <a:p>
            <a:pPr marL="182880" indent="-182880" fontAlgn="auto">
              <a:spcAft>
                <a:spcPts val="0"/>
              </a:spcAft>
              <a:buFont typeface="Arial" pitchFamily="34" charset="0"/>
              <a:buChar char="•"/>
              <a:defRPr/>
            </a:pPr>
            <a:r>
              <a:rPr lang="cs-CZ" dirty="0"/>
              <a:t>Reakce na měnící se podmínky na trhu.</a:t>
            </a:r>
          </a:p>
          <a:p>
            <a:pPr marL="182880" indent="-182880" fontAlgn="auto">
              <a:spcAft>
                <a:spcPts val="0"/>
              </a:spcAft>
              <a:buFont typeface="Arial" pitchFamily="34" charset="0"/>
              <a:buChar char="•"/>
              <a:defRPr/>
            </a:pPr>
            <a:r>
              <a:rPr lang="cs-CZ" dirty="0"/>
              <a:t>Podpora programů JIT u dodavatelů či zákazníků, a další. </a:t>
            </a:r>
          </a:p>
          <a:p>
            <a:pPr marL="182880" indent="-182880" fontAlgn="auto">
              <a:spcAft>
                <a:spcPts val="0"/>
              </a:spcAft>
              <a:buFont typeface="Arial" pitchFamily="34" charset="0"/>
              <a:buChar char="•"/>
              <a:defRPr/>
            </a:pPr>
            <a:endParaRPr lang="cs-CZ" dirty="0"/>
          </a:p>
        </p:txBody>
      </p:sp>
    </p:spTree>
    <p:extLst>
      <p:ext uri="{BB962C8B-B14F-4D97-AF65-F5344CB8AC3E}">
        <p14:creationId xmlns:p14="http://schemas.microsoft.com/office/powerpoint/2010/main" val="29417961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3" name="Rectangle 13"/>
          <p:cNvSpPr>
            <a:spLocks noChangeArrowheads="1"/>
          </p:cNvSpPr>
          <p:nvPr/>
        </p:nvSpPr>
        <p:spPr bwMode="auto">
          <a:xfrm>
            <a:off x="6948488" y="3789363"/>
            <a:ext cx="1727200" cy="1957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buFont typeface="Symbol" pitchFamily="18" charset="2"/>
              <a:buNone/>
              <a:tabLst>
                <a:tab pos="228600" algn="l"/>
              </a:tabLst>
            </a:pPr>
            <a:r>
              <a:rPr lang="cs-CZ" altLang="cs-CZ" sz="1200" b="1" dirty="0">
                <a:latin typeface="Calibri" pitchFamily="34" charset="0"/>
                <a:cs typeface="Calibri" pitchFamily="34" charset="0"/>
              </a:rPr>
              <a:t>Omezený přístup k položkám</a:t>
            </a:r>
          </a:p>
          <a:p>
            <a:pPr marL="342900" indent="-342900" eaLnBrk="0" hangingPunct="0">
              <a:buFont typeface="Symbol" pitchFamily="18" charset="2"/>
              <a:buNone/>
              <a:tabLst>
                <a:tab pos="228600" algn="l"/>
              </a:tabLst>
            </a:pPr>
            <a:r>
              <a:rPr lang="cs-CZ" altLang="cs-CZ" sz="1200" b="1" dirty="0">
                <a:latin typeface="Calibri" pitchFamily="34" charset="0"/>
                <a:cs typeface="Calibri" pitchFamily="34" charset="0"/>
              </a:rPr>
              <a:t>Vysoké pořizovací náklady</a:t>
            </a:r>
          </a:p>
          <a:p>
            <a:pPr marL="342900" indent="-342900" eaLnBrk="0" hangingPunct="0">
              <a:buFont typeface="Symbol" pitchFamily="18" charset="2"/>
              <a:buNone/>
              <a:tabLst>
                <a:tab pos="228600" algn="l"/>
              </a:tabLst>
            </a:pPr>
            <a:r>
              <a:rPr lang="cs-CZ" altLang="cs-CZ" sz="1200" b="1" dirty="0">
                <a:latin typeface="Calibri" pitchFamily="34" charset="0"/>
                <a:cs typeface="Calibri" pitchFamily="34" charset="0"/>
              </a:rPr>
              <a:t>Malá adaptabilita na změny požadavků</a:t>
            </a:r>
          </a:p>
          <a:p>
            <a:pPr marL="342900" indent="-342900" eaLnBrk="0" hangingPunct="0">
              <a:buFont typeface="Symbol" pitchFamily="18" charset="2"/>
              <a:buNone/>
              <a:tabLst>
                <a:tab pos="228600" algn="l"/>
              </a:tabLst>
            </a:pPr>
            <a:r>
              <a:rPr lang="cs-CZ" altLang="cs-CZ" sz="1200" b="1" dirty="0">
                <a:latin typeface="Calibri" pitchFamily="34" charset="0"/>
                <a:cs typeface="Calibri" pitchFamily="34" charset="0"/>
              </a:rPr>
              <a:t>Delší průběžné doby vyřizování objednávek</a:t>
            </a:r>
          </a:p>
        </p:txBody>
      </p:sp>
      <p:sp>
        <p:nvSpPr>
          <p:cNvPr id="10254" name="Rectangle 14"/>
          <p:cNvSpPr>
            <a:spLocks noChangeArrowheads="1"/>
          </p:cNvSpPr>
          <p:nvPr/>
        </p:nvSpPr>
        <p:spPr bwMode="auto">
          <a:xfrm>
            <a:off x="5292725" y="3771900"/>
            <a:ext cx="1674813" cy="19573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buFont typeface="Symbol" pitchFamily="18" charset="2"/>
              <a:buNone/>
              <a:tabLst>
                <a:tab pos="228600" algn="l"/>
              </a:tabLst>
            </a:pPr>
            <a:r>
              <a:rPr lang="cs-CZ" altLang="cs-CZ" sz="1200" b="1" dirty="0">
                <a:latin typeface="Calibri" pitchFamily="34" charset="0"/>
                <a:cs typeface="Calibri" pitchFamily="34" charset="0"/>
              </a:rPr>
              <a:t>Vysoké výkony, vysoká produktivita práce</a:t>
            </a:r>
          </a:p>
          <a:p>
            <a:pPr marL="342900" indent="-342900" eaLnBrk="0" hangingPunct="0">
              <a:buFont typeface="Symbol" pitchFamily="18" charset="2"/>
              <a:buNone/>
              <a:tabLst>
                <a:tab pos="228600" algn="l"/>
              </a:tabLst>
            </a:pPr>
            <a:r>
              <a:rPr lang="cs-CZ" altLang="cs-CZ" sz="1200" b="1" dirty="0">
                <a:latin typeface="Calibri" pitchFamily="34" charset="0"/>
                <a:cs typeface="Calibri" pitchFamily="34" charset="0"/>
              </a:rPr>
              <a:t>Optimalizace pracovního procesu</a:t>
            </a:r>
          </a:p>
          <a:p>
            <a:pPr marL="342900" indent="-342900" eaLnBrk="0" hangingPunct="0">
              <a:buFont typeface="Symbol" pitchFamily="18" charset="2"/>
              <a:buNone/>
              <a:tabLst>
                <a:tab pos="228600" algn="l"/>
              </a:tabLst>
            </a:pPr>
            <a:r>
              <a:rPr lang="cs-CZ" altLang="cs-CZ" sz="1200" b="1" dirty="0">
                <a:latin typeface="Calibri" pitchFamily="34" charset="0"/>
                <a:cs typeface="Calibri" pitchFamily="34" charset="0"/>
              </a:rPr>
              <a:t>Možnost mechanizace, realizace dalších operací</a:t>
            </a:r>
          </a:p>
        </p:txBody>
      </p:sp>
      <p:sp>
        <p:nvSpPr>
          <p:cNvPr id="10255" name="Rectangle 15"/>
          <p:cNvSpPr>
            <a:spLocks noChangeArrowheads="1"/>
          </p:cNvSpPr>
          <p:nvPr/>
        </p:nvSpPr>
        <p:spPr bwMode="auto">
          <a:xfrm>
            <a:off x="2627313" y="3789363"/>
            <a:ext cx="2652712" cy="1957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buFont typeface="Symbol" pitchFamily="18" charset="2"/>
              <a:buNone/>
              <a:tabLst>
                <a:tab pos="228600" algn="l"/>
              </a:tabLst>
            </a:pPr>
            <a:r>
              <a:rPr lang="cs-CZ" altLang="cs-CZ" sz="1200" b="1" dirty="0">
                <a:latin typeface="Calibri" pitchFamily="34" charset="0"/>
                <a:cs typeface="Calibri" pitchFamily="34" charset="0"/>
              </a:rPr>
              <a:t>Pro větší počty odebíraných kusů</a:t>
            </a:r>
          </a:p>
          <a:p>
            <a:pPr marL="342900" indent="-342900" eaLnBrk="0" hangingPunct="0">
              <a:buFont typeface="Symbol" pitchFamily="18" charset="2"/>
              <a:buNone/>
              <a:tabLst>
                <a:tab pos="228600" algn="l"/>
              </a:tabLst>
            </a:pPr>
            <a:r>
              <a:rPr lang="cs-CZ" altLang="cs-CZ" sz="1200" b="1" dirty="0">
                <a:latin typeface="Calibri" pitchFamily="34" charset="0"/>
                <a:cs typeface="Calibri" pitchFamily="34" charset="0"/>
              </a:rPr>
              <a:t>Pro menší počet položek na objednávce</a:t>
            </a:r>
          </a:p>
          <a:p>
            <a:pPr marL="342900" indent="-342900" eaLnBrk="0" hangingPunct="0">
              <a:buFont typeface="Symbol" pitchFamily="18" charset="2"/>
              <a:buNone/>
              <a:tabLst>
                <a:tab pos="228600" algn="l"/>
              </a:tabLst>
            </a:pPr>
            <a:r>
              <a:rPr lang="cs-CZ" altLang="cs-CZ" sz="1200" b="1" dirty="0">
                <a:latin typeface="Calibri" pitchFamily="34" charset="0"/>
                <a:cs typeface="Calibri" pitchFamily="34" charset="0"/>
              </a:rPr>
              <a:t>Manipulace vyžaduje mechanizaci</a:t>
            </a:r>
          </a:p>
          <a:p>
            <a:pPr marL="342900" indent="-342900" eaLnBrk="0" hangingPunct="0">
              <a:buFont typeface="Symbol" pitchFamily="18" charset="2"/>
              <a:buNone/>
              <a:tabLst>
                <a:tab pos="228600" algn="l"/>
              </a:tabLst>
            </a:pPr>
            <a:r>
              <a:rPr lang="cs-CZ" altLang="cs-CZ" sz="1200" b="1" dirty="0">
                <a:latin typeface="Calibri" pitchFamily="34" charset="0"/>
                <a:cs typeface="Calibri" pitchFamily="34" charset="0"/>
              </a:rPr>
              <a:t>Vysoký stupeň využití linek</a:t>
            </a:r>
          </a:p>
        </p:txBody>
      </p:sp>
      <p:sp>
        <p:nvSpPr>
          <p:cNvPr id="10256" name="Rectangle 16"/>
          <p:cNvSpPr>
            <a:spLocks noChangeArrowheads="1"/>
          </p:cNvSpPr>
          <p:nvPr/>
        </p:nvSpPr>
        <p:spPr bwMode="auto">
          <a:xfrm>
            <a:off x="684213" y="3789363"/>
            <a:ext cx="1943100" cy="1957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r>
              <a:rPr lang="cs-CZ" altLang="cs-CZ" sz="1200" b="1" dirty="0">
                <a:latin typeface="Calibri" pitchFamily="34" charset="0"/>
                <a:cs typeface="Calibri" pitchFamily="34" charset="0"/>
              </a:rPr>
              <a:t>Dynamický                </a:t>
            </a:r>
          </a:p>
          <a:p>
            <a:pPr marL="342900" indent="-342900"/>
            <a:r>
              <a:rPr lang="cs-CZ" altLang="cs-CZ" sz="1200" b="1" dirty="0">
                <a:latin typeface="Calibri" pitchFamily="34" charset="0"/>
                <a:cs typeface="Calibri" pitchFamily="34" charset="0"/>
              </a:rPr>
              <a:t>  Zboží se podle požadavku pracovníka posouvá na kompletační místo a po odběru požadovaného množství se vrací zpět do skladu</a:t>
            </a:r>
          </a:p>
        </p:txBody>
      </p:sp>
      <p:sp>
        <p:nvSpPr>
          <p:cNvPr id="10257" name="Rectangle 17"/>
          <p:cNvSpPr>
            <a:spLocks noChangeArrowheads="1"/>
          </p:cNvSpPr>
          <p:nvPr/>
        </p:nvSpPr>
        <p:spPr bwMode="auto">
          <a:xfrm>
            <a:off x="6948488" y="1862138"/>
            <a:ext cx="1727200" cy="1927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buFont typeface="Symbol" pitchFamily="18" charset="2"/>
              <a:buNone/>
              <a:tabLst>
                <a:tab pos="228600" algn="l"/>
              </a:tabLst>
            </a:pPr>
            <a:r>
              <a:rPr lang="cs-CZ" altLang="cs-CZ" sz="1200" b="1">
                <a:latin typeface="Calibri" pitchFamily="34" charset="0"/>
                <a:cs typeface="Calibri" pitchFamily="34" charset="0"/>
              </a:rPr>
              <a:t>Nízká produktivita práce u jednoduchých zakázek</a:t>
            </a:r>
          </a:p>
          <a:p>
            <a:pPr marL="342900" indent="-342900" eaLnBrk="0" hangingPunct="0">
              <a:buFont typeface="Symbol" pitchFamily="18" charset="2"/>
              <a:buNone/>
              <a:tabLst>
                <a:tab pos="228600" algn="l"/>
              </a:tabLst>
            </a:pPr>
            <a:r>
              <a:rPr lang="cs-CZ" altLang="cs-CZ" sz="1200" b="1">
                <a:latin typeface="Calibri" pitchFamily="34" charset="0"/>
                <a:cs typeface="Calibri" pitchFamily="34" charset="0"/>
              </a:rPr>
              <a:t>Náročnější systém zásobování linek</a:t>
            </a:r>
          </a:p>
        </p:txBody>
      </p:sp>
      <p:sp>
        <p:nvSpPr>
          <p:cNvPr id="10258" name="Rectangle 18"/>
          <p:cNvSpPr>
            <a:spLocks noChangeArrowheads="1"/>
          </p:cNvSpPr>
          <p:nvPr/>
        </p:nvSpPr>
        <p:spPr bwMode="auto">
          <a:xfrm>
            <a:off x="5076825" y="1844675"/>
            <a:ext cx="1873250" cy="1927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buFont typeface="Symbol" pitchFamily="18" charset="2"/>
              <a:buNone/>
              <a:tabLst>
                <a:tab pos="228600" algn="l"/>
              </a:tabLst>
            </a:pPr>
            <a:r>
              <a:rPr lang="cs-CZ" altLang="cs-CZ" sz="1200" b="1">
                <a:latin typeface="Calibri" pitchFamily="34" charset="0"/>
                <a:cs typeface="Calibri" pitchFamily="34" charset="0"/>
              </a:rPr>
              <a:t>Relativně nízké pořizovací náklady</a:t>
            </a:r>
          </a:p>
          <a:p>
            <a:pPr marL="342900" indent="-342900" eaLnBrk="0" hangingPunct="0">
              <a:buFont typeface="Symbol" pitchFamily="18" charset="2"/>
              <a:buNone/>
              <a:tabLst>
                <a:tab pos="228600" algn="l"/>
              </a:tabLst>
            </a:pPr>
            <a:r>
              <a:rPr lang="cs-CZ" altLang="cs-CZ" sz="1200" b="1">
                <a:latin typeface="Calibri" pitchFamily="34" charset="0"/>
                <a:cs typeface="Calibri" pitchFamily="34" charset="0"/>
              </a:rPr>
              <a:t>Pružná reakce na náhodné výkyvy ve struktuře objednávek</a:t>
            </a:r>
          </a:p>
          <a:p>
            <a:pPr marL="342900" indent="-342900" eaLnBrk="0" hangingPunct="0">
              <a:buFont typeface="Symbol" pitchFamily="18" charset="2"/>
              <a:buNone/>
              <a:tabLst>
                <a:tab pos="228600" algn="l"/>
              </a:tabLst>
            </a:pPr>
            <a:r>
              <a:rPr lang="cs-CZ" altLang="cs-CZ" sz="1200" b="1">
                <a:latin typeface="Calibri" pitchFamily="34" charset="0"/>
                <a:cs typeface="Calibri" pitchFamily="34" charset="0"/>
              </a:rPr>
              <a:t>Přímá dostupnost jednotlivých položek   </a:t>
            </a:r>
          </a:p>
        </p:txBody>
      </p:sp>
      <p:sp>
        <p:nvSpPr>
          <p:cNvPr id="10259" name="Rectangle 19"/>
          <p:cNvSpPr>
            <a:spLocks noChangeArrowheads="1"/>
          </p:cNvSpPr>
          <p:nvPr/>
        </p:nvSpPr>
        <p:spPr bwMode="auto">
          <a:xfrm>
            <a:off x="2627313" y="1844675"/>
            <a:ext cx="2449512" cy="1927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buFont typeface="Symbol" pitchFamily="18" charset="2"/>
              <a:buNone/>
              <a:tabLst>
                <a:tab pos="228600" algn="l"/>
              </a:tabLst>
            </a:pPr>
            <a:r>
              <a:rPr lang="cs-CZ" altLang="cs-CZ" sz="1200" b="1">
                <a:latin typeface="Calibri" pitchFamily="34" charset="0"/>
                <a:cs typeface="Calibri" pitchFamily="34" charset="0"/>
              </a:rPr>
              <a:t>Pro malé odběry ze skladovaného množství (cca do 5 kusů)</a:t>
            </a:r>
          </a:p>
          <a:p>
            <a:pPr marL="342900" indent="-342900" eaLnBrk="0" hangingPunct="0">
              <a:buFont typeface="Symbol" pitchFamily="18" charset="2"/>
              <a:buNone/>
              <a:tabLst>
                <a:tab pos="228600" algn="l"/>
              </a:tabLst>
            </a:pPr>
            <a:r>
              <a:rPr lang="cs-CZ" altLang="cs-CZ" sz="1200" b="1">
                <a:latin typeface="Calibri" pitchFamily="34" charset="0"/>
                <a:cs typeface="Calibri" pitchFamily="34" charset="0"/>
              </a:rPr>
              <a:t>Pro větší počet položek na objednávce (cca nad 10 položek)</a:t>
            </a:r>
          </a:p>
          <a:p>
            <a:pPr marL="342900" indent="-342900" eaLnBrk="0" hangingPunct="0">
              <a:buFont typeface="Symbol" pitchFamily="18" charset="2"/>
              <a:buNone/>
              <a:tabLst>
                <a:tab pos="228600" algn="l"/>
              </a:tabLst>
            </a:pPr>
            <a:r>
              <a:rPr lang="cs-CZ" altLang="cs-CZ" sz="1200" b="1">
                <a:latin typeface="Calibri" pitchFamily="34" charset="0"/>
                <a:cs typeface="Calibri" pitchFamily="34" charset="0"/>
              </a:rPr>
              <a:t>Pro vyřizování urgentních objednávek</a:t>
            </a:r>
          </a:p>
          <a:p>
            <a:pPr marL="342900" indent="-342900" eaLnBrk="0" hangingPunct="0">
              <a:buFont typeface="Symbol" pitchFamily="18" charset="2"/>
              <a:buNone/>
              <a:tabLst>
                <a:tab pos="228600" algn="l"/>
              </a:tabLst>
            </a:pPr>
            <a:r>
              <a:rPr lang="cs-CZ" altLang="cs-CZ" sz="1200" b="1">
                <a:latin typeface="Calibri" pitchFamily="34" charset="0"/>
                <a:cs typeface="Calibri" pitchFamily="34" charset="0"/>
              </a:rPr>
              <a:t>Nejsou třeba mechanizační prostředky</a:t>
            </a:r>
          </a:p>
        </p:txBody>
      </p:sp>
      <p:sp>
        <p:nvSpPr>
          <p:cNvPr id="10260" name="Rectangle 20"/>
          <p:cNvSpPr>
            <a:spLocks noChangeArrowheads="1"/>
          </p:cNvSpPr>
          <p:nvPr/>
        </p:nvSpPr>
        <p:spPr bwMode="auto">
          <a:xfrm>
            <a:off x="684213" y="1862138"/>
            <a:ext cx="1943100" cy="1927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r>
              <a:rPr lang="cs-CZ" altLang="cs-CZ" sz="1200" b="1">
                <a:latin typeface="Calibri" pitchFamily="34" charset="0"/>
                <a:cs typeface="Calibri" pitchFamily="34" charset="0"/>
              </a:rPr>
              <a:t>Statický                                  Pracovník se při kompletaci pohybuje za zbožím, které je pevně lokalizováno</a:t>
            </a:r>
          </a:p>
          <a:p>
            <a:pPr marL="342900" indent="-342900"/>
            <a:endParaRPr lang="cs-CZ" altLang="cs-CZ" sz="1200" b="1">
              <a:latin typeface="Calibri" pitchFamily="34" charset="0"/>
              <a:cs typeface="Calibri" pitchFamily="34" charset="0"/>
            </a:endParaRPr>
          </a:p>
        </p:txBody>
      </p:sp>
      <p:sp>
        <p:nvSpPr>
          <p:cNvPr id="9226" name="Rectangle 21"/>
          <p:cNvSpPr>
            <a:spLocks noChangeArrowheads="1"/>
          </p:cNvSpPr>
          <p:nvPr/>
        </p:nvSpPr>
        <p:spPr bwMode="auto">
          <a:xfrm>
            <a:off x="6948488" y="1341438"/>
            <a:ext cx="1727200" cy="520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r>
              <a:rPr lang="cs-CZ" altLang="cs-CZ" sz="1200" b="1">
                <a:latin typeface="Calibri" pitchFamily="34" charset="0"/>
                <a:cs typeface="Calibri" pitchFamily="34" charset="0"/>
              </a:rPr>
              <a:t>Nevýhody</a:t>
            </a:r>
          </a:p>
        </p:txBody>
      </p:sp>
      <p:sp>
        <p:nvSpPr>
          <p:cNvPr id="9227" name="Rectangle 22"/>
          <p:cNvSpPr>
            <a:spLocks noChangeArrowheads="1"/>
          </p:cNvSpPr>
          <p:nvPr/>
        </p:nvSpPr>
        <p:spPr bwMode="auto">
          <a:xfrm>
            <a:off x="5292725" y="1341438"/>
            <a:ext cx="1674813" cy="503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r>
              <a:rPr lang="cs-CZ" altLang="cs-CZ" sz="1200" b="1">
                <a:latin typeface="Calibri" pitchFamily="34" charset="0"/>
                <a:cs typeface="Calibri" pitchFamily="34" charset="0"/>
              </a:rPr>
              <a:t>Přednosti</a:t>
            </a:r>
          </a:p>
        </p:txBody>
      </p:sp>
      <p:sp>
        <p:nvSpPr>
          <p:cNvPr id="9228" name="Rectangle 23"/>
          <p:cNvSpPr>
            <a:spLocks noChangeArrowheads="1"/>
          </p:cNvSpPr>
          <p:nvPr/>
        </p:nvSpPr>
        <p:spPr bwMode="auto">
          <a:xfrm>
            <a:off x="2627313" y="1341438"/>
            <a:ext cx="2665412" cy="520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r>
              <a:rPr lang="cs-CZ" altLang="cs-CZ" sz="1200" b="1">
                <a:latin typeface="Calibri" pitchFamily="34" charset="0"/>
                <a:cs typeface="Calibri" pitchFamily="34" charset="0"/>
              </a:rPr>
              <a:t>Použití</a:t>
            </a:r>
          </a:p>
        </p:txBody>
      </p:sp>
      <p:sp>
        <p:nvSpPr>
          <p:cNvPr id="9229" name="Rectangle 24"/>
          <p:cNvSpPr>
            <a:spLocks noChangeArrowheads="1"/>
          </p:cNvSpPr>
          <p:nvPr/>
        </p:nvSpPr>
        <p:spPr bwMode="auto">
          <a:xfrm>
            <a:off x="684213" y="1341438"/>
            <a:ext cx="1943100" cy="520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r>
              <a:rPr lang="cs-CZ" altLang="cs-CZ" sz="1200" b="1">
                <a:latin typeface="Calibri" pitchFamily="34" charset="0"/>
                <a:cs typeface="Calibri" pitchFamily="34" charset="0"/>
              </a:rPr>
              <a:t>Systém</a:t>
            </a:r>
          </a:p>
        </p:txBody>
      </p:sp>
      <p:sp>
        <p:nvSpPr>
          <p:cNvPr id="9230" name="Line 25"/>
          <p:cNvSpPr>
            <a:spLocks noChangeShapeType="1"/>
          </p:cNvSpPr>
          <p:nvPr/>
        </p:nvSpPr>
        <p:spPr bwMode="auto">
          <a:xfrm>
            <a:off x="684213" y="1341438"/>
            <a:ext cx="7991475"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31" name="Line 26"/>
          <p:cNvSpPr>
            <a:spLocks noChangeShapeType="1"/>
          </p:cNvSpPr>
          <p:nvPr/>
        </p:nvSpPr>
        <p:spPr bwMode="auto">
          <a:xfrm>
            <a:off x="684213" y="5734050"/>
            <a:ext cx="7991475"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32" name="Line 27"/>
          <p:cNvSpPr>
            <a:spLocks noChangeShapeType="1"/>
          </p:cNvSpPr>
          <p:nvPr/>
        </p:nvSpPr>
        <p:spPr bwMode="auto">
          <a:xfrm>
            <a:off x="684213" y="1341438"/>
            <a:ext cx="0" cy="4392612"/>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33" name="Line 28"/>
          <p:cNvSpPr>
            <a:spLocks noChangeShapeType="1"/>
          </p:cNvSpPr>
          <p:nvPr/>
        </p:nvSpPr>
        <p:spPr bwMode="auto">
          <a:xfrm>
            <a:off x="8675688" y="1341438"/>
            <a:ext cx="0" cy="4392612"/>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34" name="Line 29"/>
          <p:cNvSpPr>
            <a:spLocks noChangeShapeType="1"/>
          </p:cNvSpPr>
          <p:nvPr/>
        </p:nvSpPr>
        <p:spPr bwMode="auto">
          <a:xfrm>
            <a:off x="684213" y="1700213"/>
            <a:ext cx="7991475"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35" name="Line 30"/>
          <p:cNvSpPr>
            <a:spLocks noChangeShapeType="1"/>
          </p:cNvSpPr>
          <p:nvPr/>
        </p:nvSpPr>
        <p:spPr bwMode="auto">
          <a:xfrm>
            <a:off x="2627313" y="1341438"/>
            <a:ext cx="0" cy="4392612"/>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36" name="Line 31"/>
          <p:cNvSpPr>
            <a:spLocks noChangeShapeType="1"/>
          </p:cNvSpPr>
          <p:nvPr/>
        </p:nvSpPr>
        <p:spPr bwMode="auto">
          <a:xfrm>
            <a:off x="5076825" y="1341438"/>
            <a:ext cx="0" cy="447040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37" name="Line 32"/>
          <p:cNvSpPr>
            <a:spLocks noChangeShapeType="1"/>
          </p:cNvSpPr>
          <p:nvPr/>
        </p:nvSpPr>
        <p:spPr bwMode="auto">
          <a:xfrm>
            <a:off x="6948488" y="1341438"/>
            <a:ext cx="0" cy="4392612"/>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38" name="Line 33"/>
          <p:cNvSpPr>
            <a:spLocks noChangeShapeType="1"/>
          </p:cNvSpPr>
          <p:nvPr/>
        </p:nvSpPr>
        <p:spPr bwMode="auto">
          <a:xfrm>
            <a:off x="684213" y="3789363"/>
            <a:ext cx="7991475"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6" name="Rectangle 15"/>
          <p:cNvSpPr>
            <a:spLocks noChangeArrowheads="1"/>
          </p:cNvSpPr>
          <p:nvPr/>
        </p:nvSpPr>
        <p:spPr bwMode="auto">
          <a:xfrm>
            <a:off x="2303463" y="404813"/>
            <a:ext cx="3924300" cy="584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3200" b="1">
                <a:latin typeface="Calibri" pitchFamily="34" charset="0"/>
                <a:cs typeface="Calibri" pitchFamily="34" charset="0"/>
              </a:rPr>
              <a:t>Kompletační systémy</a:t>
            </a:r>
            <a:endParaRPr lang="en-US" altLang="cs-CZ" sz="3200" b="1">
              <a:latin typeface="Calibri" pitchFamily="34" charset="0"/>
              <a:cs typeface="Calibri" pitchFamily="34" charset="0"/>
            </a:endParaRPr>
          </a:p>
        </p:txBody>
      </p:sp>
      <p:sp>
        <p:nvSpPr>
          <p:cNvPr id="2" name="TextovéPole 1"/>
          <p:cNvSpPr txBox="1"/>
          <p:nvPr/>
        </p:nvSpPr>
        <p:spPr>
          <a:xfrm>
            <a:off x="1043608" y="6309320"/>
            <a:ext cx="3096344" cy="369332"/>
          </a:xfrm>
          <a:prstGeom prst="rect">
            <a:avLst/>
          </a:prstGeom>
          <a:noFill/>
        </p:spPr>
        <p:txBody>
          <a:bodyPr wrap="square" rtlCol="0">
            <a:spAutoFit/>
          </a:bodyPr>
          <a:lstStyle/>
          <a:p>
            <a:r>
              <a:rPr lang="cs-CZ" dirty="0" smtClean="0"/>
              <a:t>Zdroj: Gros, PPT Kompletace</a:t>
            </a:r>
            <a:endParaRPr lang="cs-CZ" dirty="0"/>
          </a:p>
        </p:txBody>
      </p:sp>
    </p:spTree>
    <p:extLst>
      <p:ext uri="{BB962C8B-B14F-4D97-AF65-F5344CB8AC3E}">
        <p14:creationId xmlns:p14="http://schemas.microsoft.com/office/powerpoint/2010/main" val="2161713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60">
                                            <p:txEl>
                                              <p:pRg st="0" end="0"/>
                                            </p:txEl>
                                          </p:spTgt>
                                        </p:tgtEl>
                                        <p:attrNameLst>
                                          <p:attrName>style.visibility</p:attrName>
                                        </p:attrNameLst>
                                      </p:cBhvr>
                                      <p:to>
                                        <p:strVal val="visible"/>
                                      </p:to>
                                    </p:set>
                                    <p:anim calcmode="lin" valueType="num">
                                      <p:cBhvr additive="base">
                                        <p:cTn id="7" dur="500" fill="hold"/>
                                        <p:tgtEl>
                                          <p:spTgt spid="102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59">
                                            <p:txEl>
                                              <p:pRg st="0" end="0"/>
                                            </p:txEl>
                                          </p:spTgt>
                                        </p:tgtEl>
                                        <p:attrNameLst>
                                          <p:attrName>style.visibility</p:attrName>
                                        </p:attrNameLst>
                                      </p:cBhvr>
                                      <p:to>
                                        <p:strVal val="visible"/>
                                      </p:to>
                                    </p:set>
                                    <p:anim calcmode="lin" valueType="num">
                                      <p:cBhvr additive="base">
                                        <p:cTn id="13" dur="500" fill="hold"/>
                                        <p:tgtEl>
                                          <p:spTgt spid="1025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259">
                                            <p:txEl>
                                              <p:pRg st="1" end="1"/>
                                            </p:txEl>
                                          </p:spTgt>
                                        </p:tgtEl>
                                        <p:attrNameLst>
                                          <p:attrName>style.visibility</p:attrName>
                                        </p:attrNameLst>
                                      </p:cBhvr>
                                      <p:to>
                                        <p:strVal val="visible"/>
                                      </p:to>
                                    </p:set>
                                    <p:anim calcmode="lin" valueType="num">
                                      <p:cBhvr additive="base">
                                        <p:cTn id="19" dur="500" fill="hold"/>
                                        <p:tgtEl>
                                          <p:spTgt spid="1025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259">
                                            <p:txEl>
                                              <p:pRg st="2" end="2"/>
                                            </p:txEl>
                                          </p:spTgt>
                                        </p:tgtEl>
                                        <p:attrNameLst>
                                          <p:attrName>style.visibility</p:attrName>
                                        </p:attrNameLst>
                                      </p:cBhvr>
                                      <p:to>
                                        <p:strVal val="visible"/>
                                      </p:to>
                                    </p:set>
                                    <p:anim calcmode="lin" valueType="num">
                                      <p:cBhvr additive="base">
                                        <p:cTn id="25" dur="500" fill="hold"/>
                                        <p:tgtEl>
                                          <p:spTgt spid="1025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259">
                                            <p:txEl>
                                              <p:pRg st="3" end="3"/>
                                            </p:txEl>
                                          </p:spTgt>
                                        </p:tgtEl>
                                        <p:attrNameLst>
                                          <p:attrName>style.visibility</p:attrName>
                                        </p:attrNameLst>
                                      </p:cBhvr>
                                      <p:to>
                                        <p:strVal val="visible"/>
                                      </p:to>
                                    </p:set>
                                    <p:anim calcmode="lin" valueType="num">
                                      <p:cBhvr additive="base">
                                        <p:cTn id="31" dur="500" fill="hold"/>
                                        <p:tgtEl>
                                          <p:spTgt spid="1025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258">
                                            <p:txEl>
                                              <p:pRg st="0" end="0"/>
                                            </p:txEl>
                                          </p:spTgt>
                                        </p:tgtEl>
                                        <p:attrNameLst>
                                          <p:attrName>style.visibility</p:attrName>
                                        </p:attrNameLst>
                                      </p:cBhvr>
                                      <p:to>
                                        <p:strVal val="visible"/>
                                      </p:to>
                                    </p:set>
                                    <p:anim calcmode="lin" valueType="num">
                                      <p:cBhvr additive="base">
                                        <p:cTn id="37" dur="500" fill="hold"/>
                                        <p:tgtEl>
                                          <p:spTgt spid="1025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258">
                                            <p:txEl>
                                              <p:pRg st="1" end="1"/>
                                            </p:txEl>
                                          </p:spTgt>
                                        </p:tgtEl>
                                        <p:attrNameLst>
                                          <p:attrName>style.visibility</p:attrName>
                                        </p:attrNameLst>
                                      </p:cBhvr>
                                      <p:to>
                                        <p:strVal val="visible"/>
                                      </p:to>
                                    </p:set>
                                    <p:anim calcmode="lin" valueType="num">
                                      <p:cBhvr additive="base">
                                        <p:cTn id="43" dur="500" fill="hold"/>
                                        <p:tgtEl>
                                          <p:spTgt spid="10258">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2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258">
                                            <p:txEl>
                                              <p:pRg st="2" end="2"/>
                                            </p:txEl>
                                          </p:spTgt>
                                        </p:tgtEl>
                                        <p:attrNameLst>
                                          <p:attrName>style.visibility</p:attrName>
                                        </p:attrNameLst>
                                      </p:cBhvr>
                                      <p:to>
                                        <p:strVal val="visible"/>
                                      </p:to>
                                    </p:set>
                                    <p:anim calcmode="lin" valueType="num">
                                      <p:cBhvr additive="base">
                                        <p:cTn id="49" dur="500" fill="hold"/>
                                        <p:tgtEl>
                                          <p:spTgt spid="10258">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25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0257">
                                            <p:txEl>
                                              <p:pRg st="0" end="0"/>
                                            </p:txEl>
                                          </p:spTgt>
                                        </p:tgtEl>
                                        <p:attrNameLst>
                                          <p:attrName>style.visibility</p:attrName>
                                        </p:attrNameLst>
                                      </p:cBhvr>
                                      <p:to>
                                        <p:strVal val="visible"/>
                                      </p:to>
                                    </p:set>
                                    <p:anim calcmode="lin" valueType="num">
                                      <p:cBhvr additive="base">
                                        <p:cTn id="55" dur="500" fill="hold"/>
                                        <p:tgtEl>
                                          <p:spTgt spid="10257">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2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0257">
                                            <p:txEl>
                                              <p:pRg st="1" end="1"/>
                                            </p:txEl>
                                          </p:spTgt>
                                        </p:tgtEl>
                                        <p:attrNameLst>
                                          <p:attrName>style.visibility</p:attrName>
                                        </p:attrNameLst>
                                      </p:cBhvr>
                                      <p:to>
                                        <p:strVal val="visible"/>
                                      </p:to>
                                    </p:set>
                                    <p:anim calcmode="lin" valueType="num">
                                      <p:cBhvr additive="base">
                                        <p:cTn id="61" dur="500" fill="hold"/>
                                        <p:tgtEl>
                                          <p:spTgt spid="10257">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2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0256">
                                            <p:txEl>
                                              <p:pRg st="0" end="0"/>
                                            </p:txEl>
                                          </p:spTgt>
                                        </p:tgtEl>
                                        <p:attrNameLst>
                                          <p:attrName>style.visibility</p:attrName>
                                        </p:attrNameLst>
                                      </p:cBhvr>
                                      <p:to>
                                        <p:strVal val="visible"/>
                                      </p:to>
                                    </p:set>
                                    <p:anim calcmode="lin" valueType="num">
                                      <p:cBhvr additive="base">
                                        <p:cTn id="67" dur="500" fill="hold"/>
                                        <p:tgtEl>
                                          <p:spTgt spid="10256">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2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0256">
                                            <p:txEl>
                                              <p:pRg st="1" end="1"/>
                                            </p:txEl>
                                          </p:spTgt>
                                        </p:tgtEl>
                                        <p:attrNameLst>
                                          <p:attrName>style.visibility</p:attrName>
                                        </p:attrNameLst>
                                      </p:cBhvr>
                                      <p:to>
                                        <p:strVal val="visible"/>
                                      </p:to>
                                    </p:set>
                                    <p:anim calcmode="lin" valueType="num">
                                      <p:cBhvr additive="base">
                                        <p:cTn id="73" dur="500" fill="hold"/>
                                        <p:tgtEl>
                                          <p:spTgt spid="10256">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2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0255">
                                            <p:txEl>
                                              <p:pRg st="0" end="0"/>
                                            </p:txEl>
                                          </p:spTgt>
                                        </p:tgtEl>
                                        <p:attrNameLst>
                                          <p:attrName>style.visibility</p:attrName>
                                        </p:attrNameLst>
                                      </p:cBhvr>
                                      <p:to>
                                        <p:strVal val="visible"/>
                                      </p:to>
                                    </p:set>
                                    <p:anim calcmode="lin" valueType="num">
                                      <p:cBhvr additive="base">
                                        <p:cTn id="79" dur="500" fill="hold"/>
                                        <p:tgtEl>
                                          <p:spTgt spid="10255">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2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0255">
                                            <p:txEl>
                                              <p:pRg st="1" end="1"/>
                                            </p:txEl>
                                          </p:spTgt>
                                        </p:tgtEl>
                                        <p:attrNameLst>
                                          <p:attrName>style.visibility</p:attrName>
                                        </p:attrNameLst>
                                      </p:cBhvr>
                                      <p:to>
                                        <p:strVal val="visible"/>
                                      </p:to>
                                    </p:set>
                                    <p:anim calcmode="lin" valueType="num">
                                      <p:cBhvr additive="base">
                                        <p:cTn id="85" dur="500" fill="hold"/>
                                        <p:tgtEl>
                                          <p:spTgt spid="10255">
                                            <p:txEl>
                                              <p:pRg st="1" end="1"/>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2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10255">
                                            <p:txEl>
                                              <p:pRg st="2" end="2"/>
                                            </p:txEl>
                                          </p:spTgt>
                                        </p:tgtEl>
                                        <p:attrNameLst>
                                          <p:attrName>style.visibility</p:attrName>
                                        </p:attrNameLst>
                                      </p:cBhvr>
                                      <p:to>
                                        <p:strVal val="visible"/>
                                      </p:to>
                                    </p:set>
                                    <p:anim calcmode="lin" valueType="num">
                                      <p:cBhvr additive="base">
                                        <p:cTn id="91" dur="500" fill="hold"/>
                                        <p:tgtEl>
                                          <p:spTgt spid="10255">
                                            <p:txEl>
                                              <p:pRg st="2" end="2"/>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2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nodeType="clickEffect">
                                  <p:stCondLst>
                                    <p:cond delay="0"/>
                                  </p:stCondLst>
                                  <p:childTnLst>
                                    <p:set>
                                      <p:cBhvr>
                                        <p:cTn id="96" dur="1" fill="hold">
                                          <p:stCondLst>
                                            <p:cond delay="0"/>
                                          </p:stCondLst>
                                        </p:cTn>
                                        <p:tgtEl>
                                          <p:spTgt spid="10255">
                                            <p:txEl>
                                              <p:pRg st="3" end="3"/>
                                            </p:txEl>
                                          </p:spTgt>
                                        </p:tgtEl>
                                        <p:attrNameLst>
                                          <p:attrName>style.visibility</p:attrName>
                                        </p:attrNameLst>
                                      </p:cBhvr>
                                      <p:to>
                                        <p:strVal val="visible"/>
                                      </p:to>
                                    </p:set>
                                    <p:anim calcmode="lin" valueType="num">
                                      <p:cBhvr additive="base">
                                        <p:cTn id="97" dur="500" fill="hold"/>
                                        <p:tgtEl>
                                          <p:spTgt spid="10255">
                                            <p:txEl>
                                              <p:pRg st="3" end="3"/>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02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nodeType="clickEffect">
                                  <p:stCondLst>
                                    <p:cond delay="0"/>
                                  </p:stCondLst>
                                  <p:childTnLst>
                                    <p:set>
                                      <p:cBhvr>
                                        <p:cTn id="102" dur="1" fill="hold">
                                          <p:stCondLst>
                                            <p:cond delay="0"/>
                                          </p:stCondLst>
                                        </p:cTn>
                                        <p:tgtEl>
                                          <p:spTgt spid="10254">
                                            <p:txEl>
                                              <p:pRg st="0" end="0"/>
                                            </p:txEl>
                                          </p:spTgt>
                                        </p:tgtEl>
                                        <p:attrNameLst>
                                          <p:attrName>style.visibility</p:attrName>
                                        </p:attrNameLst>
                                      </p:cBhvr>
                                      <p:to>
                                        <p:strVal val="visible"/>
                                      </p:to>
                                    </p:set>
                                    <p:anim calcmode="lin" valueType="num">
                                      <p:cBhvr additive="base">
                                        <p:cTn id="103" dur="500" fill="hold"/>
                                        <p:tgtEl>
                                          <p:spTgt spid="10254">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02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nodeType="clickEffect">
                                  <p:stCondLst>
                                    <p:cond delay="0"/>
                                  </p:stCondLst>
                                  <p:childTnLst>
                                    <p:set>
                                      <p:cBhvr>
                                        <p:cTn id="108" dur="1" fill="hold">
                                          <p:stCondLst>
                                            <p:cond delay="0"/>
                                          </p:stCondLst>
                                        </p:cTn>
                                        <p:tgtEl>
                                          <p:spTgt spid="10254">
                                            <p:txEl>
                                              <p:pRg st="1" end="1"/>
                                            </p:txEl>
                                          </p:spTgt>
                                        </p:tgtEl>
                                        <p:attrNameLst>
                                          <p:attrName>style.visibility</p:attrName>
                                        </p:attrNameLst>
                                      </p:cBhvr>
                                      <p:to>
                                        <p:strVal val="visible"/>
                                      </p:to>
                                    </p:set>
                                    <p:anim calcmode="lin" valueType="num">
                                      <p:cBhvr additive="base">
                                        <p:cTn id="109" dur="500" fill="hold"/>
                                        <p:tgtEl>
                                          <p:spTgt spid="10254">
                                            <p:txEl>
                                              <p:pRg st="1" end="1"/>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02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4" fill="hold" nodeType="clickEffect">
                                  <p:stCondLst>
                                    <p:cond delay="0"/>
                                  </p:stCondLst>
                                  <p:childTnLst>
                                    <p:set>
                                      <p:cBhvr>
                                        <p:cTn id="114" dur="1" fill="hold">
                                          <p:stCondLst>
                                            <p:cond delay="0"/>
                                          </p:stCondLst>
                                        </p:cTn>
                                        <p:tgtEl>
                                          <p:spTgt spid="10254">
                                            <p:txEl>
                                              <p:pRg st="2" end="2"/>
                                            </p:txEl>
                                          </p:spTgt>
                                        </p:tgtEl>
                                        <p:attrNameLst>
                                          <p:attrName>style.visibility</p:attrName>
                                        </p:attrNameLst>
                                      </p:cBhvr>
                                      <p:to>
                                        <p:strVal val="visible"/>
                                      </p:to>
                                    </p:set>
                                    <p:anim calcmode="lin" valueType="num">
                                      <p:cBhvr additive="base">
                                        <p:cTn id="115" dur="500" fill="hold"/>
                                        <p:tgtEl>
                                          <p:spTgt spid="10254">
                                            <p:txEl>
                                              <p:pRg st="2" end="2"/>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025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nodeType="clickEffect">
                                  <p:stCondLst>
                                    <p:cond delay="0"/>
                                  </p:stCondLst>
                                  <p:childTnLst>
                                    <p:set>
                                      <p:cBhvr>
                                        <p:cTn id="120" dur="1" fill="hold">
                                          <p:stCondLst>
                                            <p:cond delay="0"/>
                                          </p:stCondLst>
                                        </p:cTn>
                                        <p:tgtEl>
                                          <p:spTgt spid="10253">
                                            <p:txEl>
                                              <p:pRg st="0" end="0"/>
                                            </p:txEl>
                                          </p:spTgt>
                                        </p:tgtEl>
                                        <p:attrNameLst>
                                          <p:attrName>style.visibility</p:attrName>
                                        </p:attrNameLst>
                                      </p:cBhvr>
                                      <p:to>
                                        <p:strVal val="visible"/>
                                      </p:to>
                                    </p:set>
                                    <p:anim calcmode="lin" valueType="num">
                                      <p:cBhvr additive="base">
                                        <p:cTn id="121" dur="500" fill="hold"/>
                                        <p:tgtEl>
                                          <p:spTgt spid="10253">
                                            <p:txEl>
                                              <p:pRg st="0" end="0"/>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102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ntr" presetSubtype="4" fill="hold" nodeType="clickEffect">
                                  <p:stCondLst>
                                    <p:cond delay="0"/>
                                  </p:stCondLst>
                                  <p:childTnLst>
                                    <p:set>
                                      <p:cBhvr>
                                        <p:cTn id="126" dur="1" fill="hold">
                                          <p:stCondLst>
                                            <p:cond delay="0"/>
                                          </p:stCondLst>
                                        </p:cTn>
                                        <p:tgtEl>
                                          <p:spTgt spid="10253">
                                            <p:txEl>
                                              <p:pRg st="1" end="1"/>
                                            </p:txEl>
                                          </p:spTgt>
                                        </p:tgtEl>
                                        <p:attrNameLst>
                                          <p:attrName>style.visibility</p:attrName>
                                        </p:attrNameLst>
                                      </p:cBhvr>
                                      <p:to>
                                        <p:strVal val="visible"/>
                                      </p:to>
                                    </p:set>
                                    <p:anim calcmode="lin" valueType="num">
                                      <p:cBhvr additive="base">
                                        <p:cTn id="127" dur="500" fill="hold"/>
                                        <p:tgtEl>
                                          <p:spTgt spid="10253">
                                            <p:txEl>
                                              <p:pRg st="1" end="1"/>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102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ntr" presetSubtype="4" fill="hold" nodeType="clickEffect">
                                  <p:stCondLst>
                                    <p:cond delay="0"/>
                                  </p:stCondLst>
                                  <p:childTnLst>
                                    <p:set>
                                      <p:cBhvr>
                                        <p:cTn id="132" dur="1" fill="hold">
                                          <p:stCondLst>
                                            <p:cond delay="0"/>
                                          </p:stCondLst>
                                        </p:cTn>
                                        <p:tgtEl>
                                          <p:spTgt spid="10253">
                                            <p:txEl>
                                              <p:pRg st="2" end="2"/>
                                            </p:txEl>
                                          </p:spTgt>
                                        </p:tgtEl>
                                        <p:attrNameLst>
                                          <p:attrName>style.visibility</p:attrName>
                                        </p:attrNameLst>
                                      </p:cBhvr>
                                      <p:to>
                                        <p:strVal val="visible"/>
                                      </p:to>
                                    </p:set>
                                    <p:anim calcmode="lin" valueType="num">
                                      <p:cBhvr additive="base">
                                        <p:cTn id="133" dur="500" fill="hold"/>
                                        <p:tgtEl>
                                          <p:spTgt spid="10253">
                                            <p:txEl>
                                              <p:pRg st="2" end="2"/>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102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ntr" presetSubtype="4" fill="hold" nodeType="clickEffect">
                                  <p:stCondLst>
                                    <p:cond delay="0"/>
                                  </p:stCondLst>
                                  <p:childTnLst>
                                    <p:set>
                                      <p:cBhvr>
                                        <p:cTn id="138" dur="1" fill="hold">
                                          <p:stCondLst>
                                            <p:cond delay="0"/>
                                          </p:stCondLst>
                                        </p:cTn>
                                        <p:tgtEl>
                                          <p:spTgt spid="10253">
                                            <p:txEl>
                                              <p:pRg st="3" end="3"/>
                                            </p:txEl>
                                          </p:spTgt>
                                        </p:tgtEl>
                                        <p:attrNameLst>
                                          <p:attrName>style.visibility</p:attrName>
                                        </p:attrNameLst>
                                      </p:cBhvr>
                                      <p:to>
                                        <p:strVal val="visible"/>
                                      </p:to>
                                    </p:set>
                                    <p:anim calcmode="lin" valueType="num">
                                      <p:cBhvr additive="base">
                                        <p:cTn id="139" dur="500" fill="hold"/>
                                        <p:tgtEl>
                                          <p:spTgt spid="10253">
                                            <p:txEl>
                                              <p:pRg st="3" end="3"/>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102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36"/>
                                        </p:tgtEl>
                                        <p:attrNameLst>
                                          <p:attrName>style.visibility</p:attrName>
                                        </p:attrNameLst>
                                      </p:cBhvr>
                                      <p:to>
                                        <p:strVal val="visible"/>
                                      </p:to>
                                    </p:set>
                                    <p:anim calcmode="lin" valueType="num">
                                      <p:cBhvr additive="base">
                                        <p:cTn id="145" dur="500" fill="hold"/>
                                        <p:tgtEl>
                                          <p:spTgt spid="36"/>
                                        </p:tgtEl>
                                        <p:attrNameLst>
                                          <p:attrName>ppt_x</p:attrName>
                                        </p:attrNameLst>
                                      </p:cBhvr>
                                      <p:tavLst>
                                        <p:tav tm="0">
                                          <p:val>
                                            <p:strVal val="#ppt_x"/>
                                          </p:val>
                                        </p:tav>
                                        <p:tav tm="100000">
                                          <p:val>
                                            <p:strVal val="#ppt_x"/>
                                          </p:val>
                                        </p:tav>
                                      </p:tavLst>
                                    </p:anim>
                                    <p:anim calcmode="lin" valueType="num">
                                      <p:cBhvr additive="base">
                                        <p:cTn id="14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9" name="Text Box 13"/>
          <p:cNvSpPr txBox="1">
            <a:spLocks noChangeArrowheads="1"/>
          </p:cNvSpPr>
          <p:nvPr/>
        </p:nvSpPr>
        <p:spPr bwMode="auto">
          <a:xfrm>
            <a:off x="684213" y="1544638"/>
            <a:ext cx="7632700" cy="255428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cs-CZ" altLang="cs-CZ" sz="2000" b="1" dirty="0" smtClean="0">
                <a:latin typeface="Calibri" pitchFamily="34" charset="0"/>
                <a:cs typeface="Calibri" pitchFamily="34" charset="0"/>
              </a:rPr>
              <a:t>DÁVKOVÉ:</a:t>
            </a:r>
            <a:endParaRPr lang="cs-CZ" altLang="cs-CZ" sz="2000" b="1" dirty="0">
              <a:latin typeface="Calibri" pitchFamily="34" charset="0"/>
              <a:cs typeface="Calibri" pitchFamily="34" charset="0"/>
            </a:endParaRPr>
          </a:p>
          <a:p>
            <a:pPr>
              <a:buFontTx/>
              <a:buChar char="•"/>
            </a:pPr>
            <a:r>
              <a:rPr lang="cs-CZ" altLang="cs-CZ" sz="2000" b="1" dirty="0">
                <a:latin typeface="Calibri" pitchFamily="34" charset="0"/>
                <a:cs typeface="Calibri" pitchFamily="34" charset="0"/>
              </a:rPr>
              <a:t>spojení více objednávek (např. 10) do jediné</a:t>
            </a:r>
          </a:p>
          <a:p>
            <a:endParaRPr lang="cs-CZ" altLang="cs-CZ" sz="2000" b="1" dirty="0">
              <a:latin typeface="Calibri" pitchFamily="34" charset="0"/>
              <a:cs typeface="Calibri" pitchFamily="34" charset="0"/>
            </a:endParaRPr>
          </a:p>
          <a:p>
            <a:pPr>
              <a:buFontTx/>
              <a:buChar char="•"/>
            </a:pPr>
            <a:r>
              <a:rPr lang="cs-CZ" altLang="cs-CZ" sz="2000" b="1" dirty="0">
                <a:latin typeface="Calibri" pitchFamily="34" charset="0"/>
                <a:cs typeface="Calibri" pitchFamily="34" charset="0"/>
              </a:rPr>
              <a:t>hromadná, většinou </a:t>
            </a:r>
            <a:r>
              <a:rPr lang="cs-CZ" altLang="cs-CZ" sz="2000" b="1" dirty="0" smtClean="0">
                <a:latin typeface="Calibri" pitchFamily="34" charset="0"/>
                <a:cs typeface="Calibri" pitchFamily="34" charset="0"/>
              </a:rPr>
              <a:t>(polo) automatizovaná </a:t>
            </a:r>
            <a:r>
              <a:rPr lang="cs-CZ" altLang="cs-CZ" sz="2000" b="1" dirty="0">
                <a:latin typeface="Calibri" pitchFamily="34" charset="0"/>
                <a:cs typeface="Calibri" pitchFamily="34" charset="0"/>
              </a:rPr>
              <a:t>kompletace</a:t>
            </a:r>
          </a:p>
          <a:p>
            <a:r>
              <a:rPr lang="cs-CZ" altLang="cs-CZ" sz="2000" b="1" dirty="0">
                <a:latin typeface="Calibri" pitchFamily="34" charset="0"/>
                <a:cs typeface="Calibri" pitchFamily="34" charset="0"/>
              </a:rPr>
              <a:t>Jako kompletační linky jsou využívány páternosterové, nebo horizontální skladovací regálové systémy většinou řízené počítačem</a:t>
            </a:r>
          </a:p>
          <a:p>
            <a:pPr>
              <a:buFontTx/>
              <a:buChar char="•"/>
            </a:pPr>
            <a:endParaRPr lang="cs-CZ" altLang="cs-CZ" sz="2000" b="1" dirty="0">
              <a:latin typeface="Calibri" pitchFamily="34" charset="0"/>
              <a:cs typeface="Calibri" pitchFamily="34" charset="0"/>
            </a:endParaRPr>
          </a:p>
          <a:p>
            <a:pPr>
              <a:buFontTx/>
              <a:buChar char="•"/>
            </a:pPr>
            <a:r>
              <a:rPr lang="cs-CZ" altLang="cs-CZ" sz="2000" b="1" dirty="0">
                <a:latin typeface="Calibri" pitchFamily="34" charset="0"/>
                <a:cs typeface="Calibri" pitchFamily="34" charset="0"/>
              </a:rPr>
              <a:t>manuální dotřídění na dopravníku v expedici</a:t>
            </a:r>
          </a:p>
        </p:txBody>
      </p:sp>
      <p:sp>
        <p:nvSpPr>
          <p:cNvPr id="14351" name="Rectangle 15"/>
          <p:cNvSpPr>
            <a:spLocks noChangeArrowheads="1"/>
          </p:cNvSpPr>
          <p:nvPr/>
        </p:nvSpPr>
        <p:spPr bwMode="auto">
          <a:xfrm>
            <a:off x="693738" y="4216400"/>
            <a:ext cx="7632700" cy="18764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tabLst>
                <a:tab pos="457200" algn="l"/>
              </a:tabLst>
            </a:pPr>
            <a:r>
              <a:rPr lang="cs-CZ" altLang="cs-CZ" sz="2000" b="1">
                <a:latin typeface="Calibri" pitchFamily="34" charset="0"/>
                <a:cs typeface="Calibri" pitchFamily="34" charset="0"/>
              </a:rPr>
              <a:t>Hlavní efekty:</a:t>
            </a:r>
            <a:endParaRPr lang="cs-CZ" altLang="cs-CZ" sz="2000">
              <a:latin typeface="Calibri" pitchFamily="34" charset="0"/>
              <a:cs typeface="Calibri" pitchFamily="34" charset="0"/>
            </a:endParaRPr>
          </a:p>
          <a:p>
            <a:pPr algn="ctr">
              <a:tabLst>
                <a:tab pos="457200" algn="l"/>
              </a:tabLst>
            </a:pPr>
            <a:r>
              <a:rPr lang="cs-CZ" altLang="cs-CZ" sz="2000" b="1">
                <a:solidFill>
                  <a:srgbClr val="FF3300"/>
                </a:solidFill>
                <a:latin typeface="Calibri" pitchFamily="34" charset="0"/>
                <a:cs typeface="Calibri" pitchFamily="34" charset="0"/>
              </a:rPr>
              <a:t>až trojnásobné zvýšení produktivity práce</a:t>
            </a:r>
          </a:p>
          <a:p>
            <a:pPr algn="ctr">
              <a:tabLst>
                <a:tab pos="457200" algn="l"/>
              </a:tabLst>
            </a:pPr>
            <a:endParaRPr lang="cs-CZ" altLang="cs-CZ" sz="2000">
              <a:solidFill>
                <a:srgbClr val="FF3300"/>
              </a:solidFill>
              <a:latin typeface="Calibri" pitchFamily="34" charset="0"/>
              <a:cs typeface="Calibri" pitchFamily="34" charset="0"/>
            </a:endParaRPr>
          </a:p>
          <a:p>
            <a:pPr algn="ctr">
              <a:tabLst>
                <a:tab pos="457200" algn="l"/>
              </a:tabLst>
            </a:pPr>
            <a:r>
              <a:rPr lang="cs-CZ" altLang="cs-CZ" sz="2000" b="1">
                <a:latin typeface="Calibri" pitchFamily="34" charset="0"/>
                <a:cs typeface="Calibri" pitchFamily="34" charset="0"/>
              </a:rPr>
              <a:t>    </a:t>
            </a:r>
            <a:r>
              <a:rPr lang="cs-CZ" altLang="cs-CZ" sz="2800" b="1">
                <a:latin typeface="Calibri" pitchFamily="34" charset="0"/>
                <a:cs typeface="Calibri" pitchFamily="34" charset="0"/>
              </a:rPr>
              <a:t>Využití zejména pro standardní objednávky,</a:t>
            </a:r>
          </a:p>
          <a:p>
            <a:pPr algn="ctr">
              <a:tabLst>
                <a:tab pos="457200" algn="l"/>
              </a:tabLst>
            </a:pPr>
            <a:r>
              <a:rPr lang="cs-CZ" altLang="cs-CZ" sz="2800" b="1">
                <a:latin typeface="Calibri" pitchFamily="34" charset="0"/>
                <a:cs typeface="Calibri" pitchFamily="34" charset="0"/>
              </a:rPr>
              <a:t> velký počet objednávek – od 5 do 10 tisíc za den !</a:t>
            </a:r>
          </a:p>
        </p:txBody>
      </p:sp>
      <p:sp>
        <p:nvSpPr>
          <p:cNvPr id="15" name="Rectangle 14"/>
          <p:cNvSpPr>
            <a:spLocks noChangeArrowheads="1"/>
          </p:cNvSpPr>
          <p:nvPr/>
        </p:nvSpPr>
        <p:spPr bwMode="auto">
          <a:xfrm>
            <a:off x="827088" y="757565"/>
            <a:ext cx="76381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tabLst>
                <a:tab pos="228600" algn="l"/>
              </a:tabLst>
            </a:pPr>
            <a:r>
              <a:rPr lang="cs-CZ" altLang="cs-CZ" sz="2800" b="1" dirty="0" smtClean="0">
                <a:latin typeface="Calibri" pitchFamily="34" charset="0"/>
                <a:cs typeface="Calibri" pitchFamily="34" charset="0"/>
              </a:rPr>
              <a:t>Jednotlivé versus dávkové </a:t>
            </a:r>
            <a:r>
              <a:rPr lang="cs-CZ" altLang="cs-CZ" sz="2800" b="1" dirty="0">
                <a:latin typeface="Calibri" pitchFamily="34" charset="0"/>
                <a:cs typeface="Calibri" pitchFamily="34" charset="0"/>
              </a:rPr>
              <a:t>zpracování objednávek </a:t>
            </a:r>
          </a:p>
        </p:txBody>
      </p:sp>
      <p:sp>
        <p:nvSpPr>
          <p:cNvPr id="5" name="TextovéPole 4"/>
          <p:cNvSpPr txBox="1"/>
          <p:nvPr/>
        </p:nvSpPr>
        <p:spPr>
          <a:xfrm>
            <a:off x="1043608" y="6309320"/>
            <a:ext cx="3096344" cy="369332"/>
          </a:xfrm>
          <a:prstGeom prst="rect">
            <a:avLst/>
          </a:prstGeom>
          <a:noFill/>
        </p:spPr>
        <p:txBody>
          <a:bodyPr wrap="square" rtlCol="0">
            <a:spAutoFit/>
          </a:bodyPr>
          <a:lstStyle/>
          <a:p>
            <a:r>
              <a:rPr lang="cs-CZ" dirty="0" smtClean="0"/>
              <a:t>Zdroj: Gros, PPT Kompletace</a:t>
            </a:r>
            <a:endParaRPr lang="cs-CZ" dirty="0"/>
          </a:p>
        </p:txBody>
      </p:sp>
    </p:spTree>
    <p:extLst>
      <p:ext uri="{BB962C8B-B14F-4D97-AF65-F5344CB8AC3E}">
        <p14:creationId xmlns:p14="http://schemas.microsoft.com/office/powerpoint/2010/main" val="3108011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349">
                                            <p:txEl>
                                              <p:pRg st="0" end="0"/>
                                            </p:txEl>
                                          </p:spTgt>
                                        </p:tgtEl>
                                        <p:attrNameLst>
                                          <p:attrName>style.visibility</p:attrName>
                                        </p:attrNameLst>
                                      </p:cBhvr>
                                      <p:to>
                                        <p:strVal val="visible"/>
                                      </p:to>
                                    </p:set>
                                    <p:anim calcmode="lin" valueType="num">
                                      <p:cBhvr additive="base">
                                        <p:cTn id="13" dur="500" fill="hold"/>
                                        <p:tgtEl>
                                          <p:spTgt spid="1434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349">
                                            <p:txEl>
                                              <p:pRg st="1" end="1"/>
                                            </p:txEl>
                                          </p:spTgt>
                                        </p:tgtEl>
                                        <p:attrNameLst>
                                          <p:attrName>style.visibility</p:attrName>
                                        </p:attrNameLst>
                                      </p:cBhvr>
                                      <p:to>
                                        <p:strVal val="visible"/>
                                      </p:to>
                                    </p:set>
                                    <p:anim calcmode="lin" valueType="num">
                                      <p:cBhvr additive="base">
                                        <p:cTn id="19" dur="500" fill="hold"/>
                                        <p:tgtEl>
                                          <p:spTgt spid="1434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349">
                                            <p:txEl>
                                              <p:pRg st="3" end="3"/>
                                            </p:txEl>
                                          </p:spTgt>
                                        </p:tgtEl>
                                        <p:attrNameLst>
                                          <p:attrName>style.visibility</p:attrName>
                                        </p:attrNameLst>
                                      </p:cBhvr>
                                      <p:to>
                                        <p:strVal val="visible"/>
                                      </p:to>
                                    </p:set>
                                    <p:anim calcmode="lin" valueType="num">
                                      <p:cBhvr additive="base">
                                        <p:cTn id="25" dur="500" fill="hold"/>
                                        <p:tgtEl>
                                          <p:spTgt spid="1434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349">
                                            <p:txEl>
                                              <p:pRg st="4" end="4"/>
                                            </p:txEl>
                                          </p:spTgt>
                                        </p:tgtEl>
                                        <p:attrNameLst>
                                          <p:attrName>style.visibility</p:attrName>
                                        </p:attrNameLst>
                                      </p:cBhvr>
                                      <p:to>
                                        <p:strVal val="visible"/>
                                      </p:to>
                                    </p:set>
                                    <p:anim calcmode="lin" valueType="num">
                                      <p:cBhvr additive="base">
                                        <p:cTn id="31" dur="500" fill="hold"/>
                                        <p:tgtEl>
                                          <p:spTgt spid="1434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4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349">
                                            <p:txEl>
                                              <p:pRg st="6" end="6"/>
                                            </p:txEl>
                                          </p:spTgt>
                                        </p:tgtEl>
                                        <p:attrNameLst>
                                          <p:attrName>style.visibility</p:attrName>
                                        </p:attrNameLst>
                                      </p:cBhvr>
                                      <p:to>
                                        <p:strVal val="visible"/>
                                      </p:to>
                                    </p:set>
                                    <p:anim calcmode="lin" valueType="num">
                                      <p:cBhvr additive="base">
                                        <p:cTn id="37" dur="500" fill="hold"/>
                                        <p:tgtEl>
                                          <p:spTgt spid="1434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4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0" presetClass="entr" presetSubtype="0" fill="hold" grpId="0" nodeType="clickEffect">
                                  <p:stCondLst>
                                    <p:cond delay="0"/>
                                  </p:stCondLst>
                                  <p:childTnLst>
                                    <p:set>
                                      <p:cBhvr>
                                        <p:cTn id="42" dur="1" fill="hold">
                                          <p:stCondLst>
                                            <p:cond delay="0"/>
                                          </p:stCondLst>
                                        </p:cTn>
                                        <p:tgtEl>
                                          <p:spTgt spid="14351"/>
                                        </p:tgtEl>
                                        <p:attrNameLst>
                                          <p:attrName>style.visibility</p:attrName>
                                        </p:attrNameLst>
                                      </p:cBhvr>
                                      <p:to>
                                        <p:strVal val="visible"/>
                                      </p:to>
                                    </p:set>
                                    <p:animEffect transition="in" filter="wedge">
                                      <p:cBhvr>
                                        <p:cTn id="43" dur="2000"/>
                                        <p:tgtEl>
                                          <p:spTgt spid="14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1" grpId="0" animBg="1"/>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950" y="404813"/>
            <a:ext cx="8229600" cy="990600"/>
          </a:xfrm>
        </p:spPr>
        <p:txBody>
          <a:bodyPr/>
          <a:lstStyle/>
          <a:p>
            <a:pPr fontAlgn="auto">
              <a:spcAft>
                <a:spcPts val="0"/>
              </a:spcAft>
              <a:defRPr/>
            </a:pPr>
            <a:r>
              <a:rPr lang="cs-CZ" dirty="0" smtClean="0">
                <a:solidFill>
                  <a:srgbClr val="C00000"/>
                </a:solidFill>
              </a:rPr>
              <a:t>Vychystávání jinak</a:t>
            </a:r>
            <a:endParaRPr lang="cs-CZ" dirty="0">
              <a:solidFill>
                <a:srgbClr val="C00000"/>
              </a:solidFill>
            </a:endParaRPr>
          </a:p>
        </p:txBody>
      </p:sp>
      <p:sp>
        <p:nvSpPr>
          <p:cNvPr id="3" name="Zástupný symbol pro obsah 2"/>
          <p:cNvSpPr>
            <a:spLocks noGrp="1"/>
          </p:cNvSpPr>
          <p:nvPr>
            <p:ph idx="1"/>
          </p:nvPr>
        </p:nvSpPr>
        <p:spPr>
          <a:xfrm>
            <a:off x="4763" y="1335088"/>
            <a:ext cx="8229600" cy="4876800"/>
          </a:xfrm>
        </p:spPr>
        <p:txBody>
          <a:bodyPr rtlCol="0">
            <a:normAutofit fontScale="70000" lnSpcReduction="20000"/>
          </a:bodyPr>
          <a:lstStyle/>
          <a:p>
            <a:pPr marL="0" indent="0" fontAlgn="auto">
              <a:spcAft>
                <a:spcPts val="0"/>
              </a:spcAft>
              <a:buFont typeface="Arial" pitchFamily="34" charset="0"/>
              <a:buNone/>
              <a:defRPr/>
            </a:pPr>
            <a:r>
              <a:rPr lang="cs-CZ" dirty="0" smtClean="0"/>
              <a:t>= proces</a:t>
            </a:r>
            <a:r>
              <a:rPr lang="cs-CZ" dirty="0"/>
              <a:t>, který se skládá z následujících činností:</a:t>
            </a:r>
          </a:p>
          <a:p>
            <a:pPr marL="182880" indent="-182880" fontAlgn="auto">
              <a:spcAft>
                <a:spcPts val="0"/>
              </a:spcAft>
              <a:buFont typeface="Arial" pitchFamily="34" charset="0"/>
              <a:buChar char="•"/>
              <a:defRPr/>
            </a:pPr>
            <a:r>
              <a:rPr lang="cs-CZ" dirty="0"/>
              <a:t>a) zaslání požadavku na vyskladnění,</a:t>
            </a:r>
          </a:p>
          <a:p>
            <a:pPr marL="182880" indent="-182880" fontAlgn="auto">
              <a:spcAft>
                <a:spcPts val="0"/>
              </a:spcAft>
              <a:buFont typeface="Arial" pitchFamily="34" charset="0"/>
              <a:buChar char="•"/>
              <a:defRPr/>
            </a:pPr>
            <a:r>
              <a:rPr lang="cs-CZ" dirty="0"/>
              <a:t>b) odebrání položky v požadovaném počtu,</a:t>
            </a:r>
          </a:p>
          <a:p>
            <a:pPr marL="182880" indent="-182880" fontAlgn="auto">
              <a:spcAft>
                <a:spcPts val="0"/>
              </a:spcAft>
              <a:buFont typeface="Arial" pitchFamily="34" charset="0"/>
              <a:buChar char="•"/>
              <a:defRPr/>
            </a:pPr>
            <a:r>
              <a:rPr lang="cs-CZ" dirty="0"/>
              <a:t>c) sdružování </a:t>
            </a:r>
            <a:r>
              <a:rPr lang="cs-CZ" dirty="0" smtClean="0"/>
              <a:t>– kompletace objednané </a:t>
            </a:r>
            <a:r>
              <a:rPr lang="cs-CZ" dirty="0"/>
              <a:t>zakázky </a:t>
            </a:r>
            <a:endParaRPr lang="cs-CZ" dirty="0" smtClean="0"/>
          </a:p>
          <a:p>
            <a:pPr marL="0" indent="0" fontAlgn="auto">
              <a:spcAft>
                <a:spcPts val="0"/>
              </a:spcAft>
              <a:buFont typeface="Arial" pitchFamily="34" charset="0"/>
              <a:buNone/>
              <a:defRPr/>
            </a:pPr>
            <a:r>
              <a:rPr lang="cs-CZ" dirty="0" smtClean="0"/>
              <a:t>a odeslání</a:t>
            </a:r>
          </a:p>
          <a:p>
            <a:pPr marL="182880" indent="-182880" fontAlgn="auto">
              <a:spcAft>
                <a:spcPts val="0"/>
              </a:spcAft>
              <a:buFont typeface="Arial" pitchFamily="34" charset="0"/>
              <a:buChar char="•"/>
              <a:defRPr/>
            </a:pPr>
            <a:r>
              <a:rPr lang="cs-CZ" b="1" dirty="0"/>
              <a:t>Klasický způsob vychystávání</a:t>
            </a:r>
          </a:p>
          <a:p>
            <a:pPr marL="182880" indent="-182880" fontAlgn="auto">
              <a:spcAft>
                <a:spcPts val="0"/>
              </a:spcAft>
              <a:buFont typeface="Arial" pitchFamily="34" charset="0"/>
              <a:buChar char="•"/>
              <a:defRPr/>
            </a:pPr>
            <a:r>
              <a:rPr lang="cs-CZ" dirty="0"/>
              <a:t>V klasické variantě vychystávání je nutná existence </a:t>
            </a:r>
            <a:r>
              <a:rPr lang="cs-CZ" dirty="0" smtClean="0"/>
              <a:t>sběračů(</a:t>
            </a:r>
            <a:r>
              <a:rPr lang="cs-CZ" dirty="0" err="1" smtClean="0"/>
              <a:t>vychystávačí</a:t>
            </a:r>
            <a:r>
              <a:rPr lang="cs-CZ" dirty="0" smtClean="0"/>
              <a:t>, </a:t>
            </a:r>
            <a:r>
              <a:rPr lang="cs-CZ" dirty="0" err="1" smtClean="0"/>
              <a:t>pickeři</a:t>
            </a:r>
            <a:r>
              <a:rPr lang="cs-CZ" dirty="0" smtClean="0"/>
              <a:t>). </a:t>
            </a:r>
            <a:r>
              <a:rPr lang="cs-CZ" dirty="0"/>
              <a:t>Tedy osob, které </a:t>
            </a:r>
            <a:r>
              <a:rPr lang="cs-CZ" dirty="0" smtClean="0"/>
              <a:t>vybírají zboží </a:t>
            </a:r>
            <a:r>
              <a:rPr lang="cs-CZ" dirty="0"/>
              <a:t>z úložných míst na základě vychystávacího seznamu (</a:t>
            </a:r>
            <a:r>
              <a:rPr lang="cs-CZ" dirty="0" err="1"/>
              <a:t>pick</a:t>
            </a:r>
            <a:r>
              <a:rPr lang="cs-CZ" dirty="0"/>
              <a:t> listu) </a:t>
            </a:r>
            <a:r>
              <a:rPr lang="cs-CZ" dirty="0" smtClean="0"/>
              <a:t>jednotlivých objednávek</a:t>
            </a:r>
            <a:r>
              <a:rPr lang="cs-CZ" dirty="0"/>
              <a:t>. Na vychystávacím seznamu je uvedeno pořadové číslo, místo uskladnění, </a:t>
            </a:r>
            <a:r>
              <a:rPr lang="cs-CZ" dirty="0" smtClean="0"/>
              <a:t>název produktu</a:t>
            </a:r>
            <a:r>
              <a:rPr lang="cs-CZ" dirty="0"/>
              <a:t>, kód, popis množství. </a:t>
            </a:r>
            <a:endParaRPr lang="cs-CZ" dirty="0" smtClean="0"/>
          </a:p>
          <a:p>
            <a:pPr marL="182880" indent="-182880" fontAlgn="auto">
              <a:spcAft>
                <a:spcPts val="0"/>
              </a:spcAft>
              <a:buFont typeface="Arial" pitchFamily="34" charset="0"/>
              <a:buChar char="•"/>
              <a:defRPr/>
            </a:pPr>
            <a:r>
              <a:rPr lang="cs-CZ" dirty="0" smtClean="0"/>
              <a:t>Sběrači jsou vybaveni </a:t>
            </a:r>
            <a:r>
              <a:rPr lang="cs-CZ" dirty="0"/>
              <a:t>ručními vozíky, vysokozdvižnými nebo nízkozdvižnými paletovými </a:t>
            </a:r>
            <a:r>
              <a:rPr lang="cs-CZ" dirty="0" smtClean="0"/>
              <a:t>vozíky, ale i „ničím“, případně </a:t>
            </a:r>
          </a:p>
          <a:p>
            <a:pPr marL="0" indent="0" fontAlgn="auto">
              <a:spcAft>
                <a:spcPts val="0"/>
              </a:spcAft>
              <a:buNone/>
              <a:defRPr/>
            </a:pPr>
            <a:r>
              <a:rPr lang="cs-CZ" dirty="0"/>
              <a:t> </a:t>
            </a:r>
            <a:r>
              <a:rPr lang="cs-CZ" dirty="0" smtClean="0"/>
              <a:t>  jenom krabicemi</a:t>
            </a:r>
            <a:endParaRPr lang="cs-CZ" dirty="0"/>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75" y="4789488"/>
            <a:ext cx="1920875"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404813"/>
            <a:ext cx="223678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9510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fontAlgn="auto">
              <a:spcAft>
                <a:spcPts val="0"/>
              </a:spcAft>
              <a:defRPr/>
            </a:pPr>
            <a:r>
              <a:rPr lang="cs-CZ" dirty="0" smtClean="0">
                <a:solidFill>
                  <a:srgbClr val="0070C0"/>
                </a:solidFill>
              </a:rPr>
              <a:t>Vychystávání – způsoby přípravy dodávek</a:t>
            </a:r>
            <a:endParaRPr lang="cs-CZ" dirty="0">
              <a:solidFill>
                <a:srgbClr val="0070C0"/>
              </a:solidFill>
            </a:endParaRPr>
          </a:p>
        </p:txBody>
      </p:sp>
      <p:sp>
        <p:nvSpPr>
          <p:cNvPr id="46083" name="Zástupný symbol pro obsah 2"/>
          <p:cNvSpPr>
            <a:spLocks noGrp="1"/>
          </p:cNvSpPr>
          <p:nvPr>
            <p:ph idx="1"/>
          </p:nvPr>
        </p:nvSpPr>
        <p:spPr/>
        <p:txBody>
          <a:bodyPr>
            <a:normAutofit lnSpcReduction="10000"/>
          </a:bodyPr>
          <a:lstStyle/>
          <a:p>
            <a:r>
              <a:rPr lang="cs-CZ" smtClean="0"/>
              <a:t>Individuální – odběr podle jednotlivých objednávek pro každého odběratele zvlášť</a:t>
            </a:r>
          </a:p>
          <a:p>
            <a:r>
              <a:rPr lang="cs-CZ" smtClean="0"/>
              <a:t>Globální – hromadný odběr z míst uskladnění a následné rozdělování dle objednávek v kompletizačním prostoru</a:t>
            </a:r>
          </a:p>
          <a:p>
            <a:r>
              <a:rPr lang="cs-CZ" smtClean="0"/>
              <a:t>Sériová – od jedné sortimentní skupiny ke druhé</a:t>
            </a:r>
          </a:p>
          <a:p>
            <a:r>
              <a:rPr lang="cs-CZ" smtClean="0"/>
              <a:t>Paralelní – odběr  zboží najednou ve všech částech skladu – dále jako globální</a:t>
            </a:r>
          </a:p>
        </p:txBody>
      </p:sp>
    </p:spTree>
    <p:extLst>
      <p:ext uri="{BB962C8B-B14F-4D97-AF65-F5344CB8AC3E}">
        <p14:creationId xmlns:p14="http://schemas.microsoft.com/office/powerpoint/2010/main" val="28767387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288" y="333375"/>
            <a:ext cx="8229600" cy="990600"/>
          </a:xfrm>
        </p:spPr>
        <p:txBody>
          <a:bodyPr/>
          <a:lstStyle/>
          <a:p>
            <a:pPr fontAlgn="auto">
              <a:spcAft>
                <a:spcPts val="0"/>
              </a:spcAft>
              <a:defRPr/>
            </a:pPr>
            <a:r>
              <a:rPr lang="cs-CZ" dirty="0" smtClean="0">
                <a:solidFill>
                  <a:srgbClr val="0070C0"/>
                </a:solidFill>
              </a:rPr>
              <a:t>Vychystávání a technika (1)</a:t>
            </a:r>
            <a:endParaRPr lang="cs-CZ" dirty="0">
              <a:solidFill>
                <a:srgbClr val="0070C0"/>
              </a:solidFill>
            </a:endParaRPr>
          </a:p>
        </p:txBody>
      </p:sp>
      <p:sp>
        <p:nvSpPr>
          <p:cNvPr id="3" name="Zástupný symbol pro obsah 2"/>
          <p:cNvSpPr>
            <a:spLocks noGrp="1"/>
          </p:cNvSpPr>
          <p:nvPr>
            <p:ph idx="1"/>
          </p:nvPr>
        </p:nvSpPr>
        <p:spPr>
          <a:xfrm>
            <a:off x="457200" y="1125538"/>
            <a:ext cx="8229600" cy="5472112"/>
          </a:xfrm>
        </p:spPr>
        <p:txBody>
          <a:bodyPr rtlCol="0">
            <a:noAutofit/>
          </a:bodyPr>
          <a:lstStyle/>
          <a:p>
            <a:pPr marL="0" indent="0" fontAlgn="auto">
              <a:spcAft>
                <a:spcPts val="0"/>
              </a:spcAft>
              <a:buFont typeface="Arial" pitchFamily="34" charset="0"/>
              <a:buNone/>
              <a:defRPr/>
            </a:pPr>
            <a:r>
              <a:rPr lang="cs-CZ" sz="1800" dirty="0" smtClean="0"/>
              <a:t>Kromě papírových vychystávacích příkazů (</a:t>
            </a:r>
            <a:r>
              <a:rPr lang="cs-CZ" sz="1800" dirty="0" err="1" smtClean="0"/>
              <a:t>pick</a:t>
            </a:r>
            <a:r>
              <a:rPr lang="cs-CZ" sz="1800" dirty="0" smtClean="0"/>
              <a:t> list) lze vychystávat také pomocí:</a:t>
            </a:r>
          </a:p>
          <a:p>
            <a:pPr marL="182880" indent="-182880" fontAlgn="auto">
              <a:spcAft>
                <a:spcPts val="0"/>
              </a:spcAft>
              <a:buFont typeface="Arial" pitchFamily="34" charset="0"/>
              <a:buChar char="•"/>
              <a:defRPr/>
            </a:pPr>
            <a:r>
              <a:rPr lang="cs-CZ" sz="1800" dirty="0" smtClean="0">
                <a:solidFill>
                  <a:srgbClr val="C00000"/>
                </a:solidFill>
              </a:rPr>
              <a:t>A) čárových kódů</a:t>
            </a:r>
          </a:p>
          <a:p>
            <a:pPr marL="182880" indent="-182880" fontAlgn="auto">
              <a:spcAft>
                <a:spcPts val="0"/>
              </a:spcAft>
              <a:buFont typeface="Arial" pitchFamily="34" charset="0"/>
              <a:buChar char="•"/>
              <a:defRPr/>
            </a:pPr>
            <a:r>
              <a:rPr lang="cs-CZ" sz="1800" dirty="0" smtClean="0"/>
              <a:t>- laserové a digitální snímače – většinou EAN kódů. „</a:t>
            </a:r>
            <a:r>
              <a:rPr lang="cs-CZ" sz="1800" i="1" dirty="0" smtClean="0"/>
              <a:t>Pomocí </a:t>
            </a:r>
            <a:r>
              <a:rPr lang="cs-CZ" sz="1800" i="1" dirty="0"/>
              <a:t>nich </a:t>
            </a:r>
            <a:r>
              <a:rPr lang="cs-CZ" sz="1800" i="1" dirty="0" smtClean="0"/>
              <a:t>lze čárový </a:t>
            </a:r>
            <a:r>
              <a:rPr lang="cs-CZ" sz="1800" i="1" dirty="0"/>
              <a:t>kód vyfotit </a:t>
            </a:r>
            <a:r>
              <a:rPr lang="cs-CZ" sz="1800" i="1" dirty="0" smtClean="0"/>
              <a:t>a </a:t>
            </a:r>
            <a:r>
              <a:rPr lang="cs-CZ" sz="1800" i="1" dirty="0"/>
              <a:t>dekódovat jeho obsah pomocí </a:t>
            </a:r>
            <a:r>
              <a:rPr lang="cs-CZ" sz="1800" i="1" dirty="0" smtClean="0"/>
              <a:t>dekodéru, který </a:t>
            </a:r>
            <a:r>
              <a:rPr lang="cs-CZ" sz="1800" i="1" dirty="0"/>
              <a:t>je součástí snímače</a:t>
            </a:r>
            <a:r>
              <a:rPr lang="cs-CZ" sz="1800" i="1" dirty="0" smtClean="0"/>
              <a:t>. – pracovník musí chodit ke jednotkám a ručně snímat potřebné údaje</a:t>
            </a:r>
            <a:endParaRPr lang="cs-CZ" sz="1800" i="1" dirty="0"/>
          </a:p>
          <a:p>
            <a:pPr marL="182880" indent="-182880" fontAlgn="auto">
              <a:spcAft>
                <a:spcPts val="0"/>
              </a:spcAft>
              <a:buFont typeface="Arial" pitchFamily="34" charset="0"/>
              <a:buChar char="•"/>
              <a:defRPr/>
            </a:pPr>
            <a:r>
              <a:rPr lang="cs-CZ" sz="1800" i="1" dirty="0" smtClean="0">
                <a:solidFill>
                  <a:srgbClr val="C00000"/>
                </a:solidFill>
              </a:rPr>
              <a:t>B) Radiofrekvenční </a:t>
            </a:r>
            <a:r>
              <a:rPr lang="cs-CZ" sz="1800" i="1" dirty="0">
                <a:solidFill>
                  <a:srgbClr val="C00000"/>
                </a:solidFill>
              </a:rPr>
              <a:t>vychystávání (RF vychystávání</a:t>
            </a:r>
            <a:r>
              <a:rPr lang="cs-CZ" sz="1800" i="1" dirty="0" smtClean="0">
                <a:solidFill>
                  <a:srgbClr val="C00000"/>
                </a:solidFill>
              </a:rPr>
              <a:t>)</a:t>
            </a:r>
            <a:endParaRPr lang="cs-CZ" sz="1800" i="1" dirty="0"/>
          </a:p>
          <a:p>
            <a:pPr marL="182880" indent="-182880" fontAlgn="auto">
              <a:spcAft>
                <a:spcPts val="0"/>
              </a:spcAft>
              <a:buFont typeface="Arial" pitchFamily="34" charset="0"/>
              <a:buChar char="•"/>
              <a:defRPr/>
            </a:pPr>
            <a:r>
              <a:rPr lang="cs-CZ" sz="1800" i="1" dirty="0"/>
              <a:t>U této technologie se používají RF snímače pro čtení </a:t>
            </a:r>
            <a:r>
              <a:rPr lang="cs-CZ" sz="1800" i="1" dirty="0" smtClean="0"/>
              <a:t>čárových </a:t>
            </a:r>
            <a:r>
              <a:rPr lang="cs-CZ" sz="1800" i="1" dirty="0"/>
              <a:t>kódů. Úkolem </a:t>
            </a:r>
            <a:r>
              <a:rPr lang="cs-CZ" sz="1800" i="1" dirty="0" smtClean="0"/>
              <a:t>snímačů je </a:t>
            </a:r>
            <a:r>
              <a:rPr lang="cs-CZ" sz="1800" i="1" dirty="0"/>
              <a:t>rychle a bezchybně přečíst čárový kód a předat jeho obsah do </a:t>
            </a:r>
            <a:r>
              <a:rPr lang="cs-CZ" sz="1800" i="1" dirty="0" smtClean="0"/>
              <a:t>informačního systému skladu. Čárové </a:t>
            </a:r>
            <a:r>
              <a:rPr lang="cs-CZ" sz="1800" i="1" dirty="0"/>
              <a:t>kódy jsou umístěny na přepravních štítcích palet, kartonů </a:t>
            </a:r>
            <a:r>
              <a:rPr lang="cs-CZ" sz="1800" i="1" dirty="0" smtClean="0"/>
              <a:t>nebo jednotlivých </a:t>
            </a:r>
            <a:r>
              <a:rPr lang="cs-CZ" sz="1800" i="1" dirty="0"/>
              <a:t>kusech. Jsou v nich uvedeny informace o zboží – množství, poloha ve </a:t>
            </a:r>
            <a:r>
              <a:rPr lang="cs-CZ" sz="1800" i="1" dirty="0" smtClean="0"/>
              <a:t>skladě, doba </a:t>
            </a:r>
            <a:r>
              <a:rPr lang="cs-CZ" sz="1800" i="1" dirty="0" err="1"/>
              <a:t>expirace</a:t>
            </a:r>
            <a:r>
              <a:rPr lang="cs-CZ" sz="1800" i="1" dirty="0"/>
              <a:t>. Čárovými kódy jsou ve skladě označovány např. police, regálová pozice </a:t>
            </a:r>
            <a:r>
              <a:rPr lang="cs-CZ" sz="1800" i="1" dirty="0" smtClean="0"/>
              <a:t>či slot</a:t>
            </a:r>
            <a:r>
              <a:rPr lang="cs-CZ" sz="1800" i="1" dirty="0"/>
              <a:t>. Po načtení kódu skenerem jsou všechny tyto informace přenášeny do WMS </a:t>
            </a:r>
            <a:r>
              <a:rPr lang="cs-CZ" sz="1800" i="1" dirty="0" smtClean="0"/>
              <a:t>systému prostřednictvím </a:t>
            </a:r>
            <a:r>
              <a:rPr lang="cs-CZ" sz="1800" i="1" dirty="0"/>
              <a:t>bezdrátové sítě (</a:t>
            </a:r>
            <a:r>
              <a:rPr lang="cs-CZ" sz="1800" i="1" dirty="0" err="1"/>
              <a:t>Bluetooth</a:t>
            </a:r>
            <a:r>
              <a:rPr lang="cs-CZ" sz="1800" i="1" dirty="0"/>
              <a:t>). RF terminály mají skladníci na </a:t>
            </a:r>
            <a:r>
              <a:rPr lang="cs-CZ" sz="1800" i="1" dirty="0" smtClean="0"/>
              <a:t>prstě, </a:t>
            </a:r>
            <a:r>
              <a:rPr lang="cs-CZ" sz="1800" i="1" dirty="0"/>
              <a:t>zápěstí nebo v ruce. Na displeji terminálu se zobrazuje místo k vyzvednutí zboží, </a:t>
            </a:r>
            <a:r>
              <a:rPr lang="cs-CZ" sz="1800" i="1" dirty="0" smtClean="0"/>
              <a:t>popis položky </a:t>
            </a:r>
            <a:r>
              <a:rPr lang="cs-CZ" sz="1800" i="1" dirty="0"/>
              <a:t>a množství. Po vychystání všech položek odešle skladník potvrzení do systému </a:t>
            </a:r>
            <a:r>
              <a:rPr lang="cs-CZ" sz="1800" i="1" dirty="0" smtClean="0"/>
              <a:t>buď skenováním </a:t>
            </a:r>
            <a:r>
              <a:rPr lang="cs-CZ" sz="1800" i="1" dirty="0"/>
              <a:t>čárového kódu, nebo stiskem potvrzujícího tlačítka na terminálu</a:t>
            </a:r>
            <a:r>
              <a:rPr lang="cs-CZ" sz="1800" dirty="0" smtClean="0"/>
              <a:t>.</a:t>
            </a:r>
            <a:endParaRPr lang="cs-CZ" sz="1800" dirty="0"/>
          </a:p>
        </p:txBody>
      </p:sp>
    </p:spTree>
    <p:extLst>
      <p:ext uri="{BB962C8B-B14F-4D97-AF65-F5344CB8AC3E}">
        <p14:creationId xmlns:p14="http://schemas.microsoft.com/office/powerpoint/2010/main" val="20366155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990600"/>
          </a:xfrm>
        </p:spPr>
        <p:txBody>
          <a:bodyPr>
            <a:normAutofit fontScale="90000"/>
          </a:bodyPr>
          <a:lstStyle/>
          <a:p>
            <a:pPr fontAlgn="auto">
              <a:spcAft>
                <a:spcPts val="0"/>
              </a:spcAft>
              <a:defRPr/>
            </a:pPr>
            <a:r>
              <a:rPr lang="cs-CZ" dirty="0" smtClean="0">
                <a:solidFill>
                  <a:srgbClr val="0070C0"/>
                </a:solidFill>
              </a:rPr>
              <a:t>Vychystávání a technika  - tzv. PBS systémy – </a:t>
            </a:r>
            <a:r>
              <a:rPr lang="cs-CZ" dirty="0" err="1" smtClean="0">
                <a:solidFill>
                  <a:srgbClr val="0070C0"/>
                </a:solidFill>
              </a:rPr>
              <a:t>pick</a:t>
            </a:r>
            <a:r>
              <a:rPr lang="cs-CZ" dirty="0" smtClean="0">
                <a:solidFill>
                  <a:srgbClr val="0070C0"/>
                </a:solidFill>
              </a:rPr>
              <a:t>-by-</a:t>
            </a:r>
            <a:r>
              <a:rPr lang="cs-CZ" dirty="0" err="1" smtClean="0">
                <a:solidFill>
                  <a:srgbClr val="0070C0"/>
                </a:solidFill>
              </a:rPr>
              <a:t>systems</a:t>
            </a:r>
            <a:r>
              <a:rPr lang="cs-CZ" dirty="0" smtClean="0">
                <a:solidFill>
                  <a:srgbClr val="0070C0"/>
                </a:solidFill>
              </a:rPr>
              <a:t>(1)</a:t>
            </a:r>
            <a:endParaRPr lang="cs-CZ" dirty="0">
              <a:solidFill>
                <a:srgbClr val="0070C0"/>
              </a:solidFill>
            </a:endParaRPr>
          </a:p>
        </p:txBody>
      </p:sp>
      <p:sp>
        <p:nvSpPr>
          <p:cNvPr id="3" name="Zástupný symbol pro obsah 2"/>
          <p:cNvSpPr>
            <a:spLocks noGrp="1"/>
          </p:cNvSpPr>
          <p:nvPr>
            <p:ph idx="1"/>
          </p:nvPr>
        </p:nvSpPr>
        <p:spPr>
          <a:xfrm>
            <a:off x="457200" y="1125538"/>
            <a:ext cx="8229600" cy="5472112"/>
          </a:xfrm>
        </p:spPr>
        <p:txBody>
          <a:bodyPr rtlCol="0">
            <a:noAutofit/>
          </a:bodyPr>
          <a:lstStyle/>
          <a:p>
            <a:pPr marL="0" indent="0" fontAlgn="auto">
              <a:spcAft>
                <a:spcPts val="0"/>
              </a:spcAft>
              <a:buFont typeface="Arial" pitchFamily="34" charset="0"/>
              <a:buNone/>
              <a:defRPr/>
            </a:pPr>
            <a:r>
              <a:rPr lang="cs-CZ" sz="1800" dirty="0" smtClean="0"/>
              <a:t>Kromě papírových vychystávacích příkazů (</a:t>
            </a:r>
            <a:r>
              <a:rPr lang="cs-CZ" sz="1800" dirty="0" err="1" smtClean="0"/>
              <a:t>pick</a:t>
            </a:r>
            <a:r>
              <a:rPr lang="cs-CZ" sz="1800" dirty="0" smtClean="0"/>
              <a:t> list) lze vychystávat také pomocí:</a:t>
            </a:r>
          </a:p>
          <a:p>
            <a:pPr marL="182880" indent="-182880" fontAlgn="auto">
              <a:spcAft>
                <a:spcPts val="0"/>
              </a:spcAft>
              <a:buFont typeface="Arial" pitchFamily="34" charset="0"/>
              <a:buChar char="•"/>
              <a:defRPr/>
            </a:pPr>
            <a:r>
              <a:rPr lang="cs-CZ" sz="1800" dirty="0" smtClean="0">
                <a:solidFill>
                  <a:srgbClr val="C00000"/>
                </a:solidFill>
              </a:rPr>
              <a:t>A) čárových kódů</a:t>
            </a:r>
          </a:p>
          <a:p>
            <a:pPr marL="182880" indent="-182880" fontAlgn="auto">
              <a:spcAft>
                <a:spcPts val="0"/>
              </a:spcAft>
              <a:buFont typeface="Arial" pitchFamily="34" charset="0"/>
              <a:buChar char="•"/>
              <a:defRPr/>
            </a:pPr>
            <a:r>
              <a:rPr lang="cs-CZ" sz="1800" dirty="0" smtClean="0"/>
              <a:t>- laserové a digitální snímače – většinou EAN kódů. „</a:t>
            </a:r>
            <a:r>
              <a:rPr lang="cs-CZ" sz="1800" i="1" dirty="0" smtClean="0"/>
              <a:t>Pomocí </a:t>
            </a:r>
            <a:r>
              <a:rPr lang="cs-CZ" sz="1800" i="1" dirty="0"/>
              <a:t>nich </a:t>
            </a:r>
            <a:r>
              <a:rPr lang="cs-CZ" sz="1800" i="1" dirty="0" smtClean="0"/>
              <a:t>lze čárový </a:t>
            </a:r>
            <a:r>
              <a:rPr lang="cs-CZ" sz="1800" i="1" dirty="0"/>
              <a:t>kód vyfotit </a:t>
            </a:r>
            <a:r>
              <a:rPr lang="cs-CZ" sz="1800" i="1" dirty="0" smtClean="0"/>
              <a:t>a </a:t>
            </a:r>
            <a:r>
              <a:rPr lang="cs-CZ" sz="1800" i="1" dirty="0"/>
              <a:t>dekódovat jeho obsah pomocí </a:t>
            </a:r>
            <a:r>
              <a:rPr lang="cs-CZ" sz="1800" i="1" dirty="0" smtClean="0"/>
              <a:t>dekodéru, který </a:t>
            </a:r>
            <a:r>
              <a:rPr lang="cs-CZ" sz="1800" i="1" dirty="0"/>
              <a:t>je součástí snímače</a:t>
            </a:r>
            <a:r>
              <a:rPr lang="cs-CZ" sz="1800" i="1" dirty="0" smtClean="0"/>
              <a:t>. – pracovník musí chodit ke jednotkám a ručně snímat potřebné údaje</a:t>
            </a:r>
            <a:endParaRPr lang="cs-CZ" sz="1800" i="1" dirty="0"/>
          </a:p>
          <a:p>
            <a:pPr marL="182880" indent="-182880" fontAlgn="auto">
              <a:spcAft>
                <a:spcPts val="0"/>
              </a:spcAft>
              <a:buFont typeface="Arial" pitchFamily="34" charset="0"/>
              <a:buChar char="•"/>
              <a:defRPr/>
            </a:pPr>
            <a:r>
              <a:rPr lang="cs-CZ" sz="1800" i="1" dirty="0" smtClean="0">
                <a:solidFill>
                  <a:srgbClr val="C00000"/>
                </a:solidFill>
              </a:rPr>
              <a:t>B) Radiofrekvenční </a:t>
            </a:r>
            <a:r>
              <a:rPr lang="cs-CZ" sz="1800" i="1" dirty="0">
                <a:solidFill>
                  <a:srgbClr val="C00000"/>
                </a:solidFill>
              </a:rPr>
              <a:t>vychystávání (RF vychystávání</a:t>
            </a:r>
            <a:r>
              <a:rPr lang="cs-CZ" sz="1800" i="1" dirty="0" smtClean="0">
                <a:solidFill>
                  <a:srgbClr val="C00000"/>
                </a:solidFill>
              </a:rPr>
              <a:t>)</a:t>
            </a:r>
            <a:endParaRPr lang="cs-CZ" sz="1800" i="1" dirty="0"/>
          </a:p>
          <a:p>
            <a:pPr marL="182880" indent="-182880" fontAlgn="auto">
              <a:spcAft>
                <a:spcPts val="0"/>
              </a:spcAft>
              <a:buFont typeface="Arial" pitchFamily="34" charset="0"/>
              <a:buChar char="•"/>
              <a:defRPr/>
            </a:pPr>
            <a:r>
              <a:rPr lang="cs-CZ" sz="1800" i="1" dirty="0"/>
              <a:t>U této technologie se používají RF snímače pro čtení </a:t>
            </a:r>
            <a:r>
              <a:rPr lang="cs-CZ" sz="1800" i="1" dirty="0" smtClean="0"/>
              <a:t>čárových </a:t>
            </a:r>
            <a:r>
              <a:rPr lang="cs-CZ" sz="1800" i="1" dirty="0"/>
              <a:t>kódů. Úkolem </a:t>
            </a:r>
            <a:r>
              <a:rPr lang="cs-CZ" sz="1800" i="1" dirty="0" smtClean="0"/>
              <a:t>snímačů je </a:t>
            </a:r>
            <a:r>
              <a:rPr lang="cs-CZ" sz="1800" i="1" dirty="0"/>
              <a:t>rychle a bezchybně přečíst čárový kód a předat jeho obsah do </a:t>
            </a:r>
            <a:r>
              <a:rPr lang="cs-CZ" sz="1800" i="1" dirty="0" smtClean="0"/>
              <a:t>informačního systému skladu. Čárové </a:t>
            </a:r>
            <a:r>
              <a:rPr lang="cs-CZ" sz="1800" i="1" dirty="0"/>
              <a:t>kódy jsou umístěny na přepravních štítcích palet, kartonů </a:t>
            </a:r>
            <a:r>
              <a:rPr lang="cs-CZ" sz="1800" i="1" dirty="0" smtClean="0"/>
              <a:t>nebo jednotlivých </a:t>
            </a:r>
            <a:r>
              <a:rPr lang="cs-CZ" sz="1800" i="1" dirty="0"/>
              <a:t>kusech. Jsou v nich uvedeny informace o zboží – množství, poloha ve </a:t>
            </a:r>
            <a:r>
              <a:rPr lang="cs-CZ" sz="1800" i="1" dirty="0" smtClean="0"/>
              <a:t>skladě, doba </a:t>
            </a:r>
            <a:r>
              <a:rPr lang="cs-CZ" sz="1800" i="1" dirty="0" err="1"/>
              <a:t>expirace</a:t>
            </a:r>
            <a:r>
              <a:rPr lang="cs-CZ" sz="1800" i="1" dirty="0"/>
              <a:t>. Čárovými kódy jsou ve skladě označovány např. police, regálová pozice </a:t>
            </a:r>
            <a:r>
              <a:rPr lang="cs-CZ" sz="1800" i="1" dirty="0" smtClean="0"/>
              <a:t>či slot</a:t>
            </a:r>
            <a:r>
              <a:rPr lang="cs-CZ" sz="1800" i="1" dirty="0"/>
              <a:t>. Po načtení kódu skenerem jsou všechny tyto informace přenášeny do WMS </a:t>
            </a:r>
            <a:r>
              <a:rPr lang="cs-CZ" sz="1800" i="1" dirty="0" smtClean="0"/>
              <a:t>systému prostřednictvím </a:t>
            </a:r>
            <a:r>
              <a:rPr lang="cs-CZ" sz="1800" i="1" dirty="0"/>
              <a:t>bezdrátové sítě (</a:t>
            </a:r>
            <a:r>
              <a:rPr lang="cs-CZ" sz="1800" i="1" dirty="0" err="1"/>
              <a:t>Bluetooth</a:t>
            </a:r>
            <a:r>
              <a:rPr lang="cs-CZ" sz="1800" i="1" dirty="0"/>
              <a:t>). RF terminály mají skladníci na </a:t>
            </a:r>
            <a:r>
              <a:rPr lang="cs-CZ" sz="1800" i="1" dirty="0" smtClean="0"/>
              <a:t>prstě, </a:t>
            </a:r>
            <a:r>
              <a:rPr lang="cs-CZ" sz="1800" i="1" dirty="0"/>
              <a:t>zápěstí nebo v ruce. Na displeji terminálu se zobrazuje místo k vyzvednutí zboží, </a:t>
            </a:r>
            <a:r>
              <a:rPr lang="cs-CZ" sz="1800" i="1" dirty="0" smtClean="0"/>
              <a:t>popis položky </a:t>
            </a:r>
            <a:r>
              <a:rPr lang="cs-CZ" sz="1800" i="1" dirty="0"/>
              <a:t>a množství. Po vychystání všech položek odešle skladník potvrzení do systému </a:t>
            </a:r>
            <a:r>
              <a:rPr lang="cs-CZ" sz="1800" i="1" dirty="0" smtClean="0"/>
              <a:t>buď skenováním </a:t>
            </a:r>
            <a:r>
              <a:rPr lang="cs-CZ" sz="1800" i="1" dirty="0"/>
              <a:t>čárového kódu, nebo stiskem potvrzujícího tlačítka na terminálu</a:t>
            </a:r>
            <a:r>
              <a:rPr lang="cs-CZ" sz="1800" dirty="0" smtClean="0"/>
              <a:t>.</a:t>
            </a:r>
            <a:endParaRPr lang="cs-CZ" sz="1800" dirty="0"/>
          </a:p>
        </p:txBody>
      </p:sp>
    </p:spTree>
    <p:extLst>
      <p:ext uri="{BB962C8B-B14F-4D97-AF65-F5344CB8AC3E}">
        <p14:creationId xmlns:p14="http://schemas.microsoft.com/office/powerpoint/2010/main" val="8835927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fontAlgn="auto">
              <a:spcAft>
                <a:spcPts val="0"/>
              </a:spcAft>
              <a:defRPr/>
            </a:pPr>
            <a:r>
              <a:rPr lang="cs-CZ" dirty="0">
                <a:solidFill>
                  <a:srgbClr val="0070C0"/>
                </a:solidFill>
              </a:rPr>
              <a:t>Vychystávání a technika </a:t>
            </a:r>
            <a:r>
              <a:rPr lang="cs-CZ" dirty="0" smtClean="0">
                <a:solidFill>
                  <a:srgbClr val="0070C0"/>
                </a:solidFill>
              </a:rPr>
              <a:t>(2)</a:t>
            </a:r>
            <a:endParaRPr lang="cs-CZ" dirty="0"/>
          </a:p>
        </p:txBody>
      </p:sp>
      <p:sp>
        <p:nvSpPr>
          <p:cNvPr id="3" name="Zástupný symbol pro obsah 2"/>
          <p:cNvSpPr>
            <a:spLocks noGrp="1"/>
          </p:cNvSpPr>
          <p:nvPr>
            <p:ph idx="1"/>
          </p:nvPr>
        </p:nvSpPr>
        <p:spPr/>
        <p:txBody>
          <a:bodyPr rtlCol="0">
            <a:normAutofit fontScale="62500" lnSpcReduction="20000"/>
          </a:bodyPr>
          <a:lstStyle/>
          <a:p>
            <a:pPr marL="182880" indent="-182880" fontAlgn="auto">
              <a:spcAft>
                <a:spcPts val="0"/>
              </a:spcAft>
              <a:buFont typeface="Arial" pitchFamily="34" charset="0"/>
              <a:buChar char="•"/>
              <a:defRPr/>
            </a:pPr>
            <a:r>
              <a:rPr lang="cs-CZ" b="1" i="1" dirty="0" smtClean="0">
                <a:solidFill>
                  <a:srgbClr val="00B050"/>
                </a:solidFill>
              </a:rPr>
              <a:t>Pick </a:t>
            </a:r>
            <a:r>
              <a:rPr lang="cs-CZ" b="1" i="1" dirty="0">
                <a:solidFill>
                  <a:srgbClr val="00B050"/>
                </a:solidFill>
              </a:rPr>
              <a:t>by </a:t>
            </a:r>
            <a:r>
              <a:rPr lang="cs-CZ" b="1" i="1" dirty="0" err="1">
                <a:solidFill>
                  <a:srgbClr val="00B050"/>
                </a:solidFill>
              </a:rPr>
              <a:t>Voice</a:t>
            </a:r>
            <a:r>
              <a:rPr lang="cs-CZ" b="1" i="1" dirty="0">
                <a:solidFill>
                  <a:srgbClr val="00B050"/>
                </a:solidFill>
              </a:rPr>
              <a:t> (Hlasové vychystávání</a:t>
            </a:r>
            <a:r>
              <a:rPr lang="cs-CZ" b="1" i="1" dirty="0" smtClean="0">
                <a:solidFill>
                  <a:srgbClr val="00B050"/>
                </a:solidFill>
              </a:rPr>
              <a:t>)</a:t>
            </a:r>
          </a:p>
          <a:p>
            <a:pPr marL="0" indent="0" fontAlgn="auto">
              <a:spcAft>
                <a:spcPts val="0"/>
              </a:spcAft>
              <a:buFont typeface="Arial" pitchFamily="34" charset="0"/>
              <a:buNone/>
              <a:defRPr/>
            </a:pPr>
            <a:endParaRPr lang="cs-CZ" i="1" dirty="0"/>
          </a:p>
          <a:p>
            <a:pPr marL="182880" indent="-182880" fontAlgn="auto">
              <a:spcAft>
                <a:spcPts val="0"/>
              </a:spcAft>
              <a:buFont typeface="Arial" pitchFamily="34" charset="0"/>
              <a:buChar char="•"/>
              <a:defRPr/>
            </a:pPr>
            <a:r>
              <a:rPr lang="cs-CZ" i="1" dirty="0"/>
              <a:t>Informace o vychystávání dostává pracovník do sluchátek, jejich </a:t>
            </a:r>
            <a:r>
              <a:rPr lang="cs-CZ" i="1" dirty="0" smtClean="0"/>
              <a:t>převzetí a </a:t>
            </a:r>
            <a:r>
              <a:rPr lang="cs-CZ" i="1" dirty="0"/>
              <a:t>srozumitelnost potvrdí hlasovým příkazem. Komunikace se skládá z jednoduchého </a:t>
            </a:r>
            <a:r>
              <a:rPr lang="cs-CZ" i="1" dirty="0" smtClean="0"/>
              <a:t>dialogu. Uživatel </a:t>
            </a:r>
            <a:r>
              <a:rPr lang="cs-CZ" i="1" dirty="0"/>
              <a:t>se nejdříve identifikuje, tím potvrdí, že je připraven. Systém mu přidělí </a:t>
            </a:r>
            <a:r>
              <a:rPr lang="cs-CZ" i="1" dirty="0" smtClean="0"/>
              <a:t>úlohu − </a:t>
            </a:r>
            <a:r>
              <a:rPr lang="cs-CZ" i="1" dirty="0"/>
              <a:t>počet palet nebo kontejnerů, které má připravit − a určí zónu a uličku, kde má </a:t>
            </a:r>
            <a:r>
              <a:rPr lang="cs-CZ" i="1" dirty="0" smtClean="0"/>
              <a:t>začít s </a:t>
            </a:r>
            <a:r>
              <a:rPr lang="cs-CZ" i="1" dirty="0"/>
              <a:t>vychystáváním. Obdrženou informaci skladník potvrdí a nahlásí kontrolní číslici, </a:t>
            </a:r>
            <a:r>
              <a:rPr lang="cs-CZ" i="1" dirty="0" smtClean="0"/>
              <a:t>aby systém </a:t>
            </a:r>
            <a:r>
              <a:rPr lang="cs-CZ" i="1" dirty="0"/>
              <a:t>mohl zkontrolovat, zda se nachází na správném místě. Následně dostane do </a:t>
            </a:r>
            <a:r>
              <a:rPr lang="cs-CZ" i="1" dirty="0" smtClean="0"/>
              <a:t>sluchátek informaci </a:t>
            </a:r>
            <a:r>
              <a:rPr lang="cs-CZ" i="1" dirty="0"/>
              <a:t>o počtu kusů, kterou musí opět potvrdit. Každý pracovník má v terminálu </a:t>
            </a:r>
            <a:r>
              <a:rPr lang="cs-CZ" i="1" dirty="0" smtClean="0"/>
              <a:t>nahraný svůj </a:t>
            </a:r>
            <a:r>
              <a:rPr lang="cs-CZ" i="1" dirty="0"/>
              <a:t>hlasový profil. Tím je řešen problém v rozdílnosti výslovnosti a zajištění analýzy </a:t>
            </a:r>
            <a:r>
              <a:rPr lang="cs-CZ" i="1" dirty="0" smtClean="0"/>
              <a:t>hlasu pracovníka</a:t>
            </a:r>
            <a:r>
              <a:rPr lang="cs-CZ" i="1" dirty="0"/>
              <a:t>. Po splnění úkolu dostane další adresu místa pro vychystávání. Proces se </a:t>
            </a:r>
            <a:r>
              <a:rPr lang="cs-CZ" i="1" dirty="0" smtClean="0"/>
              <a:t>opakuje do </a:t>
            </a:r>
            <a:r>
              <a:rPr lang="cs-CZ" i="1" dirty="0"/>
              <a:t>doby, než je celá objednávka vychystána. Po ukončení vychystávání je skladník </a:t>
            </a:r>
            <a:r>
              <a:rPr lang="cs-CZ" i="1" dirty="0" smtClean="0"/>
              <a:t>povinen vytisknout </a:t>
            </a:r>
            <a:r>
              <a:rPr lang="cs-CZ" i="1" dirty="0"/>
              <a:t>expediční štítek. Systém ověří, zda vytiskl správný štítek a určí místo, kam </a:t>
            </a:r>
            <a:r>
              <a:rPr lang="cs-CZ" i="1" dirty="0" smtClean="0"/>
              <a:t>má paletu </a:t>
            </a:r>
            <a:r>
              <a:rPr lang="cs-CZ" i="1" dirty="0"/>
              <a:t>umístit</a:t>
            </a:r>
            <a:r>
              <a:rPr lang="cs-CZ" dirty="0" smtClean="0"/>
              <a:t>.</a:t>
            </a:r>
            <a:endParaRPr lang="cs-CZ" dirty="0"/>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549275"/>
            <a:ext cx="228600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9900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88" y="358775"/>
            <a:ext cx="8229600" cy="990600"/>
          </a:xfrm>
        </p:spPr>
        <p:txBody>
          <a:bodyPr/>
          <a:lstStyle/>
          <a:p>
            <a:pPr algn="l" fontAlgn="auto">
              <a:spcAft>
                <a:spcPts val="0"/>
              </a:spcAft>
              <a:defRPr/>
            </a:pPr>
            <a:r>
              <a:rPr lang="cs-CZ" dirty="0">
                <a:solidFill>
                  <a:srgbClr val="0070C0"/>
                </a:solidFill>
              </a:rPr>
              <a:t>Vychystávání a technika </a:t>
            </a:r>
            <a:r>
              <a:rPr lang="cs-CZ" dirty="0" smtClean="0">
                <a:solidFill>
                  <a:srgbClr val="0070C0"/>
                </a:solidFill>
              </a:rPr>
              <a:t>(3)</a:t>
            </a:r>
            <a:endParaRPr lang="cs-CZ" dirty="0"/>
          </a:p>
        </p:txBody>
      </p:sp>
      <p:sp>
        <p:nvSpPr>
          <p:cNvPr id="3" name="Zástupný symbol pro obsah 2"/>
          <p:cNvSpPr>
            <a:spLocks noGrp="1"/>
          </p:cNvSpPr>
          <p:nvPr>
            <p:ph idx="1"/>
          </p:nvPr>
        </p:nvSpPr>
        <p:spPr>
          <a:xfrm>
            <a:off x="250825" y="1628775"/>
            <a:ext cx="8229600" cy="4876800"/>
          </a:xfrm>
        </p:spPr>
        <p:txBody>
          <a:bodyPr rtlCol="0">
            <a:normAutofit fontScale="70000" lnSpcReduction="20000"/>
          </a:bodyPr>
          <a:lstStyle/>
          <a:p>
            <a:pPr marL="182880" indent="-182880" fontAlgn="auto">
              <a:spcAft>
                <a:spcPts val="0"/>
              </a:spcAft>
              <a:buFont typeface="Arial" pitchFamily="34" charset="0"/>
              <a:buChar char="•"/>
              <a:defRPr/>
            </a:pPr>
            <a:r>
              <a:rPr lang="cs-CZ" b="1" i="1" dirty="0" smtClean="0">
                <a:solidFill>
                  <a:srgbClr val="00B050"/>
                </a:solidFill>
              </a:rPr>
              <a:t>Pick </a:t>
            </a:r>
            <a:r>
              <a:rPr lang="cs-CZ" b="1" i="1" dirty="0">
                <a:solidFill>
                  <a:srgbClr val="00B050"/>
                </a:solidFill>
              </a:rPr>
              <a:t>by </a:t>
            </a:r>
            <a:r>
              <a:rPr lang="cs-CZ" b="1" i="1" dirty="0" err="1">
                <a:solidFill>
                  <a:srgbClr val="00B050"/>
                </a:solidFill>
              </a:rPr>
              <a:t>Light</a:t>
            </a:r>
            <a:endParaRPr lang="cs-CZ" b="1" i="1" dirty="0">
              <a:solidFill>
                <a:srgbClr val="00B050"/>
              </a:solidFill>
            </a:endParaRPr>
          </a:p>
          <a:p>
            <a:pPr marL="182880" indent="-182880" fontAlgn="auto">
              <a:spcAft>
                <a:spcPts val="0"/>
              </a:spcAft>
              <a:buFont typeface="Arial" pitchFamily="34" charset="0"/>
              <a:buChar char="•"/>
              <a:defRPr/>
            </a:pPr>
            <a:r>
              <a:rPr lang="cs-CZ" i="1" dirty="0"/>
              <a:t>Někdy nazývaný Pick to </a:t>
            </a:r>
            <a:r>
              <a:rPr lang="cs-CZ" i="1" dirty="0" err="1"/>
              <a:t>Light</a:t>
            </a:r>
            <a:r>
              <a:rPr lang="cs-CZ" i="1" dirty="0"/>
              <a:t> </a:t>
            </a:r>
            <a:r>
              <a:rPr lang="cs-CZ" i="1" dirty="0" err="1" smtClean="0"/>
              <a:t>system</a:t>
            </a:r>
            <a:r>
              <a:rPr lang="cs-CZ" i="1" dirty="0"/>
              <a:t>. Tato koncepce vychází ze zobrazení </a:t>
            </a:r>
            <a:r>
              <a:rPr lang="cs-CZ" i="1" dirty="0" smtClean="0"/>
              <a:t>dat na </a:t>
            </a:r>
            <a:r>
              <a:rPr lang="cs-CZ" i="1" dirty="0"/>
              <a:t>displeji, který je umístěný přímo na liště policového nebo spádového regálu. Jedná </a:t>
            </a:r>
            <a:r>
              <a:rPr lang="cs-CZ" i="1" dirty="0" smtClean="0"/>
              <a:t>se o </a:t>
            </a:r>
            <a:r>
              <a:rPr lang="cs-CZ" i="1" dirty="0"/>
              <a:t>jednoduchý displej se světelným značením a jedním nebo více potvrzujícími ovladači.</a:t>
            </a:r>
          </a:p>
          <a:p>
            <a:pPr marL="182880" indent="-182880" fontAlgn="auto">
              <a:spcAft>
                <a:spcPts val="0"/>
              </a:spcAft>
              <a:buFont typeface="Arial" pitchFamily="34" charset="0"/>
              <a:buChar char="•"/>
              <a:defRPr/>
            </a:pPr>
            <a:r>
              <a:rPr lang="cs-CZ" i="1" dirty="0"/>
              <a:t>Řídící centrum přímo poskytuje pokyny skladovému operátorovi, který se nachází v </a:t>
            </a:r>
            <a:r>
              <a:rPr lang="cs-CZ" i="1" dirty="0" smtClean="0"/>
              <a:t>předem určené </a:t>
            </a:r>
            <a:r>
              <a:rPr lang="cs-CZ" i="1" dirty="0"/>
              <a:t>skladové </a:t>
            </a:r>
            <a:r>
              <a:rPr lang="cs-CZ" i="1" dirty="0" smtClean="0"/>
              <a:t>části. Operátor </a:t>
            </a:r>
            <a:r>
              <a:rPr lang="cs-CZ" i="1" dirty="0"/>
              <a:t>naskenuje ručním skenerem nebo jiným vstupem pořadové číslo/čárový </a:t>
            </a:r>
            <a:r>
              <a:rPr lang="cs-CZ" i="1" dirty="0" smtClean="0"/>
              <a:t>kód spojený </a:t>
            </a:r>
            <a:r>
              <a:rPr lang="cs-CZ" i="1" dirty="0"/>
              <a:t>s pořadovým číslem přepravního kartonu. Při odeslání požadavku </a:t>
            </a:r>
            <a:r>
              <a:rPr lang="cs-CZ" i="1" dirty="0" smtClean="0"/>
              <a:t>se na </a:t>
            </a:r>
            <a:r>
              <a:rPr lang="cs-CZ" i="1" dirty="0"/>
              <a:t>elektronickém displeji rozbliká číslice požadovaného množství. Jednoduše </a:t>
            </a:r>
            <a:r>
              <a:rPr lang="cs-CZ" i="1" dirty="0" smtClean="0"/>
              <a:t>identifikuje, o </a:t>
            </a:r>
            <a:r>
              <a:rPr lang="cs-CZ" i="1" dirty="0"/>
              <a:t>jaké zboží se jedná. Zboží vybere a stiskne potvrzující tlačítko „OK“. Displej zhasne. </a:t>
            </a:r>
            <a:r>
              <a:rPr lang="cs-CZ" i="1" dirty="0" smtClean="0"/>
              <a:t>Tuto změnu </a:t>
            </a:r>
            <a:r>
              <a:rPr lang="cs-CZ" i="1" dirty="0"/>
              <a:t>okamžitě zaznamená IS, který je přímo napojený na informační inventarizační </a:t>
            </a:r>
            <a:r>
              <a:rPr lang="cs-CZ" i="1" dirty="0" smtClean="0"/>
              <a:t>systém nebo </a:t>
            </a:r>
            <a:r>
              <a:rPr lang="cs-CZ" i="1" dirty="0"/>
              <a:t>na systém skladového řízení zásob. Jakmile je objednávka v jednom úseku vyřízena, </a:t>
            </a:r>
            <a:r>
              <a:rPr lang="cs-CZ" i="1" dirty="0" smtClean="0"/>
              <a:t>je předán </a:t>
            </a:r>
            <a:r>
              <a:rPr lang="cs-CZ" i="1" dirty="0"/>
              <a:t>do dalšího, ve kterém jsou také potřebné položky. Tímto způsobem se </a:t>
            </a:r>
            <a:r>
              <a:rPr lang="cs-CZ" i="1" dirty="0" smtClean="0"/>
              <a:t>pokračuje </a:t>
            </a:r>
            <a:r>
              <a:rPr lang="pl-PL" i="1" dirty="0" smtClean="0"/>
              <a:t>do </a:t>
            </a:r>
            <a:r>
              <a:rPr lang="pl-PL" i="1" dirty="0"/>
              <a:t>doby, než je celá objednávka vychystána</a:t>
            </a:r>
            <a:r>
              <a:rPr lang="pl-PL" i="1" dirty="0" smtClean="0"/>
              <a:t>.</a:t>
            </a:r>
            <a:endParaRPr lang="pl-PL" i="1" dirty="0"/>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438" y="333375"/>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4527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a:solidFill>
                  <a:srgbClr val="0070C0"/>
                </a:solidFill>
              </a:rPr>
              <a:t>Vychystávání a technika </a:t>
            </a:r>
            <a:r>
              <a:rPr lang="cs-CZ" dirty="0" smtClean="0">
                <a:solidFill>
                  <a:srgbClr val="0070C0"/>
                </a:solidFill>
              </a:rPr>
              <a:t>(4)</a:t>
            </a:r>
            <a:endParaRPr lang="cs-CZ" dirty="0"/>
          </a:p>
        </p:txBody>
      </p:sp>
      <p:sp>
        <p:nvSpPr>
          <p:cNvPr id="3" name="Zástupný symbol pro obsah 2"/>
          <p:cNvSpPr>
            <a:spLocks noGrp="1"/>
          </p:cNvSpPr>
          <p:nvPr>
            <p:ph idx="1"/>
          </p:nvPr>
        </p:nvSpPr>
        <p:spPr/>
        <p:txBody>
          <a:bodyPr rtlCol="0">
            <a:normAutofit fontScale="70000" lnSpcReduction="20000"/>
          </a:bodyPr>
          <a:lstStyle/>
          <a:p>
            <a:pPr marL="182880" indent="-182880" fontAlgn="auto">
              <a:spcAft>
                <a:spcPts val="0"/>
              </a:spcAft>
              <a:buFont typeface="Arial" pitchFamily="34" charset="0"/>
              <a:buChar char="•"/>
              <a:defRPr/>
            </a:pPr>
            <a:r>
              <a:rPr lang="cs-CZ" b="1" i="1" dirty="0" err="1">
                <a:solidFill>
                  <a:srgbClr val="00B050"/>
                </a:solidFill>
              </a:rPr>
              <a:t>Put</a:t>
            </a:r>
            <a:r>
              <a:rPr lang="cs-CZ" b="1" i="1" dirty="0">
                <a:solidFill>
                  <a:srgbClr val="00B050"/>
                </a:solidFill>
              </a:rPr>
              <a:t> to </a:t>
            </a:r>
            <a:r>
              <a:rPr lang="cs-CZ" b="1" i="1" dirty="0" err="1">
                <a:solidFill>
                  <a:srgbClr val="00B050"/>
                </a:solidFill>
              </a:rPr>
              <a:t>Light</a:t>
            </a:r>
            <a:endParaRPr lang="cs-CZ" b="1" i="1" dirty="0">
              <a:solidFill>
                <a:srgbClr val="00B050"/>
              </a:solidFill>
            </a:endParaRPr>
          </a:p>
          <a:p>
            <a:pPr marL="182880" indent="-182880" fontAlgn="auto">
              <a:spcAft>
                <a:spcPts val="0"/>
              </a:spcAft>
              <a:buFont typeface="Arial" pitchFamily="34" charset="0"/>
              <a:buChar char="•"/>
              <a:defRPr/>
            </a:pPr>
            <a:r>
              <a:rPr lang="pl-PL" i="1" dirty="0"/>
              <a:t>Tato technologie je založena na opačném principu než Pick by Light. </a:t>
            </a:r>
            <a:r>
              <a:rPr lang="pl-PL" i="1" dirty="0" smtClean="0"/>
              <a:t>Podle </a:t>
            </a:r>
            <a:r>
              <a:rPr lang="cs-CZ" i="1" dirty="0" smtClean="0"/>
              <a:t>objednávky </a:t>
            </a:r>
            <a:r>
              <a:rPr lang="cs-CZ" i="1" dirty="0"/>
              <a:t>provádí skladový operátor sběr zboží do určených vozíků (</a:t>
            </a:r>
            <a:r>
              <a:rPr lang="cs-CZ" i="1" dirty="0" smtClean="0"/>
              <a:t>přepravek, kontejnerů</a:t>
            </a:r>
            <a:r>
              <a:rPr lang="cs-CZ" i="1" dirty="0"/>
              <a:t>), které jsou připraveny na daných pozicích. Ty jsou opět vybaveny </a:t>
            </a:r>
            <a:r>
              <a:rPr lang="cs-CZ" i="1" dirty="0" smtClean="0"/>
              <a:t>displejem označující </a:t>
            </a:r>
            <a:r>
              <a:rPr lang="cs-CZ" i="1" dirty="0"/>
              <a:t>číslo množství. Displej identifikuje zboží za pomoci čtečky čárových kódů </a:t>
            </a:r>
            <a:r>
              <a:rPr lang="cs-CZ" i="1" dirty="0" smtClean="0"/>
              <a:t>nebo radiofrekvenční </a:t>
            </a:r>
            <a:r>
              <a:rPr lang="cs-CZ" i="1" dirty="0"/>
              <a:t>identifikace (dále jen RFID). Položky, které má operátor vychystat, </a:t>
            </a:r>
            <a:r>
              <a:rPr lang="cs-CZ" i="1" dirty="0" smtClean="0"/>
              <a:t>jsou k </a:t>
            </a:r>
            <a:r>
              <a:rPr lang="cs-CZ" i="1" dirty="0"/>
              <a:t>němu dopravovány pomocí automatického dopravníku. Po vložení zboží do </a:t>
            </a:r>
            <a:r>
              <a:rPr lang="cs-CZ" i="1" dirty="0" smtClean="0"/>
              <a:t>přepravky potvrdí </a:t>
            </a:r>
            <a:r>
              <a:rPr lang="cs-CZ" i="1" dirty="0"/>
              <a:t>tento úkon potvrzujícím tlačítkem</a:t>
            </a:r>
            <a:r>
              <a:rPr lang="cs-CZ" i="1" dirty="0" smtClean="0"/>
              <a:t>.“ </a:t>
            </a:r>
          </a:p>
          <a:p>
            <a:pPr marL="182880" indent="-182880" fontAlgn="auto">
              <a:spcAft>
                <a:spcPts val="0"/>
              </a:spcAft>
              <a:buFont typeface="Arial" pitchFamily="34" charset="0"/>
              <a:buChar char="•"/>
              <a:defRPr/>
            </a:pPr>
            <a:r>
              <a:rPr lang="cs-CZ" i="1" dirty="0"/>
              <a:t>Zdroj: Lenka </a:t>
            </a:r>
            <a:r>
              <a:rPr lang="cs-CZ" i="1" dirty="0" err="1"/>
              <a:t>Schafferová</a:t>
            </a:r>
            <a:r>
              <a:rPr lang="cs-CZ" i="1" dirty="0"/>
              <a:t>, </a:t>
            </a:r>
            <a:r>
              <a:rPr lang="cs-CZ" dirty="0"/>
              <a:t>Systémy vychystávání zboží v rámci řízených skladů, BP, 2014, s. 23 - 28</a:t>
            </a:r>
            <a:endParaRPr lang="cs-CZ" i="1" dirty="0"/>
          </a:p>
          <a:p>
            <a:pPr marL="0" indent="0" fontAlgn="auto">
              <a:spcAft>
                <a:spcPts val="0"/>
              </a:spcAft>
              <a:buFont typeface="Arial" pitchFamily="34" charset="0"/>
              <a:buNone/>
              <a:defRPr/>
            </a:pPr>
            <a:endParaRPr lang="cs-CZ" i="1" dirty="0" smtClean="0"/>
          </a:p>
          <a:p>
            <a:pPr marL="182880" indent="-182880" fontAlgn="auto">
              <a:spcAft>
                <a:spcPts val="0"/>
              </a:spcAft>
              <a:buFont typeface="Arial" pitchFamily="34" charset="0"/>
              <a:buChar char="•"/>
              <a:defRPr/>
            </a:pPr>
            <a:r>
              <a:rPr lang="cs-CZ" dirty="0" smtClean="0"/>
              <a:t>Alternativa – „</a:t>
            </a:r>
            <a:r>
              <a:rPr lang="cs-CZ" dirty="0" err="1" smtClean="0"/>
              <a:t>put</a:t>
            </a:r>
            <a:r>
              <a:rPr lang="cs-CZ" dirty="0" smtClean="0"/>
              <a:t> to </a:t>
            </a:r>
            <a:r>
              <a:rPr lang="cs-CZ" dirty="0" err="1" smtClean="0"/>
              <a:t>belt</a:t>
            </a:r>
            <a:r>
              <a:rPr lang="cs-CZ" dirty="0" smtClean="0"/>
              <a:t>“ – pokud zboží na přepravní pás</a:t>
            </a:r>
          </a:p>
          <a:p>
            <a:pPr marL="0" indent="0" fontAlgn="auto">
              <a:spcAft>
                <a:spcPts val="0"/>
              </a:spcAft>
              <a:buFont typeface="Arial" pitchFamily="34" charset="0"/>
              <a:buNone/>
              <a:defRPr/>
            </a:pPr>
            <a:endParaRPr lang="cs-CZ" dirty="0"/>
          </a:p>
        </p:txBody>
      </p:sp>
    </p:spTree>
    <p:extLst>
      <p:ext uri="{BB962C8B-B14F-4D97-AF65-F5344CB8AC3E}">
        <p14:creationId xmlns:p14="http://schemas.microsoft.com/office/powerpoint/2010/main" val="39624683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20080"/>
          </a:xfrm>
        </p:spPr>
        <p:txBody>
          <a:bodyPr>
            <a:normAutofit fontScale="90000"/>
          </a:bodyPr>
          <a:lstStyle/>
          <a:p>
            <a:r>
              <a:rPr lang="cs-CZ" dirty="0" smtClean="0">
                <a:solidFill>
                  <a:srgbClr val="0070C0"/>
                </a:solidFill>
              </a:rPr>
              <a:t>Vychystávání a technika (5)</a:t>
            </a:r>
            <a:endParaRPr lang="cs-CZ" dirty="0"/>
          </a:p>
        </p:txBody>
      </p:sp>
      <p:sp>
        <p:nvSpPr>
          <p:cNvPr id="3" name="Zástupný symbol pro obsah 2"/>
          <p:cNvSpPr>
            <a:spLocks noGrp="1"/>
          </p:cNvSpPr>
          <p:nvPr>
            <p:ph idx="1"/>
          </p:nvPr>
        </p:nvSpPr>
        <p:spPr>
          <a:xfrm>
            <a:off x="457200" y="836712"/>
            <a:ext cx="8229600" cy="5289451"/>
          </a:xfrm>
        </p:spPr>
        <p:txBody>
          <a:bodyPr>
            <a:normAutofit fontScale="85000" lnSpcReduction="20000"/>
          </a:bodyPr>
          <a:lstStyle/>
          <a:p>
            <a:endParaRPr lang="cs-CZ" dirty="0" smtClean="0"/>
          </a:p>
          <a:p>
            <a:r>
              <a:rPr lang="en-US" dirty="0" smtClean="0"/>
              <a:t>Pick-by-Point</a:t>
            </a:r>
            <a:r>
              <a:rPr lang="cs-CZ" dirty="0" smtClean="0"/>
              <a:t> – vychystávání pomocí světla, označující místo uložení (např. na světelné tabuli, v počítači) – načtení čárového kódu zboží pro vychystání – rozsvícení světla na </a:t>
            </a:r>
            <a:r>
              <a:rPr lang="cs-CZ" dirty="0"/>
              <a:t>číslici </a:t>
            </a:r>
            <a:r>
              <a:rPr lang="cs-CZ" dirty="0" smtClean="0"/>
              <a:t>na určitém panelu = informace </a:t>
            </a:r>
            <a:r>
              <a:rPr lang="cs-CZ" dirty="0"/>
              <a:t>o místě odběru a místě uložení </a:t>
            </a:r>
            <a:r>
              <a:rPr lang="cs-CZ" dirty="0" smtClean="0"/>
              <a:t>zboží určeného </a:t>
            </a:r>
            <a:r>
              <a:rPr lang="cs-CZ" dirty="0"/>
              <a:t>na </a:t>
            </a:r>
            <a:r>
              <a:rPr lang="cs-CZ" dirty="0" smtClean="0"/>
              <a:t>vychystávání. </a:t>
            </a:r>
            <a:r>
              <a:rPr lang="cs-CZ" dirty="0"/>
              <a:t>Po </a:t>
            </a:r>
            <a:r>
              <a:rPr lang="cs-CZ" dirty="0" smtClean="0"/>
              <a:t>odběru požadovaného počtu </a:t>
            </a:r>
            <a:r>
              <a:rPr lang="cs-CZ" dirty="0"/>
              <a:t>musí pracovník </a:t>
            </a:r>
            <a:r>
              <a:rPr lang="cs-CZ" dirty="0" smtClean="0"/>
              <a:t>ukončení odběru vždy </a:t>
            </a:r>
            <a:r>
              <a:rPr lang="cs-CZ" dirty="0"/>
              <a:t>potvrdit stisknutím tlačítka systému Pick-</a:t>
            </a:r>
            <a:r>
              <a:rPr lang="cs-CZ" dirty="0" err="1"/>
              <a:t>Remote</a:t>
            </a:r>
            <a:r>
              <a:rPr lang="cs-CZ" dirty="0"/>
              <a:t>-</a:t>
            </a:r>
            <a:r>
              <a:rPr lang="cs-CZ" dirty="0" err="1"/>
              <a:t>Key</a:t>
            </a:r>
            <a:r>
              <a:rPr lang="cs-CZ" dirty="0"/>
              <a:t>. </a:t>
            </a:r>
            <a:r>
              <a:rPr lang="cs-CZ" dirty="0" smtClean="0"/>
              <a:t>(alternativa na dalším </a:t>
            </a:r>
            <a:r>
              <a:rPr lang="cs-CZ" dirty="0" err="1" smtClean="0"/>
              <a:t>slidu</a:t>
            </a:r>
            <a:r>
              <a:rPr lang="cs-CZ" dirty="0" smtClean="0"/>
              <a:t>)</a:t>
            </a:r>
          </a:p>
          <a:p>
            <a:r>
              <a:rPr lang="en-US" dirty="0" smtClean="0"/>
              <a:t>Pick-by-Voice</a:t>
            </a:r>
            <a:r>
              <a:rPr lang="cs-CZ" dirty="0" smtClean="0"/>
              <a:t> – vychystávání na základě hlasových pokynů, </a:t>
            </a:r>
            <a:r>
              <a:rPr lang="cs-CZ" dirty="0"/>
              <a:t>které </a:t>
            </a:r>
            <a:r>
              <a:rPr lang="cs-CZ" dirty="0" smtClean="0"/>
              <a:t>se </a:t>
            </a:r>
            <a:r>
              <a:rPr lang="cs-CZ" dirty="0"/>
              <a:t>dostávají </a:t>
            </a:r>
            <a:r>
              <a:rPr lang="cs-CZ" dirty="0" smtClean="0"/>
              <a:t>vychystávací prostřednictvím </a:t>
            </a:r>
            <a:r>
              <a:rPr lang="cs-CZ" dirty="0"/>
              <a:t>sluchátek a </a:t>
            </a:r>
            <a:r>
              <a:rPr lang="cs-CZ" dirty="0" smtClean="0"/>
              <a:t>mikrofonu</a:t>
            </a:r>
          </a:p>
          <a:p>
            <a:r>
              <a:rPr lang="en-US" dirty="0" smtClean="0"/>
              <a:t>, </a:t>
            </a:r>
            <a:r>
              <a:rPr lang="en-US" dirty="0"/>
              <a:t>Pick-by-Light, Pick-by-Scanner, Pick-by-Box, Pick-by-Frame</a:t>
            </a:r>
            <a:endParaRPr lang="cs-CZ" dirty="0"/>
          </a:p>
        </p:txBody>
      </p:sp>
    </p:spTree>
    <p:extLst>
      <p:ext uri="{BB962C8B-B14F-4D97-AF65-F5344CB8AC3E}">
        <p14:creationId xmlns:p14="http://schemas.microsoft.com/office/powerpoint/2010/main" val="1141207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fontScale="90000"/>
          </a:bodyPr>
          <a:lstStyle/>
          <a:p>
            <a:pPr eaLnBrk="1" hangingPunct="1"/>
            <a:r>
              <a:rPr lang="en-US" altLang="cs-CZ" dirty="0" smtClean="0"/>
              <a:t>Strategic</a:t>
            </a:r>
            <a:r>
              <a:rPr lang="cs-CZ" altLang="cs-CZ" dirty="0" err="1" smtClean="0"/>
              <a:t>ké</a:t>
            </a:r>
            <a:r>
              <a:rPr lang="cs-CZ" altLang="cs-CZ" dirty="0" smtClean="0"/>
              <a:t> skladování – ekonomické benefity a služby</a:t>
            </a:r>
            <a:r>
              <a:rPr lang="en-US" altLang="cs-CZ" dirty="0" smtClean="0"/>
              <a:t> </a:t>
            </a:r>
            <a:r>
              <a:rPr lang="cs-CZ" altLang="cs-CZ" dirty="0" smtClean="0"/>
              <a:t>- funkce</a:t>
            </a:r>
            <a:endParaRPr lang="en-US" altLang="cs-CZ" dirty="0" smtClean="0"/>
          </a:p>
        </p:txBody>
      </p:sp>
      <p:sp>
        <p:nvSpPr>
          <p:cNvPr id="9219" name="Rectangle 5"/>
          <p:cNvSpPr>
            <a:spLocks noGrp="1" noChangeArrowheads="1"/>
          </p:cNvSpPr>
          <p:nvPr>
            <p:ph type="body" sz="half" idx="1"/>
          </p:nvPr>
        </p:nvSpPr>
        <p:spPr>
          <a:xfrm>
            <a:off x="457200" y="1600200"/>
            <a:ext cx="5334000" cy="4525963"/>
          </a:xfrm>
        </p:spPr>
        <p:txBody>
          <a:bodyPr>
            <a:normAutofit fontScale="92500" lnSpcReduction="10000"/>
          </a:bodyPr>
          <a:lstStyle/>
          <a:p>
            <a:pPr eaLnBrk="1" hangingPunct="1">
              <a:lnSpc>
                <a:spcPct val="90000"/>
              </a:lnSpc>
            </a:pPr>
            <a:r>
              <a:rPr lang="en-US" altLang="cs-CZ" sz="2400" b="1" dirty="0" smtClean="0"/>
              <a:t>Economic</a:t>
            </a:r>
            <a:r>
              <a:rPr lang="cs-CZ" altLang="cs-CZ" sz="2400" b="1" dirty="0" err="1" smtClean="0"/>
              <a:t>ké</a:t>
            </a:r>
            <a:r>
              <a:rPr lang="en-US" altLang="cs-CZ" sz="2400" b="1" dirty="0" smtClean="0"/>
              <a:t> benefit</a:t>
            </a:r>
            <a:r>
              <a:rPr lang="cs-CZ" altLang="cs-CZ" sz="2400" b="1" dirty="0" smtClean="0"/>
              <a:t>y</a:t>
            </a:r>
            <a:r>
              <a:rPr lang="en-US" altLang="cs-CZ" sz="2400" dirty="0" smtClean="0"/>
              <a:t> </a:t>
            </a:r>
            <a:r>
              <a:rPr lang="cs-CZ" altLang="cs-CZ" sz="2400" dirty="0" smtClean="0"/>
              <a:t>– redukce logistických nákladů</a:t>
            </a:r>
            <a:endParaRPr lang="en-US" altLang="cs-CZ" sz="2400" dirty="0" smtClean="0">
              <a:solidFill>
                <a:srgbClr val="FF0000"/>
              </a:solidFill>
            </a:endParaRPr>
          </a:p>
          <a:p>
            <a:pPr lvl="1" eaLnBrk="1" hangingPunct="1">
              <a:lnSpc>
                <a:spcPct val="90000"/>
              </a:lnSpc>
            </a:pPr>
            <a:r>
              <a:rPr lang="cs-CZ" altLang="cs-CZ" sz="2000" dirty="0" smtClean="0"/>
              <a:t>Konsolidace a tzv. </a:t>
            </a:r>
            <a:r>
              <a:rPr lang="en-US" altLang="cs-CZ" sz="2000" dirty="0" smtClean="0"/>
              <a:t>break-bulk</a:t>
            </a:r>
          </a:p>
          <a:p>
            <a:pPr lvl="1" eaLnBrk="1" hangingPunct="1">
              <a:lnSpc>
                <a:spcPct val="90000"/>
              </a:lnSpc>
            </a:pPr>
            <a:r>
              <a:rPr lang="cs-CZ" altLang="cs-CZ" sz="2000" dirty="0" smtClean="0"/>
              <a:t>třídění</a:t>
            </a:r>
            <a:endParaRPr lang="en-US" altLang="cs-CZ" sz="2000" dirty="0" smtClean="0"/>
          </a:p>
          <a:p>
            <a:pPr lvl="1" eaLnBrk="1" hangingPunct="1">
              <a:lnSpc>
                <a:spcPct val="90000"/>
              </a:lnSpc>
            </a:pPr>
            <a:r>
              <a:rPr lang="cs-CZ" altLang="cs-CZ" sz="2000" dirty="0" smtClean="0"/>
              <a:t>Sezónní skladování</a:t>
            </a:r>
            <a:endParaRPr lang="en-US" altLang="cs-CZ" sz="2000" dirty="0" smtClean="0"/>
          </a:p>
          <a:p>
            <a:pPr lvl="1" eaLnBrk="1" hangingPunct="1">
              <a:lnSpc>
                <a:spcPct val="90000"/>
              </a:lnSpc>
            </a:pPr>
            <a:r>
              <a:rPr lang="en-US" altLang="cs-CZ" sz="2000" dirty="0" err="1" smtClean="0"/>
              <a:t>Rever</a:t>
            </a:r>
            <a:r>
              <a:rPr lang="cs-CZ" altLang="cs-CZ" sz="2000" dirty="0" smtClean="0"/>
              <a:t>zní logistika</a:t>
            </a:r>
            <a:endParaRPr lang="en-US" altLang="cs-CZ" sz="2000" dirty="0" smtClean="0"/>
          </a:p>
          <a:p>
            <a:pPr eaLnBrk="1" hangingPunct="1">
              <a:lnSpc>
                <a:spcPct val="90000"/>
              </a:lnSpc>
            </a:pPr>
            <a:r>
              <a:rPr lang="cs-CZ" altLang="cs-CZ" sz="2400" b="1" dirty="0" smtClean="0"/>
              <a:t>Benefity v podobě služeb = zlepšení prodeje nad přidané náklady</a:t>
            </a:r>
            <a:endParaRPr lang="en-US" altLang="cs-CZ" sz="2400" dirty="0" smtClean="0">
              <a:solidFill>
                <a:srgbClr val="FF0000"/>
              </a:solidFill>
            </a:endParaRPr>
          </a:p>
          <a:p>
            <a:pPr lvl="1" eaLnBrk="1" hangingPunct="1">
              <a:lnSpc>
                <a:spcPct val="90000"/>
              </a:lnSpc>
            </a:pPr>
            <a:r>
              <a:rPr lang="en-US" altLang="cs-CZ" sz="2000" dirty="0" smtClean="0"/>
              <a:t>Spot-stocking</a:t>
            </a:r>
            <a:r>
              <a:rPr lang="cs-CZ" altLang="cs-CZ" sz="2000" dirty="0" smtClean="0"/>
              <a:t> (skladování zboží pro sezónní anebo promoční poptávku/zásilky)</a:t>
            </a:r>
            <a:endParaRPr lang="en-US" altLang="cs-CZ" sz="2000" dirty="0" smtClean="0"/>
          </a:p>
          <a:p>
            <a:pPr lvl="1" eaLnBrk="1" hangingPunct="1">
              <a:lnSpc>
                <a:spcPct val="90000"/>
              </a:lnSpc>
            </a:pPr>
            <a:r>
              <a:rPr lang="en-US" altLang="cs-CZ" sz="2000" dirty="0" smtClean="0"/>
              <a:t>Full line stocking</a:t>
            </a:r>
            <a:r>
              <a:rPr lang="cs-CZ" altLang="cs-CZ" sz="2000" dirty="0" smtClean="0"/>
              <a:t> (skladování celé produktové řady = </a:t>
            </a:r>
            <a:r>
              <a:rPr lang="cs-CZ" altLang="cs-CZ" sz="2000" dirty="0" err="1" smtClean="0"/>
              <a:t>one</a:t>
            </a:r>
            <a:r>
              <a:rPr lang="cs-CZ" altLang="cs-CZ" sz="2000" dirty="0" smtClean="0"/>
              <a:t>-stop-shopping od mnoha dodavatelů pro jednoho odběratele)</a:t>
            </a:r>
            <a:endParaRPr lang="en-US" altLang="cs-CZ" sz="2000" dirty="0" smtClean="0"/>
          </a:p>
          <a:p>
            <a:pPr lvl="1" eaLnBrk="1" hangingPunct="1">
              <a:lnSpc>
                <a:spcPct val="90000"/>
              </a:lnSpc>
            </a:pPr>
            <a:r>
              <a:rPr lang="en-US" altLang="cs-CZ" sz="2000" dirty="0" smtClean="0"/>
              <a:t>Value-added services</a:t>
            </a:r>
            <a:r>
              <a:rPr lang="cs-CZ" altLang="cs-CZ" sz="2000" dirty="0" smtClean="0"/>
              <a:t> (zušlechťovací operace, funkce)</a:t>
            </a:r>
            <a:endParaRPr lang="en-US" altLang="cs-CZ" sz="2000" dirty="0" smtClean="0"/>
          </a:p>
        </p:txBody>
      </p:sp>
      <p:pic>
        <p:nvPicPr>
          <p:cNvPr id="9220" name="Picture 5" descr="warehouse fullfillmen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647825"/>
            <a:ext cx="18288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3289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p:cNvSpPr>
            <a:spLocks noChangeArrowheads="1"/>
          </p:cNvSpPr>
          <p:nvPr/>
        </p:nvSpPr>
        <p:spPr bwMode="auto">
          <a:xfrm>
            <a:off x="1259632" y="268615"/>
            <a:ext cx="2391680" cy="52322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800" b="1" dirty="0" smtClean="0">
                <a:latin typeface="Calibri" pitchFamily="34" charset="0"/>
                <a:cs typeface="Calibri" pitchFamily="34" charset="0"/>
              </a:rPr>
              <a:t>Pick – by-place</a:t>
            </a:r>
            <a:endParaRPr lang="cs-CZ" altLang="cs-CZ" sz="2800" b="1" dirty="0">
              <a:latin typeface="Calibri" pitchFamily="34" charset="0"/>
              <a:cs typeface="Calibri" pitchFamily="34" charset="0"/>
            </a:endParaRPr>
          </a:p>
        </p:txBody>
      </p:sp>
      <p:sp>
        <p:nvSpPr>
          <p:cNvPr id="5" name="Rectangle 18"/>
          <p:cNvSpPr>
            <a:spLocks noChangeArrowheads="1"/>
          </p:cNvSpPr>
          <p:nvPr/>
        </p:nvSpPr>
        <p:spPr bwMode="auto">
          <a:xfrm>
            <a:off x="395288" y="1192213"/>
            <a:ext cx="4968875" cy="7080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buFontTx/>
              <a:buChar char="•"/>
            </a:pPr>
            <a:r>
              <a:rPr lang="cs-CZ" altLang="cs-CZ" sz="2000" b="1" dirty="0">
                <a:latin typeface="Calibri" pitchFamily="34" charset="0"/>
                <a:cs typeface="Calibri" pitchFamily="34" charset="0"/>
              </a:rPr>
              <a:t>Každý regál má malý displej pro komunikaci operátor – počítač</a:t>
            </a:r>
          </a:p>
        </p:txBody>
      </p:sp>
      <p:sp>
        <p:nvSpPr>
          <p:cNvPr id="6" name="Rectangle 19"/>
          <p:cNvSpPr>
            <a:spLocks noChangeArrowheads="1"/>
          </p:cNvSpPr>
          <p:nvPr/>
        </p:nvSpPr>
        <p:spPr bwMode="auto">
          <a:xfrm>
            <a:off x="395288" y="1836738"/>
            <a:ext cx="5113337" cy="1016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buFontTx/>
              <a:buChar char="•"/>
            </a:pPr>
            <a:r>
              <a:rPr lang="cs-CZ" altLang="cs-CZ" sz="2000" b="1">
                <a:latin typeface="Calibri" pitchFamily="34" charset="0"/>
                <a:cs typeface="Calibri" pitchFamily="34" charset="0"/>
              </a:rPr>
              <a:t>Svítící signální  světlo označuje místo, odkud má operátor vzít  zboží a na displeji je uveden počet jednotek</a:t>
            </a:r>
            <a:endParaRPr lang="en-US" altLang="cs-CZ" sz="2000" b="1">
              <a:latin typeface="Calibri" pitchFamily="34" charset="0"/>
              <a:cs typeface="Calibri" pitchFamily="34" charset="0"/>
            </a:endParaRPr>
          </a:p>
        </p:txBody>
      </p:sp>
      <p:sp>
        <p:nvSpPr>
          <p:cNvPr id="7" name="Rectangle 20"/>
          <p:cNvSpPr>
            <a:spLocks noChangeArrowheads="1"/>
          </p:cNvSpPr>
          <p:nvPr/>
        </p:nvSpPr>
        <p:spPr bwMode="auto">
          <a:xfrm>
            <a:off x="395288" y="3494088"/>
            <a:ext cx="4752975" cy="101441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buFontTx/>
              <a:buChar char="•"/>
            </a:pPr>
            <a:r>
              <a:rPr lang="cs-CZ" altLang="cs-CZ" sz="2000" b="1">
                <a:latin typeface="Calibri" pitchFamily="34" charset="0"/>
                <a:cs typeface="Calibri" pitchFamily="34" charset="0"/>
              </a:rPr>
              <a:t>Po vyjmutí požadovaného počtu stisknutím tlačítka operátor sdělí ukončení operace</a:t>
            </a:r>
          </a:p>
        </p:txBody>
      </p:sp>
      <p:sp>
        <p:nvSpPr>
          <p:cNvPr id="8" name="Rectangle 21"/>
          <p:cNvSpPr>
            <a:spLocks noChangeArrowheads="1"/>
          </p:cNvSpPr>
          <p:nvPr/>
        </p:nvSpPr>
        <p:spPr bwMode="auto">
          <a:xfrm>
            <a:off x="395288" y="2844800"/>
            <a:ext cx="4897437" cy="7080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buFontTx/>
              <a:buChar char="•"/>
            </a:pPr>
            <a:r>
              <a:rPr lang="cs-CZ" altLang="cs-CZ" sz="2000" b="1">
                <a:latin typeface="Calibri" pitchFamily="34" charset="0"/>
                <a:cs typeface="Calibri" pitchFamily="34" charset="0"/>
              </a:rPr>
              <a:t>Další rozsvícené světlo vede operátora k dalšímu místu</a:t>
            </a:r>
          </a:p>
        </p:txBody>
      </p:sp>
      <p:sp>
        <p:nvSpPr>
          <p:cNvPr id="9" name="Rectangle 22"/>
          <p:cNvSpPr>
            <a:spLocks noChangeArrowheads="1"/>
          </p:cNvSpPr>
          <p:nvPr/>
        </p:nvSpPr>
        <p:spPr bwMode="auto">
          <a:xfrm>
            <a:off x="5654675" y="1412875"/>
            <a:ext cx="719138" cy="31686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10" name="Line 24"/>
          <p:cNvSpPr>
            <a:spLocks noChangeShapeType="1"/>
          </p:cNvSpPr>
          <p:nvPr/>
        </p:nvSpPr>
        <p:spPr bwMode="auto">
          <a:xfrm>
            <a:off x="5654675" y="1701800"/>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 name="Line 25"/>
          <p:cNvSpPr>
            <a:spLocks noChangeShapeType="1"/>
          </p:cNvSpPr>
          <p:nvPr/>
        </p:nvSpPr>
        <p:spPr bwMode="auto">
          <a:xfrm>
            <a:off x="5654675" y="1989138"/>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 name="Line 26"/>
          <p:cNvSpPr>
            <a:spLocks noChangeShapeType="1"/>
          </p:cNvSpPr>
          <p:nvPr/>
        </p:nvSpPr>
        <p:spPr bwMode="auto">
          <a:xfrm>
            <a:off x="5654675" y="2276475"/>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 name="Line 27"/>
          <p:cNvSpPr>
            <a:spLocks noChangeShapeType="1"/>
          </p:cNvSpPr>
          <p:nvPr/>
        </p:nvSpPr>
        <p:spPr bwMode="auto">
          <a:xfrm>
            <a:off x="5654675" y="2565400"/>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 name="Line 28"/>
          <p:cNvSpPr>
            <a:spLocks noChangeShapeType="1"/>
          </p:cNvSpPr>
          <p:nvPr/>
        </p:nvSpPr>
        <p:spPr bwMode="auto">
          <a:xfrm>
            <a:off x="5654675" y="2852738"/>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 name="Line 29"/>
          <p:cNvSpPr>
            <a:spLocks noChangeShapeType="1"/>
          </p:cNvSpPr>
          <p:nvPr/>
        </p:nvSpPr>
        <p:spPr bwMode="auto">
          <a:xfrm>
            <a:off x="5654675" y="3141663"/>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 name="Line 30"/>
          <p:cNvSpPr>
            <a:spLocks noChangeShapeType="1"/>
          </p:cNvSpPr>
          <p:nvPr/>
        </p:nvSpPr>
        <p:spPr bwMode="auto">
          <a:xfrm>
            <a:off x="5654675" y="3429000"/>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 name="Line 31"/>
          <p:cNvSpPr>
            <a:spLocks noChangeShapeType="1"/>
          </p:cNvSpPr>
          <p:nvPr/>
        </p:nvSpPr>
        <p:spPr bwMode="auto">
          <a:xfrm>
            <a:off x="5654675" y="4292600"/>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 name="Line 32"/>
          <p:cNvSpPr>
            <a:spLocks noChangeShapeType="1"/>
          </p:cNvSpPr>
          <p:nvPr/>
        </p:nvSpPr>
        <p:spPr bwMode="auto">
          <a:xfrm>
            <a:off x="5654675" y="4005263"/>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 name="Line 33"/>
          <p:cNvSpPr>
            <a:spLocks noChangeShapeType="1"/>
          </p:cNvSpPr>
          <p:nvPr/>
        </p:nvSpPr>
        <p:spPr bwMode="auto">
          <a:xfrm>
            <a:off x="5654675" y="3717925"/>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0" name="Rectangle 34"/>
          <p:cNvSpPr>
            <a:spLocks noChangeArrowheads="1"/>
          </p:cNvSpPr>
          <p:nvPr/>
        </p:nvSpPr>
        <p:spPr bwMode="auto">
          <a:xfrm>
            <a:off x="7381875" y="1412875"/>
            <a:ext cx="719138" cy="31686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21" name="Line 35"/>
          <p:cNvSpPr>
            <a:spLocks noChangeShapeType="1"/>
          </p:cNvSpPr>
          <p:nvPr/>
        </p:nvSpPr>
        <p:spPr bwMode="auto">
          <a:xfrm>
            <a:off x="7381875" y="1701800"/>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2" name="Line 36"/>
          <p:cNvSpPr>
            <a:spLocks noChangeShapeType="1"/>
          </p:cNvSpPr>
          <p:nvPr/>
        </p:nvSpPr>
        <p:spPr bwMode="auto">
          <a:xfrm>
            <a:off x="7381875" y="1989138"/>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 name="Line 37"/>
          <p:cNvSpPr>
            <a:spLocks noChangeShapeType="1"/>
          </p:cNvSpPr>
          <p:nvPr/>
        </p:nvSpPr>
        <p:spPr bwMode="auto">
          <a:xfrm>
            <a:off x="7381875" y="2276475"/>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 name="Line 38"/>
          <p:cNvSpPr>
            <a:spLocks noChangeShapeType="1"/>
          </p:cNvSpPr>
          <p:nvPr/>
        </p:nvSpPr>
        <p:spPr bwMode="auto">
          <a:xfrm>
            <a:off x="7381875" y="2565400"/>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5" name="Line 39"/>
          <p:cNvSpPr>
            <a:spLocks noChangeShapeType="1"/>
          </p:cNvSpPr>
          <p:nvPr/>
        </p:nvSpPr>
        <p:spPr bwMode="auto">
          <a:xfrm>
            <a:off x="7381875" y="2852738"/>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 name="Line 40"/>
          <p:cNvSpPr>
            <a:spLocks noChangeShapeType="1"/>
          </p:cNvSpPr>
          <p:nvPr/>
        </p:nvSpPr>
        <p:spPr bwMode="auto">
          <a:xfrm>
            <a:off x="7381875" y="3141663"/>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7" name="Line 41"/>
          <p:cNvSpPr>
            <a:spLocks noChangeShapeType="1"/>
          </p:cNvSpPr>
          <p:nvPr/>
        </p:nvSpPr>
        <p:spPr bwMode="auto">
          <a:xfrm>
            <a:off x="7381875" y="3429000"/>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8" name="Line 42"/>
          <p:cNvSpPr>
            <a:spLocks noChangeShapeType="1"/>
          </p:cNvSpPr>
          <p:nvPr/>
        </p:nvSpPr>
        <p:spPr bwMode="auto">
          <a:xfrm>
            <a:off x="7381875" y="4292600"/>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9" name="Line 43"/>
          <p:cNvSpPr>
            <a:spLocks noChangeShapeType="1"/>
          </p:cNvSpPr>
          <p:nvPr/>
        </p:nvSpPr>
        <p:spPr bwMode="auto">
          <a:xfrm>
            <a:off x="7381875" y="4005263"/>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 name="Line 44"/>
          <p:cNvSpPr>
            <a:spLocks noChangeShapeType="1"/>
          </p:cNvSpPr>
          <p:nvPr/>
        </p:nvSpPr>
        <p:spPr bwMode="auto">
          <a:xfrm>
            <a:off x="7381875" y="3717925"/>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1" name="Rectangle 45"/>
          <p:cNvSpPr>
            <a:spLocks noChangeArrowheads="1"/>
          </p:cNvSpPr>
          <p:nvPr/>
        </p:nvSpPr>
        <p:spPr bwMode="auto">
          <a:xfrm>
            <a:off x="6157913" y="1484313"/>
            <a:ext cx="215900"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32" name="Rectangle 46"/>
          <p:cNvSpPr>
            <a:spLocks noChangeArrowheads="1"/>
          </p:cNvSpPr>
          <p:nvPr/>
        </p:nvSpPr>
        <p:spPr bwMode="auto">
          <a:xfrm>
            <a:off x="5942013" y="1484313"/>
            <a:ext cx="215900"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33" name="Rectangle 47"/>
          <p:cNvSpPr>
            <a:spLocks noChangeArrowheads="1"/>
          </p:cNvSpPr>
          <p:nvPr/>
        </p:nvSpPr>
        <p:spPr bwMode="auto">
          <a:xfrm>
            <a:off x="5726113" y="1484313"/>
            <a:ext cx="215900"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34" name="Rectangle 48"/>
          <p:cNvSpPr>
            <a:spLocks noChangeArrowheads="1"/>
          </p:cNvSpPr>
          <p:nvPr/>
        </p:nvSpPr>
        <p:spPr bwMode="auto">
          <a:xfrm>
            <a:off x="6157913" y="1773238"/>
            <a:ext cx="215900" cy="144462"/>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35" name="Rectangle 49"/>
          <p:cNvSpPr>
            <a:spLocks noChangeArrowheads="1"/>
          </p:cNvSpPr>
          <p:nvPr/>
        </p:nvSpPr>
        <p:spPr bwMode="auto">
          <a:xfrm>
            <a:off x="5942013" y="1773238"/>
            <a:ext cx="215900" cy="144462"/>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36" name="Rectangle 50"/>
          <p:cNvSpPr>
            <a:spLocks noChangeArrowheads="1"/>
          </p:cNvSpPr>
          <p:nvPr/>
        </p:nvSpPr>
        <p:spPr bwMode="auto">
          <a:xfrm>
            <a:off x="5726113" y="1773238"/>
            <a:ext cx="215900" cy="144462"/>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37" name="Rectangle 51"/>
          <p:cNvSpPr>
            <a:spLocks noChangeArrowheads="1"/>
          </p:cNvSpPr>
          <p:nvPr/>
        </p:nvSpPr>
        <p:spPr bwMode="auto">
          <a:xfrm>
            <a:off x="6157913" y="2060575"/>
            <a:ext cx="215900" cy="144463"/>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38" name="Rectangle 52"/>
          <p:cNvSpPr>
            <a:spLocks noChangeArrowheads="1"/>
          </p:cNvSpPr>
          <p:nvPr/>
        </p:nvSpPr>
        <p:spPr bwMode="auto">
          <a:xfrm>
            <a:off x="6157913" y="2349500"/>
            <a:ext cx="215900" cy="14446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39" name="Rectangle 53"/>
          <p:cNvSpPr>
            <a:spLocks noChangeArrowheads="1"/>
          </p:cNvSpPr>
          <p:nvPr/>
        </p:nvSpPr>
        <p:spPr bwMode="auto">
          <a:xfrm>
            <a:off x="5942013" y="2349500"/>
            <a:ext cx="215900" cy="14446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40" name="Rectangle 54"/>
          <p:cNvSpPr>
            <a:spLocks noChangeArrowheads="1"/>
          </p:cNvSpPr>
          <p:nvPr/>
        </p:nvSpPr>
        <p:spPr bwMode="auto">
          <a:xfrm>
            <a:off x="6157913" y="2636838"/>
            <a:ext cx="215900" cy="144462"/>
          </a:xfrm>
          <a:prstGeom prst="rect">
            <a:avLst/>
          </a:prstGeom>
          <a:solidFill>
            <a:srgbClr val="D6009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41" name="Rectangle 55"/>
          <p:cNvSpPr>
            <a:spLocks noChangeArrowheads="1"/>
          </p:cNvSpPr>
          <p:nvPr/>
        </p:nvSpPr>
        <p:spPr bwMode="auto">
          <a:xfrm>
            <a:off x="5942013" y="2636838"/>
            <a:ext cx="215900" cy="144462"/>
          </a:xfrm>
          <a:prstGeom prst="rect">
            <a:avLst/>
          </a:prstGeom>
          <a:solidFill>
            <a:srgbClr val="D6009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42" name="Rectangle 56"/>
          <p:cNvSpPr>
            <a:spLocks noChangeArrowheads="1"/>
          </p:cNvSpPr>
          <p:nvPr/>
        </p:nvSpPr>
        <p:spPr bwMode="auto">
          <a:xfrm>
            <a:off x="5726113" y="2636838"/>
            <a:ext cx="215900" cy="144462"/>
          </a:xfrm>
          <a:prstGeom prst="rect">
            <a:avLst/>
          </a:prstGeom>
          <a:solidFill>
            <a:srgbClr val="D6009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43" name="Rectangle 57"/>
          <p:cNvSpPr>
            <a:spLocks noChangeArrowheads="1"/>
          </p:cNvSpPr>
          <p:nvPr/>
        </p:nvSpPr>
        <p:spPr bwMode="auto">
          <a:xfrm>
            <a:off x="6157913" y="2925763"/>
            <a:ext cx="215900" cy="144462"/>
          </a:xfrm>
          <a:prstGeom prst="rect">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44" name="Rectangle 58"/>
          <p:cNvSpPr>
            <a:spLocks noChangeArrowheads="1"/>
          </p:cNvSpPr>
          <p:nvPr/>
        </p:nvSpPr>
        <p:spPr bwMode="auto">
          <a:xfrm>
            <a:off x="5942013" y="2925763"/>
            <a:ext cx="215900" cy="144462"/>
          </a:xfrm>
          <a:prstGeom prst="rect">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45" name="Rectangle 59"/>
          <p:cNvSpPr>
            <a:spLocks noChangeArrowheads="1"/>
          </p:cNvSpPr>
          <p:nvPr/>
        </p:nvSpPr>
        <p:spPr bwMode="auto">
          <a:xfrm>
            <a:off x="5726113" y="2925763"/>
            <a:ext cx="215900" cy="144462"/>
          </a:xfrm>
          <a:prstGeom prst="rect">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46" name="Rectangle 60"/>
          <p:cNvSpPr>
            <a:spLocks noChangeArrowheads="1"/>
          </p:cNvSpPr>
          <p:nvPr/>
        </p:nvSpPr>
        <p:spPr bwMode="auto">
          <a:xfrm>
            <a:off x="6157913" y="3213100"/>
            <a:ext cx="215900" cy="144463"/>
          </a:xfrm>
          <a:prstGeom prst="rect">
            <a:avLst/>
          </a:prstGeom>
          <a:solidFill>
            <a:srgbClr val="6600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47" name="Rectangle 61"/>
          <p:cNvSpPr>
            <a:spLocks noChangeArrowheads="1"/>
          </p:cNvSpPr>
          <p:nvPr/>
        </p:nvSpPr>
        <p:spPr bwMode="auto">
          <a:xfrm>
            <a:off x="6157913" y="3502025"/>
            <a:ext cx="215900" cy="144463"/>
          </a:xfrm>
          <a:prstGeom prst="rect">
            <a:avLst/>
          </a:prstGeom>
          <a:solidFill>
            <a:srgbClr val="33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48" name="Rectangle 62"/>
          <p:cNvSpPr>
            <a:spLocks noChangeArrowheads="1"/>
          </p:cNvSpPr>
          <p:nvPr/>
        </p:nvSpPr>
        <p:spPr bwMode="auto">
          <a:xfrm>
            <a:off x="7381875" y="3213100"/>
            <a:ext cx="215900" cy="144463"/>
          </a:xfrm>
          <a:prstGeom prst="rect">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49" name="Rectangle 63"/>
          <p:cNvSpPr>
            <a:spLocks noChangeArrowheads="1"/>
          </p:cNvSpPr>
          <p:nvPr/>
        </p:nvSpPr>
        <p:spPr bwMode="auto">
          <a:xfrm>
            <a:off x="7381875" y="2925763"/>
            <a:ext cx="215900" cy="144462"/>
          </a:xfrm>
          <a:prstGeom prst="rect">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50" name="Rectangle 64"/>
          <p:cNvSpPr>
            <a:spLocks noChangeArrowheads="1"/>
          </p:cNvSpPr>
          <p:nvPr/>
        </p:nvSpPr>
        <p:spPr bwMode="auto">
          <a:xfrm>
            <a:off x="7381875" y="2636838"/>
            <a:ext cx="215900" cy="144462"/>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51" name="Rectangle 65"/>
          <p:cNvSpPr>
            <a:spLocks noChangeArrowheads="1"/>
          </p:cNvSpPr>
          <p:nvPr/>
        </p:nvSpPr>
        <p:spPr bwMode="auto">
          <a:xfrm>
            <a:off x="7381875" y="2349500"/>
            <a:ext cx="215900" cy="144463"/>
          </a:xfrm>
          <a:prstGeom prst="rect">
            <a:avLst/>
          </a:prstGeom>
          <a:solidFill>
            <a:srgbClr val="2929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52" name="Rectangle 66"/>
          <p:cNvSpPr>
            <a:spLocks noChangeArrowheads="1"/>
          </p:cNvSpPr>
          <p:nvPr/>
        </p:nvSpPr>
        <p:spPr bwMode="auto">
          <a:xfrm>
            <a:off x="5942013" y="3502025"/>
            <a:ext cx="215900" cy="144463"/>
          </a:xfrm>
          <a:prstGeom prst="rect">
            <a:avLst/>
          </a:prstGeom>
          <a:solidFill>
            <a:srgbClr val="33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53" name="Rectangle 67"/>
          <p:cNvSpPr>
            <a:spLocks noChangeArrowheads="1"/>
          </p:cNvSpPr>
          <p:nvPr/>
        </p:nvSpPr>
        <p:spPr bwMode="auto">
          <a:xfrm>
            <a:off x="6157913" y="3789363"/>
            <a:ext cx="215900" cy="144462"/>
          </a:xfrm>
          <a:prstGeom prst="rect">
            <a:avLst/>
          </a:prstGeom>
          <a:solidFill>
            <a:srgbClr val="00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54" name="Rectangle 68"/>
          <p:cNvSpPr>
            <a:spLocks noChangeArrowheads="1"/>
          </p:cNvSpPr>
          <p:nvPr/>
        </p:nvSpPr>
        <p:spPr bwMode="auto">
          <a:xfrm>
            <a:off x="6157913" y="4076700"/>
            <a:ext cx="215900" cy="1444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55" name="Rectangle 69"/>
          <p:cNvSpPr>
            <a:spLocks noChangeArrowheads="1"/>
          </p:cNvSpPr>
          <p:nvPr/>
        </p:nvSpPr>
        <p:spPr bwMode="auto">
          <a:xfrm>
            <a:off x="5942013" y="4076700"/>
            <a:ext cx="215900" cy="1444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56" name="Rectangle 70"/>
          <p:cNvSpPr>
            <a:spLocks noChangeArrowheads="1"/>
          </p:cNvSpPr>
          <p:nvPr/>
        </p:nvSpPr>
        <p:spPr bwMode="auto">
          <a:xfrm>
            <a:off x="7381875" y="3502025"/>
            <a:ext cx="215900" cy="144463"/>
          </a:xfrm>
          <a:prstGeom prst="rect">
            <a:avLst/>
          </a:prstGeom>
          <a:solidFill>
            <a:srgbClr val="A5002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57" name="Rectangle 71"/>
          <p:cNvSpPr>
            <a:spLocks noChangeArrowheads="1"/>
          </p:cNvSpPr>
          <p:nvPr/>
        </p:nvSpPr>
        <p:spPr bwMode="auto">
          <a:xfrm>
            <a:off x="5726113" y="4076700"/>
            <a:ext cx="215900" cy="1444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58" name="Rectangle 72"/>
          <p:cNvSpPr>
            <a:spLocks noChangeArrowheads="1"/>
          </p:cNvSpPr>
          <p:nvPr/>
        </p:nvSpPr>
        <p:spPr bwMode="auto">
          <a:xfrm>
            <a:off x="7597775" y="2349500"/>
            <a:ext cx="215900" cy="144463"/>
          </a:xfrm>
          <a:prstGeom prst="rect">
            <a:avLst/>
          </a:prstGeom>
          <a:solidFill>
            <a:srgbClr val="2929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59" name="Rectangle 73"/>
          <p:cNvSpPr>
            <a:spLocks noChangeArrowheads="1"/>
          </p:cNvSpPr>
          <p:nvPr/>
        </p:nvSpPr>
        <p:spPr bwMode="auto">
          <a:xfrm>
            <a:off x="7597775" y="3213100"/>
            <a:ext cx="215900" cy="144463"/>
          </a:xfrm>
          <a:prstGeom prst="rect">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60" name="Rectangle 74"/>
          <p:cNvSpPr>
            <a:spLocks noChangeArrowheads="1"/>
          </p:cNvSpPr>
          <p:nvPr/>
        </p:nvSpPr>
        <p:spPr bwMode="auto">
          <a:xfrm>
            <a:off x="7381875" y="2060575"/>
            <a:ext cx="215900" cy="144463"/>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61" name="Rectangle 75"/>
          <p:cNvSpPr>
            <a:spLocks noChangeArrowheads="1"/>
          </p:cNvSpPr>
          <p:nvPr/>
        </p:nvSpPr>
        <p:spPr bwMode="auto">
          <a:xfrm>
            <a:off x="7381875" y="3789363"/>
            <a:ext cx="215900" cy="144462"/>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62" name="Rectangle 76"/>
          <p:cNvSpPr>
            <a:spLocks noChangeArrowheads="1"/>
          </p:cNvSpPr>
          <p:nvPr/>
        </p:nvSpPr>
        <p:spPr bwMode="auto">
          <a:xfrm>
            <a:off x="6157913" y="4365625"/>
            <a:ext cx="215900" cy="144463"/>
          </a:xfrm>
          <a:prstGeom prst="rect">
            <a:avLst/>
          </a:prstGeom>
          <a:solidFill>
            <a:srgbClr val="993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63" name="Rectangle 77"/>
          <p:cNvSpPr>
            <a:spLocks noChangeArrowheads="1"/>
          </p:cNvSpPr>
          <p:nvPr/>
        </p:nvSpPr>
        <p:spPr bwMode="auto">
          <a:xfrm>
            <a:off x="7381875" y="1773238"/>
            <a:ext cx="215900" cy="144462"/>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64" name="Rectangle 78"/>
          <p:cNvSpPr>
            <a:spLocks noChangeArrowheads="1"/>
          </p:cNvSpPr>
          <p:nvPr/>
        </p:nvSpPr>
        <p:spPr bwMode="auto">
          <a:xfrm>
            <a:off x="7381875" y="1484313"/>
            <a:ext cx="215900" cy="144462"/>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65" name="Rectangle 79"/>
          <p:cNvSpPr>
            <a:spLocks noChangeArrowheads="1"/>
          </p:cNvSpPr>
          <p:nvPr/>
        </p:nvSpPr>
        <p:spPr bwMode="auto">
          <a:xfrm>
            <a:off x="7381875" y="4365625"/>
            <a:ext cx="215900" cy="144463"/>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66" name="Rectangle 80"/>
          <p:cNvSpPr>
            <a:spLocks noChangeArrowheads="1"/>
          </p:cNvSpPr>
          <p:nvPr/>
        </p:nvSpPr>
        <p:spPr bwMode="auto">
          <a:xfrm>
            <a:off x="7381875" y="4076700"/>
            <a:ext cx="215900" cy="144463"/>
          </a:xfrm>
          <a:prstGeom prst="rect">
            <a:avLst/>
          </a:prstGeom>
          <a:solidFill>
            <a:srgbClr val="8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67" name="Rectangle 81"/>
          <p:cNvSpPr>
            <a:spLocks noChangeArrowheads="1"/>
          </p:cNvSpPr>
          <p:nvPr/>
        </p:nvSpPr>
        <p:spPr bwMode="auto">
          <a:xfrm>
            <a:off x="7813675" y="1773238"/>
            <a:ext cx="215900" cy="144462"/>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68" name="Rectangle 82"/>
          <p:cNvSpPr>
            <a:spLocks noChangeArrowheads="1"/>
          </p:cNvSpPr>
          <p:nvPr/>
        </p:nvSpPr>
        <p:spPr bwMode="auto">
          <a:xfrm>
            <a:off x="7597775" y="2925763"/>
            <a:ext cx="215900" cy="144462"/>
          </a:xfrm>
          <a:prstGeom prst="rect">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69" name="Rectangle 83"/>
          <p:cNvSpPr>
            <a:spLocks noChangeArrowheads="1"/>
          </p:cNvSpPr>
          <p:nvPr/>
        </p:nvSpPr>
        <p:spPr bwMode="auto">
          <a:xfrm>
            <a:off x="7597775" y="1773238"/>
            <a:ext cx="215900" cy="144462"/>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70" name="Rectangle 84"/>
          <p:cNvSpPr>
            <a:spLocks noChangeArrowheads="1"/>
          </p:cNvSpPr>
          <p:nvPr/>
        </p:nvSpPr>
        <p:spPr bwMode="auto">
          <a:xfrm>
            <a:off x="7597775" y="4365625"/>
            <a:ext cx="215900" cy="144463"/>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71" name="Rectangle 85"/>
          <p:cNvSpPr>
            <a:spLocks noChangeArrowheads="1"/>
          </p:cNvSpPr>
          <p:nvPr/>
        </p:nvSpPr>
        <p:spPr bwMode="auto">
          <a:xfrm>
            <a:off x="7597775" y="4076700"/>
            <a:ext cx="215900" cy="144463"/>
          </a:xfrm>
          <a:prstGeom prst="rect">
            <a:avLst/>
          </a:prstGeom>
          <a:solidFill>
            <a:srgbClr val="8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grpSp>
        <p:nvGrpSpPr>
          <p:cNvPr id="72" name="Group 92"/>
          <p:cNvGrpSpPr>
            <a:grpSpLocks/>
          </p:cNvGrpSpPr>
          <p:nvPr/>
        </p:nvGrpSpPr>
        <p:grpSpPr bwMode="auto">
          <a:xfrm>
            <a:off x="6662738" y="3213100"/>
            <a:ext cx="431800" cy="504825"/>
            <a:chOff x="3833" y="2296"/>
            <a:chExt cx="272" cy="318"/>
          </a:xfrm>
        </p:grpSpPr>
        <p:sp>
          <p:nvSpPr>
            <p:cNvPr id="19550" name="Rectangle 86"/>
            <p:cNvSpPr>
              <a:spLocks noChangeArrowheads="1"/>
            </p:cNvSpPr>
            <p:nvPr/>
          </p:nvSpPr>
          <p:spPr bwMode="auto">
            <a:xfrm>
              <a:off x="3878" y="2296"/>
              <a:ext cx="181" cy="31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19551" name="Rectangle 87"/>
            <p:cNvSpPr>
              <a:spLocks noChangeArrowheads="1"/>
            </p:cNvSpPr>
            <p:nvPr/>
          </p:nvSpPr>
          <p:spPr bwMode="auto">
            <a:xfrm>
              <a:off x="3833" y="2296"/>
              <a:ext cx="272" cy="13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19552" name="Line 88"/>
            <p:cNvSpPr>
              <a:spLocks noChangeShapeType="1"/>
            </p:cNvSpPr>
            <p:nvPr/>
          </p:nvSpPr>
          <p:spPr bwMode="auto">
            <a:xfrm>
              <a:off x="3878" y="2523"/>
              <a:ext cx="181"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553" name="Oval 89"/>
            <p:cNvSpPr>
              <a:spLocks noChangeArrowheads="1"/>
            </p:cNvSpPr>
            <p:nvPr/>
          </p:nvSpPr>
          <p:spPr bwMode="auto">
            <a:xfrm>
              <a:off x="3923" y="2478"/>
              <a:ext cx="90" cy="91"/>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19554" name="Line 90"/>
            <p:cNvSpPr>
              <a:spLocks noChangeShapeType="1"/>
            </p:cNvSpPr>
            <p:nvPr/>
          </p:nvSpPr>
          <p:spPr bwMode="auto">
            <a:xfrm flipV="1">
              <a:off x="4059" y="2387"/>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555" name="Line 91"/>
            <p:cNvSpPr>
              <a:spLocks noChangeShapeType="1"/>
            </p:cNvSpPr>
            <p:nvPr/>
          </p:nvSpPr>
          <p:spPr bwMode="auto">
            <a:xfrm flipV="1">
              <a:off x="3878" y="2387"/>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79" name="Oval 93"/>
          <p:cNvSpPr>
            <a:spLocks noChangeArrowheads="1"/>
          </p:cNvSpPr>
          <p:nvPr/>
        </p:nvSpPr>
        <p:spPr bwMode="auto">
          <a:xfrm>
            <a:off x="7310438" y="1412875"/>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80" name="Oval 94"/>
          <p:cNvSpPr>
            <a:spLocks noChangeArrowheads="1"/>
          </p:cNvSpPr>
          <p:nvPr/>
        </p:nvSpPr>
        <p:spPr bwMode="auto">
          <a:xfrm>
            <a:off x="7310438" y="1701800"/>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81" name="Oval 95"/>
          <p:cNvSpPr>
            <a:spLocks noChangeArrowheads="1"/>
          </p:cNvSpPr>
          <p:nvPr/>
        </p:nvSpPr>
        <p:spPr bwMode="auto">
          <a:xfrm>
            <a:off x="7310438" y="1989138"/>
            <a:ext cx="71437" cy="714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82" name="Oval 96"/>
          <p:cNvSpPr>
            <a:spLocks noChangeArrowheads="1"/>
          </p:cNvSpPr>
          <p:nvPr/>
        </p:nvSpPr>
        <p:spPr bwMode="auto">
          <a:xfrm>
            <a:off x="7310438" y="2276475"/>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83" name="Oval 97"/>
          <p:cNvSpPr>
            <a:spLocks noChangeArrowheads="1"/>
          </p:cNvSpPr>
          <p:nvPr/>
        </p:nvSpPr>
        <p:spPr bwMode="auto">
          <a:xfrm>
            <a:off x="7310438" y="2565400"/>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84" name="Oval 98"/>
          <p:cNvSpPr>
            <a:spLocks noChangeArrowheads="1"/>
          </p:cNvSpPr>
          <p:nvPr/>
        </p:nvSpPr>
        <p:spPr bwMode="auto">
          <a:xfrm>
            <a:off x="7310438" y="2852738"/>
            <a:ext cx="71437" cy="714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85" name="Oval 99"/>
          <p:cNvSpPr>
            <a:spLocks noChangeArrowheads="1"/>
          </p:cNvSpPr>
          <p:nvPr/>
        </p:nvSpPr>
        <p:spPr bwMode="auto">
          <a:xfrm>
            <a:off x="7310438" y="3141663"/>
            <a:ext cx="71437" cy="714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86" name="Oval 100"/>
          <p:cNvSpPr>
            <a:spLocks noChangeArrowheads="1"/>
          </p:cNvSpPr>
          <p:nvPr/>
        </p:nvSpPr>
        <p:spPr bwMode="auto">
          <a:xfrm>
            <a:off x="7310438" y="3429000"/>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87" name="Oval 101"/>
          <p:cNvSpPr>
            <a:spLocks noChangeArrowheads="1"/>
          </p:cNvSpPr>
          <p:nvPr/>
        </p:nvSpPr>
        <p:spPr bwMode="auto">
          <a:xfrm>
            <a:off x="7310438" y="3717925"/>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88" name="Oval 102"/>
          <p:cNvSpPr>
            <a:spLocks noChangeArrowheads="1"/>
          </p:cNvSpPr>
          <p:nvPr/>
        </p:nvSpPr>
        <p:spPr bwMode="auto">
          <a:xfrm>
            <a:off x="7310438" y="4005263"/>
            <a:ext cx="71437" cy="714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89" name="Oval 103"/>
          <p:cNvSpPr>
            <a:spLocks noChangeArrowheads="1"/>
          </p:cNvSpPr>
          <p:nvPr/>
        </p:nvSpPr>
        <p:spPr bwMode="auto">
          <a:xfrm>
            <a:off x="7310438" y="4292600"/>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90" name="Oval 104"/>
          <p:cNvSpPr>
            <a:spLocks noChangeArrowheads="1"/>
          </p:cNvSpPr>
          <p:nvPr/>
        </p:nvSpPr>
        <p:spPr bwMode="auto">
          <a:xfrm>
            <a:off x="6373813" y="1412875"/>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91" name="Oval 105"/>
          <p:cNvSpPr>
            <a:spLocks noChangeArrowheads="1"/>
          </p:cNvSpPr>
          <p:nvPr/>
        </p:nvSpPr>
        <p:spPr bwMode="auto">
          <a:xfrm>
            <a:off x="6373813" y="1701800"/>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92" name="Oval 106"/>
          <p:cNvSpPr>
            <a:spLocks noChangeArrowheads="1"/>
          </p:cNvSpPr>
          <p:nvPr/>
        </p:nvSpPr>
        <p:spPr bwMode="auto">
          <a:xfrm>
            <a:off x="6373813" y="1989138"/>
            <a:ext cx="71437" cy="714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93" name="Oval 107"/>
          <p:cNvSpPr>
            <a:spLocks noChangeArrowheads="1"/>
          </p:cNvSpPr>
          <p:nvPr/>
        </p:nvSpPr>
        <p:spPr bwMode="auto">
          <a:xfrm>
            <a:off x="6373813" y="2276475"/>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94" name="Oval 108"/>
          <p:cNvSpPr>
            <a:spLocks noChangeArrowheads="1"/>
          </p:cNvSpPr>
          <p:nvPr/>
        </p:nvSpPr>
        <p:spPr bwMode="auto">
          <a:xfrm>
            <a:off x="6373813" y="2565400"/>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95" name="Oval 109"/>
          <p:cNvSpPr>
            <a:spLocks noChangeArrowheads="1"/>
          </p:cNvSpPr>
          <p:nvPr/>
        </p:nvSpPr>
        <p:spPr bwMode="auto">
          <a:xfrm>
            <a:off x="6373813" y="2852738"/>
            <a:ext cx="71437" cy="714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96" name="Oval 110"/>
          <p:cNvSpPr>
            <a:spLocks noChangeArrowheads="1"/>
          </p:cNvSpPr>
          <p:nvPr/>
        </p:nvSpPr>
        <p:spPr bwMode="auto">
          <a:xfrm>
            <a:off x="6373813" y="3141663"/>
            <a:ext cx="71437" cy="714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97" name="Oval 111"/>
          <p:cNvSpPr>
            <a:spLocks noChangeArrowheads="1"/>
          </p:cNvSpPr>
          <p:nvPr/>
        </p:nvSpPr>
        <p:spPr bwMode="auto">
          <a:xfrm>
            <a:off x="6373813" y="3429000"/>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98" name="Oval 112"/>
          <p:cNvSpPr>
            <a:spLocks noChangeArrowheads="1"/>
          </p:cNvSpPr>
          <p:nvPr/>
        </p:nvSpPr>
        <p:spPr bwMode="auto">
          <a:xfrm>
            <a:off x="6373813" y="3717925"/>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99" name="Oval 113"/>
          <p:cNvSpPr>
            <a:spLocks noChangeArrowheads="1"/>
          </p:cNvSpPr>
          <p:nvPr/>
        </p:nvSpPr>
        <p:spPr bwMode="auto">
          <a:xfrm>
            <a:off x="6373813" y="4005263"/>
            <a:ext cx="71437" cy="714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100" name="Oval 114"/>
          <p:cNvSpPr>
            <a:spLocks noChangeArrowheads="1"/>
          </p:cNvSpPr>
          <p:nvPr/>
        </p:nvSpPr>
        <p:spPr bwMode="auto">
          <a:xfrm>
            <a:off x="6373813" y="4292600"/>
            <a:ext cx="71437" cy="714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101" name="Rectangle 16"/>
          <p:cNvSpPr>
            <a:spLocks noChangeArrowheads="1"/>
          </p:cNvSpPr>
          <p:nvPr/>
        </p:nvSpPr>
        <p:spPr bwMode="auto">
          <a:xfrm>
            <a:off x="323850" y="4770438"/>
            <a:ext cx="8280400" cy="19399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tabLst>
                <a:tab pos="485775" algn="l"/>
              </a:tabLst>
            </a:pPr>
            <a:r>
              <a:rPr lang="cs-CZ" altLang="cs-CZ" sz="2000" b="1" dirty="0">
                <a:latin typeface="Calibri" pitchFamily="34" charset="0"/>
                <a:cs typeface="Calibri" pitchFamily="34" charset="0"/>
              </a:rPr>
              <a:t>Hlavní efekty:</a:t>
            </a:r>
          </a:p>
          <a:p>
            <a:pPr>
              <a:buFontTx/>
              <a:buChar char="•"/>
              <a:tabLst>
                <a:tab pos="485775" algn="l"/>
              </a:tabLst>
            </a:pPr>
            <a:r>
              <a:rPr lang="cs-CZ" altLang="cs-CZ" sz="2000" b="1" dirty="0">
                <a:latin typeface="Calibri" pitchFamily="34" charset="0"/>
                <a:cs typeface="Calibri" pitchFamily="34" charset="0"/>
              </a:rPr>
              <a:t>Snížení počtu chybných kompletací až o 90% - vynikající služby zákazníkům !</a:t>
            </a:r>
          </a:p>
          <a:p>
            <a:pPr>
              <a:buFontTx/>
              <a:buChar char="•"/>
              <a:tabLst>
                <a:tab pos="485775" algn="l"/>
              </a:tabLst>
            </a:pPr>
            <a:r>
              <a:rPr lang="cs-CZ" altLang="cs-CZ" sz="2000" b="1" dirty="0">
                <a:latin typeface="Calibri" pitchFamily="34" charset="0"/>
                <a:cs typeface="Calibri" pitchFamily="34" charset="0"/>
              </a:rPr>
              <a:t>Program optimalizuje cestu operátora a zkracuje potřebný čas na kompletaci</a:t>
            </a:r>
          </a:p>
          <a:p>
            <a:pPr>
              <a:buFontTx/>
              <a:buChar char="•"/>
              <a:tabLst>
                <a:tab pos="485775" algn="l"/>
              </a:tabLst>
            </a:pPr>
            <a:r>
              <a:rPr lang="cs-CZ" altLang="cs-CZ" sz="2000" b="1" dirty="0">
                <a:latin typeface="Calibri" pitchFamily="34" charset="0"/>
                <a:cs typeface="Calibri" pitchFamily="34" charset="0"/>
              </a:rPr>
              <a:t>Program sleduje počet výdejů a na jeho základě řídí doplňování zásob</a:t>
            </a:r>
          </a:p>
          <a:p>
            <a:pPr>
              <a:buFontTx/>
              <a:buChar char="•"/>
              <a:tabLst>
                <a:tab pos="485775" algn="l"/>
              </a:tabLst>
            </a:pPr>
            <a:r>
              <a:rPr lang="cs-CZ" altLang="cs-CZ" sz="2000" b="1" dirty="0">
                <a:latin typeface="Calibri" pitchFamily="34" charset="0"/>
                <a:cs typeface="Calibri" pitchFamily="34" charset="0"/>
              </a:rPr>
              <a:t>Automaticky se vystavují potřebné </a:t>
            </a:r>
            <a:r>
              <a:rPr lang="cs-CZ" altLang="cs-CZ" sz="2000" b="1" dirty="0" smtClean="0">
                <a:latin typeface="Calibri" pitchFamily="34" charset="0"/>
                <a:cs typeface="Calibri" pitchFamily="34" charset="0"/>
              </a:rPr>
              <a:t>doklady (zdroj: Gros, PPT Kompletace)</a:t>
            </a:r>
            <a:endParaRPr lang="cs-CZ" altLang="cs-CZ" sz="2000" b="1" dirty="0">
              <a:latin typeface="Calibri" pitchFamily="34" charset="0"/>
              <a:cs typeface="Calibri" pitchFamily="34" charset="0"/>
            </a:endParaRPr>
          </a:p>
        </p:txBody>
      </p:sp>
    </p:spTree>
    <p:extLst>
      <p:ext uri="{BB962C8B-B14F-4D97-AF65-F5344CB8AC3E}">
        <p14:creationId xmlns:p14="http://schemas.microsoft.com/office/powerpoint/2010/main" val="3974101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lide(fromBottom)">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in)">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edge">
                                      <p:cBhvr>
                                        <p:cTn id="33" dur="2000"/>
                                        <p:tgtEl>
                                          <p:spTgt spid="9"/>
                                        </p:tgtEl>
                                      </p:cBhvr>
                                    </p:animEffect>
                                  </p:childTnLst>
                                </p:cTn>
                              </p:par>
                              <p:par>
                                <p:cTn id="34" presetID="2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edge">
                                      <p:cBhvr>
                                        <p:cTn id="36" dur="2000"/>
                                        <p:tgtEl>
                                          <p:spTgt spid="10"/>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edge">
                                      <p:cBhvr>
                                        <p:cTn id="39" dur="2000"/>
                                        <p:tgtEl>
                                          <p:spTgt spid="11"/>
                                        </p:tgtEl>
                                      </p:cBhvr>
                                    </p:animEffect>
                                  </p:childTnLst>
                                </p:cTn>
                              </p:par>
                              <p:par>
                                <p:cTn id="40" presetID="2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edge">
                                      <p:cBhvr>
                                        <p:cTn id="42" dur="2000"/>
                                        <p:tgtEl>
                                          <p:spTgt spid="12"/>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edge">
                                      <p:cBhvr>
                                        <p:cTn id="45" dur="2000"/>
                                        <p:tgtEl>
                                          <p:spTgt spid="13"/>
                                        </p:tgtEl>
                                      </p:cBhvr>
                                    </p:animEffect>
                                  </p:childTnLst>
                                </p:cTn>
                              </p:par>
                              <p:par>
                                <p:cTn id="46" presetID="2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edge">
                                      <p:cBhvr>
                                        <p:cTn id="48" dur="2000"/>
                                        <p:tgtEl>
                                          <p:spTgt spid="14"/>
                                        </p:tgtEl>
                                      </p:cBhvr>
                                    </p:animEffect>
                                  </p:childTnLst>
                                </p:cTn>
                              </p:par>
                              <p:par>
                                <p:cTn id="49" presetID="2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edge">
                                      <p:cBhvr>
                                        <p:cTn id="51" dur="2000"/>
                                        <p:tgtEl>
                                          <p:spTgt spid="15"/>
                                        </p:tgtEl>
                                      </p:cBhvr>
                                    </p:animEffect>
                                  </p:childTnLst>
                                </p:cTn>
                              </p:par>
                              <p:par>
                                <p:cTn id="52" presetID="2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edge">
                                      <p:cBhvr>
                                        <p:cTn id="54" dur="2000"/>
                                        <p:tgtEl>
                                          <p:spTgt spid="16"/>
                                        </p:tgtEl>
                                      </p:cBhvr>
                                    </p:animEffect>
                                  </p:childTnLst>
                                </p:cTn>
                              </p:par>
                              <p:par>
                                <p:cTn id="55" presetID="2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edge">
                                      <p:cBhvr>
                                        <p:cTn id="57" dur="2000"/>
                                        <p:tgtEl>
                                          <p:spTgt spid="17"/>
                                        </p:tgtEl>
                                      </p:cBhvr>
                                    </p:animEffect>
                                  </p:childTnLst>
                                </p:cTn>
                              </p:par>
                              <p:par>
                                <p:cTn id="58" presetID="2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edge">
                                      <p:cBhvr>
                                        <p:cTn id="60" dur="2000"/>
                                        <p:tgtEl>
                                          <p:spTgt spid="18"/>
                                        </p:tgtEl>
                                      </p:cBhvr>
                                    </p:animEffect>
                                  </p:childTnLst>
                                </p:cTn>
                              </p:par>
                              <p:par>
                                <p:cTn id="61" presetID="20"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edge">
                                      <p:cBhvr>
                                        <p:cTn id="63" dur="2000"/>
                                        <p:tgtEl>
                                          <p:spTgt spid="19"/>
                                        </p:tgtEl>
                                      </p:cBhvr>
                                    </p:animEffect>
                                  </p:childTnLst>
                                </p:cTn>
                              </p:par>
                              <p:par>
                                <p:cTn id="64" presetID="2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edge">
                                      <p:cBhvr>
                                        <p:cTn id="66" dur="2000"/>
                                        <p:tgtEl>
                                          <p:spTgt spid="20"/>
                                        </p:tgtEl>
                                      </p:cBhvr>
                                    </p:animEffect>
                                  </p:childTnLst>
                                </p:cTn>
                              </p:par>
                              <p:par>
                                <p:cTn id="67" presetID="20"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edge">
                                      <p:cBhvr>
                                        <p:cTn id="69" dur="2000"/>
                                        <p:tgtEl>
                                          <p:spTgt spid="21"/>
                                        </p:tgtEl>
                                      </p:cBhvr>
                                    </p:animEffect>
                                  </p:childTnLst>
                                </p:cTn>
                              </p:par>
                              <p:par>
                                <p:cTn id="70" presetID="2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edge">
                                      <p:cBhvr>
                                        <p:cTn id="72" dur="2000"/>
                                        <p:tgtEl>
                                          <p:spTgt spid="22"/>
                                        </p:tgtEl>
                                      </p:cBhvr>
                                    </p:animEffect>
                                  </p:childTnLst>
                                </p:cTn>
                              </p:par>
                              <p:par>
                                <p:cTn id="73" presetID="20"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edge">
                                      <p:cBhvr>
                                        <p:cTn id="75" dur="2000"/>
                                        <p:tgtEl>
                                          <p:spTgt spid="23"/>
                                        </p:tgtEl>
                                      </p:cBhvr>
                                    </p:animEffect>
                                  </p:childTnLst>
                                </p:cTn>
                              </p:par>
                              <p:par>
                                <p:cTn id="76" presetID="20" presetClass="entr" presetSubtype="0"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edge">
                                      <p:cBhvr>
                                        <p:cTn id="78" dur="2000"/>
                                        <p:tgtEl>
                                          <p:spTgt spid="24"/>
                                        </p:tgtEl>
                                      </p:cBhvr>
                                    </p:animEffect>
                                  </p:childTnLst>
                                </p:cTn>
                              </p:par>
                              <p:par>
                                <p:cTn id="79" presetID="20"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edge">
                                      <p:cBhvr>
                                        <p:cTn id="81" dur="2000"/>
                                        <p:tgtEl>
                                          <p:spTgt spid="25"/>
                                        </p:tgtEl>
                                      </p:cBhvr>
                                    </p:animEffect>
                                  </p:childTnLst>
                                </p:cTn>
                              </p:par>
                              <p:par>
                                <p:cTn id="82" presetID="20" presetClass="entr" presetSubtype="0"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edge">
                                      <p:cBhvr>
                                        <p:cTn id="84" dur="2000"/>
                                        <p:tgtEl>
                                          <p:spTgt spid="26"/>
                                        </p:tgtEl>
                                      </p:cBhvr>
                                    </p:animEffect>
                                  </p:childTnLst>
                                </p:cTn>
                              </p:par>
                              <p:par>
                                <p:cTn id="85" presetID="20"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edge">
                                      <p:cBhvr>
                                        <p:cTn id="87" dur="2000"/>
                                        <p:tgtEl>
                                          <p:spTgt spid="27"/>
                                        </p:tgtEl>
                                      </p:cBhvr>
                                    </p:animEffect>
                                  </p:childTnLst>
                                </p:cTn>
                              </p:par>
                              <p:par>
                                <p:cTn id="88" presetID="20"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wedge">
                                      <p:cBhvr>
                                        <p:cTn id="90" dur="2000"/>
                                        <p:tgtEl>
                                          <p:spTgt spid="28"/>
                                        </p:tgtEl>
                                      </p:cBhvr>
                                    </p:animEffect>
                                  </p:childTnLst>
                                </p:cTn>
                              </p:par>
                              <p:par>
                                <p:cTn id="91" presetID="20" presetClass="entr" presetSubtype="0"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edge">
                                      <p:cBhvr>
                                        <p:cTn id="93" dur="2000"/>
                                        <p:tgtEl>
                                          <p:spTgt spid="29"/>
                                        </p:tgtEl>
                                      </p:cBhvr>
                                    </p:animEffect>
                                  </p:childTnLst>
                                </p:cTn>
                              </p:par>
                              <p:par>
                                <p:cTn id="94" presetID="20" presetClass="entr" presetSubtype="0" fill="hold" grpId="0"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wedge">
                                      <p:cBhvr>
                                        <p:cTn id="96" dur="2000"/>
                                        <p:tgtEl>
                                          <p:spTgt spid="30"/>
                                        </p:tgtEl>
                                      </p:cBhvr>
                                    </p:animEffect>
                                  </p:childTnLst>
                                </p:cTn>
                              </p:par>
                              <p:par>
                                <p:cTn id="97" presetID="20" presetClass="entr" presetSubtype="0"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wedge">
                                      <p:cBhvr>
                                        <p:cTn id="99" dur="2000"/>
                                        <p:tgtEl>
                                          <p:spTgt spid="31"/>
                                        </p:tgtEl>
                                      </p:cBhvr>
                                    </p:animEffect>
                                  </p:childTnLst>
                                </p:cTn>
                              </p:par>
                              <p:par>
                                <p:cTn id="100" presetID="20" presetClass="entr" presetSubtype="0" fill="hold" grpId="0"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wedge">
                                      <p:cBhvr>
                                        <p:cTn id="102" dur="2000"/>
                                        <p:tgtEl>
                                          <p:spTgt spid="32"/>
                                        </p:tgtEl>
                                      </p:cBhvr>
                                    </p:animEffect>
                                  </p:childTnLst>
                                </p:cTn>
                              </p:par>
                              <p:par>
                                <p:cTn id="103" presetID="20" presetClass="entr" presetSubtype="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wedge">
                                      <p:cBhvr>
                                        <p:cTn id="105" dur="2000"/>
                                        <p:tgtEl>
                                          <p:spTgt spid="33"/>
                                        </p:tgtEl>
                                      </p:cBhvr>
                                    </p:animEffect>
                                  </p:childTnLst>
                                </p:cTn>
                              </p:par>
                              <p:par>
                                <p:cTn id="106" presetID="20" presetClass="entr" presetSubtype="0"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wedge">
                                      <p:cBhvr>
                                        <p:cTn id="108" dur="2000"/>
                                        <p:tgtEl>
                                          <p:spTgt spid="34"/>
                                        </p:tgtEl>
                                      </p:cBhvr>
                                    </p:animEffect>
                                  </p:childTnLst>
                                </p:cTn>
                              </p:par>
                              <p:par>
                                <p:cTn id="109" presetID="20" presetClass="entr" presetSubtype="0" fill="hold" grpId="0" nodeType="with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wedge">
                                      <p:cBhvr>
                                        <p:cTn id="111" dur="2000"/>
                                        <p:tgtEl>
                                          <p:spTgt spid="35"/>
                                        </p:tgtEl>
                                      </p:cBhvr>
                                    </p:animEffect>
                                  </p:childTnLst>
                                </p:cTn>
                              </p:par>
                              <p:par>
                                <p:cTn id="112" presetID="20" presetClass="entr" presetSubtype="0" fill="hold" grpId="0" nodeType="with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wedge">
                                      <p:cBhvr>
                                        <p:cTn id="114" dur="2000"/>
                                        <p:tgtEl>
                                          <p:spTgt spid="36"/>
                                        </p:tgtEl>
                                      </p:cBhvr>
                                    </p:animEffect>
                                  </p:childTnLst>
                                </p:cTn>
                              </p:par>
                              <p:par>
                                <p:cTn id="115" presetID="20" presetClass="entr" presetSubtype="0" fill="hold" grpId="0" nodeType="with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wedge">
                                      <p:cBhvr>
                                        <p:cTn id="117" dur="2000"/>
                                        <p:tgtEl>
                                          <p:spTgt spid="37"/>
                                        </p:tgtEl>
                                      </p:cBhvr>
                                    </p:animEffect>
                                  </p:childTnLst>
                                </p:cTn>
                              </p:par>
                              <p:par>
                                <p:cTn id="118" presetID="20" presetClass="entr" presetSubtype="0" fill="hold" grpId="0" nodeType="with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wedge">
                                      <p:cBhvr>
                                        <p:cTn id="120" dur="2000"/>
                                        <p:tgtEl>
                                          <p:spTgt spid="38"/>
                                        </p:tgtEl>
                                      </p:cBhvr>
                                    </p:animEffect>
                                  </p:childTnLst>
                                </p:cTn>
                              </p:par>
                              <p:par>
                                <p:cTn id="121" presetID="20" presetClass="entr" presetSubtype="0" fill="hold" grpId="0" nodeType="with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edge">
                                      <p:cBhvr>
                                        <p:cTn id="123" dur="2000"/>
                                        <p:tgtEl>
                                          <p:spTgt spid="39"/>
                                        </p:tgtEl>
                                      </p:cBhvr>
                                    </p:animEffect>
                                  </p:childTnLst>
                                </p:cTn>
                              </p:par>
                              <p:par>
                                <p:cTn id="124" presetID="20" presetClass="entr" presetSubtype="0" fill="hold" grpId="0" nodeType="with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wedge">
                                      <p:cBhvr>
                                        <p:cTn id="126" dur="2000"/>
                                        <p:tgtEl>
                                          <p:spTgt spid="40"/>
                                        </p:tgtEl>
                                      </p:cBhvr>
                                    </p:animEffect>
                                  </p:childTnLst>
                                </p:cTn>
                              </p:par>
                              <p:par>
                                <p:cTn id="127" presetID="20" presetClass="entr" presetSubtype="0" fill="hold" grpId="0" nodeType="with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wedge">
                                      <p:cBhvr>
                                        <p:cTn id="129" dur="2000"/>
                                        <p:tgtEl>
                                          <p:spTgt spid="41"/>
                                        </p:tgtEl>
                                      </p:cBhvr>
                                    </p:animEffect>
                                  </p:childTnLst>
                                </p:cTn>
                              </p:par>
                              <p:par>
                                <p:cTn id="130" presetID="20" presetClass="entr" presetSubtype="0" fill="hold" grpId="0" nodeType="with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wedge">
                                      <p:cBhvr>
                                        <p:cTn id="132" dur="2000"/>
                                        <p:tgtEl>
                                          <p:spTgt spid="42"/>
                                        </p:tgtEl>
                                      </p:cBhvr>
                                    </p:animEffect>
                                  </p:childTnLst>
                                </p:cTn>
                              </p:par>
                              <p:par>
                                <p:cTn id="133" presetID="20" presetClass="entr" presetSubtype="0" fill="hold" grpId="0"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wedge">
                                      <p:cBhvr>
                                        <p:cTn id="135" dur="2000"/>
                                        <p:tgtEl>
                                          <p:spTgt spid="43"/>
                                        </p:tgtEl>
                                      </p:cBhvr>
                                    </p:animEffect>
                                  </p:childTnLst>
                                </p:cTn>
                              </p:par>
                              <p:par>
                                <p:cTn id="136" presetID="20" presetClass="entr" presetSubtype="0" fill="hold" grpId="0" nodeType="withEffect">
                                  <p:stCondLst>
                                    <p:cond delay="0"/>
                                  </p:stCondLst>
                                  <p:childTnLst>
                                    <p:set>
                                      <p:cBhvr>
                                        <p:cTn id="137" dur="1" fill="hold">
                                          <p:stCondLst>
                                            <p:cond delay="0"/>
                                          </p:stCondLst>
                                        </p:cTn>
                                        <p:tgtEl>
                                          <p:spTgt spid="44"/>
                                        </p:tgtEl>
                                        <p:attrNameLst>
                                          <p:attrName>style.visibility</p:attrName>
                                        </p:attrNameLst>
                                      </p:cBhvr>
                                      <p:to>
                                        <p:strVal val="visible"/>
                                      </p:to>
                                    </p:set>
                                    <p:animEffect transition="in" filter="wedge">
                                      <p:cBhvr>
                                        <p:cTn id="138" dur="2000"/>
                                        <p:tgtEl>
                                          <p:spTgt spid="44"/>
                                        </p:tgtEl>
                                      </p:cBhvr>
                                    </p:animEffect>
                                  </p:childTnLst>
                                </p:cTn>
                              </p:par>
                              <p:par>
                                <p:cTn id="139" presetID="20" presetClass="entr" presetSubtype="0" fill="hold" grpId="0" nodeType="withEffect">
                                  <p:stCondLst>
                                    <p:cond delay="0"/>
                                  </p:stCondLst>
                                  <p:childTnLst>
                                    <p:set>
                                      <p:cBhvr>
                                        <p:cTn id="140" dur="1" fill="hold">
                                          <p:stCondLst>
                                            <p:cond delay="0"/>
                                          </p:stCondLst>
                                        </p:cTn>
                                        <p:tgtEl>
                                          <p:spTgt spid="45"/>
                                        </p:tgtEl>
                                        <p:attrNameLst>
                                          <p:attrName>style.visibility</p:attrName>
                                        </p:attrNameLst>
                                      </p:cBhvr>
                                      <p:to>
                                        <p:strVal val="visible"/>
                                      </p:to>
                                    </p:set>
                                    <p:animEffect transition="in" filter="wedge">
                                      <p:cBhvr>
                                        <p:cTn id="141" dur="2000"/>
                                        <p:tgtEl>
                                          <p:spTgt spid="45"/>
                                        </p:tgtEl>
                                      </p:cBhvr>
                                    </p:animEffect>
                                  </p:childTnLst>
                                </p:cTn>
                              </p:par>
                              <p:par>
                                <p:cTn id="142" presetID="20" presetClass="entr" presetSubtype="0" fill="hold" grpId="0"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edge">
                                      <p:cBhvr>
                                        <p:cTn id="144" dur="2000"/>
                                        <p:tgtEl>
                                          <p:spTgt spid="46"/>
                                        </p:tgtEl>
                                      </p:cBhvr>
                                    </p:animEffect>
                                  </p:childTnLst>
                                </p:cTn>
                              </p:par>
                              <p:par>
                                <p:cTn id="145" presetID="20" presetClass="entr" presetSubtype="0" fill="hold" grpId="0" nodeType="withEffect">
                                  <p:stCondLst>
                                    <p:cond delay="0"/>
                                  </p:stCondLst>
                                  <p:childTnLst>
                                    <p:set>
                                      <p:cBhvr>
                                        <p:cTn id="146" dur="1" fill="hold">
                                          <p:stCondLst>
                                            <p:cond delay="0"/>
                                          </p:stCondLst>
                                        </p:cTn>
                                        <p:tgtEl>
                                          <p:spTgt spid="47"/>
                                        </p:tgtEl>
                                        <p:attrNameLst>
                                          <p:attrName>style.visibility</p:attrName>
                                        </p:attrNameLst>
                                      </p:cBhvr>
                                      <p:to>
                                        <p:strVal val="visible"/>
                                      </p:to>
                                    </p:set>
                                    <p:animEffect transition="in" filter="wedge">
                                      <p:cBhvr>
                                        <p:cTn id="147" dur="2000"/>
                                        <p:tgtEl>
                                          <p:spTgt spid="47"/>
                                        </p:tgtEl>
                                      </p:cBhvr>
                                    </p:animEffect>
                                  </p:childTnLst>
                                </p:cTn>
                              </p:par>
                              <p:par>
                                <p:cTn id="148" presetID="20" presetClass="entr" presetSubtype="0" fill="hold" grpId="0" nodeType="withEffect">
                                  <p:stCondLst>
                                    <p:cond delay="0"/>
                                  </p:stCondLst>
                                  <p:childTnLst>
                                    <p:set>
                                      <p:cBhvr>
                                        <p:cTn id="149" dur="1" fill="hold">
                                          <p:stCondLst>
                                            <p:cond delay="0"/>
                                          </p:stCondLst>
                                        </p:cTn>
                                        <p:tgtEl>
                                          <p:spTgt spid="48"/>
                                        </p:tgtEl>
                                        <p:attrNameLst>
                                          <p:attrName>style.visibility</p:attrName>
                                        </p:attrNameLst>
                                      </p:cBhvr>
                                      <p:to>
                                        <p:strVal val="visible"/>
                                      </p:to>
                                    </p:set>
                                    <p:animEffect transition="in" filter="wedge">
                                      <p:cBhvr>
                                        <p:cTn id="150" dur="2000"/>
                                        <p:tgtEl>
                                          <p:spTgt spid="48"/>
                                        </p:tgtEl>
                                      </p:cBhvr>
                                    </p:animEffect>
                                  </p:childTnLst>
                                </p:cTn>
                              </p:par>
                              <p:par>
                                <p:cTn id="151" presetID="20" presetClass="entr" presetSubtype="0" fill="hold" grpId="0" nodeType="withEffect">
                                  <p:stCondLst>
                                    <p:cond delay="0"/>
                                  </p:stCondLst>
                                  <p:childTnLst>
                                    <p:set>
                                      <p:cBhvr>
                                        <p:cTn id="152" dur="1" fill="hold">
                                          <p:stCondLst>
                                            <p:cond delay="0"/>
                                          </p:stCondLst>
                                        </p:cTn>
                                        <p:tgtEl>
                                          <p:spTgt spid="49"/>
                                        </p:tgtEl>
                                        <p:attrNameLst>
                                          <p:attrName>style.visibility</p:attrName>
                                        </p:attrNameLst>
                                      </p:cBhvr>
                                      <p:to>
                                        <p:strVal val="visible"/>
                                      </p:to>
                                    </p:set>
                                    <p:animEffect transition="in" filter="wedge">
                                      <p:cBhvr>
                                        <p:cTn id="153" dur="2000"/>
                                        <p:tgtEl>
                                          <p:spTgt spid="49"/>
                                        </p:tgtEl>
                                      </p:cBhvr>
                                    </p:animEffect>
                                  </p:childTnLst>
                                </p:cTn>
                              </p:par>
                              <p:par>
                                <p:cTn id="154" presetID="20" presetClass="entr" presetSubtype="0" fill="hold" grpId="0" nodeType="withEffect">
                                  <p:stCondLst>
                                    <p:cond delay="0"/>
                                  </p:stCondLst>
                                  <p:childTnLst>
                                    <p:set>
                                      <p:cBhvr>
                                        <p:cTn id="155" dur="1" fill="hold">
                                          <p:stCondLst>
                                            <p:cond delay="0"/>
                                          </p:stCondLst>
                                        </p:cTn>
                                        <p:tgtEl>
                                          <p:spTgt spid="50"/>
                                        </p:tgtEl>
                                        <p:attrNameLst>
                                          <p:attrName>style.visibility</p:attrName>
                                        </p:attrNameLst>
                                      </p:cBhvr>
                                      <p:to>
                                        <p:strVal val="visible"/>
                                      </p:to>
                                    </p:set>
                                    <p:animEffect transition="in" filter="wedge">
                                      <p:cBhvr>
                                        <p:cTn id="156" dur="2000"/>
                                        <p:tgtEl>
                                          <p:spTgt spid="50"/>
                                        </p:tgtEl>
                                      </p:cBhvr>
                                    </p:animEffect>
                                  </p:childTnLst>
                                </p:cTn>
                              </p:par>
                              <p:par>
                                <p:cTn id="157" presetID="20" presetClass="entr" presetSubtype="0"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wedge">
                                      <p:cBhvr>
                                        <p:cTn id="159" dur="2000"/>
                                        <p:tgtEl>
                                          <p:spTgt spid="51"/>
                                        </p:tgtEl>
                                      </p:cBhvr>
                                    </p:animEffect>
                                  </p:childTnLst>
                                </p:cTn>
                              </p:par>
                              <p:par>
                                <p:cTn id="160" presetID="20" presetClass="entr" presetSubtype="0" fill="hold" grpId="0" nodeType="withEffect">
                                  <p:stCondLst>
                                    <p:cond delay="0"/>
                                  </p:stCondLst>
                                  <p:childTnLst>
                                    <p:set>
                                      <p:cBhvr>
                                        <p:cTn id="161" dur="1" fill="hold">
                                          <p:stCondLst>
                                            <p:cond delay="0"/>
                                          </p:stCondLst>
                                        </p:cTn>
                                        <p:tgtEl>
                                          <p:spTgt spid="52"/>
                                        </p:tgtEl>
                                        <p:attrNameLst>
                                          <p:attrName>style.visibility</p:attrName>
                                        </p:attrNameLst>
                                      </p:cBhvr>
                                      <p:to>
                                        <p:strVal val="visible"/>
                                      </p:to>
                                    </p:set>
                                    <p:animEffect transition="in" filter="wedge">
                                      <p:cBhvr>
                                        <p:cTn id="162" dur="2000"/>
                                        <p:tgtEl>
                                          <p:spTgt spid="52"/>
                                        </p:tgtEl>
                                      </p:cBhvr>
                                    </p:animEffect>
                                  </p:childTnLst>
                                </p:cTn>
                              </p:par>
                              <p:par>
                                <p:cTn id="163" presetID="20" presetClass="entr" presetSubtype="0" fill="hold" grpId="0" nodeType="withEffect">
                                  <p:stCondLst>
                                    <p:cond delay="0"/>
                                  </p:stCondLst>
                                  <p:childTnLst>
                                    <p:set>
                                      <p:cBhvr>
                                        <p:cTn id="164" dur="1" fill="hold">
                                          <p:stCondLst>
                                            <p:cond delay="0"/>
                                          </p:stCondLst>
                                        </p:cTn>
                                        <p:tgtEl>
                                          <p:spTgt spid="53"/>
                                        </p:tgtEl>
                                        <p:attrNameLst>
                                          <p:attrName>style.visibility</p:attrName>
                                        </p:attrNameLst>
                                      </p:cBhvr>
                                      <p:to>
                                        <p:strVal val="visible"/>
                                      </p:to>
                                    </p:set>
                                    <p:animEffect transition="in" filter="wedge">
                                      <p:cBhvr>
                                        <p:cTn id="165" dur="2000"/>
                                        <p:tgtEl>
                                          <p:spTgt spid="53"/>
                                        </p:tgtEl>
                                      </p:cBhvr>
                                    </p:animEffect>
                                  </p:childTnLst>
                                </p:cTn>
                              </p:par>
                              <p:par>
                                <p:cTn id="166" presetID="20" presetClass="entr" presetSubtype="0" fill="hold" grpId="0" nodeType="withEffect">
                                  <p:stCondLst>
                                    <p:cond delay="0"/>
                                  </p:stCondLst>
                                  <p:childTnLst>
                                    <p:set>
                                      <p:cBhvr>
                                        <p:cTn id="167" dur="1" fill="hold">
                                          <p:stCondLst>
                                            <p:cond delay="0"/>
                                          </p:stCondLst>
                                        </p:cTn>
                                        <p:tgtEl>
                                          <p:spTgt spid="54"/>
                                        </p:tgtEl>
                                        <p:attrNameLst>
                                          <p:attrName>style.visibility</p:attrName>
                                        </p:attrNameLst>
                                      </p:cBhvr>
                                      <p:to>
                                        <p:strVal val="visible"/>
                                      </p:to>
                                    </p:set>
                                    <p:animEffect transition="in" filter="wedge">
                                      <p:cBhvr>
                                        <p:cTn id="168" dur="2000"/>
                                        <p:tgtEl>
                                          <p:spTgt spid="54"/>
                                        </p:tgtEl>
                                      </p:cBhvr>
                                    </p:animEffect>
                                  </p:childTnLst>
                                </p:cTn>
                              </p:par>
                              <p:par>
                                <p:cTn id="169" presetID="20" presetClass="entr" presetSubtype="0" fill="hold" grpId="0" nodeType="withEffect">
                                  <p:stCondLst>
                                    <p:cond delay="0"/>
                                  </p:stCondLst>
                                  <p:childTnLst>
                                    <p:set>
                                      <p:cBhvr>
                                        <p:cTn id="170" dur="1" fill="hold">
                                          <p:stCondLst>
                                            <p:cond delay="0"/>
                                          </p:stCondLst>
                                        </p:cTn>
                                        <p:tgtEl>
                                          <p:spTgt spid="55"/>
                                        </p:tgtEl>
                                        <p:attrNameLst>
                                          <p:attrName>style.visibility</p:attrName>
                                        </p:attrNameLst>
                                      </p:cBhvr>
                                      <p:to>
                                        <p:strVal val="visible"/>
                                      </p:to>
                                    </p:set>
                                    <p:animEffect transition="in" filter="wedge">
                                      <p:cBhvr>
                                        <p:cTn id="171" dur="2000"/>
                                        <p:tgtEl>
                                          <p:spTgt spid="55"/>
                                        </p:tgtEl>
                                      </p:cBhvr>
                                    </p:animEffect>
                                  </p:childTnLst>
                                </p:cTn>
                              </p:par>
                              <p:par>
                                <p:cTn id="172" presetID="20" presetClass="entr" presetSubtype="0" fill="hold" grpId="0" nodeType="withEffect">
                                  <p:stCondLst>
                                    <p:cond delay="0"/>
                                  </p:stCondLst>
                                  <p:childTnLst>
                                    <p:set>
                                      <p:cBhvr>
                                        <p:cTn id="173" dur="1" fill="hold">
                                          <p:stCondLst>
                                            <p:cond delay="0"/>
                                          </p:stCondLst>
                                        </p:cTn>
                                        <p:tgtEl>
                                          <p:spTgt spid="56"/>
                                        </p:tgtEl>
                                        <p:attrNameLst>
                                          <p:attrName>style.visibility</p:attrName>
                                        </p:attrNameLst>
                                      </p:cBhvr>
                                      <p:to>
                                        <p:strVal val="visible"/>
                                      </p:to>
                                    </p:set>
                                    <p:animEffect transition="in" filter="wedge">
                                      <p:cBhvr>
                                        <p:cTn id="174" dur="2000"/>
                                        <p:tgtEl>
                                          <p:spTgt spid="56"/>
                                        </p:tgtEl>
                                      </p:cBhvr>
                                    </p:animEffect>
                                  </p:childTnLst>
                                </p:cTn>
                              </p:par>
                              <p:par>
                                <p:cTn id="175" presetID="20" presetClass="entr" presetSubtype="0" fill="hold" grpId="0" nodeType="withEffect">
                                  <p:stCondLst>
                                    <p:cond delay="0"/>
                                  </p:stCondLst>
                                  <p:childTnLst>
                                    <p:set>
                                      <p:cBhvr>
                                        <p:cTn id="176" dur="1" fill="hold">
                                          <p:stCondLst>
                                            <p:cond delay="0"/>
                                          </p:stCondLst>
                                        </p:cTn>
                                        <p:tgtEl>
                                          <p:spTgt spid="57"/>
                                        </p:tgtEl>
                                        <p:attrNameLst>
                                          <p:attrName>style.visibility</p:attrName>
                                        </p:attrNameLst>
                                      </p:cBhvr>
                                      <p:to>
                                        <p:strVal val="visible"/>
                                      </p:to>
                                    </p:set>
                                    <p:animEffect transition="in" filter="wedge">
                                      <p:cBhvr>
                                        <p:cTn id="177" dur="2000"/>
                                        <p:tgtEl>
                                          <p:spTgt spid="57"/>
                                        </p:tgtEl>
                                      </p:cBhvr>
                                    </p:animEffect>
                                  </p:childTnLst>
                                </p:cTn>
                              </p:par>
                              <p:par>
                                <p:cTn id="178" presetID="20" presetClass="entr" presetSubtype="0" fill="hold" grpId="0" nodeType="withEffect">
                                  <p:stCondLst>
                                    <p:cond delay="0"/>
                                  </p:stCondLst>
                                  <p:childTnLst>
                                    <p:set>
                                      <p:cBhvr>
                                        <p:cTn id="179" dur="1" fill="hold">
                                          <p:stCondLst>
                                            <p:cond delay="0"/>
                                          </p:stCondLst>
                                        </p:cTn>
                                        <p:tgtEl>
                                          <p:spTgt spid="58"/>
                                        </p:tgtEl>
                                        <p:attrNameLst>
                                          <p:attrName>style.visibility</p:attrName>
                                        </p:attrNameLst>
                                      </p:cBhvr>
                                      <p:to>
                                        <p:strVal val="visible"/>
                                      </p:to>
                                    </p:set>
                                    <p:animEffect transition="in" filter="wedge">
                                      <p:cBhvr>
                                        <p:cTn id="180" dur="2000"/>
                                        <p:tgtEl>
                                          <p:spTgt spid="58"/>
                                        </p:tgtEl>
                                      </p:cBhvr>
                                    </p:animEffect>
                                  </p:childTnLst>
                                </p:cTn>
                              </p:par>
                              <p:par>
                                <p:cTn id="181" presetID="20" presetClass="entr" presetSubtype="0" fill="hold" grpId="0" nodeType="withEffect">
                                  <p:stCondLst>
                                    <p:cond delay="0"/>
                                  </p:stCondLst>
                                  <p:childTnLst>
                                    <p:set>
                                      <p:cBhvr>
                                        <p:cTn id="182" dur="1" fill="hold">
                                          <p:stCondLst>
                                            <p:cond delay="0"/>
                                          </p:stCondLst>
                                        </p:cTn>
                                        <p:tgtEl>
                                          <p:spTgt spid="59"/>
                                        </p:tgtEl>
                                        <p:attrNameLst>
                                          <p:attrName>style.visibility</p:attrName>
                                        </p:attrNameLst>
                                      </p:cBhvr>
                                      <p:to>
                                        <p:strVal val="visible"/>
                                      </p:to>
                                    </p:set>
                                    <p:animEffect transition="in" filter="wedge">
                                      <p:cBhvr>
                                        <p:cTn id="183" dur="2000"/>
                                        <p:tgtEl>
                                          <p:spTgt spid="59"/>
                                        </p:tgtEl>
                                      </p:cBhvr>
                                    </p:animEffect>
                                  </p:childTnLst>
                                </p:cTn>
                              </p:par>
                              <p:par>
                                <p:cTn id="184" presetID="20" presetClass="entr" presetSubtype="0" fill="hold" grpId="0" nodeType="withEffect">
                                  <p:stCondLst>
                                    <p:cond delay="0"/>
                                  </p:stCondLst>
                                  <p:childTnLst>
                                    <p:set>
                                      <p:cBhvr>
                                        <p:cTn id="185" dur="1" fill="hold">
                                          <p:stCondLst>
                                            <p:cond delay="0"/>
                                          </p:stCondLst>
                                        </p:cTn>
                                        <p:tgtEl>
                                          <p:spTgt spid="60"/>
                                        </p:tgtEl>
                                        <p:attrNameLst>
                                          <p:attrName>style.visibility</p:attrName>
                                        </p:attrNameLst>
                                      </p:cBhvr>
                                      <p:to>
                                        <p:strVal val="visible"/>
                                      </p:to>
                                    </p:set>
                                    <p:animEffect transition="in" filter="wedge">
                                      <p:cBhvr>
                                        <p:cTn id="186" dur="2000"/>
                                        <p:tgtEl>
                                          <p:spTgt spid="60"/>
                                        </p:tgtEl>
                                      </p:cBhvr>
                                    </p:animEffect>
                                  </p:childTnLst>
                                </p:cTn>
                              </p:par>
                              <p:par>
                                <p:cTn id="187" presetID="20" presetClass="entr" presetSubtype="0" fill="hold" grpId="0" nodeType="withEffect">
                                  <p:stCondLst>
                                    <p:cond delay="0"/>
                                  </p:stCondLst>
                                  <p:childTnLst>
                                    <p:set>
                                      <p:cBhvr>
                                        <p:cTn id="188" dur="1" fill="hold">
                                          <p:stCondLst>
                                            <p:cond delay="0"/>
                                          </p:stCondLst>
                                        </p:cTn>
                                        <p:tgtEl>
                                          <p:spTgt spid="61"/>
                                        </p:tgtEl>
                                        <p:attrNameLst>
                                          <p:attrName>style.visibility</p:attrName>
                                        </p:attrNameLst>
                                      </p:cBhvr>
                                      <p:to>
                                        <p:strVal val="visible"/>
                                      </p:to>
                                    </p:set>
                                    <p:animEffect transition="in" filter="wedge">
                                      <p:cBhvr>
                                        <p:cTn id="189" dur="2000"/>
                                        <p:tgtEl>
                                          <p:spTgt spid="61"/>
                                        </p:tgtEl>
                                      </p:cBhvr>
                                    </p:animEffect>
                                  </p:childTnLst>
                                </p:cTn>
                              </p:par>
                              <p:par>
                                <p:cTn id="190" presetID="20" presetClass="entr" presetSubtype="0" fill="hold" grpId="0" nodeType="withEffect">
                                  <p:stCondLst>
                                    <p:cond delay="0"/>
                                  </p:stCondLst>
                                  <p:childTnLst>
                                    <p:set>
                                      <p:cBhvr>
                                        <p:cTn id="191" dur="1" fill="hold">
                                          <p:stCondLst>
                                            <p:cond delay="0"/>
                                          </p:stCondLst>
                                        </p:cTn>
                                        <p:tgtEl>
                                          <p:spTgt spid="62"/>
                                        </p:tgtEl>
                                        <p:attrNameLst>
                                          <p:attrName>style.visibility</p:attrName>
                                        </p:attrNameLst>
                                      </p:cBhvr>
                                      <p:to>
                                        <p:strVal val="visible"/>
                                      </p:to>
                                    </p:set>
                                    <p:animEffect transition="in" filter="wedge">
                                      <p:cBhvr>
                                        <p:cTn id="192" dur="2000"/>
                                        <p:tgtEl>
                                          <p:spTgt spid="62"/>
                                        </p:tgtEl>
                                      </p:cBhvr>
                                    </p:animEffect>
                                  </p:childTnLst>
                                </p:cTn>
                              </p:par>
                              <p:par>
                                <p:cTn id="193" presetID="20" presetClass="entr" presetSubtype="0" fill="hold" grpId="0" nodeType="withEffect">
                                  <p:stCondLst>
                                    <p:cond delay="0"/>
                                  </p:stCondLst>
                                  <p:childTnLst>
                                    <p:set>
                                      <p:cBhvr>
                                        <p:cTn id="194" dur="1" fill="hold">
                                          <p:stCondLst>
                                            <p:cond delay="0"/>
                                          </p:stCondLst>
                                        </p:cTn>
                                        <p:tgtEl>
                                          <p:spTgt spid="63"/>
                                        </p:tgtEl>
                                        <p:attrNameLst>
                                          <p:attrName>style.visibility</p:attrName>
                                        </p:attrNameLst>
                                      </p:cBhvr>
                                      <p:to>
                                        <p:strVal val="visible"/>
                                      </p:to>
                                    </p:set>
                                    <p:animEffect transition="in" filter="wedge">
                                      <p:cBhvr>
                                        <p:cTn id="195" dur="2000"/>
                                        <p:tgtEl>
                                          <p:spTgt spid="63"/>
                                        </p:tgtEl>
                                      </p:cBhvr>
                                    </p:animEffect>
                                  </p:childTnLst>
                                </p:cTn>
                              </p:par>
                              <p:par>
                                <p:cTn id="196" presetID="20" presetClass="entr" presetSubtype="0" fill="hold" grpId="0" nodeType="withEffect">
                                  <p:stCondLst>
                                    <p:cond delay="0"/>
                                  </p:stCondLst>
                                  <p:childTnLst>
                                    <p:set>
                                      <p:cBhvr>
                                        <p:cTn id="197" dur="1" fill="hold">
                                          <p:stCondLst>
                                            <p:cond delay="0"/>
                                          </p:stCondLst>
                                        </p:cTn>
                                        <p:tgtEl>
                                          <p:spTgt spid="64"/>
                                        </p:tgtEl>
                                        <p:attrNameLst>
                                          <p:attrName>style.visibility</p:attrName>
                                        </p:attrNameLst>
                                      </p:cBhvr>
                                      <p:to>
                                        <p:strVal val="visible"/>
                                      </p:to>
                                    </p:set>
                                    <p:animEffect transition="in" filter="wedge">
                                      <p:cBhvr>
                                        <p:cTn id="198" dur="2000"/>
                                        <p:tgtEl>
                                          <p:spTgt spid="64"/>
                                        </p:tgtEl>
                                      </p:cBhvr>
                                    </p:animEffect>
                                  </p:childTnLst>
                                </p:cTn>
                              </p:par>
                              <p:par>
                                <p:cTn id="199" presetID="20" presetClass="entr" presetSubtype="0" fill="hold" grpId="0" nodeType="withEffect">
                                  <p:stCondLst>
                                    <p:cond delay="0"/>
                                  </p:stCondLst>
                                  <p:childTnLst>
                                    <p:set>
                                      <p:cBhvr>
                                        <p:cTn id="200" dur="1" fill="hold">
                                          <p:stCondLst>
                                            <p:cond delay="0"/>
                                          </p:stCondLst>
                                        </p:cTn>
                                        <p:tgtEl>
                                          <p:spTgt spid="65"/>
                                        </p:tgtEl>
                                        <p:attrNameLst>
                                          <p:attrName>style.visibility</p:attrName>
                                        </p:attrNameLst>
                                      </p:cBhvr>
                                      <p:to>
                                        <p:strVal val="visible"/>
                                      </p:to>
                                    </p:set>
                                    <p:animEffect transition="in" filter="wedge">
                                      <p:cBhvr>
                                        <p:cTn id="201" dur="2000"/>
                                        <p:tgtEl>
                                          <p:spTgt spid="65"/>
                                        </p:tgtEl>
                                      </p:cBhvr>
                                    </p:animEffect>
                                  </p:childTnLst>
                                </p:cTn>
                              </p:par>
                              <p:par>
                                <p:cTn id="202" presetID="20" presetClass="entr" presetSubtype="0" fill="hold" grpId="0" nodeType="with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edge">
                                      <p:cBhvr>
                                        <p:cTn id="204" dur="2000"/>
                                        <p:tgtEl>
                                          <p:spTgt spid="66"/>
                                        </p:tgtEl>
                                      </p:cBhvr>
                                    </p:animEffect>
                                  </p:childTnLst>
                                </p:cTn>
                              </p:par>
                              <p:par>
                                <p:cTn id="205" presetID="20" presetClass="entr" presetSubtype="0" fill="hold" grpId="0" nodeType="withEffect">
                                  <p:stCondLst>
                                    <p:cond delay="0"/>
                                  </p:stCondLst>
                                  <p:childTnLst>
                                    <p:set>
                                      <p:cBhvr>
                                        <p:cTn id="206" dur="1" fill="hold">
                                          <p:stCondLst>
                                            <p:cond delay="0"/>
                                          </p:stCondLst>
                                        </p:cTn>
                                        <p:tgtEl>
                                          <p:spTgt spid="67"/>
                                        </p:tgtEl>
                                        <p:attrNameLst>
                                          <p:attrName>style.visibility</p:attrName>
                                        </p:attrNameLst>
                                      </p:cBhvr>
                                      <p:to>
                                        <p:strVal val="visible"/>
                                      </p:to>
                                    </p:set>
                                    <p:animEffect transition="in" filter="wedge">
                                      <p:cBhvr>
                                        <p:cTn id="207" dur="2000"/>
                                        <p:tgtEl>
                                          <p:spTgt spid="67"/>
                                        </p:tgtEl>
                                      </p:cBhvr>
                                    </p:animEffect>
                                  </p:childTnLst>
                                </p:cTn>
                              </p:par>
                              <p:par>
                                <p:cTn id="208" presetID="20" presetClass="entr" presetSubtype="0" fill="hold" grpId="0" nodeType="withEffect">
                                  <p:stCondLst>
                                    <p:cond delay="0"/>
                                  </p:stCondLst>
                                  <p:childTnLst>
                                    <p:set>
                                      <p:cBhvr>
                                        <p:cTn id="209" dur="1" fill="hold">
                                          <p:stCondLst>
                                            <p:cond delay="0"/>
                                          </p:stCondLst>
                                        </p:cTn>
                                        <p:tgtEl>
                                          <p:spTgt spid="68"/>
                                        </p:tgtEl>
                                        <p:attrNameLst>
                                          <p:attrName>style.visibility</p:attrName>
                                        </p:attrNameLst>
                                      </p:cBhvr>
                                      <p:to>
                                        <p:strVal val="visible"/>
                                      </p:to>
                                    </p:set>
                                    <p:animEffect transition="in" filter="wedge">
                                      <p:cBhvr>
                                        <p:cTn id="210" dur="2000"/>
                                        <p:tgtEl>
                                          <p:spTgt spid="68"/>
                                        </p:tgtEl>
                                      </p:cBhvr>
                                    </p:animEffect>
                                  </p:childTnLst>
                                </p:cTn>
                              </p:par>
                              <p:par>
                                <p:cTn id="211" presetID="20" presetClass="entr" presetSubtype="0" fill="hold" grpId="0" nodeType="withEffect">
                                  <p:stCondLst>
                                    <p:cond delay="0"/>
                                  </p:stCondLst>
                                  <p:childTnLst>
                                    <p:set>
                                      <p:cBhvr>
                                        <p:cTn id="212" dur="1" fill="hold">
                                          <p:stCondLst>
                                            <p:cond delay="0"/>
                                          </p:stCondLst>
                                        </p:cTn>
                                        <p:tgtEl>
                                          <p:spTgt spid="69"/>
                                        </p:tgtEl>
                                        <p:attrNameLst>
                                          <p:attrName>style.visibility</p:attrName>
                                        </p:attrNameLst>
                                      </p:cBhvr>
                                      <p:to>
                                        <p:strVal val="visible"/>
                                      </p:to>
                                    </p:set>
                                    <p:animEffect transition="in" filter="wedge">
                                      <p:cBhvr>
                                        <p:cTn id="213" dur="2000"/>
                                        <p:tgtEl>
                                          <p:spTgt spid="69"/>
                                        </p:tgtEl>
                                      </p:cBhvr>
                                    </p:animEffect>
                                  </p:childTnLst>
                                </p:cTn>
                              </p:par>
                              <p:par>
                                <p:cTn id="214" presetID="20" presetClass="entr" presetSubtype="0" fill="hold" grpId="0" nodeType="withEffect">
                                  <p:stCondLst>
                                    <p:cond delay="0"/>
                                  </p:stCondLst>
                                  <p:childTnLst>
                                    <p:set>
                                      <p:cBhvr>
                                        <p:cTn id="215" dur="1" fill="hold">
                                          <p:stCondLst>
                                            <p:cond delay="0"/>
                                          </p:stCondLst>
                                        </p:cTn>
                                        <p:tgtEl>
                                          <p:spTgt spid="70"/>
                                        </p:tgtEl>
                                        <p:attrNameLst>
                                          <p:attrName>style.visibility</p:attrName>
                                        </p:attrNameLst>
                                      </p:cBhvr>
                                      <p:to>
                                        <p:strVal val="visible"/>
                                      </p:to>
                                    </p:set>
                                    <p:animEffect transition="in" filter="wedge">
                                      <p:cBhvr>
                                        <p:cTn id="216" dur="2000"/>
                                        <p:tgtEl>
                                          <p:spTgt spid="70"/>
                                        </p:tgtEl>
                                      </p:cBhvr>
                                    </p:animEffect>
                                  </p:childTnLst>
                                </p:cTn>
                              </p:par>
                              <p:par>
                                <p:cTn id="217" presetID="20" presetClass="entr" presetSubtype="0" fill="hold" grpId="0" nodeType="withEffect">
                                  <p:stCondLst>
                                    <p:cond delay="0"/>
                                  </p:stCondLst>
                                  <p:childTnLst>
                                    <p:set>
                                      <p:cBhvr>
                                        <p:cTn id="218" dur="1" fill="hold">
                                          <p:stCondLst>
                                            <p:cond delay="0"/>
                                          </p:stCondLst>
                                        </p:cTn>
                                        <p:tgtEl>
                                          <p:spTgt spid="71"/>
                                        </p:tgtEl>
                                        <p:attrNameLst>
                                          <p:attrName>style.visibility</p:attrName>
                                        </p:attrNameLst>
                                      </p:cBhvr>
                                      <p:to>
                                        <p:strVal val="visible"/>
                                      </p:to>
                                    </p:set>
                                    <p:animEffect transition="in" filter="wedge">
                                      <p:cBhvr>
                                        <p:cTn id="219" dur="2000"/>
                                        <p:tgtEl>
                                          <p:spTgt spid="71"/>
                                        </p:tgtEl>
                                      </p:cBhvr>
                                    </p:animEffect>
                                  </p:childTnLst>
                                </p:cTn>
                              </p:par>
                              <p:par>
                                <p:cTn id="220" presetID="20" presetClass="entr" presetSubtype="0" fill="hold" nodeType="withEffect">
                                  <p:stCondLst>
                                    <p:cond delay="0"/>
                                  </p:stCondLst>
                                  <p:childTnLst>
                                    <p:set>
                                      <p:cBhvr>
                                        <p:cTn id="221" dur="1" fill="hold">
                                          <p:stCondLst>
                                            <p:cond delay="0"/>
                                          </p:stCondLst>
                                        </p:cTn>
                                        <p:tgtEl>
                                          <p:spTgt spid="72"/>
                                        </p:tgtEl>
                                        <p:attrNameLst>
                                          <p:attrName>style.visibility</p:attrName>
                                        </p:attrNameLst>
                                      </p:cBhvr>
                                      <p:to>
                                        <p:strVal val="visible"/>
                                      </p:to>
                                    </p:set>
                                    <p:animEffect transition="in" filter="wedge">
                                      <p:cBhvr>
                                        <p:cTn id="222" dur="2000"/>
                                        <p:tgtEl>
                                          <p:spTgt spid="72"/>
                                        </p:tgtEl>
                                      </p:cBhvr>
                                    </p:animEffect>
                                  </p:childTnLst>
                                </p:cTn>
                              </p:par>
                              <p:par>
                                <p:cTn id="223" presetID="20" presetClass="entr" presetSubtype="0" fill="hold" grpId="0" nodeType="withEffect">
                                  <p:stCondLst>
                                    <p:cond delay="0"/>
                                  </p:stCondLst>
                                  <p:childTnLst>
                                    <p:set>
                                      <p:cBhvr>
                                        <p:cTn id="224" dur="1" fill="hold">
                                          <p:stCondLst>
                                            <p:cond delay="0"/>
                                          </p:stCondLst>
                                        </p:cTn>
                                        <p:tgtEl>
                                          <p:spTgt spid="79"/>
                                        </p:tgtEl>
                                        <p:attrNameLst>
                                          <p:attrName>style.visibility</p:attrName>
                                        </p:attrNameLst>
                                      </p:cBhvr>
                                      <p:to>
                                        <p:strVal val="visible"/>
                                      </p:to>
                                    </p:set>
                                    <p:animEffect transition="in" filter="wedge">
                                      <p:cBhvr>
                                        <p:cTn id="225" dur="2000"/>
                                        <p:tgtEl>
                                          <p:spTgt spid="79"/>
                                        </p:tgtEl>
                                      </p:cBhvr>
                                    </p:animEffect>
                                  </p:childTnLst>
                                </p:cTn>
                              </p:par>
                              <p:par>
                                <p:cTn id="226" presetID="20" presetClass="entr" presetSubtype="0" fill="hold" grpId="0" nodeType="withEffect">
                                  <p:stCondLst>
                                    <p:cond delay="0"/>
                                  </p:stCondLst>
                                  <p:childTnLst>
                                    <p:set>
                                      <p:cBhvr>
                                        <p:cTn id="227" dur="1" fill="hold">
                                          <p:stCondLst>
                                            <p:cond delay="0"/>
                                          </p:stCondLst>
                                        </p:cTn>
                                        <p:tgtEl>
                                          <p:spTgt spid="80"/>
                                        </p:tgtEl>
                                        <p:attrNameLst>
                                          <p:attrName>style.visibility</p:attrName>
                                        </p:attrNameLst>
                                      </p:cBhvr>
                                      <p:to>
                                        <p:strVal val="visible"/>
                                      </p:to>
                                    </p:set>
                                    <p:animEffect transition="in" filter="wedge">
                                      <p:cBhvr>
                                        <p:cTn id="228" dur="2000"/>
                                        <p:tgtEl>
                                          <p:spTgt spid="80"/>
                                        </p:tgtEl>
                                      </p:cBhvr>
                                    </p:animEffect>
                                  </p:childTnLst>
                                </p:cTn>
                              </p:par>
                              <p:par>
                                <p:cTn id="229" presetID="20" presetClass="entr" presetSubtype="0" fill="hold" grpId="0" nodeType="withEffect">
                                  <p:stCondLst>
                                    <p:cond delay="0"/>
                                  </p:stCondLst>
                                  <p:childTnLst>
                                    <p:set>
                                      <p:cBhvr>
                                        <p:cTn id="230" dur="1" fill="hold">
                                          <p:stCondLst>
                                            <p:cond delay="0"/>
                                          </p:stCondLst>
                                        </p:cTn>
                                        <p:tgtEl>
                                          <p:spTgt spid="81"/>
                                        </p:tgtEl>
                                        <p:attrNameLst>
                                          <p:attrName>style.visibility</p:attrName>
                                        </p:attrNameLst>
                                      </p:cBhvr>
                                      <p:to>
                                        <p:strVal val="visible"/>
                                      </p:to>
                                    </p:set>
                                    <p:animEffect transition="in" filter="wedge">
                                      <p:cBhvr>
                                        <p:cTn id="231" dur="2000"/>
                                        <p:tgtEl>
                                          <p:spTgt spid="81"/>
                                        </p:tgtEl>
                                      </p:cBhvr>
                                    </p:animEffect>
                                  </p:childTnLst>
                                </p:cTn>
                              </p:par>
                              <p:par>
                                <p:cTn id="232" presetID="20" presetClass="entr" presetSubtype="0" fill="hold" grpId="0" nodeType="withEffect">
                                  <p:stCondLst>
                                    <p:cond delay="0"/>
                                  </p:stCondLst>
                                  <p:childTnLst>
                                    <p:set>
                                      <p:cBhvr>
                                        <p:cTn id="233" dur="1" fill="hold">
                                          <p:stCondLst>
                                            <p:cond delay="0"/>
                                          </p:stCondLst>
                                        </p:cTn>
                                        <p:tgtEl>
                                          <p:spTgt spid="82"/>
                                        </p:tgtEl>
                                        <p:attrNameLst>
                                          <p:attrName>style.visibility</p:attrName>
                                        </p:attrNameLst>
                                      </p:cBhvr>
                                      <p:to>
                                        <p:strVal val="visible"/>
                                      </p:to>
                                    </p:set>
                                    <p:animEffect transition="in" filter="wedge">
                                      <p:cBhvr>
                                        <p:cTn id="234" dur="2000"/>
                                        <p:tgtEl>
                                          <p:spTgt spid="82"/>
                                        </p:tgtEl>
                                      </p:cBhvr>
                                    </p:animEffect>
                                  </p:childTnLst>
                                </p:cTn>
                              </p:par>
                              <p:par>
                                <p:cTn id="235" presetID="20" presetClass="entr" presetSubtype="0" fill="hold" grpId="0" nodeType="withEffect">
                                  <p:stCondLst>
                                    <p:cond delay="0"/>
                                  </p:stCondLst>
                                  <p:childTnLst>
                                    <p:set>
                                      <p:cBhvr>
                                        <p:cTn id="236" dur="1" fill="hold">
                                          <p:stCondLst>
                                            <p:cond delay="0"/>
                                          </p:stCondLst>
                                        </p:cTn>
                                        <p:tgtEl>
                                          <p:spTgt spid="83"/>
                                        </p:tgtEl>
                                        <p:attrNameLst>
                                          <p:attrName>style.visibility</p:attrName>
                                        </p:attrNameLst>
                                      </p:cBhvr>
                                      <p:to>
                                        <p:strVal val="visible"/>
                                      </p:to>
                                    </p:set>
                                    <p:animEffect transition="in" filter="wedge">
                                      <p:cBhvr>
                                        <p:cTn id="237" dur="2000"/>
                                        <p:tgtEl>
                                          <p:spTgt spid="83"/>
                                        </p:tgtEl>
                                      </p:cBhvr>
                                    </p:animEffect>
                                  </p:childTnLst>
                                </p:cTn>
                              </p:par>
                              <p:par>
                                <p:cTn id="238" presetID="20" presetClass="entr" presetSubtype="0" fill="hold" grpId="0" nodeType="withEffect">
                                  <p:stCondLst>
                                    <p:cond delay="0"/>
                                  </p:stCondLst>
                                  <p:childTnLst>
                                    <p:set>
                                      <p:cBhvr>
                                        <p:cTn id="239" dur="1" fill="hold">
                                          <p:stCondLst>
                                            <p:cond delay="0"/>
                                          </p:stCondLst>
                                        </p:cTn>
                                        <p:tgtEl>
                                          <p:spTgt spid="84"/>
                                        </p:tgtEl>
                                        <p:attrNameLst>
                                          <p:attrName>style.visibility</p:attrName>
                                        </p:attrNameLst>
                                      </p:cBhvr>
                                      <p:to>
                                        <p:strVal val="visible"/>
                                      </p:to>
                                    </p:set>
                                    <p:animEffect transition="in" filter="wedge">
                                      <p:cBhvr>
                                        <p:cTn id="240" dur="2000"/>
                                        <p:tgtEl>
                                          <p:spTgt spid="84"/>
                                        </p:tgtEl>
                                      </p:cBhvr>
                                    </p:animEffect>
                                  </p:childTnLst>
                                </p:cTn>
                              </p:par>
                              <p:par>
                                <p:cTn id="241" presetID="20" presetClass="entr" presetSubtype="0" fill="hold" grpId="0" nodeType="withEffect">
                                  <p:stCondLst>
                                    <p:cond delay="0"/>
                                  </p:stCondLst>
                                  <p:childTnLst>
                                    <p:set>
                                      <p:cBhvr>
                                        <p:cTn id="242" dur="1" fill="hold">
                                          <p:stCondLst>
                                            <p:cond delay="0"/>
                                          </p:stCondLst>
                                        </p:cTn>
                                        <p:tgtEl>
                                          <p:spTgt spid="85"/>
                                        </p:tgtEl>
                                        <p:attrNameLst>
                                          <p:attrName>style.visibility</p:attrName>
                                        </p:attrNameLst>
                                      </p:cBhvr>
                                      <p:to>
                                        <p:strVal val="visible"/>
                                      </p:to>
                                    </p:set>
                                    <p:animEffect transition="in" filter="wedge">
                                      <p:cBhvr>
                                        <p:cTn id="243" dur="2000"/>
                                        <p:tgtEl>
                                          <p:spTgt spid="85"/>
                                        </p:tgtEl>
                                      </p:cBhvr>
                                    </p:animEffect>
                                  </p:childTnLst>
                                </p:cTn>
                              </p:par>
                              <p:par>
                                <p:cTn id="244" presetID="20" presetClass="entr" presetSubtype="0" fill="hold" grpId="0" nodeType="withEffect">
                                  <p:stCondLst>
                                    <p:cond delay="0"/>
                                  </p:stCondLst>
                                  <p:childTnLst>
                                    <p:set>
                                      <p:cBhvr>
                                        <p:cTn id="245" dur="1" fill="hold">
                                          <p:stCondLst>
                                            <p:cond delay="0"/>
                                          </p:stCondLst>
                                        </p:cTn>
                                        <p:tgtEl>
                                          <p:spTgt spid="86"/>
                                        </p:tgtEl>
                                        <p:attrNameLst>
                                          <p:attrName>style.visibility</p:attrName>
                                        </p:attrNameLst>
                                      </p:cBhvr>
                                      <p:to>
                                        <p:strVal val="visible"/>
                                      </p:to>
                                    </p:set>
                                    <p:animEffect transition="in" filter="wedge">
                                      <p:cBhvr>
                                        <p:cTn id="246" dur="2000"/>
                                        <p:tgtEl>
                                          <p:spTgt spid="86"/>
                                        </p:tgtEl>
                                      </p:cBhvr>
                                    </p:animEffect>
                                  </p:childTnLst>
                                </p:cTn>
                              </p:par>
                              <p:par>
                                <p:cTn id="247" presetID="20" presetClass="entr" presetSubtype="0" fill="hold" grpId="0" nodeType="withEffect">
                                  <p:stCondLst>
                                    <p:cond delay="0"/>
                                  </p:stCondLst>
                                  <p:childTnLst>
                                    <p:set>
                                      <p:cBhvr>
                                        <p:cTn id="248" dur="1" fill="hold">
                                          <p:stCondLst>
                                            <p:cond delay="0"/>
                                          </p:stCondLst>
                                        </p:cTn>
                                        <p:tgtEl>
                                          <p:spTgt spid="87"/>
                                        </p:tgtEl>
                                        <p:attrNameLst>
                                          <p:attrName>style.visibility</p:attrName>
                                        </p:attrNameLst>
                                      </p:cBhvr>
                                      <p:to>
                                        <p:strVal val="visible"/>
                                      </p:to>
                                    </p:set>
                                    <p:animEffect transition="in" filter="wedge">
                                      <p:cBhvr>
                                        <p:cTn id="249" dur="2000"/>
                                        <p:tgtEl>
                                          <p:spTgt spid="87"/>
                                        </p:tgtEl>
                                      </p:cBhvr>
                                    </p:animEffect>
                                  </p:childTnLst>
                                </p:cTn>
                              </p:par>
                              <p:par>
                                <p:cTn id="250" presetID="20" presetClass="entr" presetSubtype="0" fill="hold" grpId="0" nodeType="withEffect">
                                  <p:stCondLst>
                                    <p:cond delay="0"/>
                                  </p:stCondLst>
                                  <p:childTnLst>
                                    <p:set>
                                      <p:cBhvr>
                                        <p:cTn id="251" dur="1" fill="hold">
                                          <p:stCondLst>
                                            <p:cond delay="0"/>
                                          </p:stCondLst>
                                        </p:cTn>
                                        <p:tgtEl>
                                          <p:spTgt spid="88"/>
                                        </p:tgtEl>
                                        <p:attrNameLst>
                                          <p:attrName>style.visibility</p:attrName>
                                        </p:attrNameLst>
                                      </p:cBhvr>
                                      <p:to>
                                        <p:strVal val="visible"/>
                                      </p:to>
                                    </p:set>
                                    <p:animEffect transition="in" filter="wedge">
                                      <p:cBhvr>
                                        <p:cTn id="252" dur="2000"/>
                                        <p:tgtEl>
                                          <p:spTgt spid="88"/>
                                        </p:tgtEl>
                                      </p:cBhvr>
                                    </p:animEffect>
                                  </p:childTnLst>
                                </p:cTn>
                              </p:par>
                              <p:par>
                                <p:cTn id="253" presetID="20" presetClass="entr" presetSubtype="0" fill="hold" grpId="0" nodeType="withEffect">
                                  <p:stCondLst>
                                    <p:cond delay="0"/>
                                  </p:stCondLst>
                                  <p:childTnLst>
                                    <p:set>
                                      <p:cBhvr>
                                        <p:cTn id="254" dur="1" fill="hold">
                                          <p:stCondLst>
                                            <p:cond delay="0"/>
                                          </p:stCondLst>
                                        </p:cTn>
                                        <p:tgtEl>
                                          <p:spTgt spid="89"/>
                                        </p:tgtEl>
                                        <p:attrNameLst>
                                          <p:attrName>style.visibility</p:attrName>
                                        </p:attrNameLst>
                                      </p:cBhvr>
                                      <p:to>
                                        <p:strVal val="visible"/>
                                      </p:to>
                                    </p:set>
                                    <p:animEffect transition="in" filter="wedge">
                                      <p:cBhvr>
                                        <p:cTn id="255" dur="2000"/>
                                        <p:tgtEl>
                                          <p:spTgt spid="89"/>
                                        </p:tgtEl>
                                      </p:cBhvr>
                                    </p:animEffect>
                                  </p:childTnLst>
                                </p:cTn>
                              </p:par>
                              <p:par>
                                <p:cTn id="256" presetID="20" presetClass="entr" presetSubtype="0" fill="hold" grpId="0" nodeType="withEffect">
                                  <p:stCondLst>
                                    <p:cond delay="0"/>
                                  </p:stCondLst>
                                  <p:childTnLst>
                                    <p:set>
                                      <p:cBhvr>
                                        <p:cTn id="257" dur="1" fill="hold">
                                          <p:stCondLst>
                                            <p:cond delay="0"/>
                                          </p:stCondLst>
                                        </p:cTn>
                                        <p:tgtEl>
                                          <p:spTgt spid="90"/>
                                        </p:tgtEl>
                                        <p:attrNameLst>
                                          <p:attrName>style.visibility</p:attrName>
                                        </p:attrNameLst>
                                      </p:cBhvr>
                                      <p:to>
                                        <p:strVal val="visible"/>
                                      </p:to>
                                    </p:set>
                                    <p:animEffect transition="in" filter="wedge">
                                      <p:cBhvr>
                                        <p:cTn id="258" dur="2000"/>
                                        <p:tgtEl>
                                          <p:spTgt spid="90"/>
                                        </p:tgtEl>
                                      </p:cBhvr>
                                    </p:animEffect>
                                  </p:childTnLst>
                                </p:cTn>
                              </p:par>
                              <p:par>
                                <p:cTn id="259" presetID="20" presetClass="entr" presetSubtype="0" fill="hold" grpId="0" nodeType="withEffect">
                                  <p:stCondLst>
                                    <p:cond delay="0"/>
                                  </p:stCondLst>
                                  <p:childTnLst>
                                    <p:set>
                                      <p:cBhvr>
                                        <p:cTn id="260" dur="1" fill="hold">
                                          <p:stCondLst>
                                            <p:cond delay="0"/>
                                          </p:stCondLst>
                                        </p:cTn>
                                        <p:tgtEl>
                                          <p:spTgt spid="91"/>
                                        </p:tgtEl>
                                        <p:attrNameLst>
                                          <p:attrName>style.visibility</p:attrName>
                                        </p:attrNameLst>
                                      </p:cBhvr>
                                      <p:to>
                                        <p:strVal val="visible"/>
                                      </p:to>
                                    </p:set>
                                    <p:animEffect transition="in" filter="wedge">
                                      <p:cBhvr>
                                        <p:cTn id="261" dur="2000"/>
                                        <p:tgtEl>
                                          <p:spTgt spid="91"/>
                                        </p:tgtEl>
                                      </p:cBhvr>
                                    </p:animEffect>
                                  </p:childTnLst>
                                </p:cTn>
                              </p:par>
                              <p:par>
                                <p:cTn id="262" presetID="20" presetClass="entr" presetSubtype="0" fill="hold" grpId="0" nodeType="withEffect">
                                  <p:stCondLst>
                                    <p:cond delay="0"/>
                                  </p:stCondLst>
                                  <p:childTnLst>
                                    <p:set>
                                      <p:cBhvr>
                                        <p:cTn id="263" dur="1" fill="hold">
                                          <p:stCondLst>
                                            <p:cond delay="0"/>
                                          </p:stCondLst>
                                        </p:cTn>
                                        <p:tgtEl>
                                          <p:spTgt spid="92"/>
                                        </p:tgtEl>
                                        <p:attrNameLst>
                                          <p:attrName>style.visibility</p:attrName>
                                        </p:attrNameLst>
                                      </p:cBhvr>
                                      <p:to>
                                        <p:strVal val="visible"/>
                                      </p:to>
                                    </p:set>
                                    <p:animEffect transition="in" filter="wedge">
                                      <p:cBhvr>
                                        <p:cTn id="264" dur="2000"/>
                                        <p:tgtEl>
                                          <p:spTgt spid="92"/>
                                        </p:tgtEl>
                                      </p:cBhvr>
                                    </p:animEffect>
                                  </p:childTnLst>
                                </p:cTn>
                              </p:par>
                              <p:par>
                                <p:cTn id="265" presetID="20" presetClass="entr" presetSubtype="0" fill="hold" grpId="0" nodeType="withEffect">
                                  <p:stCondLst>
                                    <p:cond delay="0"/>
                                  </p:stCondLst>
                                  <p:childTnLst>
                                    <p:set>
                                      <p:cBhvr>
                                        <p:cTn id="266" dur="1" fill="hold">
                                          <p:stCondLst>
                                            <p:cond delay="0"/>
                                          </p:stCondLst>
                                        </p:cTn>
                                        <p:tgtEl>
                                          <p:spTgt spid="93"/>
                                        </p:tgtEl>
                                        <p:attrNameLst>
                                          <p:attrName>style.visibility</p:attrName>
                                        </p:attrNameLst>
                                      </p:cBhvr>
                                      <p:to>
                                        <p:strVal val="visible"/>
                                      </p:to>
                                    </p:set>
                                    <p:animEffect transition="in" filter="wedge">
                                      <p:cBhvr>
                                        <p:cTn id="267" dur="2000"/>
                                        <p:tgtEl>
                                          <p:spTgt spid="93"/>
                                        </p:tgtEl>
                                      </p:cBhvr>
                                    </p:animEffect>
                                  </p:childTnLst>
                                </p:cTn>
                              </p:par>
                              <p:par>
                                <p:cTn id="268" presetID="20" presetClass="entr" presetSubtype="0" fill="hold" grpId="0" nodeType="withEffect">
                                  <p:stCondLst>
                                    <p:cond delay="0"/>
                                  </p:stCondLst>
                                  <p:childTnLst>
                                    <p:set>
                                      <p:cBhvr>
                                        <p:cTn id="269" dur="1" fill="hold">
                                          <p:stCondLst>
                                            <p:cond delay="0"/>
                                          </p:stCondLst>
                                        </p:cTn>
                                        <p:tgtEl>
                                          <p:spTgt spid="94"/>
                                        </p:tgtEl>
                                        <p:attrNameLst>
                                          <p:attrName>style.visibility</p:attrName>
                                        </p:attrNameLst>
                                      </p:cBhvr>
                                      <p:to>
                                        <p:strVal val="visible"/>
                                      </p:to>
                                    </p:set>
                                    <p:animEffect transition="in" filter="wedge">
                                      <p:cBhvr>
                                        <p:cTn id="270" dur="2000"/>
                                        <p:tgtEl>
                                          <p:spTgt spid="94"/>
                                        </p:tgtEl>
                                      </p:cBhvr>
                                    </p:animEffect>
                                  </p:childTnLst>
                                </p:cTn>
                              </p:par>
                              <p:par>
                                <p:cTn id="271" presetID="20" presetClass="entr" presetSubtype="0" fill="hold" grpId="0" nodeType="withEffect">
                                  <p:stCondLst>
                                    <p:cond delay="0"/>
                                  </p:stCondLst>
                                  <p:childTnLst>
                                    <p:set>
                                      <p:cBhvr>
                                        <p:cTn id="272" dur="1" fill="hold">
                                          <p:stCondLst>
                                            <p:cond delay="0"/>
                                          </p:stCondLst>
                                        </p:cTn>
                                        <p:tgtEl>
                                          <p:spTgt spid="95"/>
                                        </p:tgtEl>
                                        <p:attrNameLst>
                                          <p:attrName>style.visibility</p:attrName>
                                        </p:attrNameLst>
                                      </p:cBhvr>
                                      <p:to>
                                        <p:strVal val="visible"/>
                                      </p:to>
                                    </p:set>
                                    <p:animEffect transition="in" filter="wedge">
                                      <p:cBhvr>
                                        <p:cTn id="273" dur="2000"/>
                                        <p:tgtEl>
                                          <p:spTgt spid="95"/>
                                        </p:tgtEl>
                                      </p:cBhvr>
                                    </p:animEffect>
                                  </p:childTnLst>
                                </p:cTn>
                              </p:par>
                              <p:par>
                                <p:cTn id="274" presetID="20" presetClass="entr" presetSubtype="0" fill="hold" grpId="0" nodeType="withEffect">
                                  <p:stCondLst>
                                    <p:cond delay="0"/>
                                  </p:stCondLst>
                                  <p:childTnLst>
                                    <p:set>
                                      <p:cBhvr>
                                        <p:cTn id="275" dur="1" fill="hold">
                                          <p:stCondLst>
                                            <p:cond delay="0"/>
                                          </p:stCondLst>
                                        </p:cTn>
                                        <p:tgtEl>
                                          <p:spTgt spid="96"/>
                                        </p:tgtEl>
                                        <p:attrNameLst>
                                          <p:attrName>style.visibility</p:attrName>
                                        </p:attrNameLst>
                                      </p:cBhvr>
                                      <p:to>
                                        <p:strVal val="visible"/>
                                      </p:to>
                                    </p:set>
                                    <p:animEffect transition="in" filter="wedge">
                                      <p:cBhvr>
                                        <p:cTn id="276" dur="2000"/>
                                        <p:tgtEl>
                                          <p:spTgt spid="96"/>
                                        </p:tgtEl>
                                      </p:cBhvr>
                                    </p:animEffect>
                                  </p:childTnLst>
                                </p:cTn>
                              </p:par>
                              <p:par>
                                <p:cTn id="277" presetID="20" presetClass="entr" presetSubtype="0" fill="hold" grpId="0" nodeType="withEffect">
                                  <p:stCondLst>
                                    <p:cond delay="0"/>
                                  </p:stCondLst>
                                  <p:childTnLst>
                                    <p:set>
                                      <p:cBhvr>
                                        <p:cTn id="278" dur="1" fill="hold">
                                          <p:stCondLst>
                                            <p:cond delay="0"/>
                                          </p:stCondLst>
                                        </p:cTn>
                                        <p:tgtEl>
                                          <p:spTgt spid="97"/>
                                        </p:tgtEl>
                                        <p:attrNameLst>
                                          <p:attrName>style.visibility</p:attrName>
                                        </p:attrNameLst>
                                      </p:cBhvr>
                                      <p:to>
                                        <p:strVal val="visible"/>
                                      </p:to>
                                    </p:set>
                                    <p:animEffect transition="in" filter="wedge">
                                      <p:cBhvr>
                                        <p:cTn id="279" dur="2000"/>
                                        <p:tgtEl>
                                          <p:spTgt spid="97"/>
                                        </p:tgtEl>
                                      </p:cBhvr>
                                    </p:animEffect>
                                  </p:childTnLst>
                                </p:cTn>
                              </p:par>
                              <p:par>
                                <p:cTn id="280" presetID="20" presetClass="entr" presetSubtype="0" fill="hold" grpId="0" nodeType="withEffect">
                                  <p:stCondLst>
                                    <p:cond delay="0"/>
                                  </p:stCondLst>
                                  <p:childTnLst>
                                    <p:set>
                                      <p:cBhvr>
                                        <p:cTn id="281" dur="1" fill="hold">
                                          <p:stCondLst>
                                            <p:cond delay="0"/>
                                          </p:stCondLst>
                                        </p:cTn>
                                        <p:tgtEl>
                                          <p:spTgt spid="98"/>
                                        </p:tgtEl>
                                        <p:attrNameLst>
                                          <p:attrName>style.visibility</p:attrName>
                                        </p:attrNameLst>
                                      </p:cBhvr>
                                      <p:to>
                                        <p:strVal val="visible"/>
                                      </p:to>
                                    </p:set>
                                    <p:animEffect transition="in" filter="wedge">
                                      <p:cBhvr>
                                        <p:cTn id="282" dur="2000"/>
                                        <p:tgtEl>
                                          <p:spTgt spid="98"/>
                                        </p:tgtEl>
                                      </p:cBhvr>
                                    </p:animEffect>
                                  </p:childTnLst>
                                </p:cTn>
                              </p:par>
                              <p:par>
                                <p:cTn id="283" presetID="20" presetClass="entr" presetSubtype="0" fill="hold" grpId="0" nodeType="withEffect">
                                  <p:stCondLst>
                                    <p:cond delay="0"/>
                                  </p:stCondLst>
                                  <p:childTnLst>
                                    <p:set>
                                      <p:cBhvr>
                                        <p:cTn id="284" dur="1" fill="hold">
                                          <p:stCondLst>
                                            <p:cond delay="0"/>
                                          </p:stCondLst>
                                        </p:cTn>
                                        <p:tgtEl>
                                          <p:spTgt spid="99"/>
                                        </p:tgtEl>
                                        <p:attrNameLst>
                                          <p:attrName>style.visibility</p:attrName>
                                        </p:attrNameLst>
                                      </p:cBhvr>
                                      <p:to>
                                        <p:strVal val="visible"/>
                                      </p:to>
                                    </p:set>
                                    <p:animEffect transition="in" filter="wedge">
                                      <p:cBhvr>
                                        <p:cTn id="285" dur="2000"/>
                                        <p:tgtEl>
                                          <p:spTgt spid="99"/>
                                        </p:tgtEl>
                                      </p:cBhvr>
                                    </p:animEffect>
                                  </p:childTnLst>
                                </p:cTn>
                              </p:par>
                              <p:par>
                                <p:cTn id="286" presetID="20" presetClass="entr" presetSubtype="0" fill="hold" grpId="0" nodeType="withEffect">
                                  <p:stCondLst>
                                    <p:cond delay="0"/>
                                  </p:stCondLst>
                                  <p:childTnLst>
                                    <p:set>
                                      <p:cBhvr>
                                        <p:cTn id="287" dur="1" fill="hold">
                                          <p:stCondLst>
                                            <p:cond delay="0"/>
                                          </p:stCondLst>
                                        </p:cTn>
                                        <p:tgtEl>
                                          <p:spTgt spid="100"/>
                                        </p:tgtEl>
                                        <p:attrNameLst>
                                          <p:attrName>style.visibility</p:attrName>
                                        </p:attrNameLst>
                                      </p:cBhvr>
                                      <p:to>
                                        <p:strVal val="visible"/>
                                      </p:to>
                                    </p:set>
                                    <p:animEffect transition="in" filter="wedge">
                                      <p:cBhvr>
                                        <p:cTn id="288" dur="2000"/>
                                        <p:tgtEl>
                                          <p:spTgt spid="100"/>
                                        </p:tgtEl>
                                      </p:cBhvr>
                                    </p:animEffect>
                                  </p:childTnLst>
                                </p:cTn>
                              </p:par>
                            </p:childTnLst>
                          </p:cTn>
                        </p:par>
                      </p:childTnLst>
                    </p:cTn>
                  </p:par>
                  <p:par>
                    <p:cTn id="289" fill="hold" nodeType="clickPar">
                      <p:stCondLst>
                        <p:cond delay="indefinite"/>
                      </p:stCondLst>
                      <p:childTnLst>
                        <p:par>
                          <p:cTn id="290" fill="hold" nodeType="withGroup">
                            <p:stCondLst>
                              <p:cond delay="0"/>
                            </p:stCondLst>
                            <p:childTnLst>
                              <p:par>
                                <p:cTn id="291" presetID="26" presetClass="emph" presetSubtype="0" fill="hold" grpId="1" nodeType="clickEffect">
                                  <p:stCondLst>
                                    <p:cond delay="0"/>
                                  </p:stCondLst>
                                  <p:childTnLst>
                                    <p:animEffect transition="out" filter="fade">
                                      <p:cBhvr>
                                        <p:cTn id="292" dur="500" tmFilter="0, 0; .2, .5; .8, .5; 1, 0"/>
                                        <p:tgtEl>
                                          <p:spTgt spid="90"/>
                                        </p:tgtEl>
                                      </p:cBhvr>
                                    </p:animEffect>
                                    <p:animScale>
                                      <p:cBhvr>
                                        <p:cTn id="293" dur="250" autoRev="1" fill="hold"/>
                                        <p:tgtEl>
                                          <p:spTgt spid="90"/>
                                        </p:tgtEl>
                                      </p:cBhvr>
                                      <p:by x="105000" y="105000"/>
                                    </p:animScale>
                                  </p:childTnLst>
                                </p:cTn>
                              </p:par>
                            </p:childTnLst>
                          </p:cTn>
                        </p:par>
                      </p:childTnLst>
                    </p:cTn>
                  </p:par>
                  <p:par>
                    <p:cTn id="294" fill="hold" nodeType="clickPar">
                      <p:stCondLst>
                        <p:cond delay="indefinite"/>
                      </p:stCondLst>
                      <p:childTnLst>
                        <p:par>
                          <p:cTn id="295" fill="hold" nodeType="withGroup">
                            <p:stCondLst>
                              <p:cond delay="0"/>
                            </p:stCondLst>
                            <p:childTnLst>
                              <p:par>
                                <p:cTn id="296" presetID="64" presetClass="path" presetSubtype="0" accel="50000" decel="50000" fill="hold" nodeType="clickEffect">
                                  <p:stCondLst>
                                    <p:cond delay="0"/>
                                  </p:stCondLst>
                                  <p:childTnLst>
                                    <p:animMotion origin="layout" path="M -2.5E-6 -1.95506E-6 L -2.5E-6 -0.26801 " pathEditMode="relative" rAng="0" ptsTypes="AA">
                                      <p:cBhvr>
                                        <p:cTn id="297" dur="2000" fill="hold"/>
                                        <p:tgtEl>
                                          <p:spTgt spid="72"/>
                                        </p:tgtEl>
                                        <p:attrNameLst>
                                          <p:attrName>ppt_x</p:attrName>
                                          <p:attrName>ppt_y</p:attrName>
                                        </p:attrNameLst>
                                      </p:cBhvr>
                                      <p:rCtr x="0" y="-13412"/>
                                    </p:animMotion>
                                  </p:childTnLst>
                                </p:cTn>
                              </p:par>
                            </p:childTnLst>
                          </p:cTn>
                        </p:par>
                      </p:childTnLst>
                    </p:cTn>
                  </p:par>
                  <p:par>
                    <p:cTn id="298" fill="hold" nodeType="clickPar">
                      <p:stCondLst>
                        <p:cond delay="indefinite"/>
                      </p:stCondLst>
                      <p:childTnLst>
                        <p:par>
                          <p:cTn id="299" fill="hold" nodeType="withGroup">
                            <p:stCondLst>
                              <p:cond delay="0"/>
                            </p:stCondLst>
                            <p:childTnLst>
                              <p:par>
                                <p:cTn id="300" presetID="26" presetClass="emph" presetSubtype="0" fill="hold" grpId="1" nodeType="clickEffect">
                                  <p:stCondLst>
                                    <p:cond delay="0"/>
                                  </p:stCondLst>
                                  <p:childTnLst>
                                    <p:animEffect transition="out" filter="fade">
                                      <p:cBhvr>
                                        <p:cTn id="301" dur="500" tmFilter="0, 0; .2, .5; .8, .5; 1, 0"/>
                                        <p:tgtEl>
                                          <p:spTgt spid="99"/>
                                        </p:tgtEl>
                                      </p:cBhvr>
                                    </p:animEffect>
                                    <p:animScale>
                                      <p:cBhvr>
                                        <p:cTn id="302" dur="250" autoRev="1" fill="hold"/>
                                        <p:tgtEl>
                                          <p:spTgt spid="99"/>
                                        </p:tgtEl>
                                      </p:cBhvr>
                                      <p:by x="105000" y="105000"/>
                                    </p:animScale>
                                  </p:childTnLst>
                                </p:cTn>
                              </p:par>
                            </p:childTnLst>
                          </p:cTn>
                        </p:par>
                      </p:childTnLst>
                    </p:cTn>
                  </p:par>
                  <p:par>
                    <p:cTn id="303" fill="hold" nodeType="clickPar">
                      <p:stCondLst>
                        <p:cond delay="indefinite"/>
                      </p:stCondLst>
                      <p:childTnLst>
                        <p:par>
                          <p:cTn id="304" fill="hold" nodeType="withGroup">
                            <p:stCondLst>
                              <p:cond delay="0"/>
                            </p:stCondLst>
                            <p:childTnLst>
                              <p:par>
                                <p:cTn id="305" presetID="42" presetClass="path" presetSubtype="0" accel="50000" decel="50000" fill="hold" nodeType="clickEffect">
                                  <p:stCondLst>
                                    <p:cond delay="0"/>
                                  </p:stCondLst>
                                  <p:childTnLst>
                                    <p:animMotion origin="layout" path="M -2.5E-6 -0.26801 L -2.5E-6 0.11026 " pathEditMode="relative" rAng="0" ptsTypes="AA">
                                      <p:cBhvr>
                                        <p:cTn id="306" dur="2000" fill="hold"/>
                                        <p:tgtEl>
                                          <p:spTgt spid="72"/>
                                        </p:tgtEl>
                                        <p:attrNameLst>
                                          <p:attrName>ppt_x</p:attrName>
                                          <p:attrName>ppt_y</p:attrName>
                                        </p:attrNameLst>
                                      </p:cBhvr>
                                      <p:rCtr x="0" y="18902"/>
                                    </p:animMotion>
                                  </p:childTnLst>
                                </p:cTn>
                              </p:par>
                            </p:childTnLst>
                          </p:cTn>
                        </p:par>
                      </p:childTnLst>
                    </p:cTn>
                  </p:par>
                  <p:par>
                    <p:cTn id="307" fill="hold" nodeType="clickPar">
                      <p:stCondLst>
                        <p:cond delay="indefinite"/>
                      </p:stCondLst>
                      <p:childTnLst>
                        <p:par>
                          <p:cTn id="308" fill="hold" nodeType="withGroup">
                            <p:stCondLst>
                              <p:cond delay="0"/>
                            </p:stCondLst>
                            <p:childTnLst>
                              <p:par>
                                <p:cTn id="309" presetID="2" presetClass="entr" presetSubtype="4" fill="hold" nodeType="clickEffect">
                                  <p:stCondLst>
                                    <p:cond delay="0"/>
                                  </p:stCondLst>
                                  <p:childTnLst>
                                    <p:set>
                                      <p:cBhvr>
                                        <p:cTn id="310" dur="1" fill="hold">
                                          <p:stCondLst>
                                            <p:cond delay="0"/>
                                          </p:stCondLst>
                                        </p:cTn>
                                        <p:tgtEl>
                                          <p:spTgt spid="101">
                                            <p:txEl>
                                              <p:pRg st="0" end="0"/>
                                            </p:txEl>
                                          </p:spTgt>
                                        </p:tgtEl>
                                        <p:attrNameLst>
                                          <p:attrName>style.visibility</p:attrName>
                                        </p:attrNameLst>
                                      </p:cBhvr>
                                      <p:to>
                                        <p:strVal val="visible"/>
                                      </p:to>
                                    </p:set>
                                    <p:anim calcmode="lin" valueType="num">
                                      <p:cBhvr additive="base">
                                        <p:cTn id="311" dur="500" fill="hold"/>
                                        <p:tgtEl>
                                          <p:spTgt spid="101">
                                            <p:txEl>
                                              <p:pRg st="0" end="0"/>
                                            </p:txEl>
                                          </p:spTgt>
                                        </p:tgtEl>
                                        <p:attrNameLst>
                                          <p:attrName>ppt_x</p:attrName>
                                        </p:attrNameLst>
                                      </p:cBhvr>
                                      <p:tavLst>
                                        <p:tav tm="0">
                                          <p:val>
                                            <p:strVal val="#ppt_x"/>
                                          </p:val>
                                        </p:tav>
                                        <p:tav tm="100000">
                                          <p:val>
                                            <p:strVal val="#ppt_x"/>
                                          </p:val>
                                        </p:tav>
                                      </p:tavLst>
                                    </p:anim>
                                    <p:anim calcmode="lin" valueType="num">
                                      <p:cBhvr additive="base">
                                        <p:cTn id="312" dur="500" fill="hold"/>
                                        <p:tgtEl>
                                          <p:spTgt spid="1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3" fill="hold" nodeType="clickPar">
                      <p:stCondLst>
                        <p:cond delay="indefinite"/>
                      </p:stCondLst>
                      <p:childTnLst>
                        <p:par>
                          <p:cTn id="314" fill="hold" nodeType="withGroup">
                            <p:stCondLst>
                              <p:cond delay="0"/>
                            </p:stCondLst>
                            <p:childTnLst>
                              <p:par>
                                <p:cTn id="315" presetID="2" presetClass="entr" presetSubtype="4" fill="hold" nodeType="clickEffect">
                                  <p:stCondLst>
                                    <p:cond delay="0"/>
                                  </p:stCondLst>
                                  <p:childTnLst>
                                    <p:set>
                                      <p:cBhvr>
                                        <p:cTn id="316" dur="1" fill="hold">
                                          <p:stCondLst>
                                            <p:cond delay="0"/>
                                          </p:stCondLst>
                                        </p:cTn>
                                        <p:tgtEl>
                                          <p:spTgt spid="101">
                                            <p:txEl>
                                              <p:pRg st="1" end="1"/>
                                            </p:txEl>
                                          </p:spTgt>
                                        </p:tgtEl>
                                        <p:attrNameLst>
                                          <p:attrName>style.visibility</p:attrName>
                                        </p:attrNameLst>
                                      </p:cBhvr>
                                      <p:to>
                                        <p:strVal val="visible"/>
                                      </p:to>
                                    </p:set>
                                    <p:anim calcmode="lin" valueType="num">
                                      <p:cBhvr additive="base">
                                        <p:cTn id="317" dur="500" fill="hold"/>
                                        <p:tgtEl>
                                          <p:spTgt spid="101">
                                            <p:txEl>
                                              <p:pRg st="1" end="1"/>
                                            </p:txEl>
                                          </p:spTgt>
                                        </p:tgtEl>
                                        <p:attrNameLst>
                                          <p:attrName>ppt_x</p:attrName>
                                        </p:attrNameLst>
                                      </p:cBhvr>
                                      <p:tavLst>
                                        <p:tav tm="0">
                                          <p:val>
                                            <p:strVal val="#ppt_x"/>
                                          </p:val>
                                        </p:tav>
                                        <p:tav tm="100000">
                                          <p:val>
                                            <p:strVal val="#ppt_x"/>
                                          </p:val>
                                        </p:tav>
                                      </p:tavLst>
                                    </p:anim>
                                    <p:anim calcmode="lin" valueType="num">
                                      <p:cBhvr additive="base">
                                        <p:cTn id="318" dur="500" fill="hold"/>
                                        <p:tgtEl>
                                          <p:spTgt spid="10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9" fill="hold" nodeType="clickPar">
                      <p:stCondLst>
                        <p:cond delay="indefinite"/>
                      </p:stCondLst>
                      <p:childTnLst>
                        <p:par>
                          <p:cTn id="320" fill="hold" nodeType="withGroup">
                            <p:stCondLst>
                              <p:cond delay="0"/>
                            </p:stCondLst>
                            <p:childTnLst>
                              <p:par>
                                <p:cTn id="321" presetID="2" presetClass="entr" presetSubtype="4" fill="hold" nodeType="clickEffect">
                                  <p:stCondLst>
                                    <p:cond delay="0"/>
                                  </p:stCondLst>
                                  <p:childTnLst>
                                    <p:set>
                                      <p:cBhvr>
                                        <p:cTn id="322" dur="1" fill="hold">
                                          <p:stCondLst>
                                            <p:cond delay="0"/>
                                          </p:stCondLst>
                                        </p:cTn>
                                        <p:tgtEl>
                                          <p:spTgt spid="101">
                                            <p:txEl>
                                              <p:pRg st="2" end="2"/>
                                            </p:txEl>
                                          </p:spTgt>
                                        </p:tgtEl>
                                        <p:attrNameLst>
                                          <p:attrName>style.visibility</p:attrName>
                                        </p:attrNameLst>
                                      </p:cBhvr>
                                      <p:to>
                                        <p:strVal val="visible"/>
                                      </p:to>
                                    </p:set>
                                    <p:anim calcmode="lin" valueType="num">
                                      <p:cBhvr additive="base">
                                        <p:cTn id="323" dur="500" fill="hold"/>
                                        <p:tgtEl>
                                          <p:spTgt spid="101">
                                            <p:txEl>
                                              <p:pRg st="2" end="2"/>
                                            </p:txEl>
                                          </p:spTgt>
                                        </p:tgtEl>
                                        <p:attrNameLst>
                                          <p:attrName>ppt_x</p:attrName>
                                        </p:attrNameLst>
                                      </p:cBhvr>
                                      <p:tavLst>
                                        <p:tav tm="0">
                                          <p:val>
                                            <p:strVal val="#ppt_x"/>
                                          </p:val>
                                        </p:tav>
                                        <p:tav tm="100000">
                                          <p:val>
                                            <p:strVal val="#ppt_x"/>
                                          </p:val>
                                        </p:tav>
                                      </p:tavLst>
                                    </p:anim>
                                    <p:anim calcmode="lin" valueType="num">
                                      <p:cBhvr additive="base">
                                        <p:cTn id="324" dur="500" fill="hold"/>
                                        <p:tgtEl>
                                          <p:spTgt spid="10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5" fill="hold" nodeType="clickPar">
                      <p:stCondLst>
                        <p:cond delay="indefinite"/>
                      </p:stCondLst>
                      <p:childTnLst>
                        <p:par>
                          <p:cTn id="326" fill="hold" nodeType="withGroup">
                            <p:stCondLst>
                              <p:cond delay="0"/>
                            </p:stCondLst>
                            <p:childTnLst>
                              <p:par>
                                <p:cTn id="327" presetID="2" presetClass="entr" presetSubtype="4" fill="hold" nodeType="clickEffect">
                                  <p:stCondLst>
                                    <p:cond delay="0"/>
                                  </p:stCondLst>
                                  <p:childTnLst>
                                    <p:set>
                                      <p:cBhvr>
                                        <p:cTn id="328" dur="1" fill="hold">
                                          <p:stCondLst>
                                            <p:cond delay="0"/>
                                          </p:stCondLst>
                                        </p:cTn>
                                        <p:tgtEl>
                                          <p:spTgt spid="101">
                                            <p:txEl>
                                              <p:pRg st="3" end="3"/>
                                            </p:txEl>
                                          </p:spTgt>
                                        </p:tgtEl>
                                        <p:attrNameLst>
                                          <p:attrName>style.visibility</p:attrName>
                                        </p:attrNameLst>
                                      </p:cBhvr>
                                      <p:to>
                                        <p:strVal val="visible"/>
                                      </p:to>
                                    </p:set>
                                    <p:anim calcmode="lin" valueType="num">
                                      <p:cBhvr additive="base">
                                        <p:cTn id="329" dur="500" fill="hold"/>
                                        <p:tgtEl>
                                          <p:spTgt spid="101">
                                            <p:txEl>
                                              <p:pRg st="3" end="3"/>
                                            </p:txEl>
                                          </p:spTgt>
                                        </p:tgtEl>
                                        <p:attrNameLst>
                                          <p:attrName>ppt_x</p:attrName>
                                        </p:attrNameLst>
                                      </p:cBhvr>
                                      <p:tavLst>
                                        <p:tav tm="0">
                                          <p:val>
                                            <p:strVal val="#ppt_x"/>
                                          </p:val>
                                        </p:tav>
                                        <p:tav tm="100000">
                                          <p:val>
                                            <p:strVal val="#ppt_x"/>
                                          </p:val>
                                        </p:tav>
                                      </p:tavLst>
                                    </p:anim>
                                    <p:anim calcmode="lin" valueType="num">
                                      <p:cBhvr additive="base">
                                        <p:cTn id="330" dur="500" fill="hold"/>
                                        <p:tgtEl>
                                          <p:spTgt spid="10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1" fill="hold" nodeType="clickPar">
                      <p:stCondLst>
                        <p:cond delay="indefinite"/>
                      </p:stCondLst>
                      <p:childTnLst>
                        <p:par>
                          <p:cTn id="332" fill="hold" nodeType="withGroup">
                            <p:stCondLst>
                              <p:cond delay="0"/>
                            </p:stCondLst>
                            <p:childTnLst>
                              <p:par>
                                <p:cTn id="333" presetID="2" presetClass="entr" presetSubtype="4" fill="hold" nodeType="clickEffect">
                                  <p:stCondLst>
                                    <p:cond delay="0"/>
                                  </p:stCondLst>
                                  <p:childTnLst>
                                    <p:set>
                                      <p:cBhvr>
                                        <p:cTn id="334" dur="1" fill="hold">
                                          <p:stCondLst>
                                            <p:cond delay="0"/>
                                          </p:stCondLst>
                                        </p:cTn>
                                        <p:tgtEl>
                                          <p:spTgt spid="101">
                                            <p:txEl>
                                              <p:pRg st="4" end="4"/>
                                            </p:txEl>
                                          </p:spTgt>
                                        </p:tgtEl>
                                        <p:attrNameLst>
                                          <p:attrName>style.visibility</p:attrName>
                                        </p:attrNameLst>
                                      </p:cBhvr>
                                      <p:to>
                                        <p:strVal val="visible"/>
                                      </p:to>
                                    </p:set>
                                    <p:anim calcmode="lin" valueType="num">
                                      <p:cBhvr additive="base">
                                        <p:cTn id="335" dur="500" fill="hold"/>
                                        <p:tgtEl>
                                          <p:spTgt spid="101">
                                            <p:txEl>
                                              <p:pRg st="4" end="4"/>
                                            </p:txEl>
                                          </p:spTgt>
                                        </p:tgtEl>
                                        <p:attrNameLst>
                                          <p:attrName>ppt_x</p:attrName>
                                        </p:attrNameLst>
                                      </p:cBhvr>
                                      <p:tavLst>
                                        <p:tav tm="0">
                                          <p:val>
                                            <p:strVal val="#ppt_x"/>
                                          </p:val>
                                        </p:tav>
                                        <p:tav tm="100000">
                                          <p:val>
                                            <p:strVal val="#ppt_x"/>
                                          </p:val>
                                        </p:tav>
                                      </p:tavLst>
                                    </p:anim>
                                    <p:anim calcmode="lin" valueType="num">
                                      <p:cBhvr additive="base">
                                        <p:cTn id="336" dur="500" fill="hold"/>
                                        <p:tgtEl>
                                          <p:spTgt spid="10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0" grpId="1" animBg="1"/>
      <p:bldP spid="91" grpId="0" animBg="1"/>
      <p:bldP spid="92" grpId="0" animBg="1"/>
      <p:bldP spid="93" grpId="0" animBg="1"/>
      <p:bldP spid="94" grpId="0" animBg="1"/>
      <p:bldP spid="95" grpId="0" animBg="1"/>
      <p:bldP spid="96" grpId="0" animBg="1"/>
      <p:bldP spid="97" grpId="0" animBg="1"/>
      <p:bldP spid="98" grpId="0" animBg="1"/>
      <p:bldP spid="99" grpId="0" animBg="1"/>
      <p:bldP spid="99" grpId="1" animBg="1"/>
      <p:bldP spid="10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288" y="260350"/>
            <a:ext cx="8229600" cy="720725"/>
          </a:xfrm>
        </p:spPr>
        <p:txBody>
          <a:bodyPr>
            <a:normAutofit fontScale="90000"/>
          </a:bodyPr>
          <a:lstStyle/>
          <a:p>
            <a:pPr fontAlgn="auto">
              <a:spcAft>
                <a:spcPts val="0"/>
              </a:spcAft>
              <a:defRPr/>
            </a:pPr>
            <a:r>
              <a:rPr lang="cs-CZ" dirty="0">
                <a:solidFill>
                  <a:srgbClr val="0070C0"/>
                </a:solidFill>
              </a:rPr>
              <a:t>Vychystávání a </a:t>
            </a:r>
            <a:r>
              <a:rPr lang="cs-CZ" dirty="0" err="1" smtClean="0">
                <a:solidFill>
                  <a:srgbClr val="0070C0"/>
                </a:solidFill>
              </a:rPr>
              <a:t>cross-docking</a:t>
            </a:r>
            <a:r>
              <a:rPr lang="cs-CZ" dirty="0" smtClean="0">
                <a:solidFill>
                  <a:srgbClr val="0070C0"/>
                </a:solidFill>
              </a:rPr>
              <a:t> (1)</a:t>
            </a:r>
            <a:endParaRPr lang="cs-CZ" dirty="0"/>
          </a:p>
        </p:txBody>
      </p:sp>
      <p:sp>
        <p:nvSpPr>
          <p:cNvPr id="3" name="Zástupný symbol pro obsah 2"/>
          <p:cNvSpPr>
            <a:spLocks noGrp="1"/>
          </p:cNvSpPr>
          <p:nvPr>
            <p:ph idx="1"/>
          </p:nvPr>
        </p:nvSpPr>
        <p:spPr>
          <a:xfrm>
            <a:off x="0" y="1052513"/>
            <a:ext cx="9144000" cy="5805487"/>
          </a:xfrm>
        </p:spPr>
        <p:txBody>
          <a:bodyPr rtlCol="0">
            <a:normAutofit fontScale="32500" lnSpcReduction="20000"/>
          </a:bodyPr>
          <a:lstStyle/>
          <a:p>
            <a:pPr marL="0" indent="0" fontAlgn="auto">
              <a:spcAft>
                <a:spcPts val="0"/>
              </a:spcAft>
              <a:buFont typeface="Arial" pitchFamily="34" charset="0"/>
              <a:buNone/>
              <a:defRPr/>
            </a:pPr>
            <a:r>
              <a:rPr lang="cs-CZ" sz="4500" b="1" dirty="0">
                <a:solidFill>
                  <a:srgbClr val="C00000"/>
                </a:solidFill>
              </a:rPr>
              <a:t>Pick by </a:t>
            </a:r>
            <a:r>
              <a:rPr lang="cs-CZ" sz="4500" b="1" dirty="0" smtClean="0">
                <a:solidFill>
                  <a:srgbClr val="C00000"/>
                </a:solidFill>
              </a:rPr>
              <a:t>line</a:t>
            </a:r>
          </a:p>
          <a:p>
            <a:pPr marL="0" indent="0" fontAlgn="auto">
              <a:spcAft>
                <a:spcPts val="0"/>
              </a:spcAft>
              <a:buFont typeface="Arial" pitchFamily="34" charset="0"/>
              <a:buNone/>
              <a:defRPr/>
            </a:pPr>
            <a:endParaRPr lang="cs-CZ" b="1" dirty="0">
              <a:solidFill>
                <a:srgbClr val="C00000"/>
              </a:solidFill>
            </a:endParaRPr>
          </a:p>
          <a:p>
            <a:pPr marL="0" indent="0" fontAlgn="auto">
              <a:spcAft>
                <a:spcPts val="0"/>
              </a:spcAft>
              <a:buFont typeface="Arial" pitchFamily="34" charset="0"/>
              <a:buNone/>
              <a:defRPr/>
            </a:pPr>
            <a:endParaRPr lang="cs-CZ" b="1" i="1" dirty="0">
              <a:solidFill>
                <a:srgbClr val="C00000"/>
              </a:solidFill>
            </a:endParaRPr>
          </a:p>
          <a:p>
            <a:pPr marL="182880" indent="-182880" algn="just" fontAlgn="auto">
              <a:spcAft>
                <a:spcPts val="0"/>
              </a:spcAft>
              <a:buFont typeface="Arial" pitchFamily="34" charset="0"/>
              <a:buChar char="•"/>
              <a:defRPr/>
            </a:pPr>
            <a:r>
              <a:rPr lang="cs-CZ" sz="5500" i="1" dirty="0" smtClean="0"/>
              <a:t>„Plocha </a:t>
            </a:r>
            <a:r>
              <a:rPr lang="cs-CZ" sz="5500" i="1" dirty="0"/>
              <a:t>skladu je rozdělena zónami pro jednotlivé druhy čerstvých potravin a v </a:t>
            </a:r>
            <a:r>
              <a:rPr lang="cs-CZ" sz="5500" i="1" dirty="0" smtClean="0"/>
              <a:t>každé zóně </a:t>
            </a:r>
            <a:r>
              <a:rPr lang="cs-CZ" sz="5500" i="1" dirty="0"/>
              <a:t>jsou na zemi nakresleny pozice pro všechny obchodní jednotky, tzv. </a:t>
            </a:r>
            <a:r>
              <a:rPr lang="cs-CZ" sz="5500" i="1" dirty="0" err="1"/>
              <a:t>grid</a:t>
            </a:r>
            <a:r>
              <a:rPr lang="cs-CZ" sz="5500" i="1" dirty="0"/>
              <a:t>. Každá taková pozice je označena číslem a názvem obchodní jednotky.</a:t>
            </a:r>
          </a:p>
          <a:p>
            <a:pPr marL="182880" indent="-182880" algn="just" fontAlgn="auto">
              <a:spcAft>
                <a:spcPts val="0"/>
              </a:spcAft>
              <a:buFont typeface="Arial" pitchFamily="34" charset="0"/>
              <a:buChar char="•"/>
              <a:defRPr/>
            </a:pPr>
            <a:r>
              <a:rPr lang="cs-CZ" sz="5500" i="1" dirty="0"/>
              <a:t>Při každém příjmu kontroluje tým </a:t>
            </a:r>
            <a:r>
              <a:rPr lang="cs-CZ" sz="5500" i="1" dirty="0" err="1"/>
              <a:t>kvalitářů</a:t>
            </a:r>
            <a:r>
              <a:rPr lang="cs-CZ" sz="5500" i="1" dirty="0"/>
              <a:t>, který spadá pod centrální kancelář, jestli zelenina, ovoce nebo maso vyhovují standardům a specifikacím daným interními předpisy naší firmy. Následně může pracovník příjmu pomocí skeneru, ve kterém identifikuje druh zboží a množství, provést příjem.</a:t>
            </a:r>
          </a:p>
          <a:p>
            <a:pPr marL="182880" indent="-182880" algn="just" fontAlgn="auto">
              <a:spcAft>
                <a:spcPts val="0"/>
              </a:spcAft>
              <a:buFont typeface="Arial" pitchFamily="34" charset="0"/>
              <a:buChar char="•"/>
              <a:defRPr/>
            </a:pPr>
            <a:r>
              <a:rPr lang="cs-CZ" sz="5500" i="1" dirty="0"/>
              <a:t>Jakmile je paleta se zbožím přijata, je přesunuta ke </a:t>
            </a:r>
            <a:r>
              <a:rPr lang="cs-CZ" sz="5500" i="1" dirty="0" err="1"/>
              <a:t>gridu</a:t>
            </a:r>
            <a:r>
              <a:rPr lang="cs-CZ" sz="5500" i="1" dirty="0"/>
              <a:t>, kde ji převezme „</a:t>
            </a:r>
            <a:r>
              <a:rPr lang="cs-CZ" sz="5500" i="1" dirty="0" err="1"/>
              <a:t>vychystávač</a:t>
            </a:r>
            <a:r>
              <a:rPr lang="cs-CZ" sz="5500" i="1" dirty="0"/>
              <a:t>“ a opět pomocí skeneru, který má připevněný na předloktí, postupně všechny kartony vychystá do klecí umístěné na </a:t>
            </a:r>
            <a:r>
              <a:rPr lang="cs-CZ" sz="5500" i="1" dirty="0" err="1"/>
              <a:t>gridu</a:t>
            </a:r>
            <a:r>
              <a:rPr lang="cs-CZ" sz="5500" i="1" dirty="0"/>
              <a:t>. Jelikož systém ví, kolik si všechny obchodní jednotky objednaly, a ví, v jakém množství bylo zboží přijato, automaticky sám rozdělí přijaté množství mezi všechny obchodní jednotky. To samozřejmě v případě, kdy je přijaté množství menší, než kolik činí objednávka obchodů.</a:t>
            </a:r>
          </a:p>
          <a:p>
            <a:pPr marL="182880" indent="-182880" algn="just" fontAlgn="auto">
              <a:spcAft>
                <a:spcPts val="0"/>
              </a:spcAft>
              <a:buFont typeface="Arial" pitchFamily="34" charset="0"/>
              <a:buChar char="•"/>
              <a:defRPr/>
            </a:pPr>
            <a:r>
              <a:rPr lang="cs-CZ" sz="5500" i="1" dirty="0"/>
              <a:t>Jakmile je klec pro obchod naplněna, je uzavřena a připravena k nakládce. V okamžiku, kdy je připraveno dostatečné množství klecí, aby mohly být odvezeny do obchodu, jsou naloženy opět pomocí skeneru do návěsu. Aby se objednávka překlopila na obchod, je nutné ještě zadat ve skladu, kolik přepravek bylo v tomto kamionu posláno. Během přibližně 30 minut se expedované kartony překlopí do skladového systému dané obchodní jednotky</a:t>
            </a:r>
            <a:r>
              <a:rPr lang="cs-CZ" sz="5500" dirty="0" smtClean="0"/>
              <a:t>.“</a:t>
            </a:r>
          </a:p>
          <a:p>
            <a:pPr marL="0" indent="0" fontAlgn="auto">
              <a:spcAft>
                <a:spcPts val="0"/>
              </a:spcAft>
              <a:buNone/>
              <a:defRPr/>
            </a:pPr>
            <a:endParaRPr lang="cs-CZ" dirty="0"/>
          </a:p>
          <a:p>
            <a:pPr marL="182880" indent="-182880" fontAlgn="auto">
              <a:spcAft>
                <a:spcPts val="0"/>
              </a:spcAft>
              <a:buFont typeface="Arial" pitchFamily="34" charset="0"/>
              <a:buChar char="•"/>
              <a:defRPr/>
            </a:pPr>
            <a:endParaRPr lang="cs-CZ" dirty="0" smtClean="0"/>
          </a:p>
          <a:p>
            <a:pPr marL="182880" indent="-182880" fontAlgn="auto">
              <a:spcAft>
                <a:spcPts val="0"/>
              </a:spcAft>
              <a:buFont typeface="Arial" pitchFamily="34" charset="0"/>
              <a:buChar char="•"/>
              <a:defRPr/>
            </a:pPr>
            <a:r>
              <a:rPr lang="cs-CZ" dirty="0"/>
              <a:t>Zdroj: Monika Ryglová, Funkce centrálního skladu v distribučním systému, DP, 2011 </a:t>
            </a:r>
            <a:r>
              <a:rPr lang="cs-CZ" dirty="0" smtClean="0"/>
              <a:t>, s. 44</a:t>
            </a:r>
            <a:endParaRPr lang="cs-CZ" dirty="0"/>
          </a:p>
        </p:txBody>
      </p:sp>
    </p:spTree>
    <p:extLst>
      <p:ext uri="{BB962C8B-B14F-4D97-AF65-F5344CB8AC3E}">
        <p14:creationId xmlns:p14="http://schemas.microsoft.com/office/powerpoint/2010/main" val="21746285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288" y="404813"/>
            <a:ext cx="8229600" cy="576262"/>
          </a:xfrm>
        </p:spPr>
        <p:txBody>
          <a:bodyPr>
            <a:normAutofit fontScale="90000"/>
          </a:bodyPr>
          <a:lstStyle/>
          <a:p>
            <a:pPr fontAlgn="auto">
              <a:spcAft>
                <a:spcPts val="0"/>
              </a:spcAft>
              <a:defRPr/>
            </a:pPr>
            <a:r>
              <a:rPr lang="cs-CZ" dirty="0">
                <a:solidFill>
                  <a:srgbClr val="0070C0"/>
                </a:solidFill>
              </a:rPr>
              <a:t>Vychystávání a </a:t>
            </a:r>
            <a:r>
              <a:rPr lang="cs-CZ" dirty="0" err="1">
                <a:solidFill>
                  <a:srgbClr val="0070C0"/>
                </a:solidFill>
              </a:rPr>
              <a:t>cross-docking</a:t>
            </a:r>
            <a:r>
              <a:rPr lang="cs-CZ" dirty="0">
                <a:solidFill>
                  <a:srgbClr val="0070C0"/>
                </a:solidFill>
              </a:rPr>
              <a:t> </a:t>
            </a:r>
            <a:r>
              <a:rPr lang="cs-CZ" dirty="0" smtClean="0">
                <a:solidFill>
                  <a:srgbClr val="0070C0"/>
                </a:solidFill>
              </a:rPr>
              <a:t>(2)</a:t>
            </a:r>
            <a:endParaRPr lang="cs-CZ" dirty="0"/>
          </a:p>
        </p:txBody>
      </p:sp>
      <p:sp>
        <p:nvSpPr>
          <p:cNvPr id="3" name="Zástupný symbol pro obsah 2"/>
          <p:cNvSpPr>
            <a:spLocks noGrp="1"/>
          </p:cNvSpPr>
          <p:nvPr>
            <p:ph idx="1"/>
          </p:nvPr>
        </p:nvSpPr>
        <p:spPr>
          <a:xfrm>
            <a:off x="0" y="1052513"/>
            <a:ext cx="8964613" cy="5805487"/>
          </a:xfrm>
        </p:spPr>
        <p:txBody>
          <a:bodyPr rtlCol="0">
            <a:normAutofit fontScale="47500" lnSpcReduction="20000"/>
          </a:bodyPr>
          <a:lstStyle/>
          <a:p>
            <a:pPr marL="182880" indent="-182880" algn="just" fontAlgn="auto">
              <a:spcAft>
                <a:spcPts val="0"/>
              </a:spcAft>
              <a:buFont typeface="Arial" pitchFamily="34" charset="0"/>
              <a:buChar char="•"/>
              <a:defRPr/>
            </a:pPr>
            <a:r>
              <a:rPr lang="cs-CZ" sz="3800" dirty="0" smtClean="0">
                <a:solidFill>
                  <a:srgbClr val="C00000"/>
                </a:solidFill>
              </a:rPr>
              <a:t>Pick </a:t>
            </a:r>
            <a:r>
              <a:rPr lang="cs-CZ" sz="3800" dirty="0">
                <a:solidFill>
                  <a:srgbClr val="C00000"/>
                </a:solidFill>
              </a:rPr>
              <a:t>by </a:t>
            </a:r>
            <a:r>
              <a:rPr lang="cs-CZ" sz="3800" dirty="0" err="1">
                <a:solidFill>
                  <a:srgbClr val="C00000"/>
                </a:solidFill>
              </a:rPr>
              <a:t>store</a:t>
            </a:r>
            <a:r>
              <a:rPr lang="cs-CZ" sz="3800" dirty="0" smtClean="0">
                <a:solidFill>
                  <a:srgbClr val="C00000"/>
                </a:solidFill>
              </a:rPr>
              <a:t>.</a:t>
            </a:r>
          </a:p>
          <a:p>
            <a:pPr marL="0" indent="0" algn="just" fontAlgn="auto">
              <a:spcAft>
                <a:spcPts val="0"/>
              </a:spcAft>
              <a:buFont typeface="Arial" pitchFamily="34" charset="0"/>
              <a:buNone/>
              <a:defRPr/>
            </a:pPr>
            <a:endParaRPr lang="cs-CZ" sz="3800" dirty="0" smtClean="0"/>
          </a:p>
          <a:p>
            <a:pPr marL="182880" indent="-182880" algn="just" fontAlgn="auto">
              <a:spcAft>
                <a:spcPts val="0"/>
              </a:spcAft>
              <a:buFont typeface="Arial" pitchFamily="34" charset="0"/>
              <a:buChar char="•"/>
              <a:defRPr/>
            </a:pPr>
            <a:r>
              <a:rPr lang="cs-CZ" sz="3800" dirty="0" smtClean="0"/>
              <a:t>„</a:t>
            </a:r>
            <a:r>
              <a:rPr lang="cs-CZ" sz="3800" i="1" dirty="0" smtClean="0"/>
              <a:t>Při </a:t>
            </a:r>
            <a:r>
              <a:rPr lang="cs-CZ" sz="3800" i="1" dirty="0"/>
              <a:t>tomto způsobu vychystávání se přijaté zboží po celých paletách naskladňuje do regálů a podle objednávek obchodů se následně vyskladňuje z vychystávacích pozic po jednotlivých kartonech. Zatímco u PBL dodavatel do skladu přiveze přesný počet požadovaných kartonů, u PBS objednává </a:t>
            </a:r>
            <a:r>
              <a:rPr lang="cs-CZ" sz="3800" i="1" dirty="0" err="1"/>
              <a:t>supply</a:t>
            </a:r>
            <a:r>
              <a:rPr lang="cs-CZ" sz="3800" i="1" dirty="0"/>
              <a:t> </a:t>
            </a:r>
            <a:r>
              <a:rPr lang="cs-CZ" sz="3800" i="1" dirty="0" err="1"/>
              <a:t>chain</a:t>
            </a:r>
            <a:r>
              <a:rPr lang="cs-CZ" sz="3800" i="1" dirty="0"/>
              <a:t> počet celých palet podle aktuální zásoby ve skladu a předpokládaných prodejů na obchodní jednotky.</a:t>
            </a:r>
          </a:p>
          <a:p>
            <a:pPr marL="182880" indent="-182880" algn="just" fontAlgn="auto">
              <a:spcAft>
                <a:spcPts val="0"/>
              </a:spcAft>
              <a:buFont typeface="Arial" pitchFamily="34" charset="0"/>
              <a:buChar char="•"/>
              <a:defRPr/>
            </a:pPr>
            <a:r>
              <a:rPr lang="cs-CZ" sz="3800" i="1" dirty="0"/>
              <a:t>Příjem PBS probíhá velmi rychle. Skladník pomocí skeneru načte čárový kód zboží, zkontroluje, že odpovídá počet kusů v kartonu, že zboží vyhovuje požadavkům naší společnosti a potvrdí počet přijatých kartonů na každé paletě. Následně jiný skladník založí paletu do regálů, které tu dosahují až 11 metrové výšky. Každá pozice ve skladu má svojí přesnou adresu, která je při každém pohybu zboží skenována a zaznamenána tak do systému.</a:t>
            </a:r>
          </a:p>
          <a:p>
            <a:pPr marL="182880" indent="-182880" algn="just" fontAlgn="auto">
              <a:spcAft>
                <a:spcPts val="0"/>
              </a:spcAft>
              <a:buFont typeface="Arial" pitchFamily="34" charset="0"/>
              <a:buChar char="•"/>
              <a:defRPr/>
            </a:pPr>
            <a:r>
              <a:rPr lang="cs-CZ" sz="3800" i="1" dirty="0"/>
              <a:t>Při vychystávání zboží systém přidělí skladníkovi takovou část objednávky jednoho obchodu, která se vejde svým počtem kartonů na dvě palety, a postupně jej posílá od jedné adresy ke druhé a sděluje mu, kolik kartonů má vzít z této pozice. Jakmile je paleta vychystána, je skladníkem obalena ochrannou folií a převezena na expediční rampu. V okamžiku, kdy je čas nakládky těchto vychystaných palet, což záleží na </a:t>
            </a:r>
            <a:r>
              <a:rPr lang="cs-CZ" sz="3800" i="1" dirty="0" err="1"/>
              <a:t>závozovém</a:t>
            </a:r>
            <a:r>
              <a:rPr lang="cs-CZ" sz="3800" i="1" dirty="0"/>
              <a:t> oknu a době příjmu obchodu, další skladník postupně nakládá tyto palety a klece do návěsu a každou naloženou paletu samozřejmě opět skenuje a tím systému říká, že toto zboží již není ve skladu, ale je naložené a posléze poslané na obchodní jednotku</a:t>
            </a:r>
            <a:r>
              <a:rPr lang="cs-CZ" sz="3800" dirty="0" smtClean="0"/>
              <a:t>.“</a:t>
            </a:r>
            <a:endParaRPr lang="cs-CZ" sz="3800" dirty="0"/>
          </a:p>
          <a:p>
            <a:pPr marL="182880" indent="-182880" algn="just" fontAlgn="auto">
              <a:spcAft>
                <a:spcPts val="0"/>
              </a:spcAft>
              <a:buFont typeface="Arial" pitchFamily="34" charset="0"/>
              <a:buChar char="•"/>
              <a:defRPr/>
            </a:pPr>
            <a:endParaRPr lang="cs-CZ" sz="3800" dirty="0" smtClean="0"/>
          </a:p>
          <a:p>
            <a:pPr marL="0" indent="0" algn="just" fontAlgn="auto">
              <a:spcAft>
                <a:spcPts val="0"/>
              </a:spcAft>
              <a:buNone/>
              <a:defRPr/>
            </a:pPr>
            <a:endParaRPr lang="cs-CZ" sz="3800" dirty="0" smtClean="0"/>
          </a:p>
          <a:p>
            <a:pPr marL="182880" indent="-182880" fontAlgn="auto">
              <a:spcAft>
                <a:spcPts val="0"/>
              </a:spcAft>
              <a:buFont typeface="Arial" pitchFamily="34" charset="0"/>
              <a:buChar char="•"/>
              <a:defRPr/>
            </a:pPr>
            <a:r>
              <a:rPr lang="cs-CZ" dirty="0" smtClean="0"/>
              <a:t>Zdroj</a:t>
            </a:r>
            <a:r>
              <a:rPr lang="cs-CZ" dirty="0"/>
              <a:t>: Monika Ryglová, Funkce centrálního skladu v distribučním systému, DP, </a:t>
            </a:r>
            <a:r>
              <a:rPr lang="cs-CZ" dirty="0" smtClean="0"/>
              <a:t>2011, s. 45</a:t>
            </a:r>
            <a:endParaRPr lang="cs-CZ" dirty="0"/>
          </a:p>
        </p:txBody>
      </p:sp>
    </p:spTree>
    <p:extLst>
      <p:ext uri="{BB962C8B-B14F-4D97-AF65-F5344CB8AC3E}">
        <p14:creationId xmlns:p14="http://schemas.microsoft.com/office/powerpoint/2010/main" val="24452690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8313" y="765175"/>
            <a:ext cx="8229600" cy="990600"/>
          </a:xfrm>
        </p:spPr>
        <p:txBody>
          <a:bodyPr>
            <a:normAutofit fontScale="90000"/>
          </a:bodyPr>
          <a:lstStyle/>
          <a:p>
            <a:pPr fontAlgn="auto">
              <a:spcAft>
                <a:spcPts val="0"/>
              </a:spcAft>
              <a:defRPr/>
            </a:pPr>
            <a:r>
              <a:rPr lang="cs-CZ" dirty="0"/>
              <a:t>Tesco – vychystávání zboží ze skladů v prodejně pro prodej na prodejní ploše</a:t>
            </a:r>
            <a:br>
              <a:rPr lang="cs-CZ" dirty="0"/>
            </a:br>
            <a:endParaRPr lang="cs-CZ" dirty="0"/>
          </a:p>
        </p:txBody>
      </p:sp>
      <p:sp>
        <p:nvSpPr>
          <p:cNvPr id="3" name="Zástupný symbol pro obsah 2"/>
          <p:cNvSpPr>
            <a:spLocks noGrp="1"/>
          </p:cNvSpPr>
          <p:nvPr>
            <p:ph idx="1"/>
          </p:nvPr>
        </p:nvSpPr>
        <p:spPr/>
        <p:txBody>
          <a:bodyPr rtlCol="0">
            <a:normAutofit fontScale="77500" lnSpcReduction="20000"/>
          </a:bodyPr>
          <a:lstStyle/>
          <a:p>
            <a:pPr marL="0" indent="0" fontAlgn="auto">
              <a:spcAft>
                <a:spcPts val="0"/>
              </a:spcAft>
              <a:buFont typeface="Arial" pitchFamily="34" charset="0"/>
              <a:buNone/>
              <a:defRPr/>
            </a:pPr>
            <a:endParaRPr lang="cs-CZ" dirty="0"/>
          </a:p>
          <a:p>
            <a:pPr marL="182880" indent="-182880" fontAlgn="auto">
              <a:spcAft>
                <a:spcPts val="0"/>
              </a:spcAft>
              <a:buFont typeface="Arial" pitchFamily="34" charset="0"/>
              <a:buChar char="•"/>
              <a:defRPr/>
            </a:pPr>
            <a:r>
              <a:rPr lang="cs-CZ" dirty="0" smtClean="0"/>
              <a:t>„</a:t>
            </a:r>
            <a:r>
              <a:rPr lang="cs-CZ" i="1" dirty="0" smtClean="0"/>
              <a:t>Celý </a:t>
            </a:r>
            <a:r>
              <a:rPr lang="cs-CZ" i="1" dirty="0"/>
              <a:t>sortiment zboží – ve stanoveném množství – je vystaven na prodejních plochách určených pro zákazníky.</a:t>
            </a:r>
          </a:p>
          <a:p>
            <a:pPr marL="182880" indent="-182880" fontAlgn="auto">
              <a:spcAft>
                <a:spcPts val="0"/>
              </a:spcAft>
              <a:buFont typeface="Arial" pitchFamily="34" charset="0"/>
              <a:buChar char="•"/>
              <a:defRPr/>
            </a:pPr>
            <a:r>
              <a:rPr lang="cs-CZ" i="1" dirty="0"/>
              <a:t>Dílčí sklady jsou řízeny systémem zvaným „proces </a:t>
            </a:r>
            <a:r>
              <a:rPr lang="cs-CZ" i="1" dirty="0" err="1">
                <a:solidFill>
                  <a:srgbClr val="0070C0"/>
                </a:solidFill>
              </a:rPr>
              <a:t>Simple</a:t>
            </a:r>
            <a:r>
              <a:rPr lang="cs-CZ" i="1" dirty="0">
                <a:solidFill>
                  <a:srgbClr val="0070C0"/>
                </a:solidFill>
              </a:rPr>
              <a:t> </a:t>
            </a:r>
            <a:r>
              <a:rPr lang="cs-CZ" i="1" dirty="0" err="1">
                <a:solidFill>
                  <a:srgbClr val="0070C0"/>
                </a:solidFill>
              </a:rPr>
              <a:t>Ordering</a:t>
            </a:r>
            <a:r>
              <a:rPr lang="cs-CZ" i="1" dirty="0">
                <a:solidFill>
                  <a:srgbClr val="0070C0"/>
                </a:solidFill>
              </a:rPr>
              <a:t>“.</a:t>
            </a:r>
          </a:p>
          <a:p>
            <a:pPr marL="182880" indent="-182880" fontAlgn="auto">
              <a:spcAft>
                <a:spcPts val="0"/>
              </a:spcAft>
              <a:buFont typeface="Arial" pitchFamily="34" charset="0"/>
              <a:buChar char="•"/>
              <a:defRPr/>
            </a:pPr>
            <a:r>
              <a:rPr lang="cs-CZ" i="1" dirty="0"/>
              <a:t>V praxi to znamená, že uličky umístěné na prodejních plochách, určené pro potřeby pohybu zákazníka v prodejně, a rovněž uličky nalézající se ve skladech, jsou očíslované. Zajistí se tak kvalitní a rychlé doplnění chybějícího zboží – vždy na základě totožných čísel je možno doplnit do prodejních ploch přesně ten druh zboží, který je potřeba. Respektováno je i dané množstv</a:t>
            </a:r>
            <a:r>
              <a:rPr lang="cs-CZ" dirty="0"/>
              <a:t>í</a:t>
            </a:r>
            <a:r>
              <a:rPr lang="cs-CZ" dirty="0" smtClean="0"/>
              <a:t>.“  Zdroj: Monika Ryglová, Funkce centrálního skladu v distribučním systému, DP, 2011, s. 53</a:t>
            </a:r>
            <a:endParaRPr lang="cs-CZ" dirty="0"/>
          </a:p>
          <a:p>
            <a:pPr marL="0" indent="0" fontAlgn="auto">
              <a:spcAft>
                <a:spcPts val="0"/>
              </a:spcAft>
              <a:buFont typeface="Arial" pitchFamily="34" charset="0"/>
              <a:buNone/>
              <a:defRPr/>
            </a:pPr>
            <a:endParaRPr lang="cs-CZ" dirty="0"/>
          </a:p>
          <a:p>
            <a:pPr marL="182880" indent="-182880" fontAlgn="auto">
              <a:spcAft>
                <a:spcPts val="0"/>
              </a:spcAft>
              <a:buFont typeface="Arial" pitchFamily="34" charset="0"/>
              <a:buChar char="•"/>
              <a:defRPr/>
            </a:pPr>
            <a:endParaRPr lang="cs-CZ" dirty="0"/>
          </a:p>
        </p:txBody>
      </p:sp>
    </p:spTree>
    <p:extLst>
      <p:ext uri="{BB962C8B-B14F-4D97-AF65-F5344CB8AC3E}">
        <p14:creationId xmlns:p14="http://schemas.microsoft.com/office/powerpoint/2010/main" val="13350700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smtClean="0">
                <a:solidFill>
                  <a:srgbClr val="C00000"/>
                </a:solidFill>
              </a:rPr>
              <a:t>Skladování a dokumenty (1)</a:t>
            </a:r>
            <a:endParaRPr lang="cs-CZ" dirty="0">
              <a:solidFill>
                <a:srgbClr val="C00000"/>
              </a:solidFill>
            </a:endParaRPr>
          </a:p>
        </p:txBody>
      </p:sp>
      <p:sp>
        <p:nvSpPr>
          <p:cNvPr id="54275" name="Zástupný symbol pro obsah 2"/>
          <p:cNvSpPr>
            <a:spLocks noGrp="1"/>
          </p:cNvSpPr>
          <p:nvPr>
            <p:ph idx="1"/>
          </p:nvPr>
        </p:nvSpPr>
        <p:spPr/>
        <p:txBody>
          <a:bodyPr>
            <a:normAutofit fontScale="70000" lnSpcReduction="20000"/>
          </a:bodyPr>
          <a:lstStyle/>
          <a:p>
            <a:r>
              <a:rPr lang="cs-CZ" dirty="0" smtClean="0"/>
              <a:t>Dodací (nebo balící) list – přebírá se zboží – podklad pro přejímku</a:t>
            </a:r>
          </a:p>
          <a:p>
            <a:r>
              <a:rPr lang="cs-CZ" dirty="0" smtClean="0"/>
              <a:t>Kniha došlých zásilek – evidence všech došlých zásilek</a:t>
            </a:r>
          </a:p>
          <a:p>
            <a:r>
              <a:rPr lang="cs-CZ" dirty="0" smtClean="0"/>
              <a:t>Příjemka – doklad o převzetí zboží (kopie dopravci) – vyznačuje se taktéž záznam o kontrole kvality – totožné se zápisem v knize došlých zásilek</a:t>
            </a:r>
          </a:p>
          <a:p>
            <a:r>
              <a:rPr lang="cs-CZ" dirty="0" smtClean="0"/>
              <a:t>Reklamační protokol</a:t>
            </a:r>
          </a:p>
          <a:p>
            <a:r>
              <a:rPr lang="cs-CZ" dirty="0" smtClean="0"/>
              <a:t>Paletová karta/lístek – označení palety a zboží na něm – „jde s paletou“ – většinou již z výroby – evidenční list o paletě</a:t>
            </a:r>
          </a:p>
          <a:p>
            <a:r>
              <a:rPr lang="cs-CZ" dirty="0" smtClean="0"/>
              <a:t>Skladová karta (pro dané skladové místo) – evidence zboží a pohybu zboží na daném místě</a:t>
            </a:r>
          </a:p>
          <a:p>
            <a:r>
              <a:rPr lang="cs-CZ" dirty="0" smtClean="0"/>
              <a:t>Karta regálů (kniha regálů), manipulační techniky apod. – nutná každoroční kontrola – požadavky bezpečnosti práce (viz doplňkový ilustrativní soubor v </a:t>
            </a:r>
            <a:r>
              <a:rPr lang="cs-CZ" dirty="0" err="1" smtClean="0"/>
              <a:t>pdf</a:t>
            </a:r>
            <a:r>
              <a:rPr lang="cs-CZ" dirty="0" smtClean="0"/>
              <a:t> v materiálech v IS)</a:t>
            </a:r>
          </a:p>
          <a:p>
            <a:endParaRPr lang="cs-CZ" dirty="0" smtClean="0"/>
          </a:p>
          <a:p>
            <a:endParaRPr lang="cs-CZ" dirty="0" smtClean="0"/>
          </a:p>
        </p:txBody>
      </p:sp>
    </p:spTree>
    <p:extLst>
      <p:ext uri="{BB962C8B-B14F-4D97-AF65-F5344CB8AC3E}">
        <p14:creationId xmlns:p14="http://schemas.microsoft.com/office/powerpoint/2010/main" val="11556712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a:solidFill>
                  <a:srgbClr val="C00000"/>
                </a:solidFill>
              </a:rPr>
              <a:t>Skladování a dokumenty </a:t>
            </a:r>
            <a:r>
              <a:rPr lang="cs-CZ" dirty="0" smtClean="0">
                <a:solidFill>
                  <a:srgbClr val="C00000"/>
                </a:solidFill>
              </a:rPr>
              <a:t>(2)</a:t>
            </a:r>
            <a:endParaRPr lang="cs-CZ" dirty="0"/>
          </a:p>
        </p:txBody>
      </p:sp>
      <p:sp>
        <p:nvSpPr>
          <p:cNvPr id="3" name="Zástupný symbol pro obsah 2"/>
          <p:cNvSpPr>
            <a:spLocks noGrp="1"/>
          </p:cNvSpPr>
          <p:nvPr>
            <p:ph idx="1"/>
          </p:nvPr>
        </p:nvSpPr>
        <p:spPr/>
        <p:txBody>
          <a:bodyPr rtlCol="0">
            <a:normAutofit fontScale="70000" lnSpcReduction="20000"/>
          </a:bodyPr>
          <a:lstStyle/>
          <a:p>
            <a:pPr marL="182880" indent="-182880" fontAlgn="auto">
              <a:spcAft>
                <a:spcPts val="0"/>
              </a:spcAft>
              <a:buFont typeface="Arial" pitchFamily="34" charset="0"/>
              <a:buChar char="•"/>
              <a:defRPr/>
            </a:pPr>
            <a:r>
              <a:rPr lang="cs-CZ" dirty="0" err="1" smtClean="0"/>
              <a:t>Zaskladňovací</a:t>
            </a:r>
            <a:r>
              <a:rPr lang="cs-CZ" dirty="0" smtClean="0"/>
              <a:t> plán – písemný příkaz na uložení zboží pro skladové pracovníky – kromě informací k naskladnění také evidence činnosti</a:t>
            </a:r>
          </a:p>
          <a:p>
            <a:pPr marL="182880" indent="-182880" fontAlgn="auto">
              <a:spcAft>
                <a:spcPts val="0"/>
              </a:spcAft>
              <a:buFont typeface="Arial" pitchFamily="34" charset="0"/>
              <a:buChar char="•"/>
              <a:defRPr/>
            </a:pPr>
            <a:r>
              <a:rPr lang="cs-CZ" dirty="0" smtClean="0"/>
              <a:t>Sestava o stavu a pohybu zásob</a:t>
            </a:r>
          </a:p>
          <a:p>
            <a:pPr marL="182880" indent="-182880" fontAlgn="auto">
              <a:spcAft>
                <a:spcPts val="0"/>
              </a:spcAft>
              <a:buFont typeface="Arial" pitchFamily="34" charset="0"/>
              <a:buChar char="•"/>
              <a:defRPr/>
            </a:pPr>
            <a:r>
              <a:rPr lang="cs-CZ" dirty="0" smtClean="0"/>
              <a:t>Deník kontrol</a:t>
            </a:r>
          </a:p>
          <a:p>
            <a:pPr marL="182880" indent="-182880" fontAlgn="auto">
              <a:spcAft>
                <a:spcPts val="0"/>
              </a:spcAft>
              <a:buFont typeface="Arial" pitchFamily="34" charset="0"/>
              <a:buChar char="•"/>
              <a:defRPr/>
            </a:pPr>
            <a:r>
              <a:rPr lang="cs-CZ" dirty="0" smtClean="0"/>
              <a:t>Kontrolní protokoly</a:t>
            </a:r>
          </a:p>
          <a:p>
            <a:pPr marL="182880" indent="-182880" fontAlgn="auto">
              <a:spcAft>
                <a:spcPts val="0"/>
              </a:spcAft>
              <a:buFont typeface="Arial" pitchFamily="34" charset="0"/>
              <a:buChar char="•"/>
              <a:defRPr/>
            </a:pPr>
            <a:r>
              <a:rPr lang="cs-CZ" dirty="0" smtClean="0"/>
              <a:t>Objednávka</a:t>
            </a:r>
          </a:p>
          <a:p>
            <a:pPr marL="182880" indent="-182880" fontAlgn="auto">
              <a:spcAft>
                <a:spcPts val="0"/>
              </a:spcAft>
              <a:buFont typeface="Arial" pitchFamily="34" charset="0"/>
              <a:buChar char="•"/>
              <a:defRPr/>
            </a:pPr>
            <a:r>
              <a:rPr lang="cs-CZ" dirty="0" smtClean="0"/>
              <a:t>Vyskladňovací/vychystávací příkaz - </a:t>
            </a:r>
            <a:r>
              <a:rPr lang="cs-CZ" dirty="0"/>
              <a:t>vyskladňovací </a:t>
            </a:r>
            <a:r>
              <a:rPr lang="cs-CZ" dirty="0" smtClean="0"/>
              <a:t>příkaz - obsahuje </a:t>
            </a:r>
            <a:r>
              <a:rPr lang="cs-CZ" dirty="0"/>
              <a:t>číslo vyskladnění, název a označení zboží, šarži, </a:t>
            </a:r>
            <a:r>
              <a:rPr lang="cs-CZ" dirty="0" smtClean="0"/>
              <a:t>počet kusů </a:t>
            </a:r>
            <a:r>
              <a:rPr lang="cs-CZ" dirty="0"/>
              <a:t>nebo jiné měrné jednotky (kg, t), procento z palety, lokaci a číslo </a:t>
            </a:r>
            <a:r>
              <a:rPr lang="cs-CZ" dirty="0" smtClean="0"/>
              <a:t>palety. Součástí </a:t>
            </a:r>
            <a:r>
              <a:rPr lang="cs-CZ" dirty="0"/>
              <a:t>vyskladňovacího příkazu je paletový </a:t>
            </a:r>
            <a:r>
              <a:rPr lang="cs-CZ" dirty="0" smtClean="0"/>
              <a:t>štítek (pokud je zboží skladováno na paletách)</a:t>
            </a:r>
          </a:p>
          <a:p>
            <a:pPr marL="182880" indent="-182880" fontAlgn="auto">
              <a:spcAft>
                <a:spcPts val="0"/>
              </a:spcAft>
              <a:buFont typeface="Arial" pitchFamily="34" charset="0"/>
              <a:buChar char="•"/>
              <a:defRPr/>
            </a:pPr>
            <a:r>
              <a:rPr lang="cs-CZ" dirty="0" smtClean="0"/>
              <a:t>formulář </a:t>
            </a:r>
            <a:r>
              <a:rPr lang="cs-CZ" dirty="0"/>
              <a:t>„Kontrola vychystaného zboží“, který obsahuje datum kontroly, ukladatele, </a:t>
            </a:r>
            <a:r>
              <a:rPr lang="cs-CZ" dirty="0" smtClean="0"/>
              <a:t>číslo dokladu</a:t>
            </a:r>
            <a:r>
              <a:rPr lang="cs-CZ" dirty="0"/>
              <a:t>, počet palet a počet chyb.</a:t>
            </a:r>
          </a:p>
          <a:p>
            <a:pPr marL="182880" indent="-182880" fontAlgn="auto">
              <a:spcAft>
                <a:spcPts val="0"/>
              </a:spcAft>
              <a:buFont typeface="Arial" pitchFamily="34" charset="0"/>
              <a:buChar char="•"/>
              <a:defRPr/>
            </a:pPr>
            <a:endParaRPr lang="cs-CZ" dirty="0" smtClean="0"/>
          </a:p>
          <a:p>
            <a:pPr marL="182880" indent="-182880" fontAlgn="auto">
              <a:spcAft>
                <a:spcPts val="0"/>
              </a:spcAft>
              <a:buFont typeface="Arial" pitchFamily="34" charset="0"/>
              <a:buChar char="•"/>
              <a:defRPr/>
            </a:pPr>
            <a:endParaRPr lang="cs-CZ" dirty="0"/>
          </a:p>
        </p:txBody>
      </p:sp>
    </p:spTree>
    <p:extLst>
      <p:ext uri="{BB962C8B-B14F-4D97-AF65-F5344CB8AC3E}">
        <p14:creationId xmlns:p14="http://schemas.microsoft.com/office/powerpoint/2010/main" val="3780434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863" y="341313"/>
            <a:ext cx="4402137" cy="413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349500"/>
            <a:ext cx="4418013" cy="426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2023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542925"/>
            <a:ext cx="4572000" cy="518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52513"/>
            <a:ext cx="5400675" cy="530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31677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33375"/>
            <a:ext cx="6840538" cy="651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53120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1217613"/>
            <a:ext cx="4152900" cy="591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4695825"/>
            <a:ext cx="1003935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9038" y="549275"/>
            <a:ext cx="413385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1389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p:txBody>
          <a:bodyPr/>
          <a:lstStyle/>
          <a:p>
            <a:pPr eaLnBrk="1" hangingPunct="1"/>
            <a:r>
              <a:rPr lang="cs-CZ" altLang="cs-CZ" sz="3200" dirty="0" smtClean="0"/>
              <a:t>Konsolidace a tzv.</a:t>
            </a:r>
            <a:r>
              <a:rPr lang="en-US" altLang="cs-CZ" sz="3200" dirty="0" smtClean="0"/>
              <a:t> break-bulk </a:t>
            </a:r>
            <a:r>
              <a:rPr lang="cs-CZ" altLang="cs-CZ" sz="3200" dirty="0" smtClean="0"/>
              <a:t>snižují dopravní náklady</a:t>
            </a:r>
            <a:endParaRPr lang="en-US" altLang="cs-CZ" sz="3200" dirty="0" smtClean="0"/>
          </a:p>
        </p:txBody>
      </p:sp>
      <p:sp>
        <p:nvSpPr>
          <p:cNvPr id="10243" name="Content Placeholder 2"/>
          <p:cNvSpPr>
            <a:spLocks noGrp="1"/>
          </p:cNvSpPr>
          <p:nvPr>
            <p:ph idx="4294967295"/>
          </p:nvPr>
        </p:nvSpPr>
        <p:spPr>
          <a:xfrm>
            <a:off x="457200" y="1600200"/>
            <a:ext cx="5715000" cy="4525963"/>
          </a:xfrm>
        </p:spPr>
        <p:txBody>
          <a:bodyPr>
            <a:normAutofit/>
          </a:bodyPr>
          <a:lstStyle/>
          <a:p>
            <a:pPr eaLnBrk="1" hangingPunct="1"/>
            <a:r>
              <a:rPr lang="cs-CZ" altLang="cs-CZ" sz="2800" b="1" dirty="0" smtClean="0"/>
              <a:t>Konsolidace – dodávky do skladu z mnoha zdrojů a jejich kombinování</a:t>
            </a:r>
            <a:r>
              <a:rPr lang="en-US" altLang="cs-CZ" sz="2800" dirty="0" smtClean="0"/>
              <a:t> </a:t>
            </a:r>
            <a:r>
              <a:rPr lang="cs-CZ" altLang="cs-CZ" sz="2800" dirty="0" smtClean="0"/>
              <a:t>do přesné podoby pro určitou destinaci/odběratele</a:t>
            </a:r>
            <a:endParaRPr lang="en-US" altLang="cs-CZ" sz="2800" dirty="0" smtClean="0"/>
          </a:p>
          <a:p>
            <a:pPr eaLnBrk="1" hangingPunct="1"/>
            <a:r>
              <a:rPr lang="en-US" altLang="cs-CZ" sz="2800" b="1" dirty="0" smtClean="0"/>
              <a:t>Break-bulk</a:t>
            </a:r>
            <a:r>
              <a:rPr lang="en-US" altLang="cs-CZ" sz="2800" dirty="0" smtClean="0"/>
              <a:t> </a:t>
            </a:r>
            <a:r>
              <a:rPr lang="cs-CZ" altLang="cs-CZ" sz="2800" dirty="0" smtClean="0"/>
              <a:t> - dodávka do skladu v rámci jednoho dodání velké zásilky – její rozdělení pro dodání do mnoha destinací(odběratelům</a:t>
            </a:r>
            <a:endParaRPr lang="en-US" altLang="cs-CZ" sz="2800" dirty="0" smtClean="0"/>
          </a:p>
        </p:txBody>
      </p:sp>
      <p:pic>
        <p:nvPicPr>
          <p:cNvPr id="10244" name="Picture 5" descr="warehouse fullfillmen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99263" y="1724025"/>
            <a:ext cx="18288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5166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fontAlgn="auto">
              <a:spcAft>
                <a:spcPts val="0"/>
              </a:spcAft>
              <a:defRPr/>
            </a:pPr>
            <a:r>
              <a:rPr lang="cs-CZ" altLang="cs-CZ" smtClean="0">
                <a:solidFill>
                  <a:srgbClr val="FF5050"/>
                </a:solidFill>
              </a:rPr>
              <a:t>Manipulační systémy</a:t>
            </a:r>
          </a:p>
        </p:txBody>
      </p:sp>
      <p:sp>
        <p:nvSpPr>
          <p:cNvPr id="60419" name="Rectangle 3"/>
          <p:cNvSpPr>
            <a:spLocks noGrp="1" noChangeArrowheads="1"/>
          </p:cNvSpPr>
          <p:nvPr>
            <p:ph type="body" idx="1"/>
          </p:nvPr>
        </p:nvSpPr>
        <p:spPr/>
        <p:txBody>
          <a:bodyPr/>
          <a:lstStyle/>
          <a:p>
            <a:pPr algn="ctr">
              <a:buFontTx/>
              <a:buNone/>
            </a:pPr>
            <a:r>
              <a:rPr lang="cs-CZ" altLang="cs-CZ" smtClean="0"/>
              <a:t>seskupení dvou nebo více zařízení a prostředků (dopravních, manipulačních, inženýrsko-stavebních, řídících apod.), které tvoří celek pro určitou oblast manipulační činnosti </a:t>
            </a:r>
          </a:p>
        </p:txBody>
      </p:sp>
    </p:spTree>
    <p:extLst>
      <p:ext uri="{BB962C8B-B14F-4D97-AF65-F5344CB8AC3E}">
        <p14:creationId xmlns:p14="http://schemas.microsoft.com/office/powerpoint/2010/main" val="30724887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fontAlgn="auto">
              <a:spcAft>
                <a:spcPts val="0"/>
              </a:spcAft>
              <a:defRPr/>
            </a:pPr>
            <a:r>
              <a:rPr lang="cs-CZ" altLang="cs-CZ" smtClean="0">
                <a:solidFill>
                  <a:srgbClr val="FF5050"/>
                </a:solidFill>
              </a:rPr>
              <a:t>Manipulační a skladovací systémy zahrnují pohyb materiálu ve fázích</a:t>
            </a:r>
            <a:r>
              <a:rPr lang="cs-CZ" altLang="cs-CZ" smtClean="0"/>
              <a:t> </a:t>
            </a:r>
          </a:p>
        </p:txBody>
      </p:sp>
      <p:sp>
        <p:nvSpPr>
          <p:cNvPr id="61443" name="Rectangle 3"/>
          <p:cNvSpPr>
            <a:spLocks noGrp="1" noChangeArrowheads="1"/>
          </p:cNvSpPr>
          <p:nvPr>
            <p:ph type="body" idx="1"/>
          </p:nvPr>
        </p:nvSpPr>
        <p:spPr/>
        <p:txBody>
          <a:bodyPr/>
          <a:lstStyle/>
          <a:p>
            <a:pPr>
              <a:lnSpc>
                <a:spcPct val="90000"/>
              </a:lnSpc>
            </a:pPr>
            <a:endParaRPr lang="cs-CZ" altLang="cs-CZ" smtClean="0"/>
          </a:p>
          <a:p>
            <a:pPr>
              <a:lnSpc>
                <a:spcPct val="90000"/>
              </a:lnSpc>
            </a:pPr>
            <a:r>
              <a:rPr lang="cs-CZ" altLang="cs-CZ" smtClean="0"/>
              <a:t>vnější a meziobjektová doprava,</a:t>
            </a:r>
          </a:p>
          <a:p>
            <a:pPr>
              <a:lnSpc>
                <a:spcPct val="90000"/>
              </a:lnSpc>
            </a:pPr>
            <a:endParaRPr lang="cs-CZ" altLang="cs-CZ" smtClean="0"/>
          </a:p>
          <a:p>
            <a:pPr>
              <a:lnSpc>
                <a:spcPct val="90000"/>
              </a:lnSpc>
            </a:pPr>
            <a:r>
              <a:rPr lang="cs-CZ" altLang="cs-CZ" smtClean="0"/>
              <a:t>vnitroobjektová manipulace,</a:t>
            </a:r>
          </a:p>
          <a:p>
            <a:pPr>
              <a:lnSpc>
                <a:spcPct val="90000"/>
              </a:lnSpc>
            </a:pPr>
            <a:endParaRPr lang="cs-CZ" altLang="cs-CZ" smtClean="0"/>
          </a:p>
          <a:p>
            <a:pPr>
              <a:lnSpc>
                <a:spcPct val="90000"/>
              </a:lnSpc>
            </a:pPr>
            <a:r>
              <a:rPr lang="cs-CZ" altLang="cs-CZ" smtClean="0"/>
              <a:t>skladové hospodářství,</a:t>
            </a:r>
          </a:p>
          <a:p>
            <a:pPr>
              <a:lnSpc>
                <a:spcPct val="90000"/>
              </a:lnSpc>
            </a:pPr>
            <a:endParaRPr lang="cs-CZ" altLang="cs-CZ" smtClean="0"/>
          </a:p>
          <a:p>
            <a:pPr>
              <a:lnSpc>
                <a:spcPct val="90000"/>
              </a:lnSpc>
            </a:pPr>
            <a:r>
              <a:rPr lang="cs-CZ" altLang="cs-CZ" smtClean="0"/>
              <a:t>obalové hospodářství, práce s odpady. </a:t>
            </a:r>
          </a:p>
        </p:txBody>
      </p:sp>
    </p:spTree>
    <p:extLst>
      <p:ext uri="{BB962C8B-B14F-4D97-AF65-F5344CB8AC3E}">
        <p14:creationId xmlns:p14="http://schemas.microsoft.com/office/powerpoint/2010/main" val="19533454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274638"/>
            <a:ext cx="9144000" cy="1143000"/>
          </a:xfrm>
        </p:spPr>
        <p:txBody>
          <a:bodyPr/>
          <a:lstStyle/>
          <a:p>
            <a:pPr fontAlgn="auto">
              <a:spcAft>
                <a:spcPts val="0"/>
              </a:spcAft>
              <a:defRPr/>
            </a:pPr>
            <a:r>
              <a:rPr lang="cs-CZ" altLang="cs-CZ" sz="3600" smtClean="0">
                <a:solidFill>
                  <a:srgbClr val="FF5050"/>
                </a:solidFill>
              </a:rPr>
              <a:t>Manipulační systémy jsou klasifikovány jako</a:t>
            </a:r>
            <a:r>
              <a:rPr lang="cs-CZ" altLang="cs-CZ" smtClean="0"/>
              <a:t> </a:t>
            </a:r>
          </a:p>
        </p:txBody>
      </p:sp>
      <p:sp>
        <p:nvSpPr>
          <p:cNvPr id="62467" name="Rectangle 3"/>
          <p:cNvSpPr>
            <a:spLocks noGrp="1" noChangeArrowheads="1"/>
          </p:cNvSpPr>
          <p:nvPr>
            <p:ph type="body" idx="1"/>
          </p:nvPr>
        </p:nvSpPr>
        <p:spPr/>
        <p:txBody>
          <a:bodyPr/>
          <a:lstStyle/>
          <a:p>
            <a:r>
              <a:rPr lang="cs-CZ" altLang="cs-CZ" smtClean="0"/>
              <a:t>Mechanizované</a:t>
            </a:r>
          </a:p>
          <a:p>
            <a:endParaRPr lang="cs-CZ" altLang="cs-CZ" smtClean="0"/>
          </a:p>
          <a:p>
            <a:r>
              <a:rPr lang="cs-CZ" altLang="cs-CZ" smtClean="0"/>
              <a:t>Polo a plně automatizované</a:t>
            </a:r>
          </a:p>
          <a:p>
            <a:endParaRPr lang="cs-CZ" altLang="cs-CZ" smtClean="0"/>
          </a:p>
          <a:p>
            <a:r>
              <a:rPr lang="cs-CZ" altLang="cs-CZ" smtClean="0"/>
              <a:t>Počítačem řízené</a:t>
            </a:r>
          </a:p>
        </p:txBody>
      </p:sp>
    </p:spTree>
    <p:extLst>
      <p:ext uri="{BB962C8B-B14F-4D97-AF65-F5344CB8AC3E}">
        <p14:creationId xmlns:p14="http://schemas.microsoft.com/office/powerpoint/2010/main" val="6276550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8313" y="404813"/>
            <a:ext cx="8229600" cy="990600"/>
          </a:xfrm>
        </p:spPr>
        <p:txBody>
          <a:bodyPr/>
          <a:lstStyle/>
          <a:p>
            <a:pPr fontAlgn="auto">
              <a:spcAft>
                <a:spcPts val="0"/>
              </a:spcAft>
              <a:defRPr/>
            </a:pPr>
            <a:r>
              <a:rPr lang="cs-CZ" altLang="cs-CZ" dirty="0" smtClean="0">
                <a:solidFill>
                  <a:srgbClr val="FF5050"/>
                </a:solidFill>
              </a:rPr>
              <a:t>Manipulační prostředky (1)</a:t>
            </a:r>
          </a:p>
        </p:txBody>
      </p:sp>
      <p:sp>
        <p:nvSpPr>
          <p:cNvPr id="63491" name="Rectangle 3"/>
          <p:cNvSpPr>
            <a:spLocks noGrp="1" noChangeArrowheads="1"/>
          </p:cNvSpPr>
          <p:nvPr>
            <p:ph type="body" idx="1"/>
          </p:nvPr>
        </p:nvSpPr>
        <p:spPr>
          <a:xfrm>
            <a:off x="0" y="1341438"/>
            <a:ext cx="9144000" cy="5516562"/>
          </a:xfrm>
        </p:spPr>
        <p:txBody>
          <a:bodyPr/>
          <a:lstStyle/>
          <a:p>
            <a:pPr>
              <a:lnSpc>
                <a:spcPct val="80000"/>
              </a:lnSpc>
              <a:buFontTx/>
              <a:buNone/>
            </a:pPr>
            <a:r>
              <a:rPr lang="cs-CZ" altLang="cs-CZ" sz="2000" smtClean="0"/>
              <a:t>a) </a:t>
            </a:r>
            <a:r>
              <a:rPr lang="cs-CZ" altLang="cs-CZ" sz="2000" b="1" smtClean="0">
                <a:solidFill>
                  <a:srgbClr val="3333CC"/>
                </a:solidFill>
              </a:rPr>
              <a:t>zdvihací zařízení</a:t>
            </a:r>
            <a:r>
              <a:rPr lang="cs-CZ" altLang="cs-CZ" sz="2000" b="1" smtClean="0"/>
              <a:t>	</a:t>
            </a:r>
            <a:r>
              <a:rPr lang="cs-CZ" altLang="cs-CZ" sz="2000" smtClean="0"/>
              <a:t>- jeřáby</a:t>
            </a:r>
          </a:p>
          <a:p>
            <a:pPr>
              <a:lnSpc>
                <a:spcPct val="80000"/>
              </a:lnSpc>
              <a:buFontTx/>
              <a:buNone/>
            </a:pPr>
            <a:r>
              <a:rPr lang="cs-CZ" altLang="cs-CZ" sz="2000" b="1" smtClean="0"/>
              <a:t>			</a:t>
            </a:r>
            <a:r>
              <a:rPr lang="cs-CZ" altLang="cs-CZ" sz="2000" smtClean="0"/>
              <a:t>	- zvedací mechanizmy</a:t>
            </a:r>
          </a:p>
          <a:p>
            <a:pPr>
              <a:lnSpc>
                <a:spcPct val="80000"/>
              </a:lnSpc>
              <a:buFontTx/>
              <a:buNone/>
            </a:pPr>
            <a:r>
              <a:rPr lang="cs-CZ" altLang="cs-CZ" sz="2000" smtClean="0"/>
              <a:t>				- výtahy</a:t>
            </a:r>
          </a:p>
          <a:p>
            <a:pPr>
              <a:lnSpc>
                <a:spcPct val="80000"/>
              </a:lnSpc>
            </a:pPr>
            <a:endParaRPr lang="cs-CZ" altLang="cs-CZ" sz="2000" smtClean="0"/>
          </a:p>
          <a:p>
            <a:pPr>
              <a:lnSpc>
                <a:spcPct val="80000"/>
              </a:lnSpc>
              <a:buFontTx/>
              <a:buNone/>
            </a:pPr>
            <a:r>
              <a:rPr lang="cs-CZ" altLang="cs-CZ" sz="2000" smtClean="0"/>
              <a:t>b) </a:t>
            </a:r>
            <a:r>
              <a:rPr lang="cs-CZ" altLang="cs-CZ" sz="2000" b="1" smtClean="0">
                <a:solidFill>
                  <a:srgbClr val="3333CC"/>
                </a:solidFill>
              </a:rPr>
              <a:t>dopravní zařízení</a:t>
            </a:r>
            <a:r>
              <a:rPr lang="cs-CZ" altLang="cs-CZ" sz="2000" smtClean="0"/>
              <a:t>	- transportní zařízení pro přepravu sypkých 				  materiálů</a:t>
            </a:r>
          </a:p>
          <a:p>
            <a:pPr>
              <a:lnSpc>
                <a:spcPct val="80000"/>
              </a:lnSpc>
              <a:buFontTx/>
              <a:buNone/>
            </a:pPr>
            <a:r>
              <a:rPr lang="cs-CZ" altLang="cs-CZ" sz="2000" smtClean="0"/>
              <a:t>				- transportní zařízení pro přepravu kusového 				  materiálu</a:t>
            </a:r>
          </a:p>
          <a:p>
            <a:pPr>
              <a:lnSpc>
                <a:spcPct val="80000"/>
              </a:lnSpc>
              <a:buFontTx/>
              <a:buNone/>
            </a:pPr>
            <a:r>
              <a:rPr lang="cs-CZ" altLang="cs-CZ" sz="2000" smtClean="0"/>
              <a:t>				- zařízení po dopravu po laně</a:t>
            </a:r>
          </a:p>
          <a:p>
            <a:pPr>
              <a:lnSpc>
                <a:spcPct val="80000"/>
              </a:lnSpc>
              <a:buFontTx/>
              <a:buNone/>
            </a:pPr>
            <a:r>
              <a:rPr lang="cs-CZ" altLang="cs-CZ" sz="2000" smtClean="0"/>
              <a:t>				- prostředky technické obsluhy a dopravy 				  v zemědělství</a:t>
            </a:r>
          </a:p>
          <a:p>
            <a:pPr>
              <a:lnSpc>
                <a:spcPct val="80000"/>
              </a:lnSpc>
              <a:buFontTx/>
              <a:buNone/>
            </a:pPr>
            <a:r>
              <a:rPr lang="cs-CZ" altLang="cs-CZ" sz="2000" smtClean="0"/>
              <a:t>				- výrobky pro pneumatickou dopravy</a:t>
            </a:r>
          </a:p>
          <a:p>
            <a:pPr>
              <a:lnSpc>
                <a:spcPct val="80000"/>
              </a:lnSpc>
              <a:buFontTx/>
              <a:buNone/>
            </a:pPr>
            <a:r>
              <a:rPr lang="cs-CZ" altLang="cs-CZ" sz="2000" smtClean="0"/>
              <a:t>				- zařízení důlní dopravy</a:t>
            </a:r>
          </a:p>
          <a:p>
            <a:pPr>
              <a:lnSpc>
                <a:spcPct val="80000"/>
              </a:lnSpc>
            </a:pPr>
            <a:endParaRPr lang="cs-CZ" altLang="cs-CZ" sz="2000" smtClean="0"/>
          </a:p>
          <a:p>
            <a:pPr>
              <a:lnSpc>
                <a:spcPct val="80000"/>
              </a:lnSpc>
              <a:buFontTx/>
              <a:buNone/>
            </a:pPr>
            <a:r>
              <a:rPr lang="cs-CZ" altLang="cs-CZ" sz="2000" smtClean="0"/>
              <a:t>c) </a:t>
            </a:r>
            <a:r>
              <a:rPr lang="cs-CZ" altLang="cs-CZ" sz="2000" b="1" smtClean="0">
                <a:solidFill>
                  <a:srgbClr val="3333CC"/>
                </a:solidFill>
              </a:rPr>
              <a:t>zařízení pro operační a mezioperační manipulaci</a:t>
            </a:r>
          </a:p>
          <a:p>
            <a:pPr>
              <a:lnSpc>
                <a:spcPct val="80000"/>
              </a:lnSpc>
              <a:buFontTx/>
              <a:buNone/>
            </a:pPr>
            <a:r>
              <a:rPr lang="cs-CZ" altLang="cs-CZ" sz="2000" smtClean="0"/>
              <a:t>				- průmyslové roboty a manipulátory</a:t>
            </a:r>
          </a:p>
        </p:txBody>
      </p:sp>
    </p:spTree>
    <p:extLst>
      <p:ext uri="{BB962C8B-B14F-4D97-AF65-F5344CB8AC3E}">
        <p14:creationId xmlns:p14="http://schemas.microsoft.com/office/powerpoint/2010/main" val="373517294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altLang="cs-CZ" dirty="0">
                <a:solidFill>
                  <a:srgbClr val="FF5050"/>
                </a:solidFill>
              </a:rPr>
              <a:t>Manipulační prostředky </a:t>
            </a:r>
            <a:r>
              <a:rPr lang="cs-CZ" altLang="cs-CZ" dirty="0" smtClean="0">
                <a:solidFill>
                  <a:srgbClr val="FF5050"/>
                </a:solidFill>
              </a:rPr>
              <a:t>(2)</a:t>
            </a:r>
            <a:endParaRPr lang="cs-CZ" dirty="0"/>
          </a:p>
        </p:txBody>
      </p:sp>
      <p:sp>
        <p:nvSpPr>
          <p:cNvPr id="64515" name="Rectangle 3"/>
          <p:cNvSpPr>
            <a:spLocks noGrp="1" noChangeArrowheads="1"/>
          </p:cNvSpPr>
          <p:nvPr>
            <p:ph idx="1"/>
          </p:nvPr>
        </p:nvSpPr>
        <p:spPr/>
        <p:txBody>
          <a:bodyPr>
            <a:normAutofit lnSpcReduction="10000"/>
          </a:bodyPr>
          <a:lstStyle/>
          <a:p>
            <a:pPr>
              <a:lnSpc>
                <a:spcPct val="80000"/>
              </a:lnSpc>
              <a:buFontTx/>
              <a:buNone/>
            </a:pPr>
            <a:r>
              <a:rPr lang="cs-CZ" altLang="cs-CZ" sz="2000" smtClean="0"/>
              <a:t>d) </a:t>
            </a:r>
            <a:r>
              <a:rPr lang="cs-CZ" altLang="cs-CZ" sz="2000" b="1" smtClean="0">
                <a:solidFill>
                  <a:srgbClr val="3333CC"/>
                </a:solidFill>
              </a:rPr>
              <a:t>zařízení pro ložné operace</a:t>
            </a:r>
            <a:r>
              <a:rPr lang="cs-CZ" altLang="cs-CZ" sz="2000" smtClean="0"/>
              <a:t>	- zařízení pro ložné operace</a:t>
            </a:r>
          </a:p>
          <a:p>
            <a:pPr>
              <a:lnSpc>
                <a:spcPct val="80000"/>
              </a:lnSpc>
              <a:buFontTx/>
              <a:buNone/>
            </a:pPr>
            <a:r>
              <a:rPr lang="cs-CZ" altLang="cs-CZ" sz="2000" smtClean="0"/>
              <a:t>					- kolesová rypadla a zakladače</a:t>
            </a:r>
          </a:p>
          <a:p>
            <a:pPr>
              <a:lnSpc>
                <a:spcPct val="80000"/>
              </a:lnSpc>
              <a:buFontTx/>
              <a:buNone/>
            </a:pPr>
            <a:r>
              <a:rPr lang="cs-CZ" altLang="cs-CZ" sz="2000" smtClean="0"/>
              <a:t>					- rypadla lopatová a korečková	</a:t>
            </a:r>
          </a:p>
          <a:p>
            <a:pPr>
              <a:lnSpc>
                <a:spcPct val="80000"/>
              </a:lnSpc>
              <a:buFontTx/>
              <a:buNone/>
            </a:pPr>
            <a:r>
              <a:rPr lang="cs-CZ" altLang="cs-CZ" sz="2000" smtClean="0"/>
              <a:t>					- stroje a zařízení pro zemní,stavební 					  a silniční práce</a:t>
            </a:r>
          </a:p>
          <a:p>
            <a:pPr>
              <a:lnSpc>
                <a:spcPct val="80000"/>
              </a:lnSpc>
              <a:buFontTx/>
              <a:buNone/>
            </a:pPr>
            <a:endParaRPr lang="cs-CZ" altLang="cs-CZ" sz="2000" smtClean="0"/>
          </a:p>
          <a:p>
            <a:pPr>
              <a:lnSpc>
                <a:spcPct val="80000"/>
              </a:lnSpc>
              <a:buFontTx/>
              <a:buNone/>
            </a:pPr>
            <a:r>
              <a:rPr lang="cs-CZ" altLang="cs-CZ" sz="2000" smtClean="0"/>
              <a:t>e) </a:t>
            </a:r>
            <a:r>
              <a:rPr lang="cs-CZ" altLang="cs-CZ" sz="2000" b="1" smtClean="0">
                <a:solidFill>
                  <a:srgbClr val="3333CC"/>
                </a:solidFill>
              </a:rPr>
              <a:t>Přepravní prostředky</a:t>
            </a:r>
            <a:r>
              <a:rPr lang="cs-CZ" altLang="cs-CZ" sz="2000" smtClean="0"/>
              <a:t>	- přepravní prostředky kovové a z 					  kombinovaných materiálů pro paletizaci a 				  kontejnerizaci</a:t>
            </a:r>
          </a:p>
          <a:p>
            <a:pPr>
              <a:lnSpc>
                <a:spcPct val="80000"/>
              </a:lnSpc>
              <a:buFontTx/>
              <a:buNone/>
            </a:pPr>
            <a:r>
              <a:rPr lang="cs-CZ" altLang="cs-CZ" sz="2000" smtClean="0"/>
              <a:t>					- obaly,nádoby a přepravní prostředky pro 				  paletizaci tvářené z plastů</a:t>
            </a:r>
          </a:p>
          <a:p>
            <a:pPr>
              <a:lnSpc>
                <a:spcPct val="80000"/>
              </a:lnSpc>
              <a:buFontTx/>
              <a:buNone/>
            </a:pPr>
            <a:r>
              <a:rPr lang="cs-CZ" altLang="cs-CZ" sz="2000" smtClean="0"/>
              <a:t>					- dřevěné obaly a přepravní skříně</a:t>
            </a:r>
          </a:p>
          <a:p>
            <a:pPr>
              <a:lnSpc>
                <a:spcPct val="80000"/>
              </a:lnSpc>
              <a:buFontTx/>
              <a:buNone/>
            </a:pPr>
            <a:r>
              <a:rPr lang="cs-CZ" altLang="cs-CZ" sz="2000" smtClean="0"/>
              <a:t>					- kovové obaly</a:t>
            </a:r>
          </a:p>
          <a:p>
            <a:pPr>
              <a:lnSpc>
                <a:spcPct val="80000"/>
              </a:lnSpc>
              <a:buFontTx/>
              <a:buNone/>
            </a:pPr>
            <a:endParaRPr lang="cs-CZ" altLang="cs-CZ" sz="2000" smtClean="0"/>
          </a:p>
          <a:p>
            <a:pPr>
              <a:lnSpc>
                <a:spcPct val="80000"/>
              </a:lnSpc>
              <a:buFontTx/>
              <a:buNone/>
            </a:pPr>
            <a:r>
              <a:rPr lang="cs-CZ" altLang="cs-CZ" sz="2000" smtClean="0"/>
              <a:t>f) </a:t>
            </a:r>
            <a:r>
              <a:rPr lang="cs-CZ" altLang="cs-CZ" sz="2000" b="1" smtClean="0">
                <a:solidFill>
                  <a:srgbClr val="3333CC"/>
                </a:solidFill>
              </a:rPr>
              <a:t>skladovací zařízení</a:t>
            </a:r>
            <a:r>
              <a:rPr lang="cs-CZ" altLang="cs-CZ" sz="2000" smtClean="0"/>
              <a:t>	- zařízení pro sklady kusového zboží</a:t>
            </a:r>
          </a:p>
          <a:p>
            <a:pPr>
              <a:lnSpc>
                <a:spcPct val="80000"/>
              </a:lnSpc>
              <a:buFontTx/>
              <a:buNone/>
            </a:pPr>
            <a:r>
              <a:rPr lang="cs-CZ" altLang="cs-CZ" sz="2000" smtClean="0"/>
              <a:t>				- zařízení pro ložné operace </a:t>
            </a:r>
          </a:p>
        </p:txBody>
      </p:sp>
    </p:spTree>
    <p:extLst>
      <p:ext uri="{BB962C8B-B14F-4D97-AF65-F5344CB8AC3E}">
        <p14:creationId xmlns:p14="http://schemas.microsoft.com/office/powerpoint/2010/main" val="17506740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altLang="cs-CZ" dirty="0">
                <a:solidFill>
                  <a:srgbClr val="FF5050"/>
                </a:solidFill>
              </a:rPr>
              <a:t>Manipulační prostředky </a:t>
            </a:r>
            <a:r>
              <a:rPr lang="cs-CZ" altLang="cs-CZ" dirty="0" smtClean="0">
                <a:solidFill>
                  <a:srgbClr val="FF5050"/>
                </a:solidFill>
              </a:rPr>
              <a:t>(3)</a:t>
            </a:r>
            <a:endParaRPr lang="cs-CZ" dirty="0"/>
          </a:p>
        </p:txBody>
      </p:sp>
      <p:sp>
        <p:nvSpPr>
          <p:cNvPr id="65539" name="Rectangle 3"/>
          <p:cNvSpPr>
            <a:spLocks noGrp="1" noChangeArrowheads="1"/>
          </p:cNvSpPr>
          <p:nvPr>
            <p:ph idx="1"/>
          </p:nvPr>
        </p:nvSpPr>
        <p:spPr/>
        <p:txBody>
          <a:bodyPr/>
          <a:lstStyle/>
          <a:p>
            <a:pPr>
              <a:lnSpc>
                <a:spcPct val="80000"/>
              </a:lnSpc>
              <a:buFontTx/>
              <a:buNone/>
            </a:pPr>
            <a:r>
              <a:rPr lang="cs-CZ" altLang="cs-CZ" sz="2000" smtClean="0"/>
              <a:t>g) </a:t>
            </a:r>
            <a:r>
              <a:rPr lang="cs-CZ" altLang="cs-CZ" sz="2000" b="1" smtClean="0">
                <a:solidFill>
                  <a:srgbClr val="3333CC"/>
                </a:solidFill>
              </a:rPr>
              <a:t>Zařízení pro úpravu materiálu k manipulaci</a:t>
            </a:r>
          </a:p>
          <a:p>
            <a:pPr>
              <a:lnSpc>
                <a:spcPct val="80000"/>
              </a:lnSpc>
              <a:buFontTx/>
              <a:buNone/>
            </a:pPr>
            <a:r>
              <a:rPr lang="cs-CZ" altLang="cs-CZ" sz="2000" smtClean="0"/>
              <a:t> 			- váhy (bez vah laboratorních a vah pro 			  	  domácnost)</a:t>
            </a:r>
          </a:p>
          <a:p>
            <a:pPr>
              <a:lnSpc>
                <a:spcPct val="80000"/>
              </a:lnSpc>
              <a:buFontTx/>
              <a:buNone/>
            </a:pPr>
            <a:r>
              <a:rPr lang="cs-CZ" altLang="cs-CZ" sz="2000" smtClean="0"/>
              <a:t>			- plnící a balící stroje a stroje pro úpravu obalů</a:t>
            </a:r>
          </a:p>
          <a:p>
            <a:pPr>
              <a:lnSpc>
                <a:spcPct val="80000"/>
              </a:lnSpc>
              <a:buFontTx/>
              <a:buNone/>
            </a:pPr>
            <a:endParaRPr lang="cs-CZ" altLang="cs-CZ" sz="2000" smtClean="0"/>
          </a:p>
          <a:p>
            <a:pPr>
              <a:lnSpc>
                <a:spcPct val="80000"/>
              </a:lnSpc>
              <a:buFontTx/>
              <a:buNone/>
            </a:pPr>
            <a:r>
              <a:rPr lang="cs-CZ" altLang="cs-CZ" sz="2000" smtClean="0"/>
              <a:t>h) </a:t>
            </a:r>
            <a:r>
              <a:rPr lang="cs-CZ" altLang="cs-CZ" sz="2000" b="1" smtClean="0">
                <a:solidFill>
                  <a:srgbClr val="3333CC"/>
                </a:solidFill>
              </a:rPr>
              <a:t>Dopravní prostředky</a:t>
            </a:r>
            <a:r>
              <a:rPr lang="cs-CZ" altLang="cs-CZ" sz="2000" smtClean="0"/>
              <a:t>	- dopravní vozíky</a:t>
            </a:r>
          </a:p>
          <a:p>
            <a:pPr>
              <a:lnSpc>
                <a:spcPct val="80000"/>
              </a:lnSpc>
              <a:buFontTx/>
              <a:buNone/>
            </a:pPr>
            <a:r>
              <a:rPr lang="cs-CZ" altLang="cs-CZ" sz="2000" smtClean="0"/>
              <a:t>				- nákladní automobily a jejich účelové 				  modifikace</a:t>
            </a:r>
          </a:p>
          <a:p>
            <a:pPr>
              <a:lnSpc>
                <a:spcPct val="80000"/>
              </a:lnSpc>
              <a:buFontTx/>
              <a:buNone/>
            </a:pPr>
            <a:r>
              <a:rPr lang="cs-CZ" altLang="cs-CZ" sz="2000" smtClean="0"/>
              <a:t>				- přívěsy a návěsy</a:t>
            </a:r>
          </a:p>
          <a:p>
            <a:pPr>
              <a:lnSpc>
                <a:spcPct val="80000"/>
              </a:lnSpc>
              <a:buFontTx/>
              <a:buNone/>
            </a:pPr>
            <a:r>
              <a:rPr lang="cs-CZ" altLang="cs-CZ" sz="2000" smtClean="0"/>
              <a:t>				- kolejová vozidla pro nákladní dopravu</a:t>
            </a:r>
          </a:p>
          <a:p>
            <a:pPr>
              <a:lnSpc>
                <a:spcPct val="80000"/>
              </a:lnSpc>
              <a:buFontTx/>
              <a:buNone/>
            </a:pPr>
            <a:r>
              <a:rPr lang="cs-CZ" altLang="cs-CZ" sz="2000" smtClean="0"/>
              <a:t>				- námořní lodě a lodě smíšené plavby</a:t>
            </a:r>
          </a:p>
          <a:p>
            <a:pPr>
              <a:lnSpc>
                <a:spcPct val="80000"/>
              </a:lnSpc>
              <a:buFontTx/>
              <a:buNone/>
            </a:pPr>
            <a:r>
              <a:rPr lang="cs-CZ" altLang="cs-CZ" sz="2000" smtClean="0"/>
              <a:t>				- letadla </a:t>
            </a:r>
          </a:p>
        </p:txBody>
      </p:sp>
    </p:spTree>
    <p:extLst>
      <p:ext uri="{BB962C8B-B14F-4D97-AF65-F5344CB8AC3E}">
        <p14:creationId xmlns:p14="http://schemas.microsoft.com/office/powerpoint/2010/main" val="39864453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6"/>
          <p:cNvSpPr>
            <a:spLocks noChangeArrowheads="1"/>
          </p:cNvSpPr>
          <p:nvPr/>
        </p:nvSpPr>
        <p:spPr bwMode="auto">
          <a:xfrm>
            <a:off x="16159" y="1198800"/>
            <a:ext cx="4968553" cy="2246769"/>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cs-CZ" altLang="cs-CZ" sz="2000" b="1" dirty="0">
                <a:latin typeface="Calibri" pitchFamily="34" charset="0"/>
                <a:cs typeface="Calibri" pitchFamily="34" charset="0"/>
              </a:rPr>
              <a:t>pro kompletace z regálových skladů do maximálně 3 paletových </a:t>
            </a:r>
            <a:r>
              <a:rPr lang="cs-CZ" altLang="cs-CZ" sz="2000" b="1" dirty="0" smtClean="0">
                <a:latin typeface="Calibri" pitchFamily="34" charset="0"/>
                <a:cs typeface="Calibri" pitchFamily="34" charset="0"/>
              </a:rPr>
              <a:t>pater</a:t>
            </a:r>
          </a:p>
          <a:p>
            <a:pPr>
              <a:buFontTx/>
              <a:buChar char="•"/>
            </a:pPr>
            <a:r>
              <a:rPr lang="cs-CZ" altLang="cs-CZ" sz="2000" b="1" dirty="0" smtClean="0">
                <a:latin typeface="Calibri" pitchFamily="34" charset="0"/>
                <a:cs typeface="Calibri" pitchFamily="34" charset="0"/>
              </a:rPr>
              <a:t>pro kompletace </a:t>
            </a:r>
            <a:r>
              <a:rPr lang="cs-CZ" altLang="cs-CZ" sz="2000" b="1" dirty="0" err="1" smtClean="0">
                <a:latin typeface="Calibri" pitchFamily="34" charset="0"/>
                <a:cs typeface="Calibri" pitchFamily="34" charset="0"/>
              </a:rPr>
              <a:t>celopaletových</a:t>
            </a:r>
            <a:r>
              <a:rPr lang="cs-CZ" altLang="cs-CZ" sz="2000" b="1" dirty="0" smtClean="0">
                <a:latin typeface="Calibri" pitchFamily="34" charset="0"/>
                <a:cs typeface="Calibri" pitchFamily="34" charset="0"/>
              </a:rPr>
              <a:t>, velkých, objemných objednávek</a:t>
            </a:r>
          </a:p>
          <a:p>
            <a:pPr>
              <a:buFontTx/>
              <a:buChar char="•"/>
            </a:pPr>
            <a:r>
              <a:rPr lang="cs-CZ" altLang="cs-CZ" sz="2000" b="1" dirty="0" smtClean="0">
                <a:latin typeface="Calibri" pitchFamily="34" charset="0"/>
                <a:cs typeface="Calibri" pitchFamily="34" charset="0"/>
              </a:rPr>
              <a:t>u regálových systémů s širokými manipulačními uličkami, kde může pracovat více operátorů</a:t>
            </a:r>
          </a:p>
        </p:txBody>
      </p:sp>
      <p:sp>
        <p:nvSpPr>
          <p:cNvPr id="11269" name="Obdélník 11"/>
          <p:cNvSpPr>
            <a:spLocks noChangeArrowheads="1"/>
          </p:cNvSpPr>
          <p:nvPr/>
        </p:nvSpPr>
        <p:spPr bwMode="auto">
          <a:xfrm>
            <a:off x="1979712" y="214640"/>
            <a:ext cx="54202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800" b="1" dirty="0" smtClean="0">
                <a:latin typeface="Calibri" pitchFamily="34" charset="0"/>
                <a:cs typeface="Calibri" pitchFamily="34" charset="0"/>
              </a:rPr>
              <a:t>Vychystávání a přeprava a doprava </a:t>
            </a:r>
            <a:endParaRPr lang="cs-CZ" altLang="cs-CZ" sz="2800" b="1" dirty="0">
              <a:latin typeface="Calibri" pitchFamily="34" charset="0"/>
              <a:cs typeface="Calibri" pitchFamily="34" charset="0"/>
            </a:endParaRPr>
          </a:p>
        </p:txBody>
      </p:sp>
      <p:sp>
        <p:nvSpPr>
          <p:cNvPr id="11270" name="Obdélník 12"/>
          <p:cNvSpPr>
            <a:spLocks noChangeArrowheads="1"/>
          </p:cNvSpPr>
          <p:nvPr/>
        </p:nvSpPr>
        <p:spPr bwMode="auto">
          <a:xfrm>
            <a:off x="107504" y="796925"/>
            <a:ext cx="2238375" cy="400050"/>
          </a:xfrm>
          <a:prstGeom prst="rect">
            <a:avLst/>
          </a:prstGeom>
          <a:solidFill>
            <a:srgbClr val="FFFF00"/>
          </a:solidFill>
          <a:ln>
            <a:noFill/>
          </a:ln>
        </p:spPr>
        <p:txBody>
          <a:bodyPr wrap="none">
            <a:spAutoFit/>
          </a:bodyPr>
          <a:lstStyle/>
          <a:p>
            <a:r>
              <a:rPr lang="cs-CZ" altLang="cs-CZ" sz="2000" b="1" dirty="0">
                <a:latin typeface="Calibri" pitchFamily="34" charset="0"/>
                <a:cs typeface="Calibri" pitchFamily="34" charset="0"/>
              </a:rPr>
              <a:t>Kompletační vozíky</a:t>
            </a:r>
            <a:endParaRPr lang="cs-CZ" altLang="cs-CZ" sz="2000" dirty="0"/>
          </a:p>
        </p:txBody>
      </p:sp>
      <p:pic>
        <p:nvPicPr>
          <p:cNvPr id="14" name="Picture 12" descr="kompl"/>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788024" y="796925"/>
            <a:ext cx="2088232" cy="21990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5" name="Objekt 14"/>
          <p:cNvGraphicFramePr>
            <a:graphicFrameLocks noChangeAspect="1"/>
          </p:cNvGraphicFramePr>
          <p:nvPr>
            <p:extLst>
              <p:ext uri="{D42A27DB-BD31-4B8C-83A1-F6EECF244321}">
                <p14:modId xmlns:p14="http://schemas.microsoft.com/office/powerpoint/2010/main" val="3196136616"/>
              </p:ext>
            </p:extLst>
          </p:nvPr>
        </p:nvGraphicFramePr>
        <p:xfrm>
          <a:off x="6948265" y="746177"/>
          <a:ext cx="2195736" cy="2178767"/>
        </p:xfrm>
        <a:graphic>
          <a:graphicData uri="http://schemas.openxmlformats.org/presentationml/2006/ole">
            <mc:AlternateContent xmlns:mc="http://schemas.openxmlformats.org/markup-compatibility/2006">
              <mc:Choice xmlns:v="urn:schemas-microsoft-com:vml" Requires="v">
                <p:oleObj spid="_x0000_s2070" name="Fotografie" r:id="rId4" imgW="5315692" imgH="5466667" progId="MSPhotoEd.3">
                  <p:embed/>
                </p:oleObj>
              </mc:Choice>
              <mc:Fallback>
                <p:oleObj name="Fotografie" r:id="rId4" imgW="5315692" imgH="546666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293" t="3412" r="3113"/>
                      <a:stretch>
                        <a:fillRect/>
                      </a:stretch>
                    </p:blipFill>
                    <p:spPr bwMode="auto">
                      <a:xfrm>
                        <a:off x="6948265" y="746177"/>
                        <a:ext cx="2195736" cy="2178767"/>
                      </a:xfrm>
                      <a:prstGeom prst="rect">
                        <a:avLst/>
                      </a:prstGeom>
                      <a:noFill/>
                      <a:ln>
                        <a:noFill/>
                      </a:ln>
                    </p:spPr>
                  </p:pic>
                </p:oleObj>
              </mc:Fallback>
            </mc:AlternateContent>
          </a:graphicData>
        </a:graphic>
      </p:graphicFrame>
      <p:sp>
        <p:nvSpPr>
          <p:cNvPr id="12" name="Rectangle 18"/>
          <p:cNvSpPr>
            <a:spLocks noChangeArrowheads="1"/>
          </p:cNvSpPr>
          <p:nvPr/>
        </p:nvSpPr>
        <p:spPr bwMode="auto">
          <a:xfrm>
            <a:off x="179512" y="3498307"/>
            <a:ext cx="7777162" cy="707886"/>
          </a:xfrm>
          <a:prstGeom prst="rect">
            <a:avLst/>
          </a:prstGeom>
          <a:solidFill>
            <a:srgbClr val="FFFF00"/>
          </a:solidFill>
          <a:ln>
            <a:noFill/>
          </a:ln>
          <a:effectLst/>
        </p:spPr>
        <p:txBody>
          <a:bodyPr>
            <a:spAutoFit/>
          </a:bodyPr>
          <a:lstStyle/>
          <a:p>
            <a:r>
              <a:rPr lang="cs-CZ" altLang="cs-CZ" sz="2000" b="1" dirty="0">
                <a:latin typeface="Calibri" pitchFamily="34" charset="0"/>
                <a:cs typeface="Calibri" pitchFamily="34" charset="0"/>
              </a:rPr>
              <a:t>Kompletační mechanizační prostředky pro velké výšky </a:t>
            </a:r>
            <a:endParaRPr lang="cs-CZ" altLang="cs-CZ" sz="2000" b="1" dirty="0" smtClean="0">
              <a:latin typeface="Calibri" pitchFamily="34" charset="0"/>
              <a:cs typeface="Calibri" pitchFamily="34" charset="0"/>
            </a:endParaRPr>
          </a:p>
          <a:p>
            <a:r>
              <a:rPr lang="cs-CZ" altLang="cs-CZ" sz="2000" b="1" dirty="0" smtClean="0">
                <a:latin typeface="Calibri" pitchFamily="34" charset="0"/>
                <a:cs typeface="Calibri" pitchFamily="34" charset="0"/>
              </a:rPr>
              <a:t>(</a:t>
            </a:r>
            <a:r>
              <a:rPr lang="cs-CZ" altLang="cs-CZ" sz="2000" b="1" dirty="0">
                <a:latin typeface="Calibri" pitchFamily="34" charset="0"/>
                <a:cs typeface="Calibri" pitchFamily="34" charset="0"/>
              </a:rPr>
              <a:t>cca do </a:t>
            </a:r>
            <a:r>
              <a:rPr lang="cs-CZ" altLang="cs-CZ" sz="2000" b="1" dirty="0" err="1">
                <a:latin typeface="Calibri" pitchFamily="34" charset="0"/>
                <a:cs typeface="Calibri" pitchFamily="34" charset="0"/>
              </a:rPr>
              <a:t>10m</a:t>
            </a:r>
            <a:r>
              <a:rPr lang="cs-CZ" altLang="cs-CZ" sz="2000" b="1" dirty="0">
                <a:latin typeface="Calibri" pitchFamily="34" charset="0"/>
                <a:cs typeface="Calibri" pitchFamily="34" charset="0"/>
              </a:rPr>
              <a:t>)</a:t>
            </a:r>
          </a:p>
        </p:txBody>
      </p:sp>
      <p:sp>
        <p:nvSpPr>
          <p:cNvPr id="13" name="Rectangle 20"/>
          <p:cNvSpPr>
            <a:spLocks noChangeArrowheads="1"/>
          </p:cNvSpPr>
          <p:nvPr/>
        </p:nvSpPr>
        <p:spPr bwMode="auto">
          <a:xfrm>
            <a:off x="100201" y="4303455"/>
            <a:ext cx="4943251" cy="255454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Arial" pitchFamily="34" charset="0"/>
              <a:buChar char="•"/>
            </a:pPr>
            <a:r>
              <a:rPr lang="cs-CZ" altLang="cs-CZ" sz="2000" b="1" dirty="0">
                <a:latin typeface="Calibri" pitchFamily="34" charset="0"/>
                <a:cs typeface="Calibri" pitchFamily="34" charset="0"/>
              </a:rPr>
              <a:t>Většinou stabilní zakladače </a:t>
            </a:r>
            <a:r>
              <a:rPr lang="cs-CZ" altLang="cs-CZ" sz="2000" b="1" dirty="0" smtClean="0">
                <a:latin typeface="Calibri" pitchFamily="34" charset="0"/>
                <a:cs typeface="Calibri" pitchFamily="34" charset="0"/>
              </a:rPr>
              <a:t> - nesou </a:t>
            </a:r>
            <a:r>
              <a:rPr lang="cs-CZ" altLang="cs-CZ" sz="2000" b="1" dirty="0">
                <a:latin typeface="Calibri" pitchFamily="34" charset="0"/>
                <a:cs typeface="Calibri" pitchFamily="34" charset="0"/>
              </a:rPr>
              <a:t>kabinu pro operátora a mechanizační prostředky pro manipulaci s </a:t>
            </a:r>
            <a:r>
              <a:rPr lang="cs-CZ" altLang="cs-CZ" sz="2000" b="1" dirty="0" smtClean="0">
                <a:latin typeface="Calibri" pitchFamily="34" charset="0"/>
                <a:cs typeface="Calibri" pitchFamily="34" charset="0"/>
              </a:rPr>
              <a:t>paletami</a:t>
            </a:r>
          </a:p>
          <a:p>
            <a:pPr marL="342900" indent="-342900">
              <a:buFont typeface="Arial" pitchFamily="34" charset="0"/>
              <a:buChar char="•"/>
            </a:pPr>
            <a:r>
              <a:rPr lang="cs-CZ" altLang="cs-CZ" sz="2000" b="1" dirty="0" smtClean="0">
                <a:latin typeface="Calibri" pitchFamily="34" charset="0"/>
                <a:cs typeface="Calibri" pitchFamily="34" charset="0"/>
              </a:rPr>
              <a:t>Výhodné v případech, kdy je možný současný horizontální i vertikální pojezd a oboustranná manipulace v uličce</a:t>
            </a:r>
          </a:p>
          <a:p>
            <a:pPr marL="342900" indent="-342900">
              <a:buFont typeface="Arial" pitchFamily="34" charset="0"/>
              <a:buChar char="•"/>
            </a:pPr>
            <a:r>
              <a:rPr lang="cs-CZ" altLang="cs-CZ" sz="2000" b="1" dirty="0" smtClean="0">
                <a:latin typeface="Calibri" pitchFamily="34" charset="0"/>
                <a:cs typeface="Calibri" pitchFamily="34" charset="0"/>
              </a:rPr>
              <a:t>Nevhodné pro objemné zboží</a:t>
            </a:r>
          </a:p>
          <a:p>
            <a:r>
              <a:rPr lang="cs-CZ" altLang="cs-CZ" sz="2000" b="1" dirty="0" smtClean="0">
                <a:latin typeface="Calibri" pitchFamily="34" charset="0"/>
                <a:cs typeface="Calibri" pitchFamily="34" charset="0"/>
              </a:rPr>
              <a:t>Zdroj: Gros, PPT Kompletace</a:t>
            </a:r>
            <a:endParaRPr lang="cs-CZ" altLang="cs-CZ" sz="2000" b="1" dirty="0">
              <a:latin typeface="Calibri" pitchFamily="34" charset="0"/>
              <a:cs typeface="Calibri" pitchFamily="34" charset="0"/>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3699379134"/>
              </p:ext>
            </p:extLst>
          </p:nvPr>
        </p:nvGraphicFramePr>
        <p:xfrm>
          <a:off x="6140544" y="3284984"/>
          <a:ext cx="2823944" cy="3369493"/>
        </p:xfrm>
        <a:graphic>
          <a:graphicData uri="http://schemas.openxmlformats.org/presentationml/2006/ole">
            <mc:AlternateContent xmlns:mc="http://schemas.openxmlformats.org/markup-compatibility/2006">
              <mc:Choice xmlns:v="urn:schemas-microsoft-com:vml" Requires="v">
                <p:oleObj spid="_x0000_s2071" name="Fotografie" r:id="rId6" imgW="5125165" imgH="10828571" progId="MSPhotoEd.3">
                  <p:embed/>
                </p:oleObj>
              </mc:Choice>
              <mc:Fallback>
                <p:oleObj name="Fotografie" r:id="rId6" imgW="5125165" imgH="10828571" progId="MSPhotoEd.3">
                  <p:embed/>
                  <p:pic>
                    <p:nvPicPr>
                      <p:cNvPr id="0" name="Objek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0544" y="3284984"/>
                        <a:ext cx="2823944" cy="336949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604191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20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edge">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8" name="Text Box 16"/>
          <p:cNvSpPr txBox="1">
            <a:spLocks noChangeArrowheads="1"/>
          </p:cNvSpPr>
          <p:nvPr/>
        </p:nvSpPr>
        <p:spPr bwMode="auto">
          <a:xfrm>
            <a:off x="493713" y="1125538"/>
            <a:ext cx="3816350" cy="10156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buFontTx/>
              <a:buChar char="•"/>
            </a:pPr>
            <a:r>
              <a:rPr lang="cs-CZ" altLang="cs-CZ" sz="2000" b="1" dirty="0" smtClean="0">
                <a:latin typeface="Calibri" pitchFamily="34" charset="0"/>
                <a:cs typeface="Calibri" pitchFamily="34" charset="0"/>
              </a:rPr>
              <a:t>gravitační regály - snižuje </a:t>
            </a:r>
            <a:r>
              <a:rPr lang="cs-CZ" altLang="cs-CZ" sz="2000" b="1" dirty="0">
                <a:latin typeface="Calibri" pitchFamily="34" charset="0"/>
                <a:cs typeface="Calibri" pitchFamily="34" charset="0"/>
              </a:rPr>
              <a:t>se nutný prostor pro kompletace až o  80%, zkracují se </a:t>
            </a:r>
            <a:r>
              <a:rPr lang="cs-CZ" altLang="cs-CZ" sz="2000" b="1" dirty="0" smtClean="0">
                <a:latin typeface="Calibri" pitchFamily="34" charset="0"/>
                <a:cs typeface="Calibri" pitchFamily="34" charset="0"/>
              </a:rPr>
              <a:t>vzdálenosti</a:t>
            </a:r>
            <a:endParaRPr lang="cs-CZ" altLang="cs-CZ" sz="2000" b="1" dirty="0">
              <a:latin typeface="Calibri" pitchFamily="34" charset="0"/>
              <a:cs typeface="Calibri" pitchFamily="34" charset="0"/>
            </a:endParaRPr>
          </a:p>
        </p:txBody>
      </p:sp>
      <p:sp>
        <p:nvSpPr>
          <p:cNvPr id="15363" name="Rectangle 15"/>
          <p:cNvSpPr>
            <a:spLocks noChangeArrowheads="1"/>
          </p:cNvSpPr>
          <p:nvPr/>
        </p:nvSpPr>
        <p:spPr bwMode="auto">
          <a:xfrm>
            <a:off x="1187450" y="404813"/>
            <a:ext cx="6624638" cy="522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tabLst>
                <a:tab pos="257175" algn="l"/>
              </a:tabLst>
            </a:pPr>
            <a:r>
              <a:rPr lang="cs-CZ" altLang="cs-CZ" sz="2800" b="1" dirty="0" smtClean="0">
                <a:latin typeface="Calibri" pitchFamily="34" charset="0"/>
                <a:cs typeface="Calibri" pitchFamily="34" charset="0"/>
              </a:rPr>
              <a:t>Vychystávání - prostředky         </a:t>
            </a:r>
            <a:r>
              <a:rPr lang="cs-CZ" altLang="cs-CZ" sz="2000" b="1" dirty="0" smtClean="0">
                <a:latin typeface="Calibri" pitchFamily="34" charset="0"/>
                <a:cs typeface="Calibri" pitchFamily="34" charset="0"/>
              </a:rPr>
              <a:t>                                                  </a:t>
            </a:r>
            <a:endParaRPr lang="cs-CZ" altLang="cs-CZ" sz="2000" b="1" dirty="0">
              <a:latin typeface="Calibri" pitchFamily="34" charset="0"/>
              <a:cs typeface="Calibri" pitchFamily="34" charset="0"/>
            </a:endParaRPr>
          </a:p>
        </p:txBody>
      </p:sp>
      <p:pic>
        <p:nvPicPr>
          <p:cNvPr id="18" name="Picture 42" descr="gravr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268413"/>
            <a:ext cx="33845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13"/>
          <p:cNvSpPr>
            <a:spLocks noChangeArrowheads="1"/>
          </p:cNvSpPr>
          <p:nvPr/>
        </p:nvSpPr>
        <p:spPr bwMode="auto">
          <a:xfrm>
            <a:off x="1901825" y="3106738"/>
            <a:ext cx="639763" cy="549275"/>
          </a:xfrm>
          <a:prstGeom prst="rect">
            <a:avLst/>
          </a:prstGeom>
          <a:solidFill>
            <a:srgbClr val="969696"/>
          </a:solidFill>
          <a:ln w="9525">
            <a:solidFill>
              <a:srgbClr val="000000"/>
            </a:solidFill>
            <a:miter lim="800000"/>
            <a:headEnd/>
            <a:tailEnd/>
          </a:ln>
        </p:spPr>
        <p:txBody>
          <a:bodyPr/>
          <a:lstStyle/>
          <a:p>
            <a:endParaRPr lang="cs-CZ" altLang="cs-CZ"/>
          </a:p>
        </p:txBody>
      </p:sp>
      <p:sp>
        <p:nvSpPr>
          <p:cNvPr id="15366" name="Rectangle 17"/>
          <p:cNvSpPr>
            <a:spLocks noChangeArrowheads="1"/>
          </p:cNvSpPr>
          <p:nvPr/>
        </p:nvSpPr>
        <p:spPr bwMode="auto">
          <a:xfrm>
            <a:off x="1901825" y="3656013"/>
            <a:ext cx="639763" cy="90487"/>
          </a:xfrm>
          <a:prstGeom prst="rect">
            <a:avLst/>
          </a:prstGeom>
          <a:solidFill>
            <a:srgbClr val="FFFFFF"/>
          </a:solidFill>
          <a:ln w="9525">
            <a:solidFill>
              <a:srgbClr val="000000"/>
            </a:solidFill>
            <a:miter lim="800000"/>
            <a:headEnd/>
            <a:tailEnd/>
          </a:ln>
        </p:spPr>
        <p:txBody>
          <a:bodyPr/>
          <a:lstStyle/>
          <a:p>
            <a:endParaRPr lang="cs-CZ" altLang="cs-CZ"/>
          </a:p>
        </p:txBody>
      </p:sp>
      <p:sp>
        <p:nvSpPr>
          <p:cNvPr id="15367" name="Rectangle 20"/>
          <p:cNvSpPr>
            <a:spLocks noChangeArrowheads="1"/>
          </p:cNvSpPr>
          <p:nvPr/>
        </p:nvSpPr>
        <p:spPr bwMode="auto">
          <a:xfrm>
            <a:off x="1901825" y="3656013"/>
            <a:ext cx="92075" cy="90487"/>
          </a:xfrm>
          <a:prstGeom prst="rect">
            <a:avLst/>
          </a:prstGeom>
          <a:solidFill>
            <a:srgbClr val="000000"/>
          </a:solidFill>
          <a:ln w="9525">
            <a:solidFill>
              <a:srgbClr val="000000"/>
            </a:solidFill>
            <a:miter lim="800000"/>
            <a:headEnd/>
            <a:tailEnd/>
          </a:ln>
        </p:spPr>
        <p:txBody>
          <a:bodyPr/>
          <a:lstStyle/>
          <a:p>
            <a:endParaRPr lang="cs-CZ" altLang="cs-CZ"/>
          </a:p>
        </p:txBody>
      </p:sp>
      <p:sp>
        <p:nvSpPr>
          <p:cNvPr id="15368" name="Rectangle 21"/>
          <p:cNvSpPr>
            <a:spLocks noChangeArrowheads="1"/>
          </p:cNvSpPr>
          <p:nvPr/>
        </p:nvSpPr>
        <p:spPr bwMode="auto">
          <a:xfrm>
            <a:off x="2451100" y="3656013"/>
            <a:ext cx="90488" cy="90487"/>
          </a:xfrm>
          <a:prstGeom prst="rect">
            <a:avLst/>
          </a:prstGeom>
          <a:solidFill>
            <a:srgbClr val="000000"/>
          </a:solidFill>
          <a:ln w="9525">
            <a:solidFill>
              <a:srgbClr val="000000"/>
            </a:solidFill>
            <a:miter lim="800000"/>
            <a:headEnd/>
            <a:tailEnd/>
          </a:ln>
        </p:spPr>
        <p:txBody>
          <a:bodyPr/>
          <a:lstStyle/>
          <a:p>
            <a:endParaRPr lang="cs-CZ" altLang="cs-CZ"/>
          </a:p>
        </p:txBody>
      </p:sp>
      <p:sp>
        <p:nvSpPr>
          <p:cNvPr id="15369" name="Rectangle 24"/>
          <p:cNvSpPr>
            <a:spLocks noChangeArrowheads="1"/>
          </p:cNvSpPr>
          <p:nvPr/>
        </p:nvSpPr>
        <p:spPr bwMode="auto">
          <a:xfrm>
            <a:off x="2176463" y="3656013"/>
            <a:ext cx="92075" cy="90487"/>
          </a:xfrm>
          <a:prstGeom prst="rect">
            <a:avLst/>
          </a:prstGeom>
          <a:solidFill>
            <a:srgbClr val="000000"/>
          </a:solidFill>
          <a:ln w="9525">
            <a:solidFill>
              <a:srgbClr val="000000"/>
            </a:solidFill>
            <a:miter lim="800000"/>
            <a:headEnd/>
            <a:tailEnd/>
          </a:ln>
        </p:spPr>
        <p:txBody>
          <a:bodyPr/>
          <a:lstStyle/>
          <a:p>
            <a:endParaRPr lang="cs-CZ" altLang="cs-CZ"/>
          </a:p>
        </p:txBody>
      </p:sp>
      <p:sp>
        <p:nvSpPr>
          <p:cNvPr id="15370" name="Line 33"/>
          <p:cNvSpPr>
            <a:spLocks noChangeShapeType="1"/>
          </p:cNvSpPr>
          <p:nvPr/>
        </p:nvSpPr>
        <p:spPr bwMode="auto">
          <a:xfrm>
            <a:off x="2725738" y="4113213"/>
            <a:ext cx="0" cy="10048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71" name="Line 34"/>
          <p:cNvSpPr>
            <a:spLocks noChangeShapeType="1"/>
          </p:cNvSpPr>
          <p:nvPr/>
        </p:nvSpPr>
        <p:spPr bwMode="auto">
          <a:xfrm>
            <a:off x="2998788" y="4113213"/>
            <a:ext cx="0" cy="10048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72" name="Rectangle 38"/>
          <p:cNvSpPr>
            <a:spLocks noChangeArrowheads="1"/>
          </p:cNvSpPr>
          <p:nvPr/>
        </p:nvSpPr>
        <p:spPr bwMode="auto">
          <a:xfrm rot="600366">
            <a:off x="1993900" y="4113213"/>
            <a:ext cx="274638" cy="182562"/>
          </a:xfrm>
          <a:prstGeom prst="rect">
            <a:avLst/>
          </a:prstGeom>
          <a:solidFill>
            <a:srgbClr val="969696"/>
          </a:solidFill>
          <a:ln w="9525">
            <a:solidFill>
              <a:srgbClr val="000000"/>
            </a:solidFill>
            <a:miter lim="800000"/>
            <a:headEnd/>
            <a:tailEnd/>
          </a:ln>
        </p:spPr>
        <p:txBody>
          <a:bodyPr/>
          <a:lstStyle/>
          <a:p>
            <a:endParaRPr lang="cs-CZ" altLang="cs-CZ"/>
          </a:p>
        </p:txBody>
      </p:sp>
      <p:sp>
        <p:nvSpPr>
          <p:cNvPr id="15373" name="Rectangle 39"/>
          <p:cNvSpPr>
            <a:spLocks noChangeArrowheads="1"/>
          </p:cNvSpPr>
          <p:nvPr/>
        </p:nvSpPr>
        <p:spPr bwMode="auto">
          <a:xfrm rot="600366">
            <a:off x="2725738" y="4295775"/>
            <a:ext cx="273050" cy="182563"/>
          </a:xfrm>
          <a:prstGeom prst="rect">
            <a:avLst/>
          </a:prstGeom>
          <a:solidFill>
            <a:srgbClr val="969696"/>
          </a:solidFill>
          <a:ln w="9525">
            <a:solidFill>
              <a:srgbClr val="000000"/>
            </a:solidFill>
            <a:miter lim="800000"/>
            <a:headEnd/>
            <a:tailEnd/>
          </a:ln>
        </p:spPr>
        <p:txBody>
          <a:bodyPr/>
          <a:lstStyle/>
          <a:p>
            <a:endParaRPr lang="cs-CZ" altLang="cs-CZ"/>
          </a:p>
        </p:txBody>
      </p:sp>
      <p:sp>
        <p:nvSpPr>
          <p:cNvPr id="15374" name="Rectangle 40"/>
          <p:cNvSpPr>
            <a:spLocks noChangeArrowheads="1"/>
          </p:cNvSpPr>
          <p:nvPr/>
        </p:nvSpPr>
        <p:spPr bwMode="auto">
          <a:xfrm rot="600366">
            <a:off x="2359025" y="4203700"/>
            <a:ext cx="274638" cy="184150"/>
          </a:xfrm>
          <a:prstGeom prst="rect">
            <a:avLst/>
          </a:prstGeom>
          <a:solidFill>
            <a:srgbClr val="969696"/>
          </a:solidFill>
          <a:ln w="9525">
            <a:solidFill>
              <a:srgbClr val="000000"/>
            </a:solidFill>
            <a:miter lim="800000"/>
            <a:headEnd/>
            <a:tailEnd/>
          </a:ln>
        </p:spPr>
        <p:txBody>
          <a:bodyPr/>
          <a:lstStyle/>
          <a:p>
            <a:endParaRPr lang="cs-CZ" altLang="cs-CZ"/>
          </a:p>
        </p:txBody>
      </p:sp>
      <p:sp>
        <p:nvSpPr>
          <p:cNvPr id="15375" name="Rectangle 41"/>
          <p:cNvSpPr>
            <a:spLocks noChangeArrowheads="1"/>
          </p:cNvSpPr>
          <p:nvPr/>
        </p:nvSpPr>
        <p:spPr bwMode="auto">
          <a:xfrm rot="600366">
            <a:off x="2359025" y="4478338"/>
            <a:ext cx="274638" cy="182562"/>
          </a:xfrm>
          <a:prstGeom prst="rect">
            <a:avLst/>
          </a:prstGeom>
          <a:solidFill>
            <a:srgbClr val="969696"/>
          </a:solidFill>
          <a:ln w="9525">
            <a:solidFill>
              <a:srgbClr val="000000"/>
            </a:solidFill>
            <a:miter lim="800000"/>
            <a:headEnd/>
            <a:tailEnd/>
          </a:ln>
        </p:spPr>
        <p:txBody>
          <a:bodyPr/>
          <a:lstStyle/>
          <a:p>
            <a:endParaRPr lang="cs-CZ" altLang="cs-CZ"/>
          </a:p>
        </p:txBody>
      </p:sp>
      <p:sp>
        <p:nvSpPr>
          <p:cNvPr id="15376" name="Rectangle 42"/>
          <p:cNvSpPr>
            <a:spLocks noChangeArrowheads="1"/>
          </p:cNvSpPr>
          <p:nvPr/>
        </p:nvSpPr>
        <p:spPr bwMode="auto">
          <a:xfrm rot="600366">
            <a:off x="1993900" y="4387850"/>
            <a:ext cx="274638" cy="182563"/>
          </a:xfrm>
          <a:prstGeom prst="rect">
            <a:avLst/>
          </a:prstGeom>
          <a:solidFill>
            <a:srgbClr val="969696"/>
          </a:solidFill>
          <a:ln w="9525">
            <a:solidFill>
              <a:srgbClr val="000000"/>
            </a:solidFill>
            <a:miter lim="800000"/>
            <a:headEnd/>
            <a:tailEnd/>
          </a:ln>
        </p:spPr>
        <p:txBody>
          <a:bodyPr/>
          <a:lstStyle/>
          <a:p>
            <a:endParaRPr lang="cs-CZ" altLang="cs-CZ"/>
          </a:p>
        </p:txBody>
      </p:sp>
      <p:sp>
        <p:nvSpPr>
          <p:cNvPr id="15377" name="Rectangle 43"/>
          <p:cNvSpPr>
            <a:spLocks noChangeArrowheads="1"/>
          </p:cNvSpPr>
          <p:nvPr/>
        </p:nvSpPr>
        <p:spPr bwMode="auto">
          <a:xfrm rot="600366">
            <a:off x="2725738" y="4570413"/>
            <a:ext cx="273050" cy="182562"/>
          </a:xfrm>
          <a:prstGeom prst="rect">
            <a:avLst/>
          </a:prstGeom>
          <a:solidFill>
            <a:srgbClr val="969696"/>
          </a:solidFill>
          <a:ln w="9525">
            <a:solidFill>
              <a:srgbClr val="000000"/>
            </a:solidFill>
            <a:miter lim="800000"/>
            <a:headEnd/>
            <a:tailEnd/>
          </a:ln>
        </p:spPr>
        <p:txBody>
          <a:bodyPr/>
          <a:lstStyle/>
          <a:p>
            <a:endParaRPr lang="cs-CZ" altLang="cs-CZ"/>
          </a:p>
        </p:txBody>
      </p:sp>
      <p:sp>
        <p:nvSpPr>
          <p:cNvPr id="15378" name="Rectangle 44"/>
          <p:cNvSpPr>
            <a:spLocks noChangeArrowheads="1"/>
          </p:cNvSpPr>
          <p:nvPr/>
        </p:nvSpPr>
        <p:spPr bwMode="auto">
          <a:xfrm rot="2347943">
            <a:off x="2998788" y="4660900"/>
            <a:ext cx="274637" cy="184150"/>
          </a:xfrm>
          <a:prstGeom prst="rect">
            <a:avLst/>
          </a:prstGeom>
          <a:solidFill>
            <a:srgbClr val="969696"/>
          </a:solidFill>
          <a:ln w="9525">
            <a:solidFill>
              <a:srgbClr val="000000"/>
            </a:solidFill>
            <a:miter lim="800000"/>
            <a:headEnd/>
            <a:tailEnd/>
          </a:ln>
        </p:spPr>
        <p:txBody>
          <a:bodyPr/>
          <a:lstStyle/>
          <a:p>
            <a:endParaRPr lang="cs-CZ" altLang="cs-CZ"/>
          </a:p>
        </p:txBody>
      </p:sp>
      <p:sp>
        <p:nvSpPr>
          <p:cNvPr id="15379" name="Rectangle 45"/>
          <p:cNvSpPr>
            <a:spLocks noChangeArrowheads="1"/>
          </p:cNvSpPr>
          <p:nvPr/>
        </p:nvSpPr>
        <p:spPr bwMode="auto">
          <a:xfrm rot="2347943">
            <a:off x="2998788" y="4387850"/>
            <a:ext cx="274637" cy="182563"/>
          </a:xfrm>
          <a:prstGeom prst="rect">
            <a:avLst/>
          </a:prstGeom>
          <a:solidFill>
            <a:srgbClr val="969696"/>
          </a:solidFill>
          <a:ln w="9525">
            <a:solidFill>
              <a:srgbClr val="000000"/>
            </a:solidFill>
            <a:miter lim="800000"/>
            <a:headEnd/>
            <a:tailEnd/>
          </a:ln>
        </p:spPr>
        <p:txBody>
          <a:bodyPr/>
          <a:lstStyle/>
          <a:p>
            <a:endParaRPr lang="cs-CZ" altLang="cs-CZ"/>
          </a:p>
        </p:txBody>
      </p:sp>
      <p:sp>
        <p:nvSpPr>
          <p:cNvPr id="15380" name="Line 46"/>
          <p:cNvSpPr>
            <a:spLocks noChangeShapeType="1"/>
          </p:cNvSpPr>
          <p:nvPr/>
        </p:nvSpPr>
        <p:spPr bwMode="auto">
          <a:xfrm>
            <a:off x="1993900" y="4570413"/>
            <a:ext cx="1004888" cy="18256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81" name="Line 47"/>
          <p:cNvSpPr>
            <a:spLocks noChangeShapeType="1"/>
          </p:cNvSpPr>
          <p:nvPr/>
        </p:nvSpPr>
        <p:spPr bwMode="auto">
          <a:xfrm>
            <a:off x="1993900" y="4295775"/>
            <a:ext cx="1004888" cy="18256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82" name="Line 48"/>
          <p:cNvSpPr>
            <a:spLocks noChangeShapeType="1"/>
          </p:cNvSpPr>
          <p:nvPr/>
        </p:nvSpPr>
        <p:spPr bwMode="auto">
          <a:xfrm>
            <a:off x="2998788" y="4752975"/>
            <a:ext cx="184150" cy="18256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83" name="Line 49"/>
          <p:cNvSpPr>
            <a:spLocks noChangeShapeType="1"/>
          </p:cNvSpPr>
          <p:nvPr/>
        </p:nvSpPr>
        <p:spPr bwMode="auto">
          <a:xfrm>
            <a:off x="2998788" y="4478338"/>
            <a:ext cx="184150" cy="18256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84" name="Line 50"/>
          <p:cNvSpPr>
            <a:spLocks noChangeShapeType="1"/>
          </p:cNvSpPr>
          <p:nvPr/>
        </p:nvSpPr>
        <p:spPr bwMode="auto">
          <a:xfrm>
            <a:off x="1993900" y="2924175"/>
            <a:ext cx="0" cy="182563"/>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85" name="Line 51"/>
          <p:cNvSpPr>
            <a:spLocks noChangeShapeType="1"/>
          </p:cNvSpPr>
          <p:nvPr/>
        </p:nvSpPr>
        <p:spPr bwMode="auto">
          <a:xfrm>
            <a:off x="2451100" y="2924175"/>
            <a:ext cx="0" cy="182563"/>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86" name="Line 54"/>
          <p:cNvSpPr>
            <a:spLocks noChangeShapeType="1"/>
          </p:cNvSpPr>
          <p:nvPr/>
        </p:nvSpPr>
        <p:spPr bwMode="auto">
          <a:xfrm>
            <a:off x="1993900" y="3838575"/>
            <a:ext cx="0" cy="12795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87" name="Line 55"/>
          <p:cNvSpPr>
            <a:spLocks noChangeShapeType="1"/>
          </p:cNvSpPr>
          <p:nvPr/>
        </p:nvSpPr>
        <p:spPr bwMode="auto">
          <a:xfrm>
            <a:off x="2451100" y="3746500"/>
            <a:ext cx="0" cy="4572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88" name="Line 56"/>
          <p:cNvSpPr>
            <a:spLocks noChangeShapeType="1"/>
          </p:cNvSpPr>
          <p:nvPr/>
        </p:nvSpPr>
        <p:spPr bwMode="auto">
          <a:xfrm flipV="1">
            <a:off x="1993900" y="3746500"/>
            <a:ext cx="0" cy="10064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89" name="Line 57"/>
          <p:cNvSpPr>
            <a:spLocks noChangeShapeType="1"/>
          </p:cNvSpPr>
          <p:nvPr/>
        </p:nvSpPr>
        <p:spPr bwMode="auto">
          <a:xfrm>
            <a:off x="2451100" y="4660900"/>
            <a:ext cx="0" cy="4572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0" name="Line 58"/>
          <p:cNvSpPr>
            <a:spLocks noChangeShapeType="1"/>
          </p:cNvSpPr>
          <p:nvPr/>
        </p:nvSpPr>
        <p:spPr bwMode="auto">
          <a:xfrm>
            <a:off x="2725738" y="4684713"/>
            <a:ext cx="0" cy="433387"/>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1" name="Line 59"/>
          <p:cNvSpPr>
            <a:spLocks noChangeShapeType="1"/>
          </p:cNvSpPr>
          <p:nvPr/>
        </p:nvSpPr>
        <p:spPr bwMode="auto">
          <a:xfrm>
            <a:off x="2998788" y="4752975"/>
            <a:ext cx="0" cy="3651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2" name="Line 60"/>
          <p:cNvSpPr>
            <a:spLocks noChangeShapeType="1"/>
          </p:cNvSpPr>
          <p:nvPr/>
        </p:nvSpPr>
        <p:spPr bwMode="auto">
          <a:xfrm>
            <a:off x="2725738" y="4113213"/>
            <a:ext cx="0" cy="18256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3" name="Line 61"/>
          <p:cNvSpPr>
            <a:spLocks noChangeShapeType="1"/>
          </p:cNvSpPr>
          <p:nvPr/>
        </p:nvSpPr>
        <p:spPr bwMode="auto">
          <a:xfrm>
            <a:off x="2998788" y="4113213"/>
            <a:ext cx="0" cy="18256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4" name="Line 75"/>
          <p:cNvSpPr>
            <a:spLocks noChangeShapeType="1"/>
          </p:cNvSpPr>
          <p:nvPr/>
        </p:nvSpPr>
        <p:spPr bwMode="auto">
          <a:xfrm>
            <a:off x="3730625" y="4752975"/>
            <a:ext cx="0" cy="3651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5" name="Line 76"/>
          <p:cNvSpPr>
            <a:spLocks noChangeShapeType="1"/>
          </p:cNvSpPr>
          <p:nvPr/>
        </p:nvSpPr>
        <p:spPr bwMode="auto">
          <a:xfrm>
            <a:off x="4097338" y="4752975"/>
            <a:ext cx="0" cy="3651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6" name="Line 77"/>
          <p:cNvSpPr>
            <a:spLocks noChangeShapeType="1"/>
          </p:cNvSpPr>
          <p:nvPr/>
        </p:nvSpPr>
        <p:spPr bwMode="auto">
          <a:xfrm>
            <a:off x="3730625" y="4935538"/>
            <a:ext cx="0" cy="182562"/>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7" name="Line 78"/>
          <p:cNvSpPr>
            <a:spLocks noChangeShapeType="1"/>
          </p:cNvSpPr>
          <p:nvPr/>
        </p:nvSpPr>
        <p:spPr bwMode="auto">
          <a:xfrm>
            <a:off x="4097338" y="4935538"/>
            <a:ext cx="0" cy="182562"/>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8" name="Line 79"/>
          <p:cNvSpPr>
            <a:spLocks noChangeShapeType="1"/>
          </p:cNvSpPr>
          <p:nvPr/>
        </p:nvSpPr>
        <p:spPr bwMode="auto">
          <a:xfrm>
            <a:off x="3640138" y="4752975"/>
            <a:ext cx="54768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9" name="Rectangle 80"/>
          <p:cNvSpPr>
            <a:spLocks noChangeArrowheads="1"/>
          </p:cNvSpPr>
          <p:nvPr/>
        </p:nvSpPr>
        <p:spPr bwMode="auto">
          <a:xfrm>
            <a:off x="3730625" y="4478338"/>
            <a:ext cx="366713" cy="274637"/>
          </a:xfrm>
          <a:prstGeom prst="rect">
            <a:avLst/>
          </a:prstGeom>
          <a:solidFill>
            <a:srgbClr val="C0C0C0"/>
          </a:solidFill>
          <a:ln w="9525">
            <a:solidFill>
              <a:srgbClr val="000000"/>
            </a:solidFill>
            <a:miter lim="800000"/>
            <a:headEnd/>
            <a:tailEnd/>
          </a:ln>
        </p:spPr>
        <p:txBody>
          <a:bodyPr/>
          <a:lstStyle/>
          <a:p>
            <a:endParaRPr lang="cs-CZ" altLang="cs-CZ"/>
          </a:p>
        </p:txBody>
      </p:sp>
      <p:sp>
        <p:nvSpPr>
          <p:cNvPr id="15400" name="AutoShape 83"/>
          <p:cNvSpPr>
            <a:spLocks noChangeArrowheads="1"/>
          </p:cNvSpPr>
          <p:nvPr/>
        </p:nvSpPr>
        <p:spPr bwMode="auto">
          <a:xfrm>
            <a:off x="3365500" y="4570413"/>
            <a:ext cx="365125" cy="90487"/>
          </a:xfrm>
          <a:prstGeom prst="rightArrow">
            <a:avLst>
              <a:gd name="adj1" fmla="val 50000"/>
              <a:gd name="adj2" fmla="val 100878"/>
            </a:avLst>
          </a:prstGeom>
          <a:solidFill>
            <a:srgbClr val="FFFFFF"/>
          </a:solidFill>
          <a:ln w="9525">
            <a:solidFill>
              <a:srgbClr val="000000"/>
            </a:solidFill>
            <a:miter lim="800000"/>
            <a:headEnd/>
            <a:tailEnd/>
          </a:ln>
        </p:spPr>
        <p:txBody>
          <a:bodyPr/>
          <a:lstStyle/>
          <a:p>
            <a:endParaRPr lang="cs-CZ" altLang="cs-CZ"/>
          </a:p>
        </p:txBody>
      </p:sp>
      <p:sp>
        <p:nvSpPr>
          <p:cNvPr id="59" name="Rectangle 116"/>
          <p:cNvSpPr>
            <a:spLocks noChangeArrowheads="1"/>
          </p:cNvSpPr>
          <p:nvPr/>
        </p:nvSpPr>
        <p:spPr bwMode="auto">
          <a:xfrm>
            <a:off x="3090863" y="4445000"/>
            <a:ext cx="73025" cy="71438"/>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60" name="Rectangle 118"/>
          <p:cNvSpPr>
            <a:spLocks noChangeArrowheads="1"/>
          </p:cNvSpPr>
          <p:nvPr/>
        </p:nvSpPr>
        <p:spPr bwMode="auto">
          <a:xfrm>
            <a:off x="3090863" y="4732338"/>
            <a:ext cx="144462" cy="7302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a:p>
        </p:txBody>
      </p:sp>
      <p:sp>
        <p:nvSpPr>
          <p:cNvPr id="61" name="Rectangle 119"/>
          <p:cNvSpPr>
            <a:spLocks noChangeArrowheads="1"/>
          </p:cNvSpPr>
          <p:nvPr/>
        </p:nvSpPr>
        <p:spPr bwMode="auto">
          <a:xfrm rot="600366">
            <a:off x="1939925" y="3436938"/>
            <a:ext cx="274638" cy="184150"/>
          </a:xfrm>
          <a:prstGeom prst="rect">
            <a:avLst/>
          </a:prstGeom>
          <a:solidFill>
            <a:srgbClr val="969696"/>
          </a:solidFill>
          <a:ln w="9525">
            <a:solidFill>
              <a:srgbClr val="000000"/>
            </a:solidFill>
            <a:miter lim="800000"/>
            <a:headEnd/>
            <a:tailEnd/>
          </a:ln>
        </p:spPr>
        <p:txBody>
          <a:bodyPr/>
          <a:lstStyle/>
          <a:p>
            <a:endParaRPr lang="cs-CZ" altLang="cs-CZ"/>
          </a:p>
        </p:txBody>
      </p:sp>
      <p:sp>
        <p:nvSpPr>
          <p:cNvPr id="15404" name="Text Box 85"/>
          <p:cNvSpPr txBox="1">
            <a:spLocks noChangeArrowheads="1"/>
          </p:cNvSpPr>
          <p:nvPr/>
        </p:nvSpPr>
        <p:spPr bwMode="auto">
          <a:xfrm>
            <a:off x="3449638" y="3768725"/>
            <a:ext cx="1554162" cy="642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cs-CZ" altLang="cs-CZ" sz="1600" b="1"/>
              <a:t>Kompletační vozík</a:t>
            </a:r>
            <a:endParaRPr lang="cs-CZ" altLang="cs-CZ" sz="1800"/>
          </a:p>
        </p:txBody>
      </p:sp>
      <p:sp>
        <p:nvSpPr>
          <p:cNvPr id="15405" name="Text Box 87"/>
          <p:cNvSpPr txBox="1">
            <a:spLocks noChangeArrowheads="1"/>
          </p:cNvSpPr>
          <p:nvPr/>
        </p:nvSpPr>
        <p:spPr bwMode="auto">
          <a:xfrm>
            <a:off x="628650" y="4181475"/>
            <a:ext cx="1270000" cy="365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cs-CZ" altLang="cs-CZ" sz="1600" b="1"/>
              <a:t>Gravitační regály</a:t>
            </a:r>
            <a:endParaRPr lang="cs-CZ" altLang="cs-CZ" sz="1800"/>
          </a:p>
        </p:txBody>
      </p:sp>
      <p:sp>
        <p:nvSpPr>
          <p:cNvPr id="64" name="Rectangle 18"/>
          <p:cNvSpPr>
            <a:spLocks noChangeArrowheads="1"/>
          </p:cNvSpPr>
          <p:nvPr/>
        </p:nvSpPr>
        <p:spPr bwMode="auto">
          <a:xfrm>
            <a:off x="628650" y="5445125"/>
            <a:ext cx="8064500" cy="1016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buFontTx/>
              <a:buChar char="•"/>
            </a:pPr>
            <a:r>
              <a:rPr lang="cs-CZ" altLang="cs-CZ" sz="2000" b="1" dirty="0" smtClean="0">
                <a:latin typeface="Calibri" pitchFamily="34" charset="0"/>
                <a:cs typeface="Calibri" pitchFamily="34" charset="0"/>
              </a:rPr>
              <a:t>dopravníky </a:t>
            </a:r>
            <a:r>
              <a:rPr lang="cs-CZ" altLang="cs-CZ" sz="2000" b="1" dirty="0">
                <a:latin typeface="Calibri" pitchFamily="34" charset="0"/>
                <a:cs typeface="Calibri" pitchFamily="34" charset="0"/>
              </a:rPr>
              <a:t>pro přísun zboží do prostoru kompletace (gravitační, poháněné dopravníky) a dopravu kompletovaných objednávek do balení, expedice</a:t>
            </a:r>
          </a:p>
        </p:txBody>
      </p:sp>
      <p:sp>
        <p:nvSpPr>
          <p:cNvPr id="2" name="Šipka doprava 1"/>
          <p:cNvSpPr/>
          <p:nvPr/>
        </p:nvSpPr>
        <p:spPr>
          <a:xfrm rot="16200000">
            <a:off x="6941344" y="4910932"/>
            <a:ext cx="585787" cy="533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8" name="TextovéPole 47"/>
          <p:cNvSpPr txBox="1"/>
          <p:nvPr/>
        </p:nvSpPr>
        <p:spPr>
          <a:xfrm>
            <a:off x="5796136" y="6276459"/>
            <a:ext cx="3096344" cy="369332"/>
          </a:xfrm>
          <a:prstGeom prst="rect">
            <a:avLst/>
          </a:prstGeom>
          <a:noFill/>
        </p:spPr>
        <p:txBody>
          <a:bodyPr wrap="square" rtlCol="0">
            <a:spAutoFit/>
          </a:bodyPr>
          <a:lstStyle/>
          <a:p>
            <a:r>
              <a:rPr lang="cs-CZ" dirty="0" smtClean="0"/>
              <a:t>Zdroj: Gros, PPT Kompletace</a:t>
            </a:r>
            <a:endParaRPr lang="cs-CZ" dirty="0"/>
          </a:p>
        </p:txBody>
      </p:sp>
    </p:spTree>
    <p:extLst>
      <p:ext uri="{BB962C8B-B14F-4D97-AF65-F5344CB8AC3E}">
        <p14:creationId xmlns:p14="http://schemas.microsoft.com/office/powerpoint/2010/main" val="631766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808"/>
                                        </p:tgtEl>
                                        <p:attrNameLst>
                                          <p:attrName>style.visibility</p:attrName>
                                        </p:attrNameLst>
                                      </p:cBhvr>
                                      <p:to>
                                        <p:strVal val="visible"/>
                                      </p:to>
                                    </p:set>
                                    <p:animEffect transition="in" filter="box(in)">
                                      <p:cBhvr>
                                        <p:cTn id="7" dur="500"/>
                                        <p:tgtEl>
                                          <p:spTgt spid="338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20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grpId="0" nodeType="clickEffect">
                                  <p:stCondLst>
                                    <p:cond delay="0"/>
                                  </p:stCondLst>
                                  <p:childTnLst>
                                    <p:animMotion origin="layout" path="M -1.66667E-6 2.13873E-6 C 0.00521 -0.0104 0.01059 -0.02058 0.0191 -0.02543 C 0.0276 -0.03029 0.04236 -0.03144 0.05087 -0.02959 C 0.05937 -0.02774 0.06632 -0.02566 0.06996 -0.0148 C 0.07361 -0.00393 0.07326 0.01595 0.07309 0.03607 " pathEditMode="relative" ptsTypes="aaaaA">
                                      <p:cBhvr>
                                        <p:cTn id="16" dur="2000" fill="hold"/>
                                        <p:tgtEl>
                                          <p:spTgt spid="59"/>
                                        </p:tgtEl>
                                        <p:attrNameLst>
                                          <p:attrName>ppt_x</p:attrName>
                                          <p:attrName>ppt_y</p:attrName>
                                        </p:attrNameLst>
                                      </p:cBhvr>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grpId="0" nodeType="clickEffect">
                                  <p:stCondLst>
                                    <p:cond delay="0"/>
                                  </p:stCondLst>
                                  <p:childTnLst>
                                    <p:animMotion origin="layout" path="M -3.33333E-6 9.24855E-7 C 0.00573 -0.01965 0.01146 -0.0393 0.02066 -0.05295 C 0.02986 -0.06659 0.04549 -0.07977 0.05556 -0.08254 C 0.06562 -0.08531 0.07535 -0.08254 0.0809 -0.06982 C 0.08646 -0.05711 0.08767 -0.03167 0.08889 -0.00624 " pathEditMode="relative" ptsTypes="aaaaA">
                                      <p:cBhvr>
                                        <p:cTn id="20" dur="2000" fill="hold"/>
                                        <p:tgtEl>
                                          <p:spTgt spid="60"/>
                                        </p:tgtEl>
                                        <p:attrNameLst>
                                          <p:attrName>ppt_x</p:attrName>
                                          <p:attrName>ppt_y</p:attrName>
                                        </p:attrNameLst>
                                      </p:cBhvr>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path" presetSubtype="0" accel="50000" decel="50000" fill="hold" grpId="0" nodeType="clickEffect">
                                  <p:stCondLst>
                                    <p:cond delay="0"/>
                                  </p:stCondLst>
                                  <p:childTnLst>
                                    <p:animMotion origin="layout" path="M -8.61111E-6 -3.93064E-6 C -0.01407 0.0215 -0.02796 0.04301 -0.03334 0.05503 C -0.03872 0.06705 -0.03473 0.0659 -0.03178 0.07191 C -0.02882 0.07792 -0.02344 0.08624 -0.01598 0.09087 C -0.00851 0.09549 0.00798 0.09803 0.01267 0.09942 " pathEditMode="relative" ptsTypes="aaaaA">
                                      <p:cBhvr>
                                        <p:cTn id="24" dur="2000" fill="hold"/>
                                        <p:tgtEl>
                                          <p:spTgt spid="61"/>
                                        </p:tgtEl>
                                        <p:attrNameLst>
                                          <p:attrName>ppt_x</p:attrName>
                                          <p:attrName>ppt_y</p:attrName>
                                        </p:attrNameLst>
                                      </p:cBhvr>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box(in)">
                                      <p:cBhvr>
                                        <p:cTn id="2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8" grpId="0" animBg="1"/>
      <p:bldP spid="59" grpId="0" animBg="1"/>
      <p:bldP spid="60" grpId="0" animBg="1"/>
      <p:bldP spid="61" grpId="0" animBg="1"/>
      <p:bldP spid="6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4"/>
          <p:cNvSpPr>
            <a:spLocks noChangeArrowheads="1"/>
          </p:cNvSpPr>
          <p:nvPr/>
        </p:nvSpPr>
        <p:spPr bwMode="auto">
          <a:xfrm>
            <a:off x="2503329" y="188447"/>
            <a:ext cx="40039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tabLst>
                <a:tab pos="228600" algn="l"/>
              </a:tabLst>
            </a:pPr>
            <a:r>
              <a:rPr lang="cs-CZ" altLang="cs-CZ" sz="2800" b="1" smtClean="0">
                <a:latin typeface="Calibri" pitchFamily="34" charset="0"/>
                <a:cs typeface="Calibri" pitchFamily="34" charset="0"/>
              </a:rPr>
              <a:t>Vychystávání - prostředky</a:t>
            </a:r>
            <a:endParaRPr lang="cs-CZ" altLang="cs-CZ" sz="2800" b="1" dirty="0">
              <a:latin typeface="Calibri" pitchFamily="34" charset="0"/>
              <a:cs typeface="Calibri" pitchFamily="34" charset="0"/>
            </a:endParaRPr>
          </a:p>
        </p:txBody>
      </p:sp>
      <p:sp>
        <p:nvSpPr>
          <p:cNvPr id="5" name="Obdélník 4"/>
          <p:cNvSpPr/>
          <p:nvPr/>
        </p:nvSpPr>
        <p:spPr>
          <a:xfrm>
            <a:off x="1511300" y="1754188"/>
            <a:ext cx="180975" cy="22875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6" name="Obdélník 5"/>
          <p:cNvSpPr/>
          <p:nvPr/>
        </p:nvSpPr>
        <p:spPr>
          <a:xfrm>
            <a:off x="1965325" y="1808163"/>
            <a:ext cx="360363" cy="22336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Obdélník 6"/>
          <p:cNvSpPr/>
          <p:nvPr/>
        </p:nvSpPr>
        <p:spPr>
          <a:xfrm>
            <a:off x="2649538" y="1808163"/>
            <a:ext cx="360362" cy="22336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Obdélník 7"/>
          <p:cNvSpPr/>
          <p:nvPr/>
        </p:nvSpPr>
        <p:spPr>
          <a:xfrm>
            <a:off x="3276600" y="1844675"/>
            <a:ext cx="358775" cy="2238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 name="Obdélník 8"/>
          <p:cNvSpPr/>
          <p:nvPr/>
        </p:nvSpPr>
        <p:spPr>
          <a:xfrm>
            <a:off x="3924300" y="1825625"/>
            <a:ext cx="179388" cy="22209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1" name="Přímá spojnice 10"/>
          <p:cNvCxnSpPr/>
          <p:nvPr/>
        </p:nvCxnSpPr>
        <p:spPr>
          <a:xfrm>
            <a:off x="1511300" y="1825625"/>
            <a:ext cx="0" cy="2232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2146300" y="1825625"/>
            <a:ext cx="0" cy="2232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2803525" y="1825625"/>
            <a:ext cx="0" cy="2232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3455988" y="1808163"/>
            <a:ext cx="0" cy="22336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4103688" y="1808163"/>
            <a:ext cx="0" cy="2233612"/>
          </a:xfrm>
          <a:prstGeom prst="line">
            <a:avLst/>
          </a:prstGeom>
        </p:spPr>
        <p:style>
          <a:lnRef idx="1">
            <a:schemeClr val="accent1"/>
          </a:lnRef>
          <a:fillRef idx="0">
            <a:schemeClr val="accent1"/>
          </a:fillRef>
          <a:effectRef idx="0">
            <a:schemeClr val="accent1"/>
          </a:effectRef>
          <a:fontRef idx="minor">
            <a:schemeClr val="tx1"/>
          </a:fontRef>
        </p:style>
      </p:cxnSp>
      <p:sp>
        <p:nvSpPr>
          <p:cNvPr id="16" name="Obdélník 15"/>
          <p:cNvSpPr/>
          <p:nvPr/>
        </p:nvSpPr>
        <p:spPr>
          <a:xfrm rot="16200000">
            <a:off x="2709862" y="2843213"/>
            <a:ext cx="195263" cy="2592388"/>
          </a:xfrm>
          <a:prstGeom prst="rect">
            <a:avLst/>
          </a:prstGeom>
          <a:pattFill prst="ltVert">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 name="Obdélník 16"/>
          <p:cNvSpPr/>
          <p:nvPr/>
        </p:nvSpPr>
        <p:spPr>
          <a:xfrm rot="16200000">
            <a:off x="2375694" y="116682"/>
            <a:ext cx="179387" cy="3276600"/>
          </a:xfrm>
          <a:prstGeom prst="rect">
            <a:avLst/>
          </a:prstGeom>
          <a:pattFill prst="ltVert">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 name="Obdélník 17"/>
          <p:cNvSpPr/>
          <p:nvPr/>
        </p:nvSpPr>
        <p:spPr>
          <a:xfrm rot="16200000">
            <a:off x="2375694" y="2996407"/>
            <a:ext cx="179387" cy="3276600"/>
          </a:xfrm>
          <a:prstGeom prst="rect">
            <a:avLst/>
          </a:prstGeom>
          <a:pattFill prst="ltVert">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0" name="Obdélník 19"/>
          <p:cNvSpPr/>
          <p:nvPr/>
        </p:nvSpPr>
        <p:spPr>
          <a:xfrm rot="16200000">
            <a:off x="824467" y="1841707"/>
            <a:ext cx="180022" cy="2706531"/>
          </a:xfrm>
          <a:prstGeom prst="rect">
            <a:avLst/>
          </a:prstGeom>
          <a:pattFill prst="ltHorz">
            <a:fgClr>
              <a:schemeClr val="accent1"/>
            </a:fgClr>
            <a:bgClr>
              <a:schemeClr val="bg1"/>
            </a:bgClr>
          </a:pattFill>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1" name="Obdélník 20"/>
          <p:cNvSpPr/>
          <p:nvPr/>
        </p:nvSpPr>
        <p:spPr>
          <a:xfrm>
            <a:off x="3743325" y="1916113"/>
            <a:ext cx="107950" cy="217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2" name="Obdélník 21"/>
          <p:cNvSpPr/>
          <p:nvPr/>
        </p:nvSpPr>
        <p:spPr>
          <a:xfrm>
            <a:off x="2443163" y="2068513"/>
            <a:ext cx="109537" cy="217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3" name="Obdélník 22"/>
          <p:cNvSpPr/>
          <p:nvPr/>
        </p:nvSpPr>
        <p:spPr>
          <a:xfrm>
            <a:off x="1763713" y="2438400"/>
            <a:ext cx="10795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4" name="Obdélník 23"/>
          <p:cNvSpPr/>
          <p:nvPr/>
        </p:nvSpPr>
        <p:spPr>
          <a:xfrm>
            <a:off x="3095625" y="2924175"/>
            <a:ext cx="107950" cy="217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6" name="Přímá spojnice 25"/>
          <p:cNvCxnSpPr/>
          <p:nvPr/>
        </p:nvCxnSpPr>
        <p:spPr>
          <a:xfrm>
            <a:off x="3779838" y="1811338"/>
            <a:ext cx="0" cy="22320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a:off x="2484438" y="1844675"/>
            <a:ext cx="0" cy="22320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a:off x="3132138" y="1844675"/>
            <a:ext cx="0" cy="22320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a:xfrm>
            <a:off x="1835150" y="1825625"/>
            <a:ext cx="0" cy="22320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Obdélník 34"/>
          <p:cNvSpPr/>
          <p:nvPr/>
        </p:nvSpPr>
        <p:spPr>
          <a:xfrm rot="16200000">
            <a:off x="1778575" y="4740030"/>
            <a:ext cx="216023" cy="1194364"/>
          </a:xfrm>
          <a:prstGeom prst="rect">
            <a:avLst/>
          </a:prstGeom>
          <a:pattFill prst="ltHorz">
            <a:fgClr>
              <a:schemeClr val="accent1"/>
            </a:fgClr>
            <a:bgClr>
              <a:schemeClr val="bg1"/>
            </a:bgClr>
          </a:pattFill>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6" name="Obdélník 35"/>
          <p:cNvSpPr/>
          <p:nvPr/>
        </p:nvSpPr>
        <p:spPr>
          <a:xfrm rot="16200000">
            <a:off x="2815181" y="4740030"/>
            <a:ext cx="216023" cy="1194364"/>
          </a:xfrm>
          <a:prstGeom prst="rect">
            <a:avLst/>
          </a:prstGeom>
          <a:pattFill prst="ltHorz">
            <a:fgClr>
              <a:schemeClr val="accent1"/>
            </a:fgClr>
            <a:bgClr>
              <a:schemeClr val="bg1"/>
            </a:bgClr>
          </a:pattFill>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7" name="Ovál 36"/>
          <p:cNvSpPr/>
          <p:nvPr/>
        </p:nvSpPr>
        <p:spPr>
          <a:xfrm>
            <a:off x="1601788" y="4797425"/>
            <a:ext cx="144462" cy="127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9" name="Ovál 48"/>
          <p:cNvSpPr/>
          <p:nvPr/>
        </p:nvSpPr>
        <p:spPr>
          <a:xfrm>
            <a:off x="2640013" y="4797425"/>
            <a:ext cx="144462" cy="127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50" name="Obdélník 49"/>
          <p:cNvSpPr/>
          <p:nvPr/>
        </p:nvSpPr>
        <p:spPr>
          <a:xfrm rot="16200000">
            <a:off x="4094947" y="1655801"/>
            <a:ext cx="162019" cy="3096345"/>
          </a:xfrm>
          <a:prstGeom prst="rect">
            <a:avLst/>
          </a:prstGeom>
          <a:pattFill prst="ltHorz">
            <a:fgClr>
              <a:schemeClr val="accent1"/>
            </a:fgClr>
            <a:bgClr>
              <a:schemeClr val="bg1"/>
            </a:bgClr>
          </a:pattFill>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59" name="Přímá spojnice 58"/>
          <p:cNvCxnSpPr>
            <a:stCxn id="24" idx="3"/>
          </p:cNvCxnSpPr>
          <p:nvPr/>
        </p:nvCxnSpPr>
        <p:spPr>
          <a:xfrm>
            <a:off x="3203575" y="3033713"/>
            <a:ext cx="252413" cy="0"/>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2" name="Přímá spojnice 61"/>
          <p:cNvCxnSpPr>
            <a:endCxn id="24" idx="0"/>
          </p:cNvCxnSpPr>
          <p:nvPr/>
        </p:nvCxnSpPr>
        <p:spPr>
          <a:xfrm>
            <a:off x="3149600" y="1754188"/>
            <a:ext cx="0" cy="1169987"/>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5" name="Přímá spojnice 64"/>
          <p:cNvCxnSpPr/>
          <p:nvPr/>
        </p:nvCxnSpPr>
        <p:spPr>
          <a:xfrm flipH="1">
            <a:off x="3149600" y="1754188"/>
            <a:ext cx="1027113" cy="0"/>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9" name="Přímá spojnice 68"/>
          <p:cNvCxnSpPr/>
          <p:nvPr/>
        </p:nvCxnSpPr>
        <p:spPr>
          <a:xfrm flipV="1">
            <a:off x="4176713" y="1754188"/>
            <a:ext cx="0" cy="2881312"/>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2" name="Přímá spojnice 71"/>
          <p:cNvCxnSpPr/>
          <p:nvPr/>
        </p:nvCxnSpPr>
        <p:spPr>
          <a:xfrm>
            <a:off x="2922588" y="4635500"/>
            <a:ext cx="1254125" cy="0"/>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Přímá spojnice 74"/>
          <p:cNvCxnSpPr/>
          <p:nvPr/>
        </p:nvCxnSpPr>
        <p:spPr>
          <a:xfrm>
            <a:off x="914400" y="4635500"/>
            <a:ext cx="1893888" cy="0"/>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a:off x="914400" y="1754188"/>
            <a:ext cx="0" cy="2881312"/>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1" name="Přímá spojnice 80"/>
          <p:cNvCxnSpPr/>
          <p:nvPr/>
        </p:nvCxnSpPr>
        <p:spPr>
          <a:xfrm flipH="1">
            <a:off x="954088" y="1754188"/>
            <a:ext cx="2141537" cy="0"/>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3" name="Přímá spojnice 82"/>
          <p:cNvCxnSpPr/>
          <p:nvPr/>
        </p:nvCxnSpPr>
        <p:spPr>
          <a:xfrm flipH="1" flipV="1">
            <a:off x="3038475" y="1754188"/>
            <a:ext cx="20638" cy="1350962"/>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6" name="Přímá spojnice 85"/>
          <p:cNvCxnSpPr/>
          <p:nvPr/>
        </p:nvCxnSpPr>
        <p:spPr>
          <a:xfrm flipH="1">
            <a:off x="3038475" y="3141663"/>
            <a:ext cx="417513" cy="0"/>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89" name="Šipka dolů 88"/>
          <p:cNvSpPr/>
          <p:nvPr/>
        </p:nvSpPr>
        <p:spPr>
          <a:xfrm>
            <a:off x="1817688" y="4887913"/>
            <a:ext cx="171450" cy="80803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0" name="Šipka dolů 89"/>
          <p:cNvSpPr/>
          <p:nvPr/>
        </p:nvSpPr>
        <p:spPr>
          <a:xfrm>
            <a:off x="2835275" y="4887913"/>
            <a:ext cx="171450" cy="80803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1" name="Obdélník 90"/>
          <p:cNvSpPr/>
          <p:nvPr/>
        </p:nvSpPr>
        <p:spPr>
          <a:xfrm rot="16200000">
            <a:off x="1062832" y="872331"/>
            <a:ext cx="195262" cy="701675"/>
          </a:xfrm>
          <a:prstGeom prst="rect">
            <a:avLst/>
          </a:prstGeom>
          <a:pattFill prst="ltVert">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451" name="TextovéPole 91"/>
          <p:cNvSpPr txBox="1">
            <a:spLocks noChangeArrowheads="1"/>
          </p:cNvSpPr>
          <p:nvPr/>
        </p:nvSpPr>
        <p:spPr bwMode="auto">
          <a:xfrm>
            <a:off x="1763713" y="1009650"/>
            <a:ext cx="216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cs-CZ" altLang="cs-CZ" sz="1800"/>
              <a:t>válečkové tratě</a:t>
            </a:r>
          </a:p>
        </p:txBody>
      </p:sp>
      <p:sp>
        <p:nvSpPr>
          <p:cNvPr id="93" name="Obdélník 92"/>
          <p:cNvSpPr/>
          <p:nvPr/>
        </p:nvSpPr>
        <p:spPr>
          <a:xfrm>
            <a:off x="3446463" y="1009650"/>
            <a:ext cx="311150" cy="5270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94" name="Přímá spojnice 93"/>
          <p:cNvCxnSpPr>
            <a:endCxn id="93" idx="2"/>
          </p:cNvCxnSpPr>
          <p:nvPr/>
        </p:nvCxnSpPr>
        <p:spPr>
          <a:xfrm>
            <a:off x="3602038" y="1016000"/>
            <a:ext cx="0" cy="520700"/>
          </a:xfrm>
          <a:prstGeom prst="line">
            <a:avLst/>
          </a:prstGeom>
        </p:spPr>
        <p:style>
          <a:lnRef idx="1">
            <a:schemeClr val="accent1"/>
          </a:lnRef>
          <a:fillRef idx="0">
            <a:schemeClr val="accent1"/>
          </a:fillRef>
          <a:effectRef idx="0">
            <a:schemeClr val="accent1"/>
          </a:effectRef>
          <a:fontRef idx="minor">
            <a:schemeClr val="tx1"/>
          </a:fontRef>
        </p:style>
      </p:cxnSp>
      <p:sp>
        <p:nvSpPr>
          <p:cNvPr id="17454" name="TextovéPole 95"/>
          <p:cNvSpPr txBox="1">
            <a:spLocks noChangeArrowheads="1"/>
          </p:cNvSpPr>
          <p:nvPr/>
        </p:nvSpPr>
        <p:spPr bwMode="auto">
          <a:xfrm>
            <a:off x="3851275" y="981075"/>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cs-CZ" altLang="cs-CZ" sz="1800"/>
              <a:t>krabicové regály</a:t>
            </a:r>
          </a:p>
        </p:txBody>
      </p:sp>
      <p:cxnSp>
        <p:nvCxnSpPr>
          <p:cNvPr id="97" name="Přímá spojnice 96"/>
          <p:cNvCxnSpPr/>
          <p:nvPr/>
        </p:nvCxnSpPr>
        <p:spPr>
          <a:xfrm>
            <a:off x="5867400" y="1052513"/>
            <a:ext cx="0" cy="3270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9" name="Obdélník 98"/>
          <p:cNvSpPr/>
          <p:nvPr/>
        </p:nvSpPr>
        <p:spPr>
          <a:xfrm>
            <a:off x="5813425" y="1108075"/>
            <a:ext cx="10795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457" name="TextovéPole 99"/>
          <p:cNvSpPr txBox="1">
            <a:spLocks noChangeArrowheads="1"/>
          </p:cNvSpPr>
          <p:nvPr/>
        </p:nvSpPr>
        <p:spPr bwMode="auto">
          <a:xfrm>
            <a:off x="6011863" y="981075"/>
            <a:ext cx="273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cs-CZ" altLang="cs-CZ" sz="1800"/>
              <a:t>automatické zakladače</a:t>
            </a:r>
          </a:p>
        </p:txBody>
      </p:sp>
      <p:sp>
        <p:nvSpPr>
          <p:cNvPr id="17458" name="TextovéPole 100"/>
          <p:cNvSpPr txBox="1">
            <a:spLocks noChangeArrowheads="1"/>
          </p:cNvSpPr>
          <p:nvPr/>
        </p:nvSpPr>
        <p:spPr bwMode="auto">
          <a:xfrm>
            <a:off x="1712913" y="5949950"/>
            <a:ext cx="1419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cs-CZ" altLang="cs-CZ" sz="1800"/>
              <a:t>k expedici</a:t>
            </a:r>
          </a:p>
        </p:txBody>
      </p:sp>
      <p:sp>
        <p:nvSpPr>
          <p:cNvPr id="17459" name="TextovéPole 101"/>
          <p:cNvSpPr txBox="1">
            <a:spLocks noChangeArrowheads="1"/>
          </p:cNvSpPr>
          <p:nvPr/>
        </p:nvSpPr>
        <p:spPr bwMode="auto">
          <a:xfrm>
            <a:off x="6156325" y="1379538"/>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cs-CZ" altLang="cs-CZ" sz="1800"/>
              <a:t>kompletační místa</a:t>
            </a:r>
          </a:p>
        </p:txBody>
      </p:sp>
      <p:sp>
        <p:nvSpPr>
          <p:cNvPr id="103" name="Ovál 102"/>
          <p:cNvSpPr/>
          <p:nvPr/>
        </p:nvSpPr>
        <p:spPr>
          <a:xfrm>
            <a:off x="5795963" y="1484313"/>
            <a:ext cx="144462" cy="127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104" name="Picture 73" descr="krabic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2030413"/>
            <a:ext cx="356235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ovéPole 53"/>
          <p:cNvSpPr txBox="1"/>
          <p:nvPr/>
        </p:nvSpPr>
        <p:spPr>
          <a:xfrm>
            <a:off x="180256" y="6318250"/>
            <a:ext cx="3096344" cy="369332"/>
          </a:xfrm>
          <a:prstGeom prst="rect">
            <a:avLst/>
          </a:prstGeom>
          <a:noFill/>
        </p:spPr>
        <p:txBody>
          <a:bodyPr wrap="square" rtlCol="0">
            <a:spAutoFit/>
          </a:bodyPr>
          <a:lstStyle/>
          <a:p>
            <a:r>
              <a:rPr lang="cs-CZ" dirty="0" smtClean="0"/>
              <a:t>Zdroj: Gros, PPT Kompletace</a:t>
            </a:r>
            <a:endParaRPr lang="cs-CZ" dirty="0"/>
          </a:p>
        </p:txBody>
      </p:sp>
    </p:spTree>
    <p:extLst>
      <p:ext uri="{BB962C8B-B14F-4D97-AF65-F5344CB8AC3E}">
        <p14:creationId xmlns:p14="http://schemas.microsoft.com/office/powerpoint/2010/main" val="536504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edge">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6424</Words>
  <Application>Microsoft Office PowerPoint</Application>
  <PresentationFormat>Předvádění na obrazovce (4:3)</PresentationFormat>
  <Paragraphs>813</Paragraphs>
  <Slides>98</Slides>
  <Notes>8</Notes>
  <HiddenSlides>0</HiddenSlides>
  <MMClips>0</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98</vt:i4>
      </vt:variant>
    </vt:vector>
  </HeadingPairs>
  <TitlesOfParts>
    <vt:vector size="101" baseType="lpstr">
      <vt:lpstr>Motiv systému Office</vt:lpstr>
      <vt:lpstr>Rastrový obrázek</vt:lpstr>
      <vt:lpstr>Fotografie</vt:lpstr>
      <vt:lpstr>Sklady a skladování</vt:lpstr>
      <vt:lpstr>Na úvod: Distribuční centrum Tesco Jažlovice</vt:lpstr>
      <vt:lpstr>SKLAD a SKLADOVÁNÍ </vt:lpstr>
      <vt:lpstr>Prezentace aplikace PowerPoint</vt:lpstr>
      <vt:lpstr>Funkce skladováni</vt:lpstr>
      <vt:lpstr>Funkce skladování jinak</vt:lpstr>
      <vt:lpstr>Jiné funkce – důvody existence skladů</vt:lpstr>
      <vt:lpstr>Strategické skladování – ekonomické benefity a služby - funkce</vt:lpstr>
      <vt:lpstr>Konsolidace a tzv. break-bulk snižují dopravní náklady</vt:lpstr>
      <vt:lpstr>Ilustrace konsolidace a break-bulk</vt:lpstr>
      <vt:lpstr>Třídění = rekonfigurace dodávek od dodavatelů pro odběratele</vt:lpstr>
      <vt:lpstr>Rozhodování u skladování  určuje manipulaci a efektivitu skladování</vt:lpstr>
      <vt:lpstr>Prezentace aplikace PowerPoint</vt:lpstr>
      <vt:lpstr>Prezentace aplikace PowerPoint</vt:lpstr>
      <vt:lpstr>Členění skladů – kategorie, typy</vt:lpstr>
      <vt:lpstr>1. z hlediska vlastnictví</vt:lpstr>
      <vt:lpstr>2. Sklady podle funkcí</vt:lpstr>
      <vt:lpstr>Sklady podle funkcí</vt:lpstr>
      <vt:lpstr>Distribuční centra</vt:lpstr>
      <vt:lpstr>Distribuční centra a funkce cross-dockingu</vt:lpstr>
      <vt:lpstr>3. Sklady podle druhu skladovacích činností</vt:lpstr>
      <vt:lpstr>Prezentace aplikace PowerPoint</vt:lpstr>
      <vt:lpstr>4. Dle technologického vybavení</vt:lpstr>
      <vt:lpstr>5. Sklady dle konstrukce</vt:lpstr>
      <vt:lpstr>Další členění </vt:lpstr>
      <vt:lpstr>Technologické skupiny zboží</vt:lpstr>
      <vt:lpstr>Technologie skladování obilí</vt:lpstr>
      <vt:lpstr>Skladování ovoce</vt:lpstr>
      <vt:lpstr>Skladování ovoce</vt:lpstr>
      <vt:lpstr>Skladování brambor </vt:lpstr>
      <vt:lpstr>Sklad a skladové manipulační jednotky (anebo stock-keeping unit (SKU)</vt:lpstr>
      <vt:lpstr>Skladové procesy</vt:lpstr>
      <vt:lpstr>    Basic Warehouse Operations</vt:lpstr>
      <vt:lpstr>I. Procesy vstupu do skladu</vt:lpstr>
      <vt:lpstr>3 způsoby příjmu a naskladňování</vt:lpstr>
      <vt:lpstr>II. Procesy skladování</vt:lpstr>
      <vt:lpstr>Naskladnění (1)</vt:lpstr>
      <vt:lpstr>Naskladnění (2)</vt:lpstr>
      <vt:lpstr>Naskladnění (3)</vt:lpstr>
      <vt:lpstr>Systémy skladování</vt:lpstr>
      <vt:lpstr>Systémy skladování (2)</vt:lpstr>
      <vt:lpstr>Systémy skladování (3)</vt:lpstr>
      <vt:lpstr>Systémy skladování (4)</vt:lpstr>
      <vt:lpstr>Systémy skladování (5)</vt:lpstr>
      <vt:lpstr>Systémy skladování (6)</vt:lpstr>
      <vt:lpstr>Systémy skladování (7)</vt:lpstr>
      <vt:lpstr>Systémy skladování (8)</vt:lpstr>
      <vt:lpstr>Systémy skladování (9)</vt:lpstr>
      <vt:lpstr>Prezentace aplikace PowerPoint</vt:lpstr>
      <vt:lpstr>Anebo – regálové skladování… slide č. 46 – 57 – zdroj: Gros, Skladovací systémy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Typy skladování - základní</vt:lpstr>
      <vt:lpstr>Řádkové a blokové skladování</vt:lpstr>
      <vt:lpstr>Prezentace aplikace PowerPoint</vt:lpstr>
      <vt:lpstr>Prezentace aplikace PowerPoint</vt:lpstr>
      <vt:lpstr>III. VYCHYSTÁVÁNÍ (kompletace, vyskladnění)</vt:lpstr>
      <vt:lpstr>Vychystávání (kompletace)</vt:lpstr>
      <vt:lpstr>Procesy vychystávání </vt:lpstr>
      <vt:lpstr>Prezentace aplikace PowerPoint</vt:lpstr>
      <vt:lpstr>Prezentace aplikace PowerPoint</vt:lpstr>
      <vt:lpstr>Vychystávání jinak</vt:lpstr>
      <vt:lpstr>Vychystávání – způsoby přípravy dodávek</vt:lpstr>
      <vt:lpstr>Vychystávání a technika (1)</vt:lpstr>
      <vt:lpstr>Vychystávání a technika  - tzv. PBS systémy – pick-by-systems(1)</vt:lpstr>
      <vt:lpstr>Vychystávání a technika (2)</vt:lpstr>
      <vt:lpstr>Vychystávání a technika (3)</vt:lpstr>
      <vt:lpstr>Vychystávání a technika (4)</vt:lpstr>
      <vt:lpstr>Vychystávání a technika (5)</vt:lpstr>
      <vt:lpstr>Prezentace aplikace PowerPoint</vt:lpstr>
      <vt:lpstr>Vychystávání a cross-docking (1)</vt:lpstr>
      <vt:lpstr>Vychystávání a cross-docking (2)</vt:lpstr>
      <vt:lpstr>Tesco – vychystávání zboží ze skladů v prodejně pro prodej na prodejní ploše </vt:lpstr>
      <vt:lpstr>Skladování a dokumenty (1)</vt:lpstr>
      <vt:lpstr>Skladování a dokumenty (2)</vt:lpstr>
      <vt:lpstr>Prezentace aplikace PowerPoint</vt:lpstr>
      <vt:lpstr>Prezentace aplikace PowerPoint</vt:lpstr>
      <vt:lpstr>Prezentace aplikace PowerPoint</vt:lpstr>
      <vt:lpstr>Prezentace aplikace PowerPoint</vt:lpstr>
      <vt:lpstr>Manipulační systémy</vt:lpstr>
      <vt:lpstr>Manipulační a skladovací systémy zahrnují pohyb materiálu ve fázích </vt:lpstr>
      <vt:lpstr>Manipulační systémy jsou klasifikovány jako </vt:lpstr>
      <vt:lpstr>Manipulační prostředky (1)</vt:lpstr>
      <vt:lpstr>Manipulační prostředky (2)</vt:lpstr>
      <vt:lpstr>Manipulační prostředky (3)</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Alena</dc:creator>
  <cp:lastModifiedBy>Klapalova Alena</cp:lastModifiedBy>
  <cp:revision>24</cp:revision>
  <dcterms:created xsi:type="dcterms:W3CDTF">2015-03-30T19:08:40Z</dcterms:created>
  <dcterms:modified xsi:type="dcterms:W3CDTF">2015-04-01T16:31:04Z</dcterms:modified>
</cp:coreProperties>
</file>