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0"/>
  </p:notesMasterIdLst>
  <p:handoutMasterIdLst>
    <p:handoutMasterId r:id="rId11"/>
  </p:handoutMasterIdLst>
  <p:sldIdLst>
    <p:sldId id="256" r:id="rId2"/>
    <p:sldId id="260" r:id="rId3"/>
    <p:sldId id="269" r:id="rId4"/>
    <p:sldId id="270" r:id="rId5"/>
    <p:sldId id="271" r:id="rId6"/>
    <p:sldId id="272" r:id="rId7"/>
    <p:sldId id="273" r:id="rId8"/>
    <p:sldId id="267" r:id="rId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611" autoAdjust="0"/>
  </p:normalViewPr>
  <p:slideViewPr>
    <p:cSldViewPr snapToGrid="0">
      <p:cViewPr varScale="1">
        <p:scale>
          <a:sx n="87" d="100"/>
          <a:sy n="87" d="100"/>
        </p:scale>
        <p:origin x="-1554" y="-84"/>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6F5F88-706E-481A-B4D8-111EDFF0241E}" type="slidenum">
              <a:rPr lang="cs-CZ" altLang="cs-CZ"/>
              <a:pPr>
                <a:spcBef>
                  <a:spcPct val="0"/>
                </a:spcBef>
              </a:pPr>
              <a:t>2</a:t>
            </a:fld>
            <a:endParaRPr lang="cs-CZ"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203108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6F5F88-706E-481A-B4D8-111EDFF0241E}" type="slidenum">
              <a:rPr lang="cs-CZ" altLang="cs-CZ"/>
              <a:pPr>
                <a:spcBef>
                  <a:spcPct val="0"/>
                </a:spcBef>
              </a:pPr>
              <a:t>3</a:t>
            </a:fld>
            <a:endParaRPr lang="cs-CZ"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203108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6F5F88-706E-481A-B4D8-111EDFF0241E}" type="slidenum">
              <a:rPr lang="cs-CZ" altLang="cs-CZ"/>
              <a:pPr>
                <a:spcBef>
                  <a:spcPct val="0"/>
                </a:spcBef>
              </a:pPr>
              <a:t>4</a:t>
            </a:fld>
            <a:endParaRPr lang="cs-CZ"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203108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6F5F88-706E-481A-B4D8-111EDFF0241E}" type="slidenum">
              <a:rPr lang="cs-CZ" altLang="cs-CZ"/>
              <a:pPr>
                <a:spcBef>
                  <a:spcPct val="0"/>
                </a:spcBef>
              </a:pPr>
              <a:t>5</a:t>
            </a:fld>
            <a:endParaRPr lang="cs-CZ"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203108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6F5F88-706E-481A-B4D8-111EDFF0241E}" type="slidenum">
              <a:rPr lang="cs-CZ" altLang="cs-CZ">
                <a:solidFill>
                  <a:prstClr val="black"/>
                </a:solidFill>
              </a:rPr>
              <a:pPr>
                <a:spcBef>
                  <a:spcPct val="0"/>
                </a:spcBef>
              </a:pPr>
              <a:t>6</a:t>
            </a:fld>
            <a:endParaRPr lang="cs-CZ" altLang="cs-CZ">
              <a:solidFill>
                <a:prstClr val="black"/>
              </a:solidFill>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203108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6F5F88-706E-481A-B4D8-111EDFF0241E}" type="slidenum">
              <a:rPr lang="cs-CZ" altLang="cs-CZ"/>
              <a:pPr>
                <a:spcBef>
                  <a:spcPct val="0"/>
                </a:spcBef>
              </a:pPr>
              <a:t>7</a:t>
            </a:fld>
            <a:endParaRPr lang="cs-CZ"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2031084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dirty="0" smtClean="0"/>
              <a:t>Kliknutím lze upravit styl.</a:t>
            </a:r>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dirty="0" smtClean="0"/>
              <a:t>Kliknutím lze upravit styly předlohy textu.</a:t>
            </a:r>
          </a:p>
          <a:p>
            <a:pPr lvl="1"/>
            <a:r>
              <a:rPr lang="cs-CZ" dirty="0"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dirty="0" smtClean="0"/>
              <a:t>Kliknutím lze upravit styly předlohy textu.</a:t>
            </a:r>
          </a:p>
          <a:p>
            <a:pPr lvl="1"/>
            <a:r>
              <a:rPr lang="cs-CZ" dirty="0"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277813"/>
            <a:ext cx="8229600" cy="585311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3" name="Zástupný symbol pro datum 2"/>
          <p:cNvSpPr>
            <a:spLocks noGrp="1"/>
          </p:cNvSpPr>
          <p:nvPr>
            <p:ph type="dt" sz="half" idx="10"/>
          </p:nvPr>
        </p:nvSpPr>
        <p:spPr>
          <a:xfrm>
            <a:off x="457200" y="6243638"/>
            <a:ext cx="2133600" cy="457200"/>
          </a:xfrm>
          <a:prstGeom prst="rect">
            <a:avLst/>
          </a:prstGeom>
        </p:spPr>
        <p:txBody>
          <a:bodyPr/>
          <a:lstStyle>
            <a:lvl1pPr algn="r" eaLnBrk="1" hangingPunct="1">
              <a:defRPr>
                <a:latin typeface="Arial" charset="0"/>
              </a:defRPr>
            </a:lvl1pPr>
          </a:lstStyle>
          <a:p>
            <a:pPr>
              <a:defRPr/>
            </a:pPr>
            <a:endParaRPr lang="cs-CZ"/>
          </a:p>
        </p:txBody>
      </p:sp>
      <p:sp>
        <p:nvSpPr>
          <p:cNvPr id="4" name="Zástupný symbol pro zápatí 3"/>
          <p:cNvSpPr>
            <a:spLocks noGrp="1"/>
          </p:cNvSpPr>
          <p:nvPr>
            <p:ph type="ftr" sz="quarter" idx="11"/>
          </p:nvPr>
        </p:nvSpPr>
        <p:spPr>
          <a:xfrm>
            <a:off x="3124200" y="6248400"/>
            <a:ext cx="2895600" cy="457200"/>
          </a:xfrm>
        </p:spPr>
        <p:txBody>
          <a:bodyPr/>
          <a:lstStyle>
            <a:lvl1pPr>
              <a:defRPr/>
            </a:lvl1pPr>
          </a:lstStyle>
          <a:p>
            <a:pPr>
              <a:defRPr/>
            </a:pPr>
            <a:endParaRPr lang="cs-CZ"/>
          </a:p>
        </p:txBody>
      </p:sp>
      <p:sp>
        <p:nvSpPr>
          <p:cNvPr id="5" name="Zástupný symbol pro číslo snímku 4"/>
          <p:cNvSpPr>
            <a:spLocks noGrp="1"/>
          </p:cNvSpPr>
          <p:nvPr>
            <p:ph type="sldNum" sz="quarter" idx="12"/>
          </p:nvPr>
        </p:nvSpPr>
        <p:spPr>
          <a:xfrm>
            <a:off x="6553200" y="6243638"/>
            <a:ext cx="2133600" cy="457200"/>
          </a:xfrm>
        </p:spPr>
        <p:txBody>
          <a:bodyPr/>
          <a:lstStyle>
            <a:lvl1pPr>
              <a:defRPr smtClean="0"/>
            </a:lvl1pPr>
          </a:lstStyle>
          <a:p>
            <a:pPr>
              <a:defRPr/>
            </a:pPr>
            <a:fld id="{1D30B86D-5390-4D37-9DBF-EAF674F7D926}" type="slidenum">
              <a:rPr lang="cs-CZ" altLang="cs-CZ"/>
              <a:pPr>
                <a:defRPr/>
              </a:pPr>
              <a:t>‹#›</a:t>
            </a:fld>
            <a:endParaRPr lang="cs-CZ" altLang="cs-CZ"/>
          </a:p>
        </p:txBody>
      </p:sp>
    </p:spTree>
    <p:extLst>
      <p:ext uri="{BB962C8B-B14F-4D97-AF65-F5344CB8AC3E}">
        <p14:creationId xmlns:p14="http://schemas.microsoft.com/office/powerpoint/2010/main" val="1059055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dirty="0" smtClean="0"/>
              <a:t>Kliknutím lze upravit styly předlohy textu.</a:t>
            </a:r>
          </a:p>
          <a:p>
            <a:pPr lvl="1"/>
            <a:r>
              <a:rPr lang="cs-CZ" dirty="0"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dirty="0"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dirty="0" smtClean="0"/>
              <a:t>Kliknutím lze upravit styly předlohy textu.</a:t>
            </a:r>
          </a:p>
          <a:p>
            <a:pPr lvl="1"/>
            <a:r>
              <a:rPr lang="cs-CZ" dirty="0"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dirty="0" smtClean="0"/>
              <a:t>Kliknutím lze upravit styly předlohy textu.</a:t>
            </a:r>
          </a:p>
          <a:p>
            <a:pPr lvl="1"/>
            <a:r>
              <a:rPr lang="cs-CZ" dirty="0" smtClean="0"/>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dirty="0"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smtClean="0"/>
              <a:t>Kliknutím lze upravit styly předlohy textu.</a:t>
            </a:r>
          </a:p>
          <a:p>
            <a:pPr lvl="1"/>
            <a:r>
              <a:rPr lang="cs-CZ" dirty="0"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smtClean="0"/>
              <a:t>Kliknutím lze upravit styly předlohy textu.</a:t>
            </a:r>
          </a:p>
          <a:p>
            <a:pPr lvl="1"/>
            <a:r>
              <a:rPr lang="cs-CZ" dirty="0" smtClean="0"/>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dirty="0"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dirty="0" smtClean="0"/>
              <a:t>Kliknutím lze upravit styly předlohy textu.</a:t>
            </a:r>
          </a:p>
          <a:p>
            <a:pPr lvl="1"/>
            <a:r>
              <a:rPr lang="cs-CZ" dirty="0"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smtClean="0"/>
              <a:t>Definujte zápatí - název prezentace / pracoviště</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pPr algn="ctr"/>
            <a:r>
              <a:rPr lang="cs-CZ" altLang="cs-CZ" dirty="0" smtClean="0"/>
              <a:t>Project </a:t>
            </a:r>
            <a:r>
              <a:rPr lang="cs-CZ" altLang="cs-CZ" dirty="0" err="1" smtClean="0"/>
              <a:t>preparation</a:t>
            </a:r>
            <a:r>
              <a:rPr lang="cs-CZ" altLang="cs-CZ" dirty="0" smtClean="0"/>
              <a:t> and </a:t>
            </a:r>
            <a:r>
              <a:rPr lang="cs-CZ" altLang="cs-CZ" dirty="0" err="1" smtClean="0"/>
              <a:t>realization</a:t>
            </a:r>
            <a:r>
              <a:rPr lang="cs-CZ" altLang="cs-CZ" dirty="0" smtClean="0"/>
              <a:t> </a:t>
            </a:r>
            <a:r>
              <a:rPr lang="cs-CZ" altLang="cs-CZ" dirty="0"/>
              <a:t/>
            </a:r>
            <a:br>
              <a:rPr lang="cs-CZ" altLang="cs-CZ" dirty="0"/>
            </a:br>
            <a:r>
              <a:rPr lang="cs-CZ" altLang="cs-CZ" dirty="0"/>
              <a:t/>
            </a:r>
            <a:br>
              <a:rPr lang="cs-CZ" altLang="cs-CZ" dirty="0"/>
            </a:br>
            <a:r>
              <a:rPr lang="cs-CZ" altLang="cs-CZ" sz="1600" i="1" dirty="0"/>
              <a:t>Mgr. Bc. David </a:t>
            </a:r>
            <a:r>
              <a:rPr lang="cs-CZ" altLang="cs-CZ" sz="1600" i="1" dirty="0" err="1"/>
              <a:t>Póč</a:t>
            </a:r>
            <a:r>
              <a:rPr lang="cs-CZ" altLang="cs-CZ" sz="1600" i="1" dirty="0"/>
              <a:t/>
            </a:r>
            <a:br>
              <a:rPr lang="cs-CZ" altLang="cs-CZ" sz="1600" i="1" dirty="0"/>
            </a:br>
            <a:r>
              <a:rPr lang="cs-CZ" altLang="cs-CZ" sz="1600" i="1" dirty="0" smtClean="0"/>
              <a:t>Department </a:t>
            </a:r>
            <a:r>
              <a:rPr lang="cs-CZ" altLang="cs-CZ" sz="1600" i="1" dirty="0" err="1" smtClean="0"/>
              <a:t>of</a:t>
            </a:r>
            <a:r>
              <a:rPr lang="cs-CZ" altLang="cs-CZ" sz="1600" i="1" dirty="0" smtClean="0"/>
              <a:t> Public </a:t>
            </a:r>
            <a:r>
              <a:rPr lang="cs-CZ" altLang="cs-CZ" sz="1600" i="1" dirty="0" err="1" smtClean="0"/>
              <a:t>Economics</a:t>
            </a:r>
            <a:r>
              <a:rPr lang="cs-CZ" altLang="cs-CZ" dirty="0"/>
              <a:t/>
            </a:r>
            <a:br>
              <a:rPr lang="cs-CZ" altLang="cs-CZ" dirty="0"/>
            </a:br>
            <a:endParaRPr lang="cs-CZ" alt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6"/>
          <p:cNvSpPr>
            <a:spLocks noGrp="1" noChangeArrowheads="1"/>
          </p:cNvSpPr>
          <p:nvPr>
            <p:ph type="title"/>
          </p:nvPr>
        </p:nvSpPr>
        <p:spPr>
          <a:xfrm>
            <a:off x="498703" y="733654"/>
            <a:ext cx="8086635" cy="647700"/>
          </a:xfrm>
        </p:spPr>
        <p:txBody>
          <a:bodyPr/>
          <a:lstStyle/>
          <a:p>
            <a:pPr eaLnBrk="1" hangingPunct="1"/>
            <a:r>
              <a:rPr lang="cs-CZ" altLang="cs-CZ" dirty="0" err="1" smtClean="0"/>
              <a:t>Preparation</a:t>
            </a:r>
            <a:r>
              <a:rPr lang="cs-CZ" altLang="cs-CZ" dirty="0" smtClean="0"/>
              <a:t> </a:t>
            </a:r>
            <a:r>
              <a:rPr lang="cs-CZ" altLang="cs-CZ" dirty="0" err="1" smtClean="0"/>
              <a:t>of</a:t>
            </a:r>
            <a:r>
              <a:rPr lang="cs-CZ" altLang="cs-CZ" dirty="0" smtClean="0"/>
              <a:t> </a:t>
            </a:r>
            <a:r>
              <a:rPr lang="cs-CZ" altLang="cs-CZ" dirty="0" err="1" smtClean="0"/>
              <a:t>project</a:t>
            </a:r>
            <a:r>
              <a:rPr lang="cs-CZ" altLang="cs-CZ" dirty="0" smtClean="0"/>
              <a:t> – </a:t>
            </a:r>
            <a:r>
              <a:rPr lang="cs-CZ" altLang="cs-CZ" dirty="0" err="1" smtClean="0"/>
              <a:t>definitions</a:t>
            </a:r>
            <a:r>
              <a:rPr lang="cs-CZ" altLang="cs-CZ" dirty="0" smtClean="0"/>
              <a:t>  </a:t>
            </a:r>
            <a:endParaRPr lang="cs-CZ" altLang="cs-CZ" dirty="0" smtClean="0"/>
          </a:p>
        </p:txBody>
      </p:sp>
      <p:sp>
        <p:nvSpPr>
          <p:cNvPr id="258065" name="Rectangle 17"/>
          <p:cNvSpPr>
            <a:spLocks noGrp="1" noChangeArrowheads="1"/>
          </p:cNvSpPr>
          <p:nvPr>
            <p:ph type="body" idx="1"/>
          </p:nvPr>
        </p:nvSpPr>
        <p:spPr>
          <a:xfrm>
            <a:off x="856571" y="1359582"/>
            <a:ext cx="7920037" cy="4357687"/>
          </a:xfrm>
        </p:spPr>
        <p:txBody>
          <a:bodyPr/>
          <a:lstStyle/>
          <a:p>
            <a:pPr eaLnBrk="1" hangingPunct="1">
              <a:defRPr/>
            </a:pPr>
            <a:r>
              <a:rPr lang="en-US" sz="1900" dirty="0" smtClean="0"/>
              <a:t>According the ISO 21 500 norm</a:t>
            </a:r>
            <a:r>
              <a:rPr lang="en-US" sz="1900" dirty="0" smtClean="0"/>
              <a:t> – project is an unique process based on the stream of coordinated and managed activities with time limited boundaries (beginning and end) that is being performed to reach the defined target that matches the requirements while respecting the limitations given by time, costs and resources </a:t>
            </a:r>
          </a:p>
          <a:p>
            <a:pPr eaLnBrk="1" hangingPunct="1">
              <a:defRPr/>
            </a:pPr>
            <a:r>
              <a:rPr lang="en-US" sz="1900" dirty="0" smtClean="0"/>
              <a:t>A project is a sequence of activities with one beginning and one end, There is alway</a:t>
            </a:r>
            <a:r>
              <a:rPr lang="en-US" sz="1900" dirty="0" smtClean="0"/>
              <a:t>s a risk presented. </a:t>
            </a:r>
          </a:p>
          <a:p>
            <a:pPr eaLnBrk="1" hangingPunct="1">
              <a:defRPr/>
            </a:pPr>
            <a:r>
              <a:rPr lang="en-US" sz="1900" dirty="0" smtClean="0"/>
              <a:t>Basic attributes of a project:</a:t>
            </a:r>
          </a:p>
          <a:p>
            <a:pPr lvl="1">
              <a:defRPr/>
            </a:pPr>
            <a:r>
              <a:rPr lang="en-US" sz="1900" dirty="0" smtClean="0"/>
              <a:t>Uniqueness </a:t>
            </a:r>
          </a:p>
          <a:p>
            <a:pPr lvl="1">
              <a:defRPr/>
            </a:pPr>
            <a:r>
              <a:rPr lang="en-US" sz="1900" dirty="0" smtClean="0"/>
              <a:t>Limitations</a:t>
            </a:r>
            <a:r>
              <a:rPr lang="en-US" sz="1900" dirty="0" smtClean="0"/>
              <a:t> (costs, time, sources)</a:t>
            </a:r>
          </a:p>
          <a:p>
            <a:pPr lvl="1">
              <a:defRPr/>
            </a:pPr>
            <a:r>
              <a:rPr lang="en-US" sz="1900" dirty="0" smtClean="0"/>
              <a:t>Risks </a:t>
            </a:r>
          </a:p>
          <a:p>
            <a:pPr lvl="1">
              <a:defRPr/>
            </a:pPr>
            <a:r>
              <a:rPr lang="en-US" sz="1900" dirty="0" smtClean="0"/>
              <a:t>Project team </a:t>
            </a:r>
          </a:p>
          <a:p>
            <a:pPr lvl="1">
              <a:defRPr/>
            </a:pPr>
            <a:r>
              <a:rPr lang="en-US" sz="1900" dirty="0" smtClean="0"/>
              <a:t>Complexity  </a:t>
            </a:r>
          </a:p>
          <a:p>
            <a:pPr lvl="1">
              <a:defRPr/>
            </a:pPr>
            <a:r>
              <a:rPr lang="en-US" sz="1900" dirty="0" smtClean="0"/>
              <a:t>Organization </a:t>
            </a:r>
          </a:p>
          <a:p>
            <a:pPr lvl="1">
              <a:defRPr/>
            </a:pPr>
            <a:endParaRPr lang="cs-CZ" sz="1900" dirty="0" smtClean="0"/>
          </a:p>
          <a:p>
            <a:pPr lvl="1" eaLnBrk="1" hangingPunct="1">
              <a:defRPr/>
            </a:pPr>
            <a:endParaRPr lang="cs-CZ" dirty="0" smtClean="0"/>
          </a:p>
          <a:p>
            <a:pPr eaLnBrk="1" hangingPunct="1">
              <a:defRPr/>
            </a:pPr>
            <a:endParaRPr lang="cs-CZ" dirty="0" smtClean="0"/>
          </a:p>
        </p:txBody>
      </p:sp>
    </p:spTree>
    <p:extLst>
      <p:ext uri="{BB962C8B-B14F-4D97-AF65-F5344CB8AC3E}">
        <p14:creationId xmlns:p14="http://schemas.microsoft.com/office/powerpoint/2010/main" val="1109139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6"/>
          <p:cNvSpPr>
            <a:spLocks noGrp="1" noChangeArrowheads="1"/>
          </p:cNvSpPr>
          <p:nvPr>
            <p:ph type="title"/>
          </p:nvPr>
        </p:nvSpPr>
        <p:spPr>
          <a:xfrm>
            <a:off x="498703" y="733654"/>
            <a:ext cx="8086635" cy="647700"/>
          </a:xfrm>
        </p:spPr>
        <p:txBody>
          <a:bodyPr/>
          <a:lstStyle/>
          <a:p>
            <a:pPr eaLnBrk="1" hangingPunct="1"/>
            <a:r>
              <a:rPr lang="cs-CZ" altLang="cs-CZ" dirty="0" smtClean="0"/>
              <a:t>Triple Imperative </a:t>
            </a:r>
            <a:r>
              <a:rPr lang="cs-CZ" altLang="cs-CZ" dirty="0" err="1" smtClean="0"/>
              <a:t>of</a:t>
            </a:r>
            <a:r>
              <a:rPr lang="cs-CZ" altLang="cs-CZ" dirty="0" smtClean="0"/>
              <a:t> a </a:t>
            </a:r>
            <a:r>
              <a:rPr lang="cs-CZ" altLang="cs-CZ" dirty="0" err="1" smtClean="0"/>
              <a:t>project</a:t>
            </a:r>
            <a:r>
              <a:rPr lang="cs-CZ" altLang="cs-CZ" dirty="0" smtClean="0"/>
              <a:t> </a:t>
            </a:r>
            <a:endParaRPr lang="cs-CZ" altLang="cs-CZ" dirty="0" smtClean="0"/>
          </a:p>
        </p:txBody>
      </p:sp>
      <p:sp>
        <p:nvSpPr>
          <p:cNvPr id="258065" name="Rectangle 17"/>
          <p:cNvSpPr>
            <a:spLocks noGrp="1" noChangeArrowheads="1"/>
          </p:cNvSpPr>
          <p:nvPr>
            <p:ph type="body" idx="1"/>
          </p:nvPr>
        </p:nvSpPr>
        <p:spPr>
          <a:xfrm>
            <a:off x="856571" y="1359582"/>
            <a:ext cx="7920037" cy="4357687"/>
          </a:xfrm>
        </p:spPr>
        <p:txBody>
          <a:bodyPr/>
          <a:lstStyle/>
          <a:p>
            <a:pPr marL="457200" lvl="1" indent="0" algn="ctr">
              <a:buNone/>
              <a:defRPr/>
            </a:pPr>
            <a:endParaRPr lang="cs-CZ" sz="1900" dirty="0" smtClean="0"/>
          </a:p>
          <a:p>
            <a:pPr marL="457200" lvl="1" indent="0">
              <a:buNone/>
              <a:defRPr/>
            </a:pPr>
            <a:r>
              <a:rPr lang="cs-CZ" sz="1900" b="1" dirty="0"/>
              <a:t> </a:t>
            </a:r>
            <a:r>
              <a:rPr lang="cs-CZ" sz="1900" b="1" dirty="0" smtClean="0"/>
              <a:t>                               </a:t>
            </a:r>
            <a:r>
              <a:rPr lang="en-US" sz="1900" b="1" dirty="0" smtClean="0"/>
              <a:t>    </a:t>
            </a:r>
            <a:r>
              <a:rPr lang="en-US" b="1" dirty="0" smtClean="0"/>
              <a:t>Targets</a:t>
            </a:r>
            <a:r>
              <a:rPr lang="en-US" sz="1900" dirty="0" smtClean="0"/>
              <a:t> </a:t>
            </a:r>
          </a:p>
          <a:p>
            <a:pPr marL="457200" lvl="1" indent="0">
              <a:buNone/>
              <a:defRPr/>
            </a:pPr>
            <a:endParaRPr lang="en-US" sz="1900" dirty="0" smtClean="0"/>
          </a:p>
          <a:p>
            <a:pPr eaLnBrk="1" hangingPunct="1">
              <a:defRPr/>
            </a:pPr>
            <a:endParaRPr lang="en-US" dirty="0" smtClean="0"/>
          </a:p>
          <a:p>
            <a:pPr eaLnBrk="1" hangingPunct="1">
              <a:defRPr/>
            </a:pPr>
            <a:endParaRPr lang="en-US" dirty="0" smtClean="0"/>
          </a:p>
          <a:p>
            <a:pPr eaLnBrk="1" hangingPunct="1">
              <a:defRPr/>
            </a:pPr>
            <a:endParaRPr lang="en-US" dirty="0" smtClean="0"/>
          </a:p>
          <a:p>
            <a:pPr marL="0" indent="0" eaLnBrk="1" hangingPunct="1">
              <a:buNone/>
              <a:defRPr/>
            </a:pPr>
            <a:endParaRPr lang="en-US" dirty="0" smtClean="0"/>
          </a:p>
          <a:p>
            <a:pPr marL="0" indent="0" eaLnBrk="1" hangingPunct="1">
              <a:buNone/>
              <a:defRPr/>
            </a:pPr>
            <a:r>
              <a:rPr lang="en-US" dirty="0" smtClean="0"/>
              <a:t>	</a:t>
            </a:r>
            <a:r>
              <a:rPr lang="en-US" b="1" dirty="0" smtClean="0"/>
              <a:t>Time</a:t>
            </a:r>
            <a:r>
              <a:rPr lang="en-US" b="1" dirty="0" smtClean="0"/>
              <a:t>					</a:t>
            </a:r>
            <a:r>
              <a:rPr lang="en-US" b="1" dirty="0" smtClean="0"/>
              <a:t>Costs </a:t>
            </a:r>
            <a:endParaRPr lang="en-US" b="1" dirty="0" smtClean="0"/>
          </a:p>
          <a:p>
            <a:pPr>
              <a:defRPr/>
            </a:pPr>
            <a:r>
              <a:rPr lang="en-US" sz="1900" dirty="0" smtClean="0"/>
              <a:t>Basic example of the successful project realizatio</a:t>
            </a:r>
            <a:r>
              <a:rPr lang="en-US" sz="1900" dirty="0" smtClean="0"/>
              <a:t>n </a:t>
            </a:r>
            <a:r>
              <a:rPr lang="en-US" sz="1900" dirty="0" smtClean="0"/>
              <a:t> </a:t>
            </a:r>
          </a:p>
          <a:p>
            <a:pPr>
              <a:defRPr/>
            </a:pPr>
            <a:r>
              <a:rPr lang="en-US" sz="1900" dirty="0" smtClean="0"/>
              <a:t>The triple imperative of a project is basic too</a:t>
            </a:r>
            <a:r>
              <a:rPr lang="en-US" sz="1900" dirty="0" smtClean="0"/>
              <a:t>l for the project preparation/realization</a:t>
            </a:r>
            <a:endParaRPr lang="en-US" sz="1900" dirty="0" smtClean="0"/>
          </a:p>
        </p:txBody>
      </p:sp>
      <p:sp>
        <p:nvSpPr>
          <p:cNvPr id="2" name="Rovnoramenný trojúhelník 1"/>
          <p:cNvSpPr/>
          <p:nvPr/>
        </p:nvSpPr>
        <p:spPr bwMode="auto">
          <a:xfrm>
            <a:off x="2514601" y="2051958"/>
            <a:ext cx="3755572" cy="2563585"/>
          </a:xfrm>
          <a:prstGeom prst="triangl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smtClean="0">
              <a:ln>
                <a:noFill/>
              </a:ln>
              <a:solidFill>
                <a:schemeClr val="tx1"/>
              </a:solidFill>
              <a:effectLst/>
              <a:latin typeface="Tahoma" pitchFamily="34" charset="0"/>
            </a:endParaRPr>
          </a:p>
        </p:txBody>
      </p:sp>
    </p:spTree>
    <p:extLst>
      <p:ext uri="{BB962C8B-B14F-4D97-AF65-F5344CB8AC3E}">
        <p14:creationId xmlns:p14="http://schemas.microsoft.com/office/powerpoint/2010/main" val="8380881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6"/>
          <p:cNvSpPr>
            <a:spLocks noGrp="1" noChangeArrowheads="1"/>
          </p:cNvSpPr>
          <p:nvPr>
            <p:ph type="title"/>
          </p:nvPr>
        </p:nvSpPr>
        <p:spPr>
          <a:xfrm>
            <a:off x="498703" y="733654"/>
            <a:ext cx="8086635" cy="647700"/>
          </a:xfrm>
        </p:spPr>
        <p:txBody>
          <a:bodyPr/>
          <a:lstStyle/>
          <a:p>
            <a:pPr eaLnBrk="1" hangingPunct="1"/>
            <a:r>
              <a:rPr lang="cs-CZ" altLang="cs-CZ" dirty="0" err="1" smtClean="0"/>
              <a:t>Projects</a:t>
            </a:r>
            <a:r>
              <a:rPr lang="cs-CZ" altLang="cs-CZ" dirty="0" smtClean="0"/>
              <a:t> (1) </a:t>
            </a:r>
            <a:r>
              <a:rPr lang="cs-CZ" altLang="cs-CZ" dirty="0" smtClean="0"/>
              <a:t> - Team </a:t>
            </a:r>
            <a:endParaRPr lang="cs-CZ" altLang="cs-CZ" dirty="0" smtClean="0"/>
          </a:p>
        </p:txBody>
      </p:sp>
      <p:sp>
        <p:nvSpPr>
          <p:cNvPr id="258065" name="Rectangle 17"/>
          <p:cNvSpPr>
            <a:spLocks noGrp="1" noChangeArrowheads="1"/>
          </p:cNvSpPr>
          <p:nvPr>
            <p:ph type="body" idx="1"/>
          </p:nvPr>
        </p:nvSpPr>
        <p:spPr>
          <a:xfrm>
            <a:off x="856571" y="1359582"/>
            <a:ext cx="7920037" cy="4357687"/>
          </a:xfrm>
        </p:spPr>
        <p:txBody>
          <a:bodyPr/>
          <a:lstStyle/>
          <a:p>
            <a:pPr eaLnBrk="1" hangingPunct="1">
              <a:defRPr/>
            </a:pPr>
            <a:r>
              <a:rPr lang="en-US" sz="1900" dirty="0" smtClean="0"/>
              <a:t>While project is being prepared/put together – crucial role of a team, should be up to 20 people, ideally up to 10 people </a:t>
            </a:r>
          </a:p>
          <a:p>
            <a:pPr eaLnBrk="1" hangingPunct="1">
              <a:defRPr/>
            </a:pPr>
            <a:r>
              <a:rPr lang="en-US" sz="1900" dirty="0" smtClean="0"/>
              <a:t>Working group (long term existence, differen</a:t>
            </a:r>
            <a:r>
              <a:rPr lang="en-US" sz="1900" dirty="0" smtClean="0"/>
              <a:t>t sizes, different interests etc.</a:t>
            </a:r>
            <a:r>
              <a:rPr lang="en-US" sz="1900" dirty="0" smtClean="0"/>
              <a:t>) </a:t>
            </a:r>
            <a:r>
              <a:rPr lang="en-US" sz="1900" dirty="0" err="1" smtClean="0"/>
              <a:t>vers</a:t>
            </a:r>
            <a:r>
              <a:rPr lang="en-US" sz="1900" dirty="0" smtClean="0"/>
              <a:t>. Project Tea</a:t>
            </a:r>
            <a:r>
              <a:rPr lang="en-US" sz="1900" dirty="0" smtClean="0"/>
              <a:t>m (temporary, limited size, motivation, team skills etc.</a:t>
            </a:r>
            <a:r>
              <a:rPr lang="en-US" sz="1900" dirty="0" smtClean="0"/>
              <a:t>) </a:t>
            </a:r>
          </a:p>
          <a:p>
            <a:pPr eaLnBrk="1" hangingPunct="1">
              <a:defRPr/>
            </a:pPr>
            <a:r>
              <a:rPr lang="en-US" sz="1900" dirty="0" smtClean="0"/>
              <a:t>Dynamic</a:t>
            </a:r>
            <a:r>
              <a:rPr lang="en-US" sz="1900" dirty="0" smtClean="0"/>
              <a:t>s of a team </a:t>
            </a:r>
            <a:r>
              <a:rPr lang="en-US" sz="1900" dirty="0" smtClean="0"/>
              <a:t>– Forming, Storming, Norming, Performing, Adjusting and Transforming (PMI, B. Tuckman) </a:t>
            </a:r>
          </a:p>
          <a:p>
            <a:pPr eaLnBrk="1" hangingPunct="1">
              <a:defRPr/>
            </a:pPr>
            <a:r>
              <a:rPr lang="en-US" sz="1900" dirty="0" smtClean="0"/>
              <a:t>Basic frameworks for the project team – </a:t>
            </a:r>
            <a:r>
              <a:rPr lang="en-US" sz="1900" dirty="0" smtClean="0"/>
              <a:t>Level of processes, Level of content, Personal level </a:t>
            </a:r>
            <a:r>
              <a:rPr lang="en-US" sz="1900" dirty="0" smtClean="0"/>
              <a:t> </a:t>
            </a:r>
          </a:p>
          <a:p>
            <a:pPr eaLnBrk="1" hangingPunct="1">
              <a:defRPr/>
            </a:pPr>
            <a:r>
              <a:rPr lang="en-US" sz="1900" dirty="0" smtClean="0"/>
              <a:t>Methods of a team work – Brainstorming, DELPHI (estimation creation), Group solving, Project </a:t>
            </a:r>
            <a:r>
              <a:rPr lang="en-US" sz="1900" dirty="0" smtClean="0"/>
              <a:t>team meetings </a:t>
            </a:r>
            <a:endParaRPr lang="en-US" sz="1900" dirty="0" smtClean="0"/>
          </a:p>
          <a:p>
            <a:pPr eaLnBrk="1" hangingPunct="1">
              <a:defRPr/>
            </a:pPr>
            <a:r>
              <a:rPr lang="en-US" sz="1900" dirty="0" smtClean="0"/>
              <a:t>Team roles – </a:t>
            </a:r>
            <a:r>
              <a:rPr lang="en-US" sz="1900" dirty="0" smtClean="0"/>
              <a:t>THINKERS </a:t>
            </a:r>
            <a:r>
              <a:rPr lang="en-US" sz="1900" dirty="0" smtClean="0"/>
              <a:t>(innovator, observer, specialist), MOVERS (former, </a:t>
            </a:r>
            <a:r>
              <a:rPr lang="cs-CZ" sz="1900" dirty="0" err="1" smtClean="0"/>
              <a:t>performer</a:t>
            </a:r>
            <a:r>
              <a:rPr lang="en-US" sz="1900" dirty="0" smtClean="0"/>
              <a:t>, finisher), KEEPERS (coordinator</a:t>
            </a:r>
            <a:r>
              <a:rPr lang="en-US" sz="1900" dirty="0" smtClean="0"/>
              <a:t>, sources and opportunities seeker</a:t>
            </a:r>
            <a:r>
              <a:rPr lang="en-US" sz="1900" dirty="0" smtClean="0"/>
              <a:t>) </a:t>
            </a:r>
          </a:p>
          <a:p>
            <a:pPr lvl="1">
              <a:defRPr/>
            </a:pPr>
            <a:endParaRPr lang="cs-CZ" sz="1900" dirty="0" smtClean="0"/>
          </a:p>
          <a:p>
            <a:pPr lvl="1" eaLnBrk="1" hangingPunct="1">
              <a:defRPr/>
            </a:pPr>
            <a:endParaRPr lang="cs-CZ" dirty="0" smtClean="0"/>
          </a:p>
          <a:p>
            <a:pPr eaLnBrk="1" hangingPunct="1">
              <a:defRPr/>
            </a:pPr>
            <a:endParaRPr lang="cs-CZ" dirty="0" smtClean="0"/>
          </a:p>
        </p:txBody>
      </p:sp>
    </p:spTree>
    <p:extLst>
      <p:ext uri="{BB962C8B-B14F-4D97-AF65-F5344CB8AC3E}">
        <p14:creationId xmlns:p14="http://schemas.microsoft.com/office/powerpoint/2010/main" val="1499360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6"/>
          <p:cNvSpPr>
            <a:spLocks noGrp="1" noChangeArrowheads="1"/>
          </p:cNvSpPr>
          <p:nvPr>
            <p:ph type="title"/>
          </p:nvPr>
        </p:nvSpPr>
        <p:spPr>
          <a:xfrm>
            <a:off x="498703" y="733654"/>
            <a:ext cx="8086635" cy="647700"/>
          </a:xfrm>
        </p:spPr>
        <p:txBody>
          <a:bodyPr/>
          <a:lstStyle/>
          <a:p>
            <a:pPr eaLnBrk="1" hangingPunct="1"/>
            <a:r>
              <a:rPr lang="cs-CZ" altLang="cs-CZ" dirty="0" err="1" smtClean="0"/>
              <a:t>Projects</a:t>
            </a:r>
            <a:r>
              <a:rPr lang="cs-CZ" altLang="cs-CZ" dirty="0" smtClean="0"/>
              <a:t> (2) – </a:t>
            </a:r>
            <a:r>
              <a:rPr lang="cs-CZ" altLang="cs-CZ" dirty="0" err="1" smtClean="0"/>
              <a:t>methods</a:t>
            </a:r>
            <a:r>
              <a:rPr lang="cs-CZ" altLang="cs-CZ" dirty="0" smtClean="0"/>
              <a:t> </a:t>
            </a:r>
            <a:r>
              <a:rPr lang="cs-CZ" altLang="cs-CZ" dirty="0" err="1" smtClean="0"/>
              <a:t>of</a:t>
            </a:r>
            <a:r>
              <a:rPr lang="cs-CZ" altLang="cs-CZ" dirty="0" smtClean="0"/>
              <a:t> a team  </a:t>
            </a:r>
            <a:endParaRPr lang="cs-CZ" altLang="cs-CZ" dirty="0" smtClean="0"/>
          </a:p>
        </p:txBody>
      </p:sp>
      <p:sp>
        <p:nvSpPr>
          <p:cNvPr id="258065" name="Rectangle 17"/>
          <p:cNvSpPr>
            <a:spLocks noGrp="1" noChangeArrowheads="1"/>
          </p:cNvSpPr>
          <p:nvPr>
            <p:ph type="body" idx="1"/>
          </p:nvPr>
        </p:nvSpPr>
        <p:spPr>
          <a:xfrm>
            <a:off x="856571" y="1359582"/>
            <a:ext cx="7920037" cy="4357687"/>
          </a:xfrm>
        </p:spPr>
        <p:txBody>
          <a:bodyPr/>
          <a:lstStyle/>
          <a:p>
            <a:pPr eaLnBrk="1" hangingPunct="1">
              <a:defRPr/>
            </a:pPr>
            <a:r>
              <a:rPr lang="en-US" sz="1900" dirty="0" smtClean="0"/>
              <a:t>Brainstorming:</a:t>
            </a:r>
          </a:p>
          <a:p>
            <a:pPr lvl="1">
              <a:defRPr/>
            </a:pPr>
            <a:r>
              <a:rPr lang="en-US" sz="1400" dirty="0" smtClean="0"/>
              <a:t>Created – A. Osborne, 1939</a:t>
            </a:r>
          </a:p>
          <a:p>
            <a:pPr lvl="1">
              <a:defRPr/>
            </a:pPr>
            <a:r>
              <a:rPr lang="en-US" sz="1400" dirty="0" smtClean="0"/>
              <a:t>„More ides the better“</a:t>
            </a:r>
          </a:p>
          <a:p>
            <a:pPr lvl="1">
              <a:defRPr/>
            </a:pPr>
            <a:r>
              <a:rPr lang="en-US" sz="1400" dirty="0" smtClean="0"/>
              <a:t>Group could produce more in the shorter time period then the single individual </a:t>
            </a:r>
            <a:r>
              <a:rPr lang="en-US" sz="1400" dirty="0" smtClean="0"/>
              <a:t> </a:t>
            </a:r>
          </a:p>
          <a:p>
            <a:pPr lvl="1">
              <a:defRPr/>
            </a:pPr>
            <a:r>
              <a:rPr lang="en-US" sz="1400" dirty="0" smtClean="0"/>
              <a:t>Could overcome the specific psychical as well as social barriers (fear from </a:t>
            </a:r>
            <a:r>
              <a:rPr lang="en-US" sz="1400" dirty="0" err="1" smtClean="0"/>
              <a:t>crttics</a:t>
            </a:r>
            <a:r>
              <a:rPr lang="en-US" sz="1400" dirty="0" smtClean="0"/>
              <a:t>, not enough self confidence etc.</a:t>
            </a:r>
            <a:r>
              <a:rPr lang="en-US" sz="1400" dirty="0" smtClean="0"/>
              <a:t>)</a:t>
            </a:r>
          </a:p>
          <a:p>
            <a:pPr lvl="1">
              <a:defRPr/>
            </a:pPr>
            <a:r>
              <a:rPr lang="en-US" sz="1400" dirty="0" smtClean="0"/>
              <a:t>Ideas are not to be </a:t>
            </a:r>
            <a:r>
              <a:rPr lang="en-US" sz="1400" dirty="0" err="1" smtClean="0"/>
              <a:t>criticuzed</a:t>
            </a:r>
            <a:r>
              <a:rPr lang="en-US" sz="1400" dirty="0" smtClean="0"/>
              <a:t>, total freedom, let the ideas „grow“ </a:t>
            </a:r>
          </a:p>
          <a:p>
            <a:pPr lvl="1">
              <a:defRPr/>
            </a:pPr>
            <a:r>
              <a:rPr lang="en-US" sz="1400" dirty="0" smtClean="0"/>
              <a:t>Rules for brainstorming must be known to the whole team, the method for the ideas generation must be selected (circle, reaction etc.)</a:t>
            </a:r>
          </a:p>
          <a:p>
            <a:pPr lvl="1">
              <a:defRPr/>
            </a:pPr>
            <a:endParaRPr lang="en-US" sz="1400" dirty="0" smtClean="0"/>
          </a:p>
          <a:p>
            <a:pPr eaLnBrk="1" hangingPunct="1">
              <a:defRPr/>
            </a:pPr>
            <a:r>
              <a:rPr lang="en-US" sz="1900" dirty="0" err="1" smtClean="0"/>
              <a:t>MindMaps</a:t>
            </a:r>
            <a:r>
              <a:rPr lang="en-US" sz="1900" dirty="0" smtClean="0"/>
              <a:t> </a:t>
            </a:r>
          </a:p>
          <a:p>
            <a:pPr lvl="1">
              <a:defRPr/>
            </a:pPr>
            <a:r>
              <a:rPr lang="en-US" sz="1400" dirty="0" smtClean="0"/>
              <a:t>Basic topic in the middle and parts around it </a:t>
            </a:r>
          </a:p>
          <a:p>
            <a:pPr lvl="1">
              <a:defRPr/>
            </a:pPr>
            <a:r>
              <a:rPr lang="en-US" sz="1400" dirty="0" smtClean="0"/>
              <a:t>Lines + arrows pointing on relations  </a:t>
            </a:r>
          </a:p>
          <a:p>
            <a:pPr lvl="1">
              <a:defRPr/>
            </a:pPr>
            <a:r>
              <a:rPr lang="en-US" sz="1400" dirty="0" smtClean="0"/>
              <a:t>Specific words + short </a:t>
            </a:r>
            <a:r>
              <a:rPr lang="en-US" sz="1400" dirty="0" smtClean="0"/>
              <a:t>terms </a:t>
            </a:r>
            <a:endParaRPr lang="en-US" sz="1400" dirty="0" smtClean="0"/>
          </a:p>
          <a:p>
            <a:pPr marL="457200" lvl="1" indent="0">
              <a:buNone/>
              <a:defRPr/>
            </a:pPr>
            <a:endParaRPr lang="en-US" sz="1400" dirty="0" smtClean="0"/>
          </a:p>
          <a:p>
            <a:pPr lvl="1">
              <a:defRPr/>
            </a:pPr>
            <a:r>
              <a:rPr lang="en-US" sz="1900" dirty="0" smtClean="0"/>
              <a:t>Other methods – </a:t>
            </a:r>
            <a:r>
              <a:rPr lang="en-US" sz="1900" dirty="0" err="1" smtClean="0"/>
              <a:t>Occams</a:t>
            </a:r>
            <a:r>
              <a:rPr lang="en-US" sz="1900" dirty="0" smtClean="0"/>
              <a:t> razor, Fishbone, </a:t>
            </a:r>
            <a:r>
              <a:rPr lang="en-US" sz="1900" dirty="0" err="1" smtClean="0"/>
              <a:t>Paretto</a:t>
            </a:r>
            <a:r>
              <a:rPr lang="en-US" sz="1900" dirty="0" smtClean="0"/>
              <a:t> principle  </a:t>
            </a:r>
          </a:p>
          <a:p>
            <a:pPr lvl="1">
              <a:defRPr/>
            </a:pPr>
            <a:endParaRPr lang="en-US" sz="1900" dirty="0" smtClean="0"/>
          </a:p>
          <a:p>
            <a:pPr lvl="1" eaLnBrk="1" hangingPunct="1">
              <a:defRPr/>
            </a:pPr>
            <a:endParaRPr lang="en-US" dirty="0" smtClean="0"/>
          </a:p>
          <a:p>
            <a:pPr eaLnBrk="1" hangingPunct="1">
              <a:defRPr/>
            </a:pPr>
            <a:endParaRPr lang="en-US" dirty="0" smtClean="0"/>
          </a:p>
        </p:txBody>
      </p:sp>
    </p:spTree>
    <p:extLst>
      <p:ext uri="{BB962C8B-B14F-4D97-AF65-F5344CB8AC3E}">
        <p14:creationId xmlns:p14="http://schemas.microsoft.com/office/powerpoint/2010/main" val="39968103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6"/>
          <p:cNvSpPr>
            <a:spLocks noGrp="1" noChangeArrowheads="1"/>
          </p:cNvSpPr>
          <p:nvPr>
            <p:ph type="title"/>
          </p:nvPr>
        </p:nvSpPr>
        <p:spPr>
          <a:xfrm>
            <a:off x="498703" y="733654"/>
            <a:ext cx="8086635" cy="647700"/>
          </a:xfrm>
        </p:spPr>
        <p:txBody>
          <a:bodyPr/>
          <a:lstStyle/>
          <a:p>
            <a:pPr eaLnBrk="1" hangingPunct="1"/>
            <a:r>
              <a:rPr lang="cs-CZ" altLang="cs-CZ" dirty="0" err="1" smtClean="0"/>
              <a:t>Projects</a:t>
            </a:r>
            <a:r>
              <a:rPr lang="cs-CZ" altLang="cs-CZ" dirty="0" smtClean="0"/>
              <a:t> (3) </a:t>
            </a:r>
            <a:r>
              <a:rPr lang="cs-CZ" altLang="cs-CZ" dirty="0" smtClean="0"/>
              <a:t>– </a:t>
            </a:r>
            <a:r>
              <a:rPr lang="cs-CZ" altLang="cs-CZ" dirty="0" err="1" smtClean="0"/>
              <a:t>planning</a:t>
            </a:r>
            <a:r>
              <a:rPr lang="cs-CZ" altLang="cs-CZ" dirty="0" smtClean="0"/>
              <a:t>/</a:t>
            </a:r>
            <a:r>
              <a:rPr lang="cs-CZ" altLang="cs-CZ" dirty="0" err="1" smtClean="0"/>
              <a:t>realization</a:t>
            </a:r>
            <a:r>
              <a:rPr lang="cs-CZ" altLang="cs-CZ" dirty="0" smtClean="0"/>
              <a:t> </a:t>
            </a:r>
            <a:endParaRPr lang="cs-CZ" altLang="cs-CZ" dirty="0" smtClean="0"/>
          </a:p>
        </p:txBody>
      </p:sp>
      <p:sp>
        <p:nvSpPr>
          <p:cNvPr id="258065" name="Rectangle 17"/>
          <p:cNvSpPr>
            <a:spLocks noGrp="1" noChangeArrowheads="1"/>
          </p:cNvSpPr>
          <p:nvPr>
            <p:ph type="body" idx="1"/>
          </p:nvPr>
        </p:nvSpPr>
        <p:spPr>
          <a:xfrm>
            <a:off x="856571" y="1359582"/>
            <a:ext cx="7920037" cy="4357687"/>
          </a:xfrm>
        </p:spPr>
        <p:txBody>
          <a:bodyPr/>
          <a:lstStyle/>
          <a:p>
            <a:pPr eaLnBrk="1" hangingPunct="1">
              <a:defRPr/>
            </a:pPr>
            <a:r>
              <a:rPr lang="en-US" sz="1900" dirty="0" smtClean="0"/>
              <a:t>Method of </a:t>
            </a:r>
            <a:r>
              <a:rPr lang="cs-CZ" sz="1900" dirty="0" err="1" smtClean="0"/>
              <a:t>phasing</a:t>
            </a:r>
            <a:r>
              <a:rPr lang="en-US" sz="1900" dirty="0" smtClean="0"/>
              <a:t>:</a:t>
            </a:r>
          </a:p>
          <a:p>
            <a:pPr lvl="1">
              <a:defRPr/>
            </a:pPr>
            <a:r>
              <a:rPr lang="en-US" sz="1400" dirty="0" smtClean="0"/>
              <a:t>Project is divided into the particular </a:t>
            </a:r>
            <a:r>
              <a:rPr lang="en-US" sz="1400" dirty="0" smtClean="0"/>
              <a:t>phases that are directly or indirectly linked </a:t>
            </a:r>
            <a:endParaRPr lang="en-US" sz="1400" dirty="0" smtClean="0"/>
          </a:p>
          <a:p>
            <a:pPr lvl="1">
              <a:defRPr/>
            </a:pPr>
            <a:r>
              <a:rPr lang="en-US" sz="1400" dirty="0" smtClean="0"/>
              <a:t>Within the basic specifications of the phases</a:t>
            </a:r>
            <a:r>
              <a:rPr lang="en-US" sz="1400" dirty="0" smtClean="0"/>
              <a:t>: phase target, content agenda, documentation, quality management, project management, milestones terms, costs </a:t>
            </a:r>
            <a:endParaRPr lang="en-US" sz="1400" dirty="0" smtClean="0"/>
          </a:p>
          <a:p>
            <a:pPr eaLnBrk="1" hangingPunct="1">
              <a:defRPr/>
            </a:pPr>
            <a:r>
              <a:rPr lang="en-US" sz="1900" dirty="0" smtClean="0"/>
              <a:t>Issues of milestones – condition, where the whole group </a:t>
            </a:r>
            <a:r>
              <a:rPr lang="en-US" sz="1900" dirty="0" smtClean="0"/>
              <a:t>of activities or linked agenda is fulfilled; milestones do help to put together basic activities and „group“ them into the bigger entitles </a:t>
            </a:r>
            <a:endParaRPr lang="en-US" sz="1900" dirty="0" smtClean="0"/>
          </a:p>
          <a:p>
            <a:pPr eaLnBrk="1" hangingPunct="1">
              <a:defRPr/>
            </a:pPr>
            <a:r>
              <a:rPr lang="en-US" sz="1900" dirty="0" smtClean="0"/>
              <a:t>Basic structure of a project</a:t>
            </a:r>
            <a:r>
              <a:rPr lang="en-US" sz="1900" dirty="0" smtClean="0"/>
              <a:t>:</a:t>
            </a:r>
          </a:p>
          <a:p>
            <a:pPr lvl="1">
              <a:defRPr/>
            </a:pPr>
            <a:r>
              <a:rPr lang="en-US" sz="1900" dirty="0" smtClean="0"/>
              <a:t>Hierarchical structure of work – technical specifications of the organizational schemes  </a:t>
            </a:r>
          </a:p>
          <a:p>
            <a:pPr lvl="1">
              <a:defRPr/>
            </a:pPr>
            <a:r>
              <a:rPr lang="en-US" sz="1900" dirty="0" smtClean="0"/>
              <a:t>Work specification </a:t>
            </a:r>
            <a:r>
              <a:rPr lang="en-US" sz="1900" dirty="0" smtClean="0"/>
              <a:t>– ther</a:t>
            </a:r>
            <a:r>
              <a:rPr lang="en-US" sz="1900" dirty="0" smtClean="0"/>
              <a:t>e is described a structure of products/services/outcomes including the relevant persons, terms etc. </a:t>
            </a:r>
            <a:endParaRPr lang="en-US" sz="1900" dirty="0" smtClean="0"/>
          </a:p>
          <a:p>
            <a:pPr lvl="1">
              <a:defRPr/>
            </a:pPr>
            <a:r>
              <a:rPr lang="en-US" sz="1900" dirty="0" smtClean="0"/>
              <a:t>Organization structure – overall functional scheme of the project  </a:t>
            </a:r>
          </a:p>
          <a:p>
            <a:pPr lvl="1" eaLnBrk="1" hangingPunct="1">
              <a:defRPr/>
            </a:pPr>
            <a:endParaRPr lang="en-US" dirty="0" smtClean="0"/>
          </a:p>
          <a:p>
            <a:pPr eaLnBrk="1" hangingPunct="1">
              <a:defRPr/>
            </a:pPr>
            <a:endParaRPr lang="en-US" dirty="0" smtClean="0"/>
          </a:p>
        </p:txBody>
      </p:sp>
    </p:spTree>
    <p:extLst>
      <p:ext uri="{BB962C8B-B14F-4D97-AF65-F5344CB8AC3E}">
        <p14:creationId xmlns:p14="http://schemas.microsoft.com/office/powerpoint/2010/main" val="1288387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6"/>
          <p:cNvSpPr>
            <a:spLocks noGrp="1" noChangeArrowheads="1"/>
          </p:cNvSpPr>
          <p:nvPr>
            <p:ph type="title"/>
          </p:nvPr>
        </p:nvSpPr>
        <p:spPr>
          <a:xfrm>
            <a:off x="498703" y="733654"/>
            <a:ext cx="8086635" cy="647700"/>
          </a:xfrm>
        </p:spPr>
        <p:txBody>
          <a:bodyPr/>
          <a:lstStyle/>
          <a:p>
            <a:r>
              <a:rPr lang="cs-CZ" altLang="cs-CZ" dirty="0" err="1" smtClean="0"/>
              <a:t>Structure</a:t>
            </a:r>
            <a:r>
              <a:rPr lang="cs-CZ" altLang="cs-CZ" dirty="0" smtClean="0"/>
              <a:t> </a:t>
            </a:r>
            <a:r>
              <a:rPr lang="cs-CZ" altLang="cs-CZ" dirty="0" smtClean="0"/>
              <a:t>(4) – </a:t>
            </a:r>
            <a:r>
              <a:rPr lang="cs-CZ" altLang="cs-CZ" dirty="0" err="1" smtClean="0"/>
              <a:t>Planing</a:t>
            </a:r>
            <a:r>
              <a:rPr lang="cs-CZ" altLang="cs-CZ" dirty="0" smtClean="0"/>
              <a:t>/</a:t>
            </a:r>
            <a:r>
              <a:rPr lang="cs-CZ" altLang="cs-CZ" dirty="0" err="1" smtClean="0"/>
              <a:t>Realization</a:t>
            </a:r>
            <a:endParaRPr lang="cs-CZ" altLang="cs-CZ" dirty="0" smtClean="0"/>
          </a:p>
        </p:txBody>
      </p:sp>
      <p:sp>
        <p:nvSpPr>
          <p:cNvPr id="258065" name="Rectangle 17"/>
          <p:cNvSpPr>
            <a:spLocks noGrp="1" noChangeArrowheads="1"/>
          </p:cNvSpPr>
          <p:nvPr>
            <p:ph type="body" idx="1"/>
          </p:nvPr>
        </p:nvSpPr>
        <p:spPr>
          <a:xfrm>
            <a:off x="856571" y="1359582"/>
            <a:ext cx="7920037" cy="4357687"/>
          </a:xfrm>
        </p:spPr>
        <p:txBody>
          <a:bodyPr/>
          <a:lstStyle/>
          <a:p>
            <a:pPr eaLnBrk="1" hangingPunct="1">
              <a:defRPr/>
            </a:pPr>
            <a:r>
              <a:rPr lang="en-US" sz="1900" dirty="0" smtClean="0"/>
              <a:t>Structure of work – WBS (Work Breakdown Structure) concept  </a:t>
            </a:r>
          </a:p>
          <a:p>
            <a:pPr lvl="1">
              <a:defRPr/>
            </a:pPr>
            <a:r>
              <a:rPr lang="en-US" sz="1900" dirty="0" smtClean="0"/>
              <a:t>Instruments serves for the whole project creation/planning of a structure  </a:t>
            </a:r>
          </a:p>
          <a:p>
            <a:pPr lvl="1">
              <a:defRPr/>
            </a:pPr>
            <a:r>
              <a:rPr lang="en-US" sz="1900" dirty="0" smtClean="0"/>
              <a:t>Aim of this method is the breakdown of the </a:t>
            </a:r>
            <a:r>
              <a:rPr lang="en-US" sz="1900" dirty="0" smtClean="0"/>
              <a:t>whole project/task/issue into the specific working packages </a:t>
            </a:r>
            <a:r>
              <a:rPr lang="en-US" sz="1900" dirty="0" smtClean="0"/>
              <a:t> </a:t>
            </a:r>
          </a:p>
          <a:p>
            <a:pPr lvl="1">
              <a:defRPr/>
            </a:pPr>
            <a:r>
              <a:rPr lang="en-US" sz="1900" dirty="0" smtClean="0"/>
              <a:t>In the first phase the project is being „broken“ into the working packages</a:t>
            </a:r>
            <a:r>
              <a:rPr lang="en-US" sz="1900" dirty="0" smtClean="0"/>
              <a:t> and these are further decomposed into the tasks </a:t>
            </a:r>
            <a:r>
              <a:rPr lang="en-US" sz="1900" dirty="0" smtClean="0"/>
              <a:t>(WP/Tasks) </a:t>
            </a:r>
          </a:p>
          <a:p>
            <a:pPr lvl="1">
              <a:defRPr/>
            </a:pPr>
            <a:r>
              <a:rPr lang="en-US" sz="1900" dirty="0" smtClean="0"/>
              <a:t>Every WP has its number and als</a:t>
            </a:r>
            <a:r>
              <a:rPr lang="en-US" sz="1900" dirty="0" smtClean="0"/>
              <a:t>o the tasks </a:t>
            </a:r>
            <a:endParaRPr lang="en-US" sz="1900" dirty="0" smtClean="0"/>
          </a:p>
          <a:p>
            <a:pPr lvl="1">
              <a:defRPr/>
            </a:pPr>
            <a:r>
              <a:rPr lang="en-US" sz="1900" dirty="0" smtClean="0"/>
              <a:t>The top of the „pyramid“ is the projects itself  </a:t>
            </a:r>
          </a:p>
          <a:p>
            <a:pPr lvl="1">
              <a:defRPr/>
            </a:pPr>
            <a:r>
              <a:rPr lang="en-US" sz="1900" dirty="0" smtClean="0"/>
              <a:t>Normal 3 – 4 level, basically limitless</a:t>
            </a:r>
            <a:r>
              <a:rPr lang="en-US" sz="1900" dirty="0" smtClean="0"/>
              <a:t>, but not recommended more </a:t>
            </a:r>
            <a:endParaRPr lang="en-US" sz="1900" dirty="0" smtClean="0"/>
          </a:p>
          <a:p>
            <a:pPr eaLnBrk="1" hangingPunct="1">
              <a:defRPr/>
            </a:pPr>
            <a:r>
              <a:rPr lang="en-US" sz="1900" dirty="0" smtClean="0"/>
              <a:t>Use of the</a:t>
            </a:r>
            <a:r>
              <a:rPr lang="en-US" sz="1900" dirty="0" smtClean="0"/>
              <a:t> WBS – H2020 etc. </a:t>
            </a:r>
          </a:p>
          <a:p>
            <a:pPr eaLnBrk="1" hangingPunct="1">
              <a:defRPr/>
            </a:pPr>
            <a:r>
              <a:rPr lang="en-US" sz="1900" dirty="0" smtClean="0"/>
              <a:t>Benefits</a:t>
            </a:r>
            <a:r>
              <a:rPr lang="en-US" sz="1900" dirty="0" smtClean="0"/>
              <a:t> </a:t>
            </a:r>
            <a:r>
              <a:rPr lang="en-US" sz="1900" dirty="0" smtClean="0"/>
              <a:t>– possibility of the project decomposition, tracking of differences between plan and reality, „targeting“ of all the outcomes – ability to grasp the particular results.</a:t>
            </a:r>
          </a:p>
          <a:p>
            <a:pPr lvl="1" eaLnBrk="1" hangingPunct="1">
              <a:defRPr/>
            </a:pPr>
            <a:endParaRPr lang="cs-CZ" dirty="0" smtClean="0"/>
          </a:p>
          <a:p>
            <a:pPr eaLnBrk="1" hangingPunct="1">
              <a:defRPr/>
            </a:pPr>
            <a:endParaRPr lang="cs-CZ" dirty="0" smtClean="0"/>
          </a:p>
        </p:txBody>
      </p:sp>
    </p:spTree>
    <p:extLst>
      <p:ext uri="{BB962C8B-B14F-4D97-AF65-F5344CB8AC3E}">
        <p14:creationId xmlns:p14="http://schemas.microsoft.com/office/powerpoint/2010/main" val="42748057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p:nvPr>
        </p:nvSpPr>
        <p:spPr>
          <a:xfrm>
            <a:off x="468313" y="1004888"/>
            <a:ext cx="7775575" cy="5303837"/>
          </a:xfrm>
        </p:spPr>
        <p:txBody>
          <a:bodyPr/>
          <a:lstStyle/>
          <a:p>
            <a:pPr marL="0" indent="0">
              <a:buFont typeface="Wingdings" panose="05000000000000000000" pitchFamily="2" charset="2"/>
              <a:buNone/>
              <a:defRPr/>
            </a:pPr>
            <a:endParaRPr lang="cs-CZ" sz="2000" dirty="0" smtClean="0"/>
          </a:p>
          <a:p>
            <a:pPr marL="0" indent="0">
              <a:buFont typeface="Wingdings" panose="05000000000000000000" pitchFamily="2" charset="2"/>
              <a:buNone/>
              <a:defRPr/>
            </a:pPr>
            <a:endParaRPr lang="cs-CZ" sz="2000" dirty="0"/>
          </a:p>
          <a:p>
            <a:pPr marL="0" indent="0">
              <a:buFont typeface="Wingdings" panose="05000000000000000000" pitchFamily="2" charset="2"/>
              <a:buNone/>
              <a:defRPr/>
            </a:pPr>
            <a:endParaRPr lang="cs-CZ" sz="2000" dirty="0" smtClean="0"/>
          </a:p>
          <a:p>
            <a:pPr marL="0" indent="0">
              <a:buFont typeface="Wingdings" panose="05000000000000000000" pitchFamily="2" charset="2"/>
              <a:buNone/>
              <a:defRPr/>
            </a:pPr>
            <a:endParaRPr lang="cs-CZ" sz="2000" dirty="0"/>
          </a:p>
          <a:p>
            <a:pPr marL="0" indent="0" algn="just">
              <a:buFont typeface="Wingdings" panose="05000000000000000000" pitchFamily="2" charset="2"/>
              <a:buNone/>
              <a:defRPr/>
            </a:pPr>
            <a:r>
              <a:rPr lang="cs-CZ" sz="2000" dirty="0" smtClean="0"/>
              <a:t>	</a:t>
            </a:r>
            <a:r>
              <a:rPr lang="cs-CZ" sz="3200" b="1" dirty="0" err="1" smtClean="0"/>
              <a:t>Thanks</a:t>
            </a:r>
            <a:r>
              <a:rPr lang="cs-CZ" sz="3200" b="1" dirty="0" smtClean="0"/>
              <a:t> a lot </a:t>
            </a:r>
            <a:r>
              <a:rPr lang="cs-CZ" sz="3200" b="1" dirty="0" err="1" smtClean="0"/>
              <a:t>for</a:t>
            </a:r>
            <a:r>
              <a:rPr lang="cs-CZ" sz="3200" b="1" dirty="0" smtClean="0"/>
              <a:t> </a:t>
            </a:r>
            <a:r>
              <a:rPr lang="cs-CZ" sz="3200" b="1" dirty="0" err="1" smtClean="0"/>
              <a:t>your</a:t>
            </a:r>
            <a:r>
              <a:rPr lang="cs-CZ" sz="3200" b="1" dirty="0" smtClean="0"/>
              <a:t> </a:t>
            </a:r>
            <a:r>
              <a:rPr lang="cs-CZ" sz="3200" b="1" dirty="0" err="1" smtClean="0"/>
              <a:t>attention</a:t>
            </a:r>
            <a:r>
              <a:rPr lang="cs-CZ" sz="3200" b="1" dirty="0" smtClean="0"/>
              <a:t>! </a:t>
            </a:r>
            <a:endParaRPr lang="cs-CZ" sz="3200" b="1" dirty="0" smtClean="0"/>
          </a:p>
          <a:p>
            <a:pPr marL="0" indent="0">
              <a:buFont typeface="Wingdings" panose="05000000000000000000" pitchFamily="2" charset="2"/>
              <a:buNone/>
              <a:defRPr/>
            </a:pPr>
            <a:endParaRPr lang="cs-CZ" sz="3600" dirty="0"/>
          </a:p>
          <a:p>
            <a:pPr marL="0" indent="0">
              <a:buFont typeface="Wingdings" panose="05000000000000000000" pitchFamily="2" charset="2"/>
              <a:buNone/>
              <a:defRPr/>
            </a:pPr>
            <a:endParaRPr lang="cs-CZ" sz="1400" dirty="0" smtClean="0"/>
          </a:p>
          <a:p>
            <a:pPr marL="0" indent="0">
              <a:buFont typeface="Wingdings" panose="05000000000000000000" pitchFamily="2" charset="2"/>
              <a:buNone/>
              <a:defRPr/>
            </a:pPr>
            <a:endParaRPr lang="cs-CZ" sz="1400" dirty="0"/>
          </a:p>
          <a:p>
            <a:pPr marL="0" indent="0">
              <a:buFont typeface="Wingdings" panose="05000000000000000000" pitchFamily="2" charset="2"/>
              <a:buNone/>
              <a:defRPr/>
            </a:pPr>
            <a:endParaRPr lang="cs-CZ" sz="1400" dirty="0" smtClean="0"/>
          </a:p>
          <a:p>
            <a:pPr marL="0" indent="0">
              <a:buFont typeface="Wingdings" panose="05000000000000000000" pitchFamily="2" charset="2"/>
              <a:buNone/>
              <a:defRPr/>
            </a:pPr>
            <a:endParaRPr lang="cs-CZ" sz="1400" dirty="0"/>
          </a:p>
          <a:p>
            <a:pPr marL="0" indent="0">
              <a:buFont typeface="Wingdings" panose="05000000000000000000" pitchFamily="2" charset="2"/>
              <a:buNone/>
              <a:defRPr/>
            </a:pPr>
            <a:endParaRPr lang="cs-CZ" sz="1400" dirty="0" smtClean="0"/>
          </a:p>
          <a:p>
            <a:pPr marL="0" indent="0">
              <a:buFont typeface="Wingdings" panose="05000000000000000000" pitchFamily="2" charset="2"/>
              <a:buNone/>
              <a:defRPr/>
            </a:pPr>
            <a:endParaRPr lang="cs-CZ" sz="1400" dirty="0"/>
          </a:p>
          <a:p>
            <a:pPr marL="0" indent="0">
              <a:buFont typeface="Wingdings" panose="05000000000000000000" pitchFamily="2" charset="2"/>
              <a:buNone/>
              <a:defRPr/>
            </a:pPr>
            <a:r>
              <a:rPr lang="cs-CZ" sz="1400" dirty="0" err="1" smtClean="0"/>
              <a:t>Used</a:t>
            </a:r>
            <a:r>
              <a:rPr lang="cs-CZ" sz="1400" dirty="0" smtClean="0"/>
              <a:t> </a:t>
            </a:r>
            <a:r>
              <a:rPr lang="cs-CZ" sz="1400" dirty="0" err="1" smtClean="0"/>
              <a:t>sources</a:t>
            </a:r>
            <a:r>
              <a:rPr lang="cs-CZ" sz="1400" dirty="0" smtClean="0"/>
              <a:t>:</a:t>
            </a:r>
            <a:endParaRPr lang="cs-CZ" sz="1400" dirty="0" smtClean="0"/>
          </a:p>
          <a:p>
            <a:pPr>
              <a:defRPr/>
            </a:pPr>
            <a:r>
              <a:rPr lang="cs-CZ" sz="1400" dirty="0" smtClean="0"/>
              <a:t>PMI </a:t>
            </a:r>
            <a:r>
              <a:rPr lang="cs-CZ" sz="1400" dirty="0" err="1" smtClean="0"/>
              <a:t>Methodology</a:t>
            </a:r>
            <a:r>
              <a:rPr lang="cs-CZ" sz="1400" dirty="0" smtClean="0"/>
              <a:t>  </a:t>
            </a:r>
            <a:endParaRPr lang="cs-CZ" sz="1400" dirty="0" smtClean="0"/>
          </a:p>
          <a:p>
            <a:pPr>
              <a:defRPr/>
            </a:pPr>
            <a:endParaRPr lang="cs-CZ" sz="3600" dirty="0" smtClean="0"/>
          </a:p>
          <a:p>
            <a:pPr>
              <a:defRPr/>
            </a:pPr>
            <a:endParaRPr lang="cs-CZ" sz="2000" dirty="0" smtClean="0"/>
          </a:p>
          <a:p>
            <a:pPr>
              <a:defRPr/>
            </a:pPr>
            <a:endParaRPr lang="en-US" sz="2000" dirty="0"/>
          </a:p>
        </p:txBody>
      </p:sp>
    </p:spTree>
    <p:extLst>
      <p:ext uri="{BB962C8B-B14F-4D97-AF65-F5344CB8AC3E}">
        <p14:creationId xmlns:p14="http://schemas.microsoft.com/office/powerpoint/2010/main" val="2069337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253</TotalTime>
  <Words>666</Words>
  <Application>Microsoft Office PowerPoint</Application>
  <PresentationFormat>Předvádění na obrazovce (4:3)</PresentationFormat>
  <Paragraphs>88</Paragraphs>
  <Slides>8</Slides>
  <Notes>6</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Prezentace_MU_CZ</vt:lpstr>
      <vt:lpstr>Project preparation and realization   Mgr. Bc. David Póč Department of Public Economics </vt:lpstr>
      <vt:lpstr>Preparation of project – definitions  </vt:lpstr>
      <vt:lpstr>Triple Imperative of a project </vt:lpstr>
      <vt:lpstr>Projects (1)  - Team </vt:lpstr>
      <vt:lpstr>Projects (2) – methods of a team  </vt:lpstr>
      <vt:lpstr>Projects (3) – planning/realization </vt:lpstr>
      <vt:lpstr>Structure (4) – Planing/Realization</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David</dc:creator>
  <cp:lastModifiedBy>David</cp:lastModifiedBy>
  <cp:revision>38</cp:revision>
  <cp:lastPrinted>1601-01-01T00:00:00Z</cp:lastPrinted>
  <dcterms:created xsi:type="dcterms:W3CDTF">2015-11-23T07:04:47Z</dcterms:created>
  <dcterms:modified xsi:type="dcterms:W3CDTF">2016-03-23T21:04:39Z</dcterms:modified>
</cp:coreProperties>
</file>