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0"/>
  </p:notesMasterIdLst>
  <p:handoutMasterIdLst>
    <p:handoutMasterId r:id="rId11"/>
  </p:handoutMasterIdLst>
  <p:sldIdLst>
    <p:sldId id="256" r:id="rId2"/>
    <p:sldId id="260" r:id="rId3"/>
    <p:sldId id="274" r:id="rId4"/>
    <p:sldId id="275" r:id="rId5"/>
    <p:sldId id="276" r:id="rId6"/>
    <p:sldId id="277" r:id="rId7"/>
    <p:sldId id="278" r:id="rId8"/>
    <p:sldId id="267" r:id="rId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33" autoAdjust="0"/>
    <p:restoredTop sz="94611" autoAdjust="0"/>
  </p:normalViewPr>
  <p:slideViewPr>
    <p:cSldViewPr snapToGrid="0">
      <p:cViewPr varScale="1">
        <p:scale>
          <a:sx n="111" d="100"/>
          <a:sy n="111" d="100"/>
        </p:scale>
        <p:origin x="-1680" y="-78"/>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26F5F88-706E-481A-B4D8-111EDFF0241E}" type="slidenum">
              <a:rPr lang="cs-CZ" altLang="cs-CZ"/>
              <a:pPr>
                <a:spcBef>
                  <a:spcPct val="0"/>
                </a:spcBef>
              </a:pPr>
              <a:t>2</a:t>
            </a:fld>
            <a:endParaRPr lang="cs-CZ"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203108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26F5F88-706E-481A-B4D8-111EDFF0241E}" type="slidenum">
              <a:rPr lang="cs-CZ" altLang="cs-CZ"/>
              <a:pPr>
                <a:spcBef>
                  <a:spcPct val="0"/>
                </a:spcBef>
              </a:pPr>
              <a:t>3</a:t>
            </a:fld>
            <a:endParaRPr lang="cs-CZ"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203108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26F5F88-706E-481A-B4D8-111EDFF0241E}" type="slidenum">
              <a:rPr lang="cs-CZ" altLang="cs-CZ"/>
              <a:pPr>
                <a:spcBef>
                  <a:spcPct val="0"/>
                </a:spcBef>
              </a:pPr>
              <a:t>4</a:t>
            </a:fld>
            <a:endParaRPr lang="cs-CZ"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203108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26F5F88-706E-481A-B4D8-111EDFF0241E}" type="slidenum">
              <a:rPr lang="cs-CZ" altLang="cs-CZ"/>
              <a:pPr>
                <a:spcBef>
                  <a:spcPct val="0"/>
                </a:spcBef>
              </a:pPr>
              <a:t>5</a:t>
            </a:fld>
            <a:endParaRPr lang="cs-CZ"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2031084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26F5F88-706E-481A-B4D8-111EDFF0241E}" type="slidenum">
              <a:rPr lang="cs-CZ" altLang="cs-CZ"/>
              <a:pPr>
                <a:spcBef>
                  <a:spcPct val="0"/>
                </a:spcBef>
              </a:pPr>
              <a:t>6</a:t>
            </a:fld>
            <a:endParaRPr lang="cs-CZ"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203108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26F5F88-706E-481A-B4D8-111EDFF0241E}" type="slidenum">
              <a:rPr lang="cs-CZ" altLang="cs-CZ"/>
              <a:pPr>
                <a:spcBef>
                  <a:spcPct val="0"/>
                </a:spcBef>
              </a:pPr>
              <a:t>7</a:t>
            </a:fld>
            <a:endParaRPr lang="cs-CZ"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2031084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dirty="0" smtClean="0"/>
              <a:t>Kliknutím lze upravit styl.</a:t>
            </a:r>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dirty="0"/>
              <a:t>Definujte zápatí - název prezentace / pracoviště</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dirty="0" smtClean="0"/>
              <a:t>Kliknutím lze upravit styly předlohy textu.</a:t>
            </a:r>
          </a:p>
          <a:p>
            <a:pPr lvl="1"/>
            <a:r>
              <a:rPr lang="cs-CZ" dirty="0"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dirty="0" smtClean="0"/>
              <a:t>Kliknutím lze upravit styly předlohy textu.</a:t>
            </a:r>
          </a:p>
          <a:p>
            <a:pPr lvl="1"/>
            <a:r>
              <a:rPr lang="cs-CZ" dirty="0"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Obsah">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277813"/>
            <a:ext cx="8229600" cy="585311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3" name="Zástupný symbol pro datum 2"/>
          <p:cNvSpPr>
            <a:spLocks noGrp="1"/>
          </p:cNvSpPr>
          <p:nvPr>
            <p:ph type="dt" sz="half" idx="10"/>
          </p:nvPr>
        </p:nvSpPr>
        <p:spPr>
          <a:xfrm>
            <a:off x="457200" y="6243638"/>
            <a:ext cx="2133600" cy="457200"/>
          </a:xfrm>
          <a:prstGeom prst="rect">
            <a:avLst/>
          </a:prstGeom>
        </p:spPr>
        <p:txBody>
          <a:bodyPr/>
          <a:lstStyle>
            <a:lvl1pPr algn="r" eaLnBrk="1" hangingPunct="1">
              <a:defRPr>
                <a:latin typeface="Arial" charset="0"/>
              </a:defRPr>
            </a:lvl1pPr>
          </a:lstStyle>
          <a:p>
            <a:pPr>
              <a:defRPr/>
            </a:pPr>
            <a:endParaRPr lang="cs-CZ"/>
          </a:p>
        </p:txBody>
      </p:sp>
      <p:sp>
        <p:nvSpPr>
          <p:cNvPr id="4" name="Zástupný symbol pro zápatí 3"/>
          <p:cNvSpPr>
            <a:spLocks noGrp="1"/>
          </p:cNvSpPr>
          <p:nvPr>
            <p:ph type="ftr" sz="quarter" idx="11"/>
          </p:nvPr>
        </p:nvSpPr>
        <p:spPr>
          <a:xfrm>
            <a:off x="3124200" y="6248400"/>
            <a:ext cx="2895600" cy="457200"/>
          </a:xfrm>
        </p:spPr>
        <p:txBody>
          <a:bodyPr/>
          <a:lstStyle>
            <a:lvl1pPr>
              <a:defRPr/>
            </a:lvl1pPr>
          </a:lstStyle>
          <a:p>
            <a:pPr>
              <a:defRPr/>
            </a:pPr>
            <a:endParaRPr lang="cs-CZ"/>
          </a:p>
        </p:txBody>
      </p:sp>
      <p:sp>
        <p:nvSpPr>
          <p:cNvPr id="5" name="Zástupný symbol pro číslo snímku 4"/>
          <p:cNvSpPr>
            <a:spLocks noGrp="1"/>
          </p:cNvSpPr>
          <p:nvPr>
            <p:ph type="sldNum" sz="quarter" idx="12"/>
          </p:nvPr>
        </p:nvSpPr>
        <p:spPr>
          <a:xfrm>
            <a:off x="6553200" y="6243638"/>
            <a:ext cx="2133600" cy="457200"/>
          </a:xfrm>
        </p:spPr>
        <p:txBody>
          <a:bodyPr/>
          <a:lstStyle>
            <a:lvl1pPr>
              <a:defRPr smtClean="0"/>
            </a:lvl1pPr>
          </a:lstStyle>
          <a:p>
            <a:pPr>
              <a:defRPr/>
            </a:pPr>
            <a:fld id="{1D30B86D-5390-4D37-9DBF-EAF674F7D926}" type="slidenum">
              <a:rPr lang="cs-CZ" altLang="cs-CZ"/>
              <a:pPr>
                <a:defRPr/>
              </a:pPr>
              <a:t>‹#›</a:t>
            </a:fld>
            <a:endParaRPr lang="cs-CZ" altLang="cs-CZ"/>
          </a:p>
        </p:txBody>
      </p:sp>
    </p:spTree>
    <p:extLst>
      <p:ext uri="{BB962C8B-B14F-4D97-AF65-F5344CB8AC3E}">
        <p14:creationId xmlns:p14="http://schemas.microsoft.com/office/powerpoint/2010/main" val="1059055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dirty="0" smtClean="0"/>
              <a:t>Kliknutím lze upravit styly předlohy textu.</a:t>
            </a:r>
          </a:p>
          <a:p>
            <a:pPr lvl="1"/>
            <a:r>
              <a:rPr lang="cs-CZ" dirty="0"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dirty="0" smtClean="0"/>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dirty="0"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dirty="0" smtClean="0"/>
              <a:t>Kliknutím lze upravit styly předlohy textu.</a:t>
            </a:r>
          </a:p>
          <a:p>
            <a:pPr lvl="1"/>
            <a:r>
              <a:rPr lang="cs-CZ" dirty="0"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dirty="0" smtClean="0"/>
              <a:t>Kliknutím lze upravit styly předlohy textu.</a:t>
            </a:r>
          </a:p>
          <a:p>
            <a:pPr lvl="1"/>
            <a:r>
              <a:rPr lang="cs-CZ" dirty="0" smtClean="0"/>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dirty="0" smtClean="0"/>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smtClean="0"/>
              <a:t>Kliknutím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dirty="0" smtClean="0"/>
              <a:t>Kliknutím lze upravit styly předlohy textu.</a:t>
            </a:r>
          </a:p>
          <a:p>
            <a:pPr lvl="1"/>
            <a:r>
              <a:rPr lang="cs-CZ" dirty="0"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smtClean="0"/>
              <a:t>Kliknutím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dirty="0" smtClean="0"/>
              <a:t>Kliknutím lze upravit styly předlohy textu.</a:t>
            </a:r>
          </a:p>
          <a:p>
            <a:pPr lvl="1"/>
            <a:r>
              <a:rPr lang="cs-CZ" dirty="0" smtClean="0"/>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dirty="0" smtClean="0"/>
              <a:t>Kliknutím lze upravit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dirty="0" smtClean="0"/>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dirty="0" smtClean="0"/>
              <a:t>Kliknutím lze upravit styly předlohy textu.</a:t>
            </a:r>
          </a:p>
          <a:p>
            <a:pPr lvl="1"/>
            <a:r>
              <a:rPr lang="cs-CZ" dirty="0"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dirty="0"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smtClean="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smtClean="0"/>
              <a:t>Klepnutím lze upravit styly předlohy textu.</a:t>
            </a:r>
          </a:p>
          <a:p>
            <a:pPr lvl="1"/>
            <a:r>
              <a:rPr lang="cs-CZ" altLang="cs-CZ" dirty="0" smtClean="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dirty="0" smtClean="0"/>
              <a:t>Definujte zápatí - název prezentace / pracoviště</a:t>
            </a:r>
            <a:endParaRPr lang="cs-CZ" altLang="cs-CZ"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p:txBody>
          <a:bodyPr/>
          <a:lstStyle/>
          <a:p>
            <a:pPr algn="ctr"/>
            <a:r>
              <a:rPr lang="cs-CZ" altLang="cs-CZ" dirty="0" err="1" smtClean="0"/>
              <a:t>Methods</a:t>
            </a:r>
            <a:r>
              <a:rPr lang="cs-CZ" altLang="cs-CZ" dirty="0" smtClean="0"/>
              <a:t> and </a:t>
            </a:r>
            <a:r>
              <a:rPr lang="cs-CZ" altLang="cs-CZ" dirty="0" err="1" smtClean="0"/>
              <a:t>Methodology</a:t>
            </a:r>
            <a:r>
              <a:rPr lang="cs-CZ" altLang="cs-CZ" dirty="0" smtClean="0"/>
              <a:t> </a:t>
            </a:r>
            <a:r>
              <a:rPr lang="cs-CZ" altLang="cs-CZ" dirty="0" err="1" smtClean="0"/>
              <a:t>within</a:t>
            </a:r>
            <a:r>
              <a:rPr lang="cs-CZ" altLang="cs-CZ" dirty="0" smtClean="0"/>
              <a:t> </a:t>
            </a:r>
            <a:r>
              <a:rPr lang="cs-CZ" altLang="cs-CZ" dirty="0" err="1" smtClean="0"/>
              <a:t>the</a:t>
            </a:r>
            <a:r>
              <a:rPr lang="cs-CZ" altLang="cs-CZ" dirty="0" smtClean="0"/>
              <a:t> Public </a:t>
            </a:r>
            <a:r>
              <a:rPr lang="cs-CZ" altLang="cs-CZ" dirty="0" err="1" smtClean="0"/>
              <a:t>Projects</a:t>
            </a:r>
            <a:r>
              <a:rPr lang="cs-CZ" altLang="cs-CZ" dirty="0" smtClean="0"/>
              <a:t> </a:t>
            </a:r>
            <a:r>
              <a:rPr lang="cs-CZ" altLang="cs-CZ" dirty="0"/>
              <a:t/>
            </a:r>
            <a:br>
              <a:rPr lang="cs-CZ" altLang="cs-CZ" dirty="0"/>
            </a:br>
            <a:r>
              <a:rPr lang="cs-CZ" altLang="cs-CZ" dirty="0"/>
              <a:t/>
            </a:r>
            <a:br>
              <a:rPr lang="cs-CZ" altLang="cs-CZ" dirty="0"/>
            </a:br>
            <a:r>
              <a:rPr lang="cs-CZ" altLang="cs-CZ" sz="1600" i="1" dirty="0"/>
              <a:t>Mgr. Bc. David </a:t>
            </a:r>
            <a:r>
              <a:rPr lang="cs-CZ" altLang="cs-CZ" sz="1600" i="1" dirty="0" err="1"/>
              <a:t>Póč</a:t>
            </a:r>
            <a:r>
              <a:rPr lang="cs-CZ" altLang="cs-CZ" sz="1600" i="1" dirty="0"/>
              <a:t/>
            </a:r>
            <a:br>
              <a:rPr lang="cs-CZ" altLang="cs-CZ" sz="1600" i="1" dirty="0"/>
            </a:br>
            <a:r>
              <a:rPr lang="cs-CZ" altLang="cs-CZ" sz="1600" i="1" dirty="0" smtClean="0"/>
              <a:t>Department </a:t>
            </a:r>
            <a:r>
              <a:rPr lang="cs-CZ" altLang="cs-CZ" sz="1600" i="1" dirty="0" err="1" smtClean="0"/>
              <a:t>of</a:t>
            </a:r>
            <a:r>
              <a:rPr lang="cs-CZ" altLang="cs-CZ" sz="1600" i="1" dirty="0" smtClean="0"/>
              <a:t> Public </a:t>
            </a:r>
            <a:r>
              <a:rPr lang="cs-CZ" altLang="cs-CZ" sz="1600" i="1" dirty="0" err="1" smtClean="0"/>
              <a:t>Economics</a:t>
            </a:r>
            <a:r>
              <a:rPr lang="cs-CZ" altLang="cs-CZ" dirty="0"/>
              <a:t/>
            </a:r>
            <a:br>
              <a:rPr lang="cs-CZ" altLang="cs-CZ" dirty="0"/>
            </a:br>
            <a:endParaRPr lang="cs-CZ" alt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16"/>
          <p:cNvSpPr>
            <a:spLocks noGrp="1" noChangeArrowheads="1"/>
          </p:cNvSpPr>
          <p:nvPr>
            <p:ph type="title"/>
          </p:nvPr>
        </p:nvSpPr>
        <p:spPr>
          <a:xfrm>
            <a:off x="498703" y="733654"/>
            <a:ext cx="8086635" cy="647700"/>
          </a:xfrm>
        </p:spPr>
        <p:txBody>
          <a:bodyPr/>
          <a:lstStyle/>
          <a:p>
            <a:pPr eaLnBrk="1" hangingPunct="1"/>
            <a:r>
              <a:rPr lang="cs-CZ" altLang="cs-CZ" dirty="0" smtClean="0"/>
              <a:t>Support </a:t>
            </a:r>
            <a:r>
              <a:rPr lang="cs-CZ" altLang="cs-CZ" dirty="0" err="1" smtClean="0"/>
              <a:t>of</a:t>
            </a:r>
            <a:r>
              <a:rPr lang="cs-CZ" altLang="cs-CZ" dirty="0" smtClean="0"/>
              <a:t> </a:t>
            </a:r>
            <a:r>
              <a:rPr lang="cs-CZ" altLang="cs-CZ" dirty="0" err="1" smtClean="0"/>
              <a:t>the</a:t>
            </a:r>
            <a:r>
              <a:rPr lang="cs-CZ" altLang="cs-CZ" dirty="0" smtClean="0"/>
              <a:t> </a:t>
            </a:r>
            <a:r>
              <a:rPr lang="cs-CZ" altLang="cs-CZ" dirty="0" err="1" smtClean="0"/>
              <a:t>project</a:t>
            </a:r>
            <a:r>
              <a:rPr lang="cs-CZ" altLang="cs-CZ" dirty="0" smtClean="0"/>
              <a:t> management </a:t>
            </a:r>
            <a:endParaRPr lang="cs-CZ" altLang="cs-CZ" dirty="0" smtClean="0"/>
          </a:p>
        </p:txBody>
      </p:sp>
      <p:sp>
        <p:nvSpPr>
          <p:cNvPr id="258065" name="Rectangle 17"/>
          <p:cNvSpPr>
            <a:spLocks noGrp="1" noChangeArrowheads="1"/>
          </p:cNvSpPr>
          <p:nvPr>
            <p:ph type="body" idx="1"/>
          </p:nvPr>
        </p:nvSpPr>
        <p:spPr>
          <a:xfrm>
            <a:off x="856571" y="1359582"/>
            <a:ext cx="7920037" cy="4357687"/>
          </a:xfrm>
        </p:spPr>
        <p:txBody>
          <a:bodyPr/>
          <a:lstStyle/>
          <a:p>
            <a:pPr>
              <a:defRPr/>
            </a:pPr>
            <a:r>
              <a:rPr lang="en-US" sz="1900" dirty="0" smtClean="0"/>
              <a:t>Project management could be supported by the different types of tools/instruments including the software ones. </a:t>
            </a:r>
          </a:p>
          <a:p>
            <a:pPr>
              <a:defRPr/>
            </a:pPr>
            <a:r>
              <a:rPr lang="en-US" sz="1900" dirty="0" smtClean="0"/>
              <a:t>At the moment variety of tools/instruments could be found based on the requirements of the project – functions, types and chosen methods (seminar – Gantt Charts).</a:t>
            </a:r>
          </a:p>
          <a:p>
            <a:pPr>
              <a:defRPr/>
            </a:pPr>
            <a:r>
              <a:rPr lang="en-US" sz="1900" dirty="0" smtClean="0"/>
              <a:t>Project managem</a:t>
            </a:r>
            <a:r>
              <a:rPr lang="en-US" sz="1900" dirty="0" smtClean="0"/>
              <a:t>ent methods are describing the very best practices that should be used for the project management either in the particular project phases or throughout the whole project cycle. These methods do consist from the multiple procedures that are defining for example the sequences of steps that should be taken for the successful project management.  </a:t>
            </a:r>
          </a:p>
          <a:p>
            <a:pPr>
              <a:defRPr/>
            </a:pPr>
            <a:r>
              <a:rPr lang="en-US" sz="1900" dirty="0" smtClean="0"/>
              <a:t>Among the common methods are listed:</a:t>
            </a:r>
          </a:p>
          <a:p>
            <a:pPr lvl="1">
              <a:defRPr/>
            </a:pPr>
            <a:r>
              <a:rPr lang="en-US" sz="1600" dirty="0" smtClean="0"/>
              <a:t>Methodology PRINCE2</a:t>
            </a:r>
          </a:p>
          <a:p>
            <a:pPr lvl="1">
              <a:defRPr/>
            </a:pPr>
            <a:r>
              <a:rPr lang="en-US" sz="1600" dirty="0" smtClean="0"/>
              <a:t>ISO 10006:2004  norm</a:t>
            </a:r>
          </a:p>
          <a:p>
            <a:pPr lvl="1">
              <a:defRPr/>
            </a:pPr>
            <a:r>
              <a:rPr lang="en-US" sz="1600" dirty="0" smtClean="0"/>
              <a:t>IPMA (International Project Management Association)</a:t>
            </a:r>
          </a:p>
          <a:p>
            <a:pPr lvl="1">
              <a:defRPr/>
            </a:pPr>
            <a:r>
              <a:rPr lang="en-US" sz="1600" dirty="0" smtClean="0"/>
              <a:t>PMBOK® (Project Management Body of Knowledge) od PMI</a:t>
            </a:r>
          </a:p>
          <a:p>
            <a:pPr marL="0" indent="0">
              <a:buNone/>
              <a:defRPr/>
            </a:pPr>
            <a:endParaRPr lang="en-US" sz="1900" dirty="0" smtClean="0"/>
          </a:p>
          <a:p>
            <a:pPr>
              <a:defRPr/>
            </a:pPr>
            <a:endParaRPr lang="cs-CZ" sz="1900" dirty="0"/>
          </a:p>
          <a:p>
            <a:pPr>
              <a:defRPr/>
            </a:pPr>
            <a:endParaRPr lang="cs-CZ" sz="1900" dirty="0" smtClean="0"/>
          </a:p>
          <a:p>
            <a:pPr lvl="1" eaLnBrk="1" hangingPunct="1">
              <a:defRPr/>
            </a:pPr>
            <a:endParaRPr lang="cs-CZ" dirty="0" smtClean="0"/>
          </a:p>
          <a:p>
            <a:pPr eaLnBrk="1" hangingPunct="1">
              <a:defRPr/>
            </a:pPr>
            <a:endParaRPr lang="cs-CZ" dirty="0" smtClean="0"/>
          </a:p>
        </p:txBody>
      </p:sp>
    </p:spTree>
    <p:extLst>
      <p:ext uri="{BB962C8B-B14F-4D97-AF65-F5344CB8AC3E}">
        <p14:creationId xmlns:p14="http://schemas.microsoft.com/office/powerpoint/2010/main" val="1109139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16"/>
          <p:cNvSpPr>
            <a:spLocks noGrp="1" noChangeArrowheads="1"/>
          </p:cNvSpPr>
          <p:nvPr>
            <p:ph type="title"/>
          </p:nvPr>
        </p:nvSpPr>
        <p:spPr>
          <a:xfrm>
            <a:off x="498703" y="733654"/>
            <a:ext cx="8086635" cy="647700"/>
          </a:xfrm>
        </p:spPr>
        <p:txBody>
          <a:bodyPr/>
          <a:lstStyle/>
          <a:p>
            <a:pPr eaLnBrk="1" hangingPunct="1"/>
            <a:r>
              <a:rPr lang="en-US" altLang="cs-CZ" dirty="0" smtClean="0"/>
              <a:t>Description of selected methods </a:t>
            </a:r>
            <a:r>
              <a:rPr lang="cs-CZ" altLang="cs-CZ" dirty="0" smtClean="0"/>
              <a:t>(1)</a:t>
            </a:r>
            <a:endParaRPr lang="en-US" altLang="cs-CZ" dirty="0" smtClean="0"/>
          </a:p>
        </p:txBody>
      </p:sp>
      <p:sp>
        <p:nvSpPr>
          <p:cNvPr id="258065" name="Rectangle 17"/>
          <p:cNvSpPr>
            <a:spLocks noGrp="1" noChangeArrowheads="1"/>
          </p:cNvSpPr>
          <p:nvPr>
            <p:ph type="body" idx="1"/>
          </p:nvPr>
        </p:nvSpPr>
        <p:spPr>
          <a:xfrm>
            <a:off x="856571" y="1359582"/>
            <a:ext cx="7920037" cy="4357687"/>
          </a:xfrm>
        </p:spPr>
        <p:txBody>
          <a:bodyPr/>
          <a:lstStyle/>
          <a:p>
            <a:pPr>
              <a:defRPr/>
            </a:pPr>
            <a:r>
              <a:rPr lang="en-US" sz="1900" dirty="0" smtClean="0"/>
              <a:t>When the specific method/instrument/tool should be used, the project team should make a decision if the selected one could be helpful for the project itself. Usually the decision is based on the three main factors:</a:t>
            </a:r>
          </a:p>
          <a:p>
            <a:pPr lvl="1">
              <a:defRPr/>
            </a:pPr>
            <a:r>
              <a:rPr lang="en-US" sz="1900" dirty="0" smtClean="0"/>
              <a:t>On the organization where the project is taking place (type, culture, size, management etc.) </a:t>
            </a:r>
          </a:p>
          <a:p>
            <a:pPr lvl="1">
              <a:defRPr/>
            </a:pPr>
            <a:r>
              <a:rPr lang="en-US" sz="1900" dirty="0" smtClean="0"/>
              <a:t>On the project specifications (content of the project, budget, priorities, risks, connections within the portfolio etc.) </a:t>
            </a:r>
          </a:p>
          <a:p>
            <a:pPr lvl="1">
              <a:defRPr/>
            </a:pPr>
            <a:r>
              <a:rPr lang="en-US" sz="1900" dirty="0" smtClean="0"/>
              <a:t>On the project manager personality and experience   </a:t>
            </a:r>
          </a:p>
          <a:p>
            <a:pPr>
              <a:defRPr/>
            </a:pPr>
            <a:r>
              <a:rPr lang="en-US" sz="1900" dirty="0" smtClean="0"/>
              <a:t>Necessity to asses if the selected procedure is „eligible“ for the given project – sometimes the project managers have a tendency to „overuse“ the methods/instruments and the </a:t>
            </a:r>
          </a:p>
          <a:p>
            <a:pPr>
              <a:defRPr/>
            </a:pPr>
            <a:endParaRPr lang="cs-CZ" sz="1900" dirty="0"/>
          </a:p>
          <a:p>
            <a:pPr>
              <a:defRPr/>
            </a:pPr>
            <a:endParaRPr lang="cs-CZ" sz="1900" dirty="0" smtClean="0"/>
          </a:p>
          <a:p>
            <a:pPr lvl="1" eaLnBrk="1" hangingPunct="1">
              <a:defRPr/>
            </a:pPr>
            <a:endParaRPr lang="cs-CZ" dirty="0" smtClean="0"/>
          </a:p>
          <a:p>
            <a:pPr eaLnBrk="1" hangingPunct="1">
              <a:defRPr/>
            </a:pPr>
            <a:endParaRPr lang="cs-CZ" dirty="0" smtClean="0"/>
          </a:p>
        </p:txBody>
      </p:sp>
    </p:spTree>
    <p:extLst>
      <p:ext uri="{BB962C8B-B14F-4D97-AF65-F5344CB8AC3E}">
        <p14:creationId xmlns:p14="http://schemas.microsoft.com/office/powerpoint/2010/main" val="2600393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16"/>
          <p:cNvSpPr>
            <a:spLocks noGrp="1" noChangeArrowheads="1"/>
          </p:cNvSpPr>
          <p:nvPr>
            <p:ph type="title"/>
          </p:nvPr>
        </p:nvSpPr>
        <p:spPr>
          <a:xfrm>
            <a:off x="498703" y="733654"/>
            <a:ext cx="8086635" cy="647700"/>
          </a:xfrm>
        </p:spPr>
        <p:txBody>
          <a:bodyPr/>
          <a:lstStyle/>
          <a:p>
            <a:pPr eaLnBrk="1" hangingPunct="1"/>
            <a:r>
              <a:rPr lang="en-US" altLang="cs-CZ" dirty="0" smtClean="0"/>
              <a:t>Description of selected methods </a:t>
            </a:r>
            <a:r>
              <a:rPr lang="cs-CZ" altLang="cs-CZ" dirty="0" smtClean="0"/>
              <a:t>(2)</a:t>
            </a:r>
            <a:endParaRPr lang="en-US" altLang="cs-CZ" dirty="0" smtClean="0"/>
          </a:p>
        </p:txBody>
      </p:sp>
      <p:sp>
        <p:nvSpPr>
          <p:cNvPr id="258065" name="Rectangle 17"/>
          <p:cNvSpPr>
            <a:spLocks noGrp="1" noChangeArrowheads="1"/>
          </p:cNvSpPr>
          <p:nvPr>
            <p:ph type="body" idx="1"/>
          </p:nvPr>
        </p:nvSpPr>
        <p:spPr>
          <a:xfrm>
            <a:off x="856571" y="1359582"/>
            <a:ext cx="7920037" cy="4357687"/>
          </a:xfrm>
        </p:spPr>
        <p:txBody>
          <a:bodyPr/>
          <a:lstStyle/>
          <a:p>
            <a:pPr>
              <a:defRPr/>
            </a:pPr>
            <a:r>
              <a:rPr lang="en-US" sz="1900" dirty="0" smtClean="0"/>
              <a:t>Network Analysis – group of special analytical methods that are being used, when there is a necessity to analyze or optimize the network within the interconnected elements of the project. There is usually to possibility to calculate the so</a:t>
            </a:r>
            <a:r>
              <a:rPr lang="cs-CZ" sz="1900" dirty="0" smtClean="0"/>
              <a:t>-</a:t>
            </a:r>
            <a:r>
              <a:rPr lang="en-US" sz="1900" dirty="0" smtClean="0"/>
              <a:t>called critical paths among the elements (like CPM, PERT).    </a:t>
            </a:r>
          </a:p>
          <a:p>
            <a:pPr lvl="1">
              <a:defRPr/>
            </a:pPr>
            <a:r>
              <a:rPr lang="en-US" sz="1900" dirty="0" smtClean="0"/>
              <a:t>CPM – Critical Path Methods, used from 1954. Deterministic application of the network graphs, could be used to track down resources of all kinds (for example time units).</a:t>
            </a:r>
          </a:p>
          <a:p>
            <a:pPr lvl="1">
              <a:defRPr/>
            </a:pPr>
            <a:r>
              <a:rPr lang="en-US" sz="1900" dirty="0" smtClean="0"/>
              <a:t>PERT -  Program Evaluation and </a:t>
            </a:r>
            <a:r>
              <a:rPr lang="en-US" sz="1900" dirty="0" err="1" smtClean="0"/>
              <a:t>Rewiev</a:t>
            </a:r>
            <a:r>
              <a:rPr lang="en-US" sz="1900" dirty="0" smtClean="0"/>
              <a:t> Technique, used since 1957. This method is using the direct connection between beginning and the end of the activity and is drawn by the arrow diagram. It is also the deterministic application of network graphs, probability assessment. </a:t>
            </a:r>
          </a:p>
          <a:p>
            <a:pPr lvl="1">
              <a:defRPr/>
            </a:pPr>
            <a:r>
              <a:rPr lang="en-US" sz="1900" dirty="0" smtClean="0"/>
              <a:t>GERT – Graphic Evaluation and Review Technique, since 1966, enable to monitor the project as the whole unit including the estimation of the particular activities evaluation. Not so used</a:t>
            </a:r>
            <a:r>
              <a:rPr lang="cs-CZ" sz="1900" dirty="0" smtClean="0"/>
              <a:t>. </a:t>
            </a:r>
          </a:p>
          <a:p>
            <a:pPr lvl="1">
              <a:defRPr/>
            </a:pPr>
            <a:endParaRPr lang="cs-CZ" sz="1900" dirty="0"/>
          </a:p>
          <a:p>
            <a:pPr>
              <a:defRPr/>
            </a:pPr>
            <a:endParaRPr lang="cs-CZ" sz="1900" dirty="0" smtClean="0"/>
          </a:p>
          <a:p>
            <a:pPr>
              <a:defRPr/>
            </a:pPr>
            <a:endParaRPr lang="cs-CZ" sz="1900" dirty="0"/>
          </a:p>
          <a:p>
            <a:pPr>
              <a:defRPr/>
            </a:pPr>
            <a:endParaRPr lang="cs-CZ" sz="1900" dirty="0" smtClean="0"/>
          </a:p>
          <a:p>
            <a:pPr lvl="1" eaLnBrk="1" hangingPunct="1">
              <a:defRPr/>
            </a:pPr>
            <a:endParaRPr lang="cs-CZ" dirty="0" smtClean="0"/>
          </a:p>
          <a:p>
            <a:pPr eaLnBrk="1" hangingPunct="1">
              <a:defRPr/>
            </a:pPr>
            <a:endParaRPr lang="cs-CZ" dirty="0" smtClean="0"/>
          </a:p>
        </p:txBody>
      </p:sp>
    </p:spTree>
    <p:extLst>
      <p:ext uri="{BB962C8B-B14F-4D97-AF65-F5344CB8AC3E}">
        <p14:creationId xmlns:p14="http://schemas.microsoft.com/office/powerpoint/2010/main" val="11277719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16"/>
          <p:cNvSpPr>
            <a:spLocks noGrp="1" noChangeArrowheads="1"/>
          </p:cNvSpPr>
          <p:nvPr>
            <p:ph type="title"/>
          </p:nvPr>
        </p:nvSpPr>
        <p:spPr>
          <a:xfrm>
            <a:off x="498703" y="733654"/>
            <a:ext cx="8086635" cy="647700"/>
          </a:xfrm>
        </p:spPr>
        <p:txBody>
          <a:bodyPr/>
          <a:lstStyle/>
          <a:p>
            <a:pPr eaLnBrk="1" hangingPunct="1"/>
            <a:r>
              <a:rPr lang="en-US" altLang="cs-CZ" dirty="0" smtClean="0"/>
              <a:t>Description of selected methods </a:t>
            </a:r>
            <a:r>
              <a:rPr lang="cs-CZ" altLang="cs-CZ" dirty="0" smtClean="0"/>
              <a:t>(3)</a:t>
            </a:r>
            <a:endParaRPr lang="en-US" altLang="cs-CZ" dirty="0" smtClean="0"/>
          </a:p>
        </p:txBody>
      </p:sp>
      <p:sp>
        <p:nvSpPr>
          <p:cNvPr id="258065" name="Rectangle 17"/>
          <p:cNvSpPr>
            <a:spLocks noGrp="1" noChangeArrowheads="1"/>
          </p:cNvSpPr>
          <p:nvPr>
            <p:ph type="body" idx="1"/>
          </p:nvPr>
        </p:nvSpPr>
        <p:spPr>
          <a:xfrm>
            <a:off x="856571" y="1359582"/>
            <a:ext cx="7920037" cy="4357687"/>
          </a:xfrm>
        </p:spPr>
        <p:txBody>
          <a:bodyPr/>
          <a:lstStyle/>
          <a:p>
            <a:pPr>
              <a:defRPr/>
            </a:pPr>
            <a:r>
              <a:rPr lang="en-US" sz="1900" dirty="0" smtClean="0"/>
              <a:t>Methods/Techniques</a:t>
            </a:r>
          </a:p>
          <a:p>
            <a:pPr>
              <a:defRPr/>
            </a:pPr>
            <a:r>
              <a:rPr lang="en-US" sz="1900" dirty="0" smtClean="0"/>
              <a:t>MBO Techniques – Management by Objectives, designed by Peter F. Drucker in the 50ties, very popular in 60ties and 70ties. This technique is based on the assumption that managers are loosing focus on the project targets/goals, they do focus on the particular activity and the global target is being forgotten. Technique is based on the selection and mutual correlation between target and given way how to asses the successful rate.    </a:t>
            </a:r>
          </a:p>
          <a:p>
            <a:pPr>
              <a:defRPr/>
            </a:pPr>
            <a:r>
              <a:rPr lang="en-US" sz="1900" dirty="0" smtClean="0"/>
              <a:t>Ishikawa diagrams technique – based on the principal rule – every consequence has its cause or combination of causes. Purpose of the technique is to find a solution to the problem where all the causes are drawn into the diagram. K. Ishikawa used these diagrams to track down the differences in the quality management area. Diagrams are designed to analyze relevant correlations, mechanisms to track down the costs, identify critical factors and thus set the correct hierarchy of the problems/issues and their solutions. Helpful for complex and bigger projects. </a:t>
            </a:r>
          </a:p>
          <a:p>
            <a:pPr>
              <a:defRPr/>
            </a:pPr>
            <a:endParaRPr lang="cs-CZ" sz="1900" dirty="0" smtClean="0"/>
          </a:p>
          <a:p>
            <a:pPr>
              <a:defRPr/>
            </a:pPr>
            <a:endParaRPr lang="cs-CZ" sz="1900" dirty="0"/>
          </a:p>
          <a:p>
            <a:pPr>
              <a:defRPr/>
            </a:pPr>
            <a:endParaRPr lang="cs-CZ" sz="1900" dirty="0" smtClean="0"/>
          </a:p>
          <a:p>
            <a:pPr lvl="1" eaLnBrk="1" hangingPunct="1">
              <a:defRPr/>
            </a:pPr>
            <a:endParaRPr lang="cs-CZ" dirty="0" smtClean="0"/>
          </a:p>
          <a:p>
            <a:pPr eaLnBrk="1" hangingPunct="1">
              <a:defRPr/>
            </a:pPr>
            <a:endParaRPr lang="cs-CZ" dirty="0" smtClean="0"/>
          </a:p>
        </p:txBody>
      </p:sp>
    </p:spTree>
    <p:extLst>
      <p:ext uri="{BB962C8B-B14F-4D97-AF65-F5344CB8AC3E}">
        <p14:creationId xmlns:p14="http://schemas.microsoft.com/office/powerpoint/2010/main" val="7882332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16"/>
          <p:cNvSpPr>
            <a:spLocks noGrp="1" noChangeArrowheads="1"/>
          </p:cNvSpPr>
          <p:nvPr>
            <p:ph type="title"/>
          </p:nvPr>
        </p:nvSpPr>
        <p:spPr>
          <a:xfrm>
            <a:off x="498703" y="733654"/>
            <a:ext cx="8086635" cy="647700"/>
          </a:xfrm>
        </p:spPr>
        <p:txBody>
          <a:bodyPr/>
          <a:lstStyle/>
          <a:p>
            <a:pPr eaLnBrk="1" hangingPunct="1"/>
            <a:r>
              <a:rPr lang="cs-CZ" altLang="cs-CZ" dirty="0" err="1" smtClean="0"/>
              <a:t>Comparison</a:t>
            </a:r>
            <a:r>
              <a:rPr lang="cs-CZ" altLang="cs-CZ" dirty="0" smtClean="0"/>
              <a:t> </a:t>
            </a:r>
            <a:r>
              <a:rPr lang="cs-CZ" altLang="cs-CZ" dirty="0" err="1" smtClean="0"/>
              <a:t>of</a:t>
            </a:r>
            <a:r>
              <a:rPr lang="cs-CZ" altLang="cs-CZ" dirty="0" smtClean="0"/>
              <a:t> </a:t>
            </a:r>
            <a:r>
              <a:rPr lang="cs-CZ" altLang="cs-CZ" dirty="0" err="1" smtClean="0"/>
              <a:t>the</a:t>
            </a:r>
            <a:r>
              <a:rPr lang="cs-CZ" altLang="cs-CZ" dirty="0" smtClean="0"/>
              <a:t> PMI (PMP) and PRINCE2 </a:t>
            </a:r>
            <a:endParaRPr lang="en-US" altLang="cs-CZ" dirty="0" smtClean="0"/>
          </a:p>
        </p:txBody>
      </p:sp>
      <p:sp>
        <p:nvSpPr>
          <p:cNvPr id="258065" name="Rectangle 17"/>
          <p:cNvSpPr>
            <a:spLocks noGrp="1" noChangeArrowheads="1"/>
          </p:cNvSpPr>
          <p:nvPr>
            <p:ph type="body" idx="1"/>
          </p:nvPr>
        </p:nvSpPr>
        <p:spPr>
          <a:xfrm>
            <a:off x="856571" y="1359582"/>
            <a:ext cx="7920037" cy="4357687"/>
          </a:xfrm>
        </p:spPr>
        <p:txBody>
          <a:bodyPr/>
          <a:lstStyle/>
          <a:p>
            <a:pPr>
              <a:defRPr/>
            </a:pPr>
            <a:r>
              <a:rPr lang="cs-CZ" sz="1900" dirty="0" smtClean="0"/>
              <a:t>At </a:t>
            </a:r>
            <a:r>
              <a:rPr lang="cs-CZ" sz="1900" dirty="0" err="1" smtClean="0"/>
              <a:t>the</a:t>
            </a:r>
            <a:r>
              <a:rPr lang="cs-CZ" sz="1900" dirty="0" smtClean="0"/>
              <a:t> moment </a:t>
            </a:r>
            <a:r>
              <a:rPr lang="cs-CZ" sz="1900" dirty="0" err="1" smtClean="0"/>
              <a:t>the</a:t>
            </a:r>
            <a:r>
              <a:rPr lang="cs-CZ" sz="1900" dirty="0" smtClean="0"/>
              <a:t> most </a:t>
            </a:r>
            <a:r>
              <a:rPr lang="cs-CZ" sz="1900" dirty="0" err="1" smtClean="0"/>
              <a:t>recognized</a:t>
            </a:r>
            <a:r>
              <a:rPr lang="cs-CZ" sz="1900" dirty="0" smtClean="0"/>
              <a:t> </a:t>
            </a:r>
            <a:r>
              <a:rPr lang="cs-CZ" sz="1900" dirty="0" err="1" smtClean="0"/>
              <a:t>certification</a:t>
            </a:r>
            <a:r>
              <a:rPr lang="cs-CZ" sz="1900" dirty="0" smtClean="0"/>
              <a:t> </a:t>
            </a:r>
            <a:r>
              <a:rPr lang="cs-CZ" sz="1900" dirty="0" err="1" smtClean="0"/>
              <a:t>within</a:t>
            </a:r>
            <a:r>
              <a:rPr lang="cs-CZ" sz="1900" dirty="0" smtClean="0"/>
              <a:t> </a:t>
            </a:r>
            <a:r>
              <a:rPr lang="cs-CZ" sz="1900" dirty="0" err="1" smtClean="0"/>
              <a:t>the</a:t>
            </a:r>
            <a:r>
              <a:rPr lang="cs-CZ" sz="1900" dirty="0" smtClean="0"/>
              <a:t> </a:t>
            </a:r>
            <a:r>
              <a:rPr lang="cs-CZ" sz="1900" dirty="0" err="1" smtClean="0"/>
              <a:t>project</a:t>
            </a:r>
            <a:r>
              <a:rPr lang="cs-CZ" sz="1900" dirty="0" smtClean="0"/>
              <a:t> management </a:t>
            </a:r>
          </a:p>
          <a:p>
            <a:pPr>
              <a:defRPr/>
            </a:pPr>
            <a:r>
              <a:rPr lang="cs-CZ" sz="1900" dirty="0" smtClean="0"/>
              <a:t>PRINCE – </a:t>
            </a:r>
            <a:r>
              <a:rPr lang="cs-CZ" sz="1900" dirty="0" err="1" smtClean="0"/>
              <a:t>created</a:t>
            </a:r>
            <a:r>
              <a:rPr lang="cs-CZ" sz="1900" dirty="0" smtClean="0"/>
              <a:t> in 1989 in Great </a:t>
            </a:r>
            <a:r>
              <a:rPr lang="cs-CZ" sz="1900" dirty="0" err="1" smtClean="0"/>
              <a:t>Britain</a:t>
            </a:r>
            <a:r>
              <a:rPr lang="cs-CZ" sz="1900" dirty="0"/>
              <a:t> </a:t>
            </a:r>
            <a:r>
              <a:rPr lang="cs-CZ" sz="1900" dirty="0" smtClean="0"/>
              <a:t>– response to </a:t>
            </a:r>
            <a:r>
              <a:rPr lang="cs-CZ" sz="1900" dirty="0" err="1" smtClean="0"/>
              <a:t>the</a:t>
            </a:r>
            <a:r>
              <a:rPr lang="cs-CZ" sz="1900" dirty="0" smtClean="0"/>
              <a:t> </a:t>
            </a:r>
            <a:r>
              <a:rPr lang="cs-CZ" sz="1900" dirty="0" err="1" smtClean="0"/>
              <a:t>needs</a:t>
            </a:r>
            <a:r>
              <a:rPr lang="cs-CZ" sz="1900" dirty="0" smtClean="0"/>
              <a:t> </a:t>
            </a:r>
            <a:r>
              <a:rPr lang="cs-CZ" sz="1900" dirty="0" err="1" smtClean="0"/>
              <a:t>of</a:t>
            </a:r>
            <a:r>
              <a:rPr lang="cs-CZ" sz="1900" dirty="0" smtClean="0"/>
              <a:t> </a:t>
            </a:r>
            <a:r>
              <a:rPr lang="cs-CZ" sz="1900" dirty="0" err="1" smtClean="0"/>
              <a:t>the</a:t>
            </a:r>
            <a:r>
              <a:rPr lang="cs-CZ" sz="1900" dirty="0" smtClean="0"/>
              <a:t> public/</a:t>
            </a:r>
            <a:r>
              <a:rPr lang="cs-CZ" sz="1900" dirty="0" err="1" smtClean="0"/>
              <a:t>governmental</a:t>
            </a:r>
            <a:r>
              <a:rPr lang="cs-CZ" sz="1900" dirty="0" smtClean="0"/>
              <a:t> IT </a:t>
            </a:r>
            <a:r>
              <a:rPr lang="cs-CZ" sz="1900" dirty="0" err="1" smtClean="0"/>
              <a:t>projects</a:t>
            </a:r>
            <a:r>
              <a:rPr lang="cs-CZ" sz="1900" dirty="0" smtClean="0"/>
              <a:t> (</a:t>
            </a:r>
            <a:r>
              <a:rPr lang="cs-CZ" sz="1900" dirty="0" err="1" smtClean="0"/>
              <a:t>high</a:t>
            </a:r>
            <a:r>
              <a:rPr lang="cs-CZ" sz="1900" dirty="0" smtClean="0"/>
              <a:t> </a:t>
            </a:r>
            <a:r>
              <a:rPr lang="cs-CZ" sz="1900" dirty="0" err="1" smtClean="0"/>
              <a:t>failure</a:t>
            </a:r>
            <a:r>
              <a:rPr lang="cs-CZ" sz="1900" dirty="0" smtClean="0"/>
              <a:t> </a:t>
            </a:r>
            <a:r>
              <a:rPr lang="cs-CZ" sz="1900" dirty="0" err="1" smtClean="0"/>
              <a:t>rate</a:t>
            </a:r>
            <a:r>
              <a:rPr lang="cs-CZ" sz="1900" dirty="0" smtClean="0"/>
              <a:t>), </a:t>
            </a:r>
            <a:r>
              <a:rPr lang="cs-CZ" sz="1900" dirty="0" err="1" smtClean="0"/>
              <a:t>rebuild</a:t>
            </a:r>
            <a:r>
              <a:rPr lang="cs-CZ" sz="1900" dirty="0" smtClean="0"/>
              <a:t> in 1996 as a PRINCE2. </a:t>
            </a:r>
          </a:p>
          <a:p>
            <a:pPr>
              <a:defRPr/>
            </a:pPr>
            <a:r>
              <a:rPr lang="cs-CZ" sz="1900" dirty="0" smtClean="0"/>
              <a:t>PMI – </a:t>
            </a:r>
            <a:r>
              <a:rPr lang="cs-CZ" sz="1900" dirty="0" err="1" smtClean="0"/>
              <a:t>created</a:t>
            </a:r>
            <a:r>
              <a:rPr lang="cs-CZ" sz="1900" dirty="0" smtClean="0"/>
              <a:t> in 1969 in US – </a:t>
            </a:r>
            <a:r>
              <a:rPr lang="cs-CZ" sz="1900" dirty="0" err="1" smtClean="0"/>
              <a:t>rapidly</a:t>
            </a:r>
            <a:r>
              <a:rPr lang="cs-CZ" sz="1900" dirty="0" smtClean="0"/>
              <a:t> </a:t>
            </a:r>
            <a:r>
              <a:rPr lang="cs-CZ" sz="1900" dirty="0" err="1" smtClean="0"/>
              <a:t>growing</a:t>
            </a:r>
            <a:r>
              <a:rPr lang="cs-CZ" sz="1900" dirty="0" smtClean="0"/>
              <a:t> </a:t>
            </a:r>
            <a:r>
              <a:rPr lang="cs-CZ" sz="1900" dirty="0" err="1" smtClean="0"/>
              <a:t>industry</a:t>
            </a:r>
            <a:r>
              <a:rPr lang="cs-CZ" sz="1900" dirty="0" smtClean="0"/>
              <a:t> and </a:t>
            </a:r>
            <a:r>
              <a:rPr lang="cs-CZ" sz="1900" dirty="0" err="1" smtClean="0"/>
              <a:t>necessity</a:t>
            </a:r>
            <a:r>
              <a:rPr lang="cs-CZ" sz="1900" dirty="0" smtClean="0"/>
              <a:t> to </a:t>
            </a:r>
            <a:r>
              <a:rPr lang="cs-CZ" sz="1900" dirty="0" err="1" smtClean="0"/>
              <a:t>have</a:t>
            </a:r>
            <a:r>
              <a:rPr lang="cs-CZ" sz="1900" dirty="0" smtClean="0"/>
              <a:t> </a:t>
            </a:r>
            <a:r>
              <a:rPr lang="cs-CZ" sz="1900" dirty="0" err="1" smtClean="0"/>
              <a:t>common</a:t>
            </a:r>
            <a:r>
              <a:rPr lang="cs-CZ" sz="1900" dirty="0" smtClean="0"/>
              <a:t> management </a:t>
            </a:r>
            <a:r>
              <a:rPr lang="cs-CZ" sz="1900" dirty="0" err="1" smtClean="0"/>
              <a:t>standards</a:t>
            </a:r>
            <a:r>
              <a:rPr lang="cs-CZ" sz="1900" dirty="0" smtClean="0"/>
              <a:t>. </a:t>
            </a:r>
            <a:r>
              <a:rPr lang="cs-CZ" sz="1900" dirty="0" err="1" smtClean="0"/>
              <a:t>Leading</a:t>
            </a:r>
            <a:r>
              <a:rPr lang="cs-CZ" sz="1900" dirty="0" smtClean="0"/>
              <a:t> in 1980ties to </a:t>
            </a:r>
            <a:r>
              <a:rPr lang="cs-CZ" sz="1900" dirty="0" err="1" smtClean="0"/>
              <a:t>the</a:t>
            </a:r>
            <a:r>
              <a:rPr lang="cs-CZ" sz="1900" dirty="0" smtClean="0"/>
              <a:t> </a:t>
            </a:r>
            <a:r>
              <a:rPr lang="cs-CZ" sz="1900" dirty="0" err="1" smtClean="0"/>
              <a:t>first</a:t>
            </a:r>
            <a:r>
              <a:rPr lang="cs-CZ" sz="1900" dirty="0" smtClean="0"/>
              <a:t> </a:t>
            </a:r>
            <a:r>
              <a:rPr lang="cs-CZ" sz="1900" dirty="0" err="1" smtClean="0"/>
              <a:t>efforts</a:t>
            </a:r>
            <a:r>
              <a:rPr lang="cs-CZ" sz="1900" dirty="0" smtClean="0"/>
              <a:t> to </a:t>
            </a:r>
            <a:r>
              <a:rPr lang="cs-CZ" sz="1900" dirty="0" err="1" smtClean="0"/>
              <a:t>produce</a:t>
            </a:r>
            <a:r>
              <a:rPr lang="cs-CZ" sz="1900" dirty="0" smtClean="0"/>
              <a:t> </a:t>
            </a:r>
            <a:r>
              <a:rPr lang="cs-CZ" sz="1900" dirty="0" err="1" smtClean="0"/>
              <a:t>the</a:t>
            </a:r>
            <a:r>
              <a:rPr lang="cs-CZ" sz="1900" dirty="0" smtClean="0"/>
              <a:t> so </a:t>
            </a:r>
            <a:r>
              <a:rPr lang="cs-CZ" sz="1900" dirty="0" err="1" smtClean="0"/>
              <a:t>called</a:t>
            </a:r>
            <a:r>
              <a:rPr lang="cs-CZ" sz="1900" dirty="0" smtClean="0"/>
              <a:t> </a:t>
            </a:r>
            <a:r>
              <a:rPr lang="cs-CZ" sz="1900" dirty="0" err="1" smtClean="0"/>
              <a:t>standards</a:t>
            </a:r>
            <a:r>
              <a:rPr lang="cs-CZ" sz="1900" dirty="0" smtClean="0"/>
              <a:t> – in 1996 – </a:t>
            </a:r>
            <a:r>
              <a:rPr lang="cs-CZ" sz="1900" dirty="0" err="1" smtClean="0"/>
              <a:t>first</a:t>
            </a:r>
            <a:r>
              <a:rPr lang="cs-CZ" sz="1900" dirty="0" smtClean="0"/>
              <a:t> Project </a:t>
            </a:r>
            <a:r>
              <a:rPr lang="cs-CZ" sz="1900" dirty="0" err="1" smtClean="0"/>
              <a:t>Managament</a:t>
            </a:r>
            <a:r>
              <a:rPr lang="cs-CZ" sz="1900" dirty="0" smtClean="0"/>
              <a:t> Body </a:t>
            </a:r>
            <a:r>
              <a:rPr lang="cs-CZ" sz="1900" dirty="0" err="1" smtClean="0"/>
              <a:t>of</a:t>
            </a:r>
            <a:r>
              <a:rPr lang="cs-CZ" sz="1900" dirty="0" smtClean="0"/>
              <a:t> </a:t>
            </a:r>
            <a:r>
              <a:rPr lang="cs-CZ" sz="1900" dirty="0" err="1" smtClean="0"/>
              <a:t>Knowledge</a:t>
            </a:r>
            <a:r>
              <a:rPr lang="cs-CZ" sz="1900" dirty="0"/>
              <a:t> </a:t>
            </a:r>
            <a:r>
              <a:rPr lang="cs-CZ" sz="1900" dirty="0" smtClean="0"/>
              <a:t>(</a:t>
            </a:r>
            <a:r>
              <a:rPr lang="cs-CZ" sz="1900" dirty="0" err="1" smtClean="0"/>
              <a:t>BoK</a:t>
            </a:r>
            <a:r>
              <a:rPr lang="cs-CZ" sz="1900" dirty="0" smtClean="0"/>
              <a:t>). </a:t>
            </a:r>
          </a:p>
          <a:p>
            <a:pPr marL="0" indent="0">
              <a:buNone/>
              <a:defRPr/>
            </a:pPr>
            <a:r>
              <a:rPr lang="cs-CZ" sz="1900" dirty="0" smtClean="0"/>
              <a:t>Basic </a:t>
            </a:r>
            <a:r>
              <a:rPr lang="cs-CZ" sz="1900" dirty="0" err="1" smtClean="0"/>
              <a:t>comparison</a:t>
            </a:r>
            <a:r>
              <a:rPr lang="cs-CZ" sz="1900" dirty="0" smtClean="0"/>
              <a:t>:</a:t>
            </a:r>
          </a:p>
          <a:p>
            <a:pPr marL="0" indent="0">
              <a:buNone/>
              <a:defRPr/>
            </a:pPr>
            <a:r>
              <a:rPr lang="cs-CZ" sz="1900" dirty="0" smtClean="0"/>
              <a:t>PRINCE 2 – </a:t>
            </a:r>
            <a:r>
              <a:rPr lang="cs-CZ" sz="1900" dirty="0" err="1" smtClean="0"/>
              <a:t>developed</a:t>
            </a:r>
            <a:r>
              <a:rPr lang="cs-CZ" sz="1900" dirty="0" smtClean="0"/>
              <a:t> as a </a:t>
            </a:r>
            <a:r>
              <a:rPr lang="cs-CZ" sz="1900" dirty="0" err="1" smtClean="0"/>
              <a:t>project</a:t>
            </a:r>
            <a:r>
              <a:rPr lang="cs-CZ" sz="1900" dirty="0" smtClean="0"/>
              <a:t> management </a:t>
            </a:r>
            <a:r>
              <a:rPr lang="cs-CZ" sz="1900" dirty="0" err="1" smtClean="0"/>
              <a:t>method</a:t>
            </a:r>
            <a:r>
              <a:rPr lang="cs-CZ" sz="1900" dirty="0" smtClean="0"/>
              <a:t> </a:t>
            </a:r>
          </a:p>
          <a:p>
            <a:pPr marL="0" indent="0">
              <a:buNone/>
              <a:defRPr/>
            </a:pPr>
            <a:r>
              <a:rPr lang="cs-CZ" sz="1900" dirty="0"/>
              <a:t>	</a:t>
            </a:r>
            <a:r>
              <a:rPr lang="cs-CZ" sz="1900" dirty="0" smtClean="0"/>
              <a:t>		X</a:t>
            </a:r>
          </a:p>
          <a:p>
            <a:pPr marL="0" indent="0">
              <a:buNone/>
              <a:defRPr/>
            </a:pPr>
            <a:r>
              <a:rPr lang="cs-CZ" sz="1900" dirty="0" smtClean="0"/>
              <a:t>PMI – </a:t>
            </a:r>
            <a:r>
              <a:rPr lang="cs-CZ" sz="1900" dirty="0" err="1" smtClean="0"/>
              <a:t>through</a:t>
            </a:r>
            <a:r>
              <a:rPr lang="cs-CZ" sz="1900" dirty="0" smtClean="0"/>
              <a:t> </a:t>
            </a:r>
            <a:r>
              <a:rPr lang="cs-CZ" sz="1900" dirty="0" err="1" smtClean="0"/>
              <a:t>BoK</a:t>
            </a:r>
            <a:r>
              <a:rPr lang="cs-CZ" sz="1900" dirty="0" smtClean="0"/>
              <a:t> (</a:t>
            </a:r>
            <a:r>
              <a:rPr lang="cs-CZ" sz="1900" dirty="0" err="1" smtClean="0"/>
              <a:t>standards</a:t>
            </a:r>
            <a:r>
              <a:rPr lang="cs-CZ" sz="1900" dirty="0" smtClean="0"/>
              <a:t>) </a:t>
            </a:r>
            <a:r>
              <a:rPr lang="cs-CZ" sz="1900" dirty="0" err="1" smtClean="0"/>
              <a:t>developed</a:t>
            </a:r>
            <a:r>
              <a:rPr lang="cs-CZ" sz="1900" dirty="0" smtClean="0"/>
              <a:t> </a:t>
            </a:r>
            <a:r>
              <a:rPr lang="cs-CZ" sz="1900" dirty="0" err="1" smtClean="0"/>
              <a:t>for</a:t>
            </a:r>
            <a:r>
              <a:rPr lang="cs-CZ" sz="1900" dirty="0" smtClean="0"/>
              <a:t> </a:t>
            </a:r>
            <a:r>
              <a:rPr lang="cs-CZ" sz="1900" dirty="0" err="1" smtClean="0"/>
              <a:t>an</a:t>
            </a:r>
            <a:r>
              <a:rPr lang="cs-CZ" sz="1900" dirty="0" smtClean="0"/>
              <a:t> </a:t>
            </a:r>
            <a:r>
              <a:rPr lang="cs-CZ" sz="1900" dirty="0" err="1" smtClean="0"/>
              <a:t>industry</a:t>
            </a:r>
            <a:r>
              <a:rPr lang="cs-CZ" sz="1900" dirty="0" smtClean="0"/>
              <a:t>  </a:t>
            </a:r>
          </a:p>
          <a:p>
            <a:pPr>
              <a:defRPr/>
            </a:pPr>
            <a:endParaRPr lang="cs-CZ" sz="1900" dirty="0"/>
          </a:p>
          <a:p>
            <a:pPr>
              <a:defRPr/>
            </a:pPr>
            <a:endParaRPr lang="cs-CZ" sz="1900" dirty="0" smtClean="0"/>
          </a:p>
          <a:p>
            <a:pPr lvl="1" eaLnBrk="1" hangingPunct="1">
              <a:defRPr/>
            </a:pPr>
            <a:endParaRPr lang="cs-CZ" dirty="0" smtClean="0"/>
          </a:p>
          <a:p>
            <a:pPr eaLnBrk="1" hangingPunct="1">
              <a:defRPr/>
            </a:pPr>
            <a:endParaRPr lang="cs-CZ" dirty="0" smtClean="0"/>
          </a:p>
        </p:txBody>
      </p:sp>
    </p:spTree>
    <p:extLst>
      <p:ext uri="{BB962C8B-B14F-4D97-AF65-F5344CB8AC3E}">
        <p14:creationId xmlns:p14="http://schemas.microsoft.com/office/powerpoint/2010/main" val="4076385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16"/>
          <p:cNvSpPr>
            <a:spLocks noGrp="1" noChangeArrowheads="1"/>
          </p:cNvSpPr>
          <p:nvPr>
            <p:ph type="title"/>
          </p:nvPr>
        </p:nvSpPr>
        <p:spPr>
          <a:xfrm>
            <a:off x="507249" y="545647"/>
            <a:ext cx="8086635" cy="647700"/>
          </a:xfrm>
        </p:spPr>
        <p:txBody>
          <a:bodyPr/>
          <a:lstStyle/>
          <a:p>
            <a:pPr eaLnBrk="1" hangingPunct="1"/>
            <a:r>
              <a:rPr lang="cs-CZ" altLang="cs-CZ" dirty="0" err="1" smtClean="0"/>
              <a:t>Comparison</a:t>
            </a:r>
            <a:r>
              <a:rPr lang="cs-CZ" altLang="cs-CZ" dirty="0" smtClean="0"/>
              <a:t> </a:t>
            </a:r>
            <a:r>
              <a:rPr lang="cs-CZ" altLang="cs-CZ" dirty="0" err="1" smtClean="0"/>
              <a:t>of</a:t>
            </a:r>
            <a:r>
              <a:rPr lang="cs-CZ" altLang="cs-CZ" dirty="0" smtClean="0"/>
              <a:t> </a:t>
            </a:r>
            <a:r>
              <a:rPr lang="cs-CZ" altLang="cs-CZ" dirty="0" err="1" smtClean="0"/>
              <a:t>the</a:t>
            </a:r>
            <a:r>
              <a:rPr lang="cs-CZ" altLang="cs-CZ" dirty="0" smtClean="0"/>
              <a:t> PMI (PMP) and PRINCE2 (2)  </a:t>
            </a:r>
            <a:endParaRPr lang="en-US" altLang="cs-CZ" dirty="0" smtClean="0"/>
          </a:p>
        </p:txBody>
      </p:sp>
      <p:sp>
        <p:nvSpPr>
          <p:cNvPr id="258065" name="Rectangle 17"/>
          <p:cNvSpPr>
            <a:spLocks noGrp="1" noChangeArrowheads="1"/>
          </p:cNvSpPr>
          <p:nvPr>
            <p:ph type="body" idx="1"/>
          </p:nvPr>
        </p:nvSpPr>
        <p:spPr>
          <a:xfrm>
            <a:off x="873663" y="1137391"/>
            <a:ext cx="7920037" cy="4357687"/>
          </a:xfrm>
        </p:spPr>
        <p:txBody>
          <a:bodyPr/>
          <a:lstStyle/>
          <a:p>
            <a:pPr>
              <a:defRPr/>
            </a:pPr>
            <a:r>
              <a:rPr lang="en-US" sz="1900" dirty="0" smtClean="0"/>
              <a:t>What do they have in common</a:t>
            </a:r>
            <a:endParaRPr lang="en-US" sz="1900" dirty="0" smtClean="0"/>
          </a:p>
          <a:p>
            <a:pPr lvl="1">
              <a:defRPr/>
            </a:pPr>
            <a:r>
              <a:rPr lang="en-US" sz="1800" dirty="0" smtClean="0"/>
              <a:t>Both are focused on the project management in any environment, culture, project topics + complexity </a:t>
            </a:r>
          </a:p>
          <a:p>
            <a:pPr lvl="1">
              <a:defRPr/>
            </a:pPr>
            <a:r>
              <a:rPr lang="en-US" sz="1800" dirty="0" smtClean="0"/>
              <a:t>Definition of procedures, roles and steps</a:t>
            </a:r>
          </a:p>
          <a:p>
            <a:pPr lvl="1">
              <a:defRPr/>
            </a:pPr>
            <a:r>
              <a:rPr lang="en-US" sz="1800" dirty="0" smtClean="0"/>
              <a:t>Dividing projects in smaller units </a:t>
            </a:r>
          </a:p>
          <a:p>
            <a:pPr lvl="1">
              <a:defRPr/>
            </a:pPr>
            <a:r>
              <a:rPr lang="en-US" sz="1800" dirty="0" smtClean="0"/>
              <a:t>Management of changes + risks + control of the quality </a:t>
            </a:r>
          </a:p>
          <a:p>
            <a:pPr marL="457200" lvl="1" indent="0">
              <a:buNone/>
              <a:defRPr/>
            </a:pPr>
            <a:endParaRPr lang="en-US" sz="1900" dirty="0" smtClean="0"/>
          </a:p>
          <a:p>
            <a:pPr lvl="0">
              <a:defRPr/>
            </a:pPr>
            <a:r>
              <a:rPr lang="en-US" sz="1900" dirty="0" smtClean="0">
                <a:solidFill>
                  <a:srgbClr val="000000"/>
                </a:solidFill>
              </a:rPr>
              <a:t>Differences </a:t>
            </a:r>
          </a:p>
          <a:p>
            <a:pPr lvl="1">
              <a:defRPr/>
            </a:pPr>
            <a:r>
              <a:rPr lang="en-US" sz="1500" dirty="0" smtClean="0">
                <a:solidFill>
                  <a:srgbClr val="000000"/>
                </a:solidFill>
              </a:rPr>
              <a:t>PMI recognizes the project cycle and each cycle is defined by the specific processes linked to </a:t>
            </a:r>
            <a:r>
              <a:rPr lang="en-US" sz="1500" dirty="0" err="1" smtClean="0">
                <a:solidFill>
                  <a:srgbClr val="000000"/>
                </a:solidFill>
              </a:rPr>
              <a:t>BoK</a:t>
            </a:r>
            <a:r>
              <a:rPr lang="en-US" sz="1500" dirty="0" smtClean="0">
                <a:solidFill>
                  <a:srgbClr val="000000"/>
                </a:solidFill>
              </a:rPr>
              <a:t>  X PRINCE 2 defines seven processes that do characterize the project cycle </a:t>
            </a:r>
          </a:p>
          <a:p>
            <a:pPr lvl="1">
              <a:defRPr/>
            </a:pPr>
            <a:r>
              <a:rPr lang="en-US" sz="1500" dirty="0" smtClean="0">
                <a:solidFill>
                  <a:srgbClr val="000000"/>
                </a:solidFill>
              </a:rPr>
              <a:t>PMI defines only few basic roles – project manager, sponsor, stakeholders X PRINCE 2 defines – three levels of project management and eight roles (Executive, Senior user, Project manager etc.)</a:t>
            </a:r>
          </a:p>
          <a:p>
            <a:pPr lvl="1">
              <a:defRPr/>
            </a:pPr>
            <a:r>
              <a:rPr lang="en-US" sz="1500" dirty="0" smtClean="0">
                <a:solidFill>
                  <a:srgbClr val="000000"/>
                </a:solidFill>
              </a:rPr>
              <a:t>PMI concentrates on the works and activities and relevant is the WBS (Working Breakdown Structure) X PRINCE 2 concentrates on products and relevant in the PBS (Product Breakdown Structure)  </a:t>
            </a:r>
          </a:p>
          <a:p>
            <a:pPr lvl="1">
              <a:defRPr/>
            </a:pPr>
            <a:r>
              <a:rPr lang="en-US" sz="1500" dirty="0" smtClean="0">
                <a:solidFill>
                  <a:srgbClr val="000000"/>
                </a:solidFill>
              </a:rPr>
              <a:t>PMI does use a lot of calculations (like values etc.) X PRINCE 2 does not require math – </a:t>
            </a:r>
            <a:r>
              <a:rPr lang="en-US" sz="1500" dirty="0" err="1" smtClean="0">
                <a:solidFill>
                  <a:srgbClr val="000000"/>
                </a:solidFill>
              </a:rPr>
              <a:t>conce</a:t>
            </a:r>
            <a:r>
              <a:rPr lang="cs-CZ" sz="1500" dirty="0" smtClean="0">
                <a:solidFill>
                  <a:srgbClr val="000000"/>
                </a:solidFill>
              </a:rPr>
              <a:t>n</a:t>
            </a:r>
            <a:r>
              <a:rPr lang="en-US" sz="1500" dirty="0" smtClean="0">
                <a:solidFill>
                  <a:srgbClr val="000000"/>
                </a:solidFill>
              </a:rPr>
              <a:t>t</a:t>
            </a:r>
            <a:r>
              <a:rPr lang="cs-CZ" sz="1500" dirty="0" smtClean="0">
                <a:solidFill>
                  <a:srgbClr val="000000"/>
                </a:solidFill>
              </a:rPr>
              <a:t>r</a:t>
            </a:r>
            <a:r>
              <a:rPr lang="en-US" sz="1500" dirty="0" err="1" smtClean="0">
                <a:solidFill>
                  <a:srgbClr val="000000"/>
                </a:solidFill>
              </a:rPr>
              <a:t>ation</a:t>
            </a:r>
            <a:r>
              <a:rPr lang="en-US" sz="1500" dirty="0" smtClean="0">
                <a:solidFill>
                  <a:srgbClr val="000000"/>
                </a:solidFill>
              </a:rPr>
              <a:t> on processes </a:t>
            </a:r>
          </a:p>
          <a:p>
            <a:pPr lvl="1">
              <a:defRPr/>
            </a:pPr>
            <a:endParaRPr lang="cs-CZ" sz="1900" dirty="0"/>
          </a:p>
          <a:p>
            <a:pPr lvl="1">
              <a:defRPr/>
            </a:pPr>
            <a:endParaRPr lang="cs-CZ" sz="1900" dirty="0"/>
          </a:p>
          <a:p>
            <a:pPr>
              <a:defRPr/>
            </a:pPr>
            <a:endParaRPr lang="cs-CZ" sz="1900" dirty="0" smtClean="0"/>
          </a:p>
          <a:p>
            <a:pPr lvl="1" eaLnBrk="1" hangingPunct="1">
              <a:defRPr/>
            </a:pPr>
            <a:endParaRPr lang="cs-CZ" dirty="0" smtClean="0"/>
          </a:p>
          <a:p>
            <a:pPr eaLnBrk="1" hangingPunct="1">
              <a:defRPr/>
            </a:pPr>
            <a:endParaRPr lang="cs-CZ" dirty="0" smtClean="0"/>
          </a:p>
        </p:txBody>
      </p:sp>
    </p:spTree>
    <p:extLst>
      <p:ext uri="{BB962C8B-B14F-4D97-AF65-F5344CB8AC3E}">
        <p14:creationId xmlns:p14="http://schemas.microsoft.com/office/powerpoint/2010/main" val="10768251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p:nvPr>
        </p:nvSpPr>
        <p:spPr>
          <a:xfrm>
            <a:off x="468313" y="1004888"/>
            <a:ext cx="7775575" cy="5303837"/>
          </a:xfrm>
        </p:spPr>
        <p:txBody>
          <a:bodyPr/>
          <a:lstStyle/>
          <a:p>
            <a:pPr marL="0" indent="0">
              <a:buFont typeface="Wingdings" panose="05000000000000000000" pitchFamily="2" charset="2"/>
              <a:buNone/>
              <a:defRPr/>
            </a:pPr>
            <a:endParaRPr lang="cs-CZ" sz="2000" dirty="0" smtClean="0"/>
          </a:p>
          <a:p>
            <a:pPr marL="0" indent="0">
              <a:buFont typeface="Wingdings" panose="05000000000000000000" pitchFamily="2" charset="2"/>
              <a:buNone/>
              <a:defRPr/>
            </a:pPr>
            <a:endParaRPr lang="cs-CZ" sz="2000" dirty="0"/>
          </a:p>
          <a:p>
            <a:pPr marL="0" indent="0">
              <a:buFont typeface="Wingdings" panose="05000000000000000000" pitchFamily="2" charset="2"/>
              <a:buNone/>
              <a:defRPr/>
            </a:pPr>
            <a:endParaRPr lang="cs-CZ" sz="2000" dirty="0" smtClean="0"/>
          </a:p>
          <a:p>
            <a:pPr marL="0" indent="0">
              <a:buFont typeface="Wingdings" panose="05000000000000000000" pitchFamily="2" charset="2"/>
              <a:buNone/>
              <a:defRPr/>
            </a:pPr>
            <a:endParaRPr lang="cs-CZ" sz="2000" dirty="0"/>
          </a:p>
          <a:p>
            <a:pPr marL="0" indent="0" algn="just">
              <a:buFont typeface="Wingdings" panose="05000000000000000000" pitchFamily="2" charset="2"/>
              <a:buNone/>
              <a:defRPr/>
            </a:pPr>
            <a:r>
              <a:rPr lang="cs-CZ" sz="2000" dirty="0" smtClean="0"/>
              <a:t>	</a:t>
            </a:r>
            <a:r>
              <a:rPr lang="cs-CZ" sz="3200" b="1" dirty="0" err="1" smtClean="0"/>
              <a:t>Thanks</a:t>
            </a:r>
            <a:r>
              <a:rPr lang="cs-CZ" sz="3200" b="1" dirty="0" smtClean="0"/>
              <a:t> a lot </a:t>
            </a:r>
            <a:r>
              <a:rPr lang="cs-CZ" sz="3200" b="1" dirty="0" err="1" smtClean="0"/>
              <a:t>for</a:t>
            </a:r>
            <a:r>
              <a:rPr lang="cs-CZ" sz="3200" b="1" dirty="0" smtClean="0"/>
              <a:t> </a:t>
            </a:r>
            <a:r>
              <a:rPr lang="cs-CZ" sz="3200" b="1" dirty="0" err="1" smtClean="0"/>
              <a:t>your</a:t>
            </a:r>
            <a:r>
              <a:rPr lang="cs-CZ" sz="3200" b="1" dirty="0" smtClean="0"/>
              <a:t> </a:t>
            </a:r>
            <a:r>
              <a:rPr lang="cs-CZ" sz="3200" b="1" dirty="0" err="1" smtClean="0"/>
              <a:t>attention</a:t>
            </a:r>
            <a:r>
              <a:rPr lang="cs-CZ" sz="3200" b="1" dirty="0" smtClean="0"/>
              <a:t>! </a:t>
            </a:r>
          </a:p>
          <a:p>
            <a:pPr marL="0" indent="0">
              <a:buFont typeface="Wingdings" panose="05000000000000000000" pitchFamily="2" charset="2"/>
              <a:buNone/>
              <a:defRPr/>
            </a:pPr>
            <a:endParaRPr lang="cs-CZ" sz="3600" dirty="0"/>
          </a:p>
          <a:p>
            <a:pPr marL="0" indent="0">
              <a:buFont typeface="Wingdings" panose="05000000000000000000" pitchFamily="2" charset="2"/>
              <a:buNone/>
              <a:defRPr/>
            </a:pPr>
            <a:endParaRPr lang="cs-CZ" sz="1400" dirty="0" smtClean="0"/>
          </a:p>
          <a:p>
            <a:pPr marL="0" indent="0">
              <a:buFont typeface="Wingdings" panose="05000000000000000000" pitchFamily="2" charset="2"/>
              <a:buNone/>
              <a:defRPr/>
            </a:pPr>
            <a:endParaRPr lang="cs-CZ" sz="1400" dirty="0"/>
          </a:p>
          <a:p>
            <a:pPr marL="0" indent="0">
              <a:buFont typeface="Wingdings" panose="05000000000000000000" pitchFamily="2" charset="2"/>
              <a:buNone/>
              <a:defRPr/>
            </a:pPr>
            <a:endParaRPr lang="cs-CZ" sz="1400" dirty="0" smtClean="0"/>
          </a:p>
          <a:p>
            <a:pPr marL="0" indent="0">
              <a:buFont typeface="Wingdings" panose="05000000000000000000" pitchFamily="2" charset="2"/>
              <a:buNone/>
              <a:defRPr/>
            </a:pPr>
            <a:endParaRPr lang="cs-CZ" sz="1400" dirty="0"/>
          </a:p>
          <a:p>
            <a:pPr marL="0" indent="0">
              <a:buFont typeface="Wingdings" panose="05000000000000000000" pitchFamily="2" charset="2"/>
              <a:buNone/>
              <a:defRPr/>
            </a:pPr>
            <a:endParaRPr lang="cs-CZ" sz="1400" dirty="0" smtClean="0"/>
          </a:p>
          <a:p>
            <a:pPr marL="0" indent="0">
              <a:buFont typeface="Wingdings" panose="05000000000000000000" pitchFamily="2" charset="2"/>
              <a:buNone/>
              <a:defRPr/>
            </a:pPr>
            <a:endParaRPr lang="cs-CZ" sz="1400" dirty="0"/>
          </a:p>
          <a:p>
            <a:pPr marL="0" indent="0">
              <a:buFont typeface="Wingdings" panose="05000000000000000000" pitchFamily="2" charset="2"/>
              <a:buNone/>
              <a:defRPr/>
            </a:pPr>
            <a:r>
              <a:rPr lang="cs-CZ" sz="1400" dirty="0" err="1" smtClean="0"/>
              <a:t>Used</a:t>
            </a:r>
            <a:r>
              <a:rPr lang="cs-CZ" sz="1400" dirty="0" smtClean="0"/>
              <a:t> </a:t>
            </a:r>
            <a:r>
              <a:rPr lang="cs-CZ" sz="1400" dirty="0" err="1" smtClean="0"/>
              <a:t>sources</a:t>
            </a:r>
            <a:r>
              <a:rPr lang="cs-CZ" sz="1400" dirty="0" smtClean="0"/>
              <a:t>:</a:t>
            </a:r>
          </a:p>
          <a:p>
            <a:pPr>
              <a:defRPr/>
            </a:pPr>
            <a:r>
              <a:rPr lang="cs-CZ" sz="1400" dirty="0" smtClean="0"/>
              <a:t>PMI </a:t>
            </a:r>
            <a:r>
              <a:rPr lang="cs-CZ" sz="1400" dirty="0" err="1" smtClean="0"/>
              <a:t>Methodology</a:t>
            </a:r>
            <a:r>
              <a:rPr lang="cs-CZ" sz="1400" dirty="0" smtClean="0"/>
              <a:t>  </a:t>
            </a:r>
            <a:endParaRPr lang="cs-CZ" sz="1400" dirty="0" smtClean="0"/>
          </a:p>
          <a:p>
            <a:pPr>
              <a:defRPr/>
            </a:pPr>
            <a:r>
              <a:rPr lang="en-US" sz="1400" dirty="0"/>
              <a:t>Do you know the difference between PMI (PMP) and PRINCE2</a:t>
            </a:r>
            <a:r>
              <a:rPr lang="en-US" sz="1400" dirty="0" smtClean="0"/>
              <a:t>?</a:t>
            </a:r>
            <a:r>
              <a:rPr lang="cs-CZ" sz="1400" dirty="0" smtClean="0"/>
              <a:t> – by </a:t>
            </a:r>
            <a:r>
              <a:rPr lang="fr-FR" sz="1400" dirty="0"/>
              <a:t>PRINCE2, PMI, Scrum, Agile training </a:t>
            </a:r>
            <a:endParaRPr lang="cs-CZ" sz="1400" dirty="0" smtClean="0"/>
          </a:p>
          <a:p>
            <a:pPr>
              <a:defRPr/>
            </a:pPr>
            <a:endParaRPr lang="cs-CZ" sz="1400" dirty="0" smtClean="0"/>
          </a:p>
          <a:p>
            <a:pPr>
              <a:defRPr/>
            </a:pPr>
            <a:endParaRPr lang="cs-CZ" sz="3600" dirty="0" smtClean="0"/>
          </a:p>
          <a:p>
            <a:pPr>
              <a:defRPr/>
            </a:pPr>
            <a:endParaRPr lang="cs-CZ" sz="2000" dirty="0" smtClean="0"/>
          </a:p>
          <a:p>
            <a:pPr>
              <a:defRPr/>
            </a:pPr>
            <a:endParaRPr lang="en-US" sz="2000" dirty="0"/>
          </a:p>
        </p:txBody>
      </p:sp>
    </p:spTree>
    <p:extLst>
      <p:ext uri="{BB962C8B-B14F-4D97-AF65-F5344CB8AC3E}">
        <p14:creationId xmlns:p14="http://schemas.microsoft.com/office/powerpoint/2010/main" val="2069337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Prezentace_MU_CZ</Template>
  <TotalTime>432</TotalTime>
  <Words>922</Words>
  <Application>Microsoft Office PowerPoint</Application>
  <PresentationFormat>Předvádění na obrazovce (4:3)</PresentationFormat>
  <Paragraphs>86</Paragraphs>
  <Slides>8</Slides>
  <Notes>6</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Prezentace_MU_CZ</vt:lpstr>
      <vt:lpstr>Methods and Methodology within the Public Projects   Mgr. Bc. David Póč Department of Public Economics </vt:lpstr>
      <vt:lpstr>Support of the project management </vt:lpstr>
      <vt:lpstr>Description of selected methods (1)</vt:lpstr>
      <vt:lpstr>Description of selected methods (2)</vt:lpstr>
      <vt:lpstr>Description of selected methods (3)</vt:lpstr>
      <vt:lpstr>Comparison of the PMI (PMP) and PRINCE2 </vt:lpstr>
      <vt:lpstr>Comparison of the PMI (PMP) and PRINCE2 (2)  </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David</dc:creator>
  <cp:lastModifiedBy>Poc David</cp:lastModifiedBy>
  <cp:revision>54</cp:revision>
  <cp:lastPrinted>1601-01-01T00:00:00Z</cp:lastPrinted>
  <dcterms:created xsi:type="dcterms:W3CDTF">2015-11-23T07:04:47Z</dcterms:created>
  <dcterms:modified xsi:type="dcterms:W3CDTF">2016-04-20T15:25:05Z</dcterms:modified>
</cp:coreProperties>
</file>