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2"/>
  </p:notesMasterIdLst>
  <p:handoutMasterIdLst>
    <p:handoutMasterId r:id="rId23"/>
  </p:handoutMasterIdLst>
  <p:sldIdLst>
    <p:sldId id="256" r:id="rId2"/>
    <p:sldId id="260" r:id="rId3"/>
    <p:sldId id="257" r:id="rId4"/>
    <p:sldId id="258" r:id="rId5"/>
    <p:sldId id="262" r:id="rId6"/>
    <p:sldId id="263" r:id="rId7"/>
    <p:sldId id="266" r:id="rId8"/>
    <p:sldId id="286" r:id="rId9"/>
    <p:sldId id="274" r:id="rId10"/>
    <p:sldId id="275" r:id="rId11"/>
    <p:sldId id="276" r:id="rId12"/>
    <p:sldId id="279" r:id="rId13"/>
    <p:sldId id="287" r:id="rId14"/>
    <p:sldId id="268" r:id="rId15"/>
    <p:sldId id="288" r:id="rId16"/>
    <p:sldId id="264" r:id="rId17"/>
    <p:sldId id="281" r:id="rId18"/>
    <p:sldId id="280" r:id="rId19"/>
    <p:sldId id="289" r:id="rId20"/>
    <p:sldId id="290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11" autoAdjust="0"/>
  </p:normalViewPr>
  <p:slideViewPr>
    <p:cSldViewPr snapToGrid="0">
      <p:cViewPr varScale="1">
        <p:scale>
          <a:sx n="115" d="100"/>
          <a:sy n="115" d="100"/>
        </p:scale>
        <p:origin x="1530" y="11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C8242A-C896-41BE-BFE4-07FD187C4664}" type="doc">
      <dgm:prSet loTypeId="urn:microsoft.com/office/officeart/2005/8/layout/orgChart1" loCatId="hierarchy" qsTypeId="urn:microsoft.com/office/officeart/2005/8/quickstyle/3d9" qsCatId="3D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DCD515FB-15E8-4062-A391-C6A1F015490F}">
      <dgm:prSet phldrT="[Text]"/>
      <dgm:spPr>
        <a:solidFill>
          <a:srgbClr val="FF0000"/>
        </a:solidFill>
      </dgm:spPr>
      <dgm:t>
        <a:bodyPr/>
        <a:lstStyle/>
        <a:p>
          <a:r>
            <a:rPr lang="cs-CZ" dirty="0" smtClean="0"/>
            <a:t>SWOT</a:t>
          </a:r>
          <a:endParaRPr lang="cs-CZ" dirty="0"/>
        </a:p>
      </dgm:t>
    </dgm:pt>
    <dgm:pt modelId="{E2CFB6EB-2A34-4C3C-8EB4-550CEF03F672}" type="parTrans" cxnId="{F972EF53-3EC1-43ED-8529-66BDAD8767EE}">
      <dgm:prSet/>
      <dgm:spPr/>
      <dgm:t>
        <a:bodyPr/>
        <a:lstStyle/>
        <a:p>
          <a:endParaRPr lang="cs-CZ"/>
        </a:p>
      </dgm:t>
    </dgm:pt>
    <dgm:pt modelId="{9033B1D4-C214-4B95-B9AA-4754CFD5050B}" type="sibTrans" cxnId="{F972EF53-3EC1-43ED-8529-66BDAD8767EE}">
      <dgm:prSet/>
      <dgm:spPr/>
      <dgm:t>
        <a:bodyPr/>
        <a:lstStyle/>
        <a:p>
          <a:endParaRPr lang="cs-CZ"/>
        </a:p>
      </dgm:t>
    </dgm:pt>
    <dgm:pt modelId="{80AB80AD-8307-4A5B-B058-4DB474A667E1}" type="asst">
      <dgm:prSet phldrT="[Text]"/>
      <dgm:spPr>
        <a:solidFill>
          <a:srgbClr val="92D050"/>
        </a:solidFill>
      </dgm:spPr>
      <dgm:t>
        <a:bodyPr/>
        <a:lstStyle/>
        <a:p>
          <a:r>
            <a:rPr lang="cs-CZ" dirty="0" smtClean="0"/>
            <a:t>SWOT1</a:t>
          </a:r>
          <a:endParaRPr lang="cs-CZ" dirty="0"/>
        </a:p>
      </dgm:t>
    </dgm:pt>
    <dgm:pt modelId="{89E8E4DD-B85A-4224-B7BE-01D6C4EA3960}" type="parTrans" cxnId="{1BE0EA6A-17C0-4702-88EF-90CFF57599E8}">
      <dgm:prSet/>
      <dgm:spPr/>
      <dgm:t>
        <a:bodyPr/>
        <a:lstStyle/>
        <a:p>
          <a:endParaRPr lang="cs-CZ"/>
        </a:p>
      </dgm:t>
    </dgm:pt>
    <dgm:pt modelId="{6C6B23EC-B341-4DAF-9B7F-9E73422D3001}" type="sibTrans" cxnId="{1BE0EA6A-17C0-4702-88EF-90CFF57599E8}">
      <dgm:prSet/>
      <dgm:spPr/>
      <dgm:t>
        <a:bodyPr/>
        <a:lstStyle/>
        <a:p>
          <a:endParaRPr lang="cs-CZ"/>
        </a:p>
      </dgm:t>
    </dgm:pt>
    <dgm:pt modelId="{B2000ADF-0FB4-48F0-AC5E-AA42C4644F6F}">
      <dgm:prSet phldrT="[Text]"/>
      <dgm:spPr>
        <a:solidFill>
          <a:srgbClr val="92D050"/>
        </a:solidFill>
      </dgm:spPr>
      <dgm:t>
        <a:bodyPr/>
        <a:lstStyle/>
        <a:p>
          <a:r>
            <a:rPr lang="cs-CZ" dirty="0" smtClean="0"/>
            <a:t>SWOT2</a:t>
          </a:r>
          <a:endParaRPr lang="cs-CZ" dirty="0"/>
        </a:p>
      </dgm:t>
    </dgm:pt>
    <dgm:pt modelId="{5794808D-7AD2-4D56-AC8D-20342DA77D21}" type="parTrans" cxnId="{5593EC63-EAAE-4BDB-9B24-CDDF784B2192}">
      <dgm:prSet/>
      <dgm:spPr/>
      <dgm:t>
        <a:bodyPr/>
        <a:lstStyle/>
        <a:p>
          <a:endParaRPr lang="cs-CZ"/>
        </a:p>
      </dgm:t>
    </dgm:pt>
    <dgm:pt modelId="{DF7C4346-503E-4325-8F4F-2D075F064110}" type="sibTrans" cxnId="{5593EC63-EAAE-4BDB-9B24-CDDF784B2192}">
      <dgm:prSet/>
      <dgm:spPr/>
      <dgm:t>
        <a:bodyPr/>
        <a:lstStyle/>
        <a:p>
          <a:endParaRPr lang="cs-CZ"/>
        </a:p>
      </dgm:t>
    </dgm:pt>
    <dgm:pt modelId="{32DE4CC6-6BB8-4747-8F52-488CD5A522D3}">
      <dgm:prSet phldrT="[Text]"/>
      <dgm:spPr>
        <a:solidFill>
          <a:srgbClr val="92D050"/>
        </a:solidFill>
      </dgm:spPr>
      <dgm:t>
        <a:bodyPr/>
        <a:lstStyle/>
        <a:p>
          <a:r>
            <a:rPr lang="cs-CZ" dirty="0" smtClean="0"/>
            <a:t>SWOT3</a:t>
          </a:r>
          <a:endParaRPr lang="cs-CZ" dirty="0"/>
        </a:p>
      </dgm:t>
    </dgm:pt>
    <dgm:pt modelId="{34B7A573-B711-4787-9F9F-B19541BCC39A}" type="parTrans" cxnId="{BB4817D8-65F3-4681-A4A7-660B4E67668D}">
      <dgm:prSet/>
      <dgm:spPr/>
      <dgm:t>
        <a:bodyPr/>
        <a:lstStyle/>
        <a:p>
          <a:endParaRPr lang="cs-CZ"/>
        </a:p>
      </dgm:t>
    </dgm:pt>
    <dgm:pt modelId="{9E94B893-7BBF-4076-B5A1-E99385250C30}" type="sibTrans" cxnId="{BB4817D8-65F3-4681-A4A7-660B4E67668D}">
      <dgm:prSet/>
      <dgm:spPr/>
      <dgm:t>
        <a:bodyPr/>
        <a:lstStyle/>
        <a:p>
          <a:endParaRPr lang="cs-CZ"/>
        </a:p>
      </dgm:t>
    </dgm:pt>
    <dgm:pt modelId="{261B3AA0-961A-49A4-A6A1-F1102672F701}">
      <dgm:prSet phldrT="[Text]"/>
      <dgm:spPr>
        <a:solidFill>
          <a:srgbClr val="92D050"/>
        </a:solidFill>
      </dgm:spPr>
      <dgm:t>
        <a:bodyPr/>
        <a:lstStyle/>
        <a:p>
          <a:r>
            <a:rPr lang="cs-CZ" dirty="0" smtClean="0"/>
            <a:t>SWOT4</a:t>
          </a:r>
          <a:endParaRPr lang="cs-CZ" dirty="0"/>
        </a:p>
      </dgm:t>
    </dgm:pt>
    <dgm:pt modelId="{941F5552-0304-4B39-8809-E409AA5DAA1B}" type="parTrans" cxnId="{322EA8B4-B3F3-43D7-AAA8-9B4D6E27D284}">
      <dgm:prSet/>
      <dgm:spPr/>
      <dgm:t>
        <a:bodyPr/>
        <a:lstStyle/>
        <a:p>
          <a:endParaRPr lang="cs-CZ"/>
        </a:p>
      </dgm:t>
    </dgm:pt>
    <dgm:pt modelId="{B87CB065-42DE-4032-953B-8C90BC0168FB}" type="sibTrans" cxnId="{322EA8B4-B3F3-43D7-AAA8-9B4D6E27D284}">
      <dgm:prSet/>
      <dgm:spPr/>
      <dgm:t>
        <a:bodyPr/>
        <a:lstStyle/>
        <a:p>
          <a:endParaRPr lang="cs-CZ"/>
        </a:p>
      </dgm:t>
    </dgm:pt>
    <dgm:pt modelId="{5E0B4D47-CA3C-4ED5-A7E8-C38E077B156F}" type="pres">
      <dgm:prSet presAssocID="{6DC8242A-C896-41BE-BFE4-07FD187C466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F6B28993-14A5-4184-AB89-40175831E5F1}" type="pres">
      <dgm:prSet presAssocID="{DCD515FB-15E8-4062-A391-C6A1F015490F}" presName="hierRoot1" presStyleCnt="0">
        <dgm:presLayoutVars>
          <dgm:hierBranch val="init"/>
        </dgm:presLayoutVars>
      </dgm:prSet>
      <dgm:spPr/>
    </dgm:pt>
    <dgm:pt modelId="{13B01347-C860-400B-AFE8-871204E877E2}" type="pres">
      <dgm:prSet presAssocID="{DCD515FB-15E8-4062-A391-C6A1F015490F}" presName="rootComposite1" presStyleCnt="0"/>
      <dgm:spPr/>
    </dgm:pt>
    <dgm:pt modelId="{7FE17302-972C-4541-BF85-898D78ABAC76}" type="pres">
      <dgm:prSet presAssocID="{DCD515FB-15E8-4062-A391-C6A1F015490F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B567C42-97FF-4FDF-AF73-C724E3C7F4FA}" type="pres">
      <dgm:prSet presAssocID="{DCD515FB-15E8-4062-A391-C6A1F015490F}" presName="rootConnector1" presStyleLbl="node1" presStyleIdx="0" presStyleCnt="0"/>
      <dgm:spPr/>
      <dgm:t>
        <a:bodyPr/>
        <a:lstStyle/>
        <a:p>
          <a:endParaRPr lang="cs-CZ"/>
        </a:p>
      </dgm:t>
    </dgm:pt>
    <dgm:pt modelId="{26FB209C-F5FE-460F-94D6-E7D3778A5144}" type="pres">
      <dgm:prSet presAssocID="{DCD515FB-15E8-4062-A391-C6A1F015490F}" presName="hierChild2" presStyleCnt="0"/>
      <dgm:spPr/>
    </dgm:pt>
    <dgm:pt modelId="{E4E9D972-3BEB-4A80-9260-DD99DC4F1060}" type="pres">
      <dgm:prSet presAssocID="{5794808D-7AD2-4D56-AC8D-20342DA77D21}" presName="Name37" presStyleLbl="parChTrans1D2" presStyleIdx="0" presStyleCnt="4"/>
      <dgm:spPr/>
      <dgm:t>
        <a:bodyPr/>
        <a:lstStyle/>
        <a:p>
          <a:endParaRPr lang="cs-CZ"/>
        </a:p>
      </dgm:t>
    </dgm:pt>
    <dgm:pt modelId="{DBE72788-2CA7-4D91-BB9A-F98CE1C66118}" type="pres">
      <dgm:prSet presAssocID="{B2000ADF-0FB4-48F0-AC5E-AA42C4644F6F}" presName="hierRoot2" presStyleCnt="0">
        <dgm:presLayoutVars>
          <dgm:hierBranch val="init"/>
        </dgm:presLayoutVars>
      </dgm:prSet>
      <dgm:spPr/>
    </dgm:pt>
    <dgm:pt modelId="{B9EEFC07-4A08-46F4-BA61-D165648AF8A1}" type="pres">
      <dgm:prSet presAssocID="{B2000ADF-0FB4-48F0-AC5E-AA42C4644F6F}" presName="rootComposite" presStyleCnt="0"/>
      <dgm:spPr/>
    </dgm:pt>
    <dgm:pt modelId="{1B34941C-EEBD-4838-A9E6-347AD34719C1}" type="pres">
      <dgm:prSet presAssocID="{B2000ADF-0FB4-48F0-AC5E-AA42C4644F6F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9B8FC9B-5BF5-4869-A627-CB4BCB8862CD}" type="pres">
      <dgm:prSet presAssocID="{B2000ADF-0FB4-48F0-AC5E-AA42C4644F6F}" presName="rootConnector" presStyleLbl="node2" presStyleIdx="0" presStyleCnt="3"/>
      <dgm:spPr/>
      <dgm:t>
        <a:bodyPr/>
        <a:lstStyle/>
        <a:p>
          <a:endParaRPr lang="cs-CZ"/>
        </a:p>
      </dgm:t>
    </dgm:pt>
    <dgm:pt modelId="{28820B9D-DE06-467F-AB96-02B4CEEA8642}" type="pres">
      <dgm:prSet presAssocID="{B2000ADF-0FB4-48F0-AC5E-AA42C4644F6F}" presName="hierChild4" presStyleCnt="0"/>
      <dgm:spPr/>
    </dgm:pt>
    <dgm:pt modelId="{83A198E1-3AA3-4910-AB3A-61DB8B62365A}" type="pres">
      <dgm:prSet presAssocID="{B2000ADF-0FB4-48F0-AC5E-AA42C4644F6F}" presName="hierChild5" presStyleCnt="0"/>
      <dgm:spPr/>
    </dgm:pt>
    <dgm:pt modelId="{5A7C0E81-6382-48C9-8F9B-73B4EE749BD4}" type="pres">
      <dgm:prSet presAssocID="{34B7A573-B711-4787-9F9F-B19541BCC39A}" presName="Name37" presStyleLbl="parChTrans1D2" presStyleIdx="1" presStyleCnt="4"/>
      <dgm:spPr/>
      <dgm:t>
        <a:bodyPr/>
        <a:lstStyle/>
        <a:p>
          <a:endParaRPr lang="cs-CZ"/>
        </a:p>
      </dgm:t>
    </dgm:pt>
    <dgm:pt modelId="{6035BD4D-FFF3-42F6-9845-F0D3782597FF}" type="pres">
      <dgm:prSet presAssocID="{32DE4CC6-6BB8-4747-8F52-488CD5A522D3}" presName="hierRoot2" presStyleCnt="0">
        <dgm:presLayoutVars>
          <dgm:hierBranch val="init"/>
        </dgm:presLayoutVars>
      </dgm:prSet>
      <dgm:spPr/>
    </dgm:pt>
    <dgm:pt modelId="{8DA41F9D-946C-4F55-B518-C6B422AE5C65}" type="pres">
      <dgm:prSet presAssocID="{32DE4CC6-6BB8-4747-8F52-488CD5A522D3}" presName="rootComposite" presStyleCnt="0"/>
      <dgm:spPr/>
    </dgm:pt>
    <dgm:pt modelId="{4FF436B5-6BCA-4F10-BE9B-55363C12C621}" type="pres">
      <dgm:prSet presAssocID="{32DE4CC6-6BB8-4747-8F52-488CD5A522D3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3A856C1-1971-4F29-A569-BC502F7A4605}" type="pres">
      <dgm:prSet presAssocID="{32DE4CC6-6BB8-4747-8F52-488CD5A522D3}" presName="rootConnector" presStyleLbl="node2" presStyleIdx="1" presStyleCnt="3"/>
      <dgm:spPr/>
      <dgm:t>
        <a:bodyPr/>
        <a:lstStyle/>
        <a:p>
          <a:endParaRPr lang="cs-CZ"/>
        </a:p>
      </dgm:t>
    </dgm:pt>
    <dgm:pt modelId="{ED5D439F-D96F-47E5-9F40-599717EAF25F}" type="pres">
      <dgm:prSet presAssocID="{32DE4CC6-6BB8-4747-8F52-488CD5A522D3}" presName="hierChild4" presStyleCnt="0"/>
      <dgm:spPr/>
    </dgm:pt>
    <dgm:pt modelId="{BC95BA00-D549-4DC4-BB7F-C857F8FCD073}" type="pres">
      <dgm:prSet presAssocID="{32DE4CC6-6BB8-4747-8F52-488CD5A522D3}" presName="hierChild5" presStyleCnt="0"/>
      <dgm:spPr/>
    </dgm:pt>
    <dgm:pt modelId="{419DE210-18ED-413C-A4F0-7FA8F5327D73}" type="pres">
      <dgm:prSet presAssocID="{941F5552-0304-4B39-8809-E409AA5DAA1B}" presName="Name37" presStyleLbl="parChTrans1D2" presStyleIdx="2" presStyleCnt="4"/>
      <dgm:spPr/>
      <dgm:t>
        <a:bodyPr/>
        <a:lstStyle/>
        <a:p>
          <a:endParaRPr lang="cs-CZ"/>
        </a:p>
      </dgm:t>
    </dgm:pt>
    <dgm:pt modelId="{4A64D9FD-DF09-4EFB-81A1-89F1E6C8D72C}" type="pres">
      <dgm:prSet presAssocID="{261B3AA0-961A-49A4-A6A1-F1102672F701}" presName="hierRoot2" presStyleCnt="0">
        <dgm:presLayoutVars>
          <dgm:hierBranch val="init"/>
        </dgm:presLayoutVars>
      </dgm:prSet>
      <dgm:spPr/>
    </dgm:pt>
    <dgm:pt modelId="{C7FBF7A3-3A6B-495A-9716-3BC4F9DE1EDC}" type="pres">
      <dgm:prSet presAssocID="{261B3AA0-961A-49A4-A6A1-F1102672F701}" presName="rootComposite" presStyleCnt="0"/>
      <dgm:spPr/>
    </dgm:pt>
    <dgm:pt modelId="{6E200D82-7743-4639-B824-A9F3EC6E2D25}" type="pres">
      <dgm:prSet presAssocID="{261B3AA0-961A-49A4-A6A1-F1102672F701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3DE96F1-FD6D-4F20-9A7C-7E41A0D3DEBC}" type="pres">
      <dgm:prSet presAssocID="{261B3AA0-961A-49A4-A6A1-F1102672F701}" presName="rootConnector" presStyleLbl="node2" presStyleIdx="2" presStyleCnt="3"/>
      <dgm:spPr/>
      <dgm:t>
        <a:bodyPr/>
        <a:lstStyle/>
        <a:p>
          <a:endParaRPr lang="cs-CZ"/>
        </a:p>
      </dgm:t>
    </dgm:pt>
    <dgm:pt modelId="{99C76C2C-BB30-4163-8E49-8778A26A8F9C}" type="pres">
      <dgm:prSet presAssocID="{261B3AA0-961A-49A4-A6A1-F1102672F701}" presName="hierChild4" presStyleCnt="0"/>
      <dgm:spPr/>
    </dgm:pt>
    <dgm:pt modelId="{1DA4CF6E-257B-4CEA-924F-8396B0793374}" type="pres">
      <dgm:prSet presAssocID="{261B3AA0-961A-49A4-A6A1-F1102672F701}" presName="hierChild5" presStyleCnt="0"/>
      <dgm:spPr/>
    </dgm:pt>
    <dgm:pt modelId="{92A55800-D4B3-4FBE-9684-907ACE65959E}" type="pres">
      <dgm:prSet presAssocID="{DCD515FB-15E8-4062-A391-C6A1F015490F}" presName="hierChild3" presStyleCnt="0"/>
      <dgm:spPr/>
    </dgm:pt>
    <dgm:pt modelId="{CA07203B-F527-4AFC-A2B6-172E3E0B0E55}" type="pres">
      <dgm:prSet presAssocID="{89E8E4DD-B85A-4224-B7BE-01D6C4EA3960}" presName="Name111" presStyleLbl="parChTrans1D2" presStyleIdx="3" presStyleCnt="4"/>
      <dgm:spPr/>
      <dgm:t>
        <a:bodyPr/>
        <a:lstStyle/>
        <a:p>
          <a:endParaRPr lang="cs-CZ"/>
        </a:p>
      </dgm:t>
    </dgm:pt>
    <dgm:pt modelId="{2F0104BC-117E-4786-B2C5-ADD340B14E03}" type="pres">
      <dgm:prSet presAssocID="{80AB80AD-8307-4A5B-B058-4DB474A667E1}" presName="hierRoot3" presStyleCnt="0">
        <dgm:presLayoutVars>
          <dgm:hierBranch val="init"/>
        </dgm:presLayoutVars>
      </dgm:prSet>
      <dgm:spPr/>
    </dgm:pt>
    <dgm:pt modelId="{136BECBE-84F8-4D1C-8674-410903232117}" type="pres">
      <dgm:prSet presAssocID="{80AB80AD-8307-4A5B-B058-4DB474A667E1}" presName="rootComposite3" presStyleCnt="0"/>
      <dgm:spPr/>
    </dgm:pt>
    <dgm:pt modelId="{2EEA27CB-EB1C-4B9C-B467-524525FF189C}" type="pres">
      <dgm:prSet presAssocID="{80AB80AD-8307-4A5B-B058-4DB474A667E1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0886010-D00E-47FD-B816-1A1629BB4C65}" type="pres">
      <dgm:prSet presAssocID="{80AB80AD-8307-4A5B-B058-4DB474A667E1}" presName="rootConnector3" presStyleLbl="asst1" presStyleIdx="0" presStyleCnt="1"/>
      <dgm:spPr/>
      <dgm:t>
        <a:bodyPr/>
        <a:lstStyle/>
        <a:p>
          <a:endParaRPr lang="cs-CZ"/>
        </a:p>
      </dgm:t>
    </dgm:pt>
    <dgm:pt modelId="{70344CD2-DC2B-4E05-91C4-2641CA737E44}" type="pres">
      <dgm:prSet presAssocID="{80AB80AD-8307-4A5B-B058-4DB474A667E1}" presName="hierChild6" presStyleCnt="0"/>
      <dgm:spPr/>
    </dgm:pt>
    <dgm:pt modelId="{7C40FFAF-F665-469B-A80C-A3D92788756F}" type="pres">
      <dgm:prSet presAssocID="{80AB80AD-8307-4A5B-B058-4DB474A667E1}" presName="hierChild7" presStyleCnt="0"/>
      <dgm:spPr/>
    </dgm:pt>
  </dgm:ptLst>
  <dgm:cxnLst>
    <dgm:cxn modelId="{3F399922-77D1-4370-A716-7DFF7B77F466}" type="presOf" srcId="{261B3AA0-961A-49A4-A6A1-F1102672F701}" destId="{6E200D82-7743-4639-B824-A9F3EC6E2D25}" srcOrd="0" destOrd="0" presId="urn:microsoft.com/office/officeart/2005/8/layout/orgChart1"/>
    <dgm:cxn modelId="{322EA8B4-B3F3-43D7-AAA8-9B4D6E27D284}" srcId="{DCD515FB-15E8-4062-A391-C6A1F015490F}" destId="{261B3AA0-961A-49A4-A6A1-F1102672F701}" srcOrd="3" destOrd="0" parTransId="{941F5552-0304-4B39-8809-E409AA5DAA1B}" sibTransId="{B87CB065-42DE-4032-953B-8C90BC0168FB}"/>
    <dgm:cxn modelId="{F972EF53-3EC1-43ED-8529-66BDAD8767EE}" srcId="{6DC8242A-C896-41BE-BFE4-07FD187C4664}" destId="{DCD515FB-15E8-4062-A391-C6A1F015490F}" srcOrd="0" destOrd="0" parTransId="{E2CFB6EB-2A34-4C3C-8EB4-550CEF03F672}" sibTransId="{9033B1D4-C214-4B95-B9AA-4754CFD5050B}"/>
    <dgm:cxn modelId="{32D0D18F-D818-4799-A350-F800F8D20D49}" type="presOf" srcId="{80AB80AD-8307-4A5B-B058-4DB474A667E1}" destId="{A0886010-D00E-47FD-B816-1A1629BB4C65}" srcOrd="1" destOrd="0" presId="urn:microsoft.com/office/officeart/2005/8/layout/orgChart1"/>
    <dgm:cxn modelId="{2E6876C7-BADA-48EE-BD02-F1CF1D8127B7}" type="presOf" srcId="{32DE4CC6-6BB8-4747-8F52-488CD5A522D3}" destId="{4FF436B5-6BCA-4F10-BE9B-55363C12C621}" srcOrd="0" destOrd="0" presId="urn:microsoft.com/office/officeart/2005/8/layout/orgChart1"/>
    <dgm:cxn modelId="{DE65E280-4733-4545-A1AA-289347CDB44B}" type="presOf" srcId="{B2000ADF-0FB4-48F0-AC5E-AA42C4644F6F}" destId="{1B34941C-EEBD-4838-A9E6-347AD34719C1}" srcOrd="0" destOrd="0" presId="urn:microsoft.com/office/officeart/2005/8/layout/orgChart1"/>
    <dgm:cxn modelId="{65A04A14-D594-4114-80E9-18F313A4DB35}" type="presOf" srcId="{DCD515FB-15E8-4062-A391-C6A1F015490F}" destId="{7FE17302-972C-4541-BF85-898D78ABAC76}" srcOrd="0" destOrd="0" presId="urn:microsoft.com/office/officeart/2005/8/layout/orgChart1"/>
    <dgm:cxn modelId="{90381F35-77C9-4D16-8EDC-256D13F66BF6}" type="presOf" srcId="{941F5552-0304-4B39-8809-E409AA5DAA1B}" destId="{419DE210-18ED-413C-A4F0-7FA8F5327D73}" srcOrd="0" destOrd="0" presId="urn:microsoft.com/office/officeart/2005/8/layout/orgChart1"/>
    <dgm:cxn modelId="{90A65D29-5820-4610-AD99-B8A416997BB4}" type="presOf" srcId="{DCD515FB-15E8-4062-A391-C6A1F015490F}" destId="{FB567C42-97FF-4FDF-AF73-C724E3C7F4FA}" srcOrd="1" destOrd="0" presId="urn:microsoft.com/office/officeart/2005/8/layout/orgChart1"/>
    <dgm:cxn modelId="{11AD628E-4938-451C-88EE-2715054FD8A3}" type="presOf" srcId="{89E8E4DD-B85A-4224-B7BE-01D6C4EA3960}" destId="{CA07203B-F527-4AFC-A2B6-172E3E0B0E55}" srcOrd="0" destOrd="0" presId="urn:microsoft.com/office/officeart/2005/8/layout/orgChart1"/>
    <dgm:cxn modelId="{8E72FAF2-395D-434E-9EB1-96F9F49707DE}" type="presOf" srcId="{5794808D-7AD2-4D56-AC8D-20342DA77D21}" destId="{E4E9D972-3BEB-4A80-9260-DD99DC4F1060}" srcOrd="0" destOrd="0" presId="urn:microsoft.com/office/officeart/2005/8/layout/orgChart1"/>
    <dgm:cxn modelId="{1BE0EA6A-17C0-4702-88EF-90CFF57599E8}" srcId="{DCD515FB-15E8-4062-A391-C6A1F015490F}" destId="{80AB80AD-8307-4A5B-B058-4DB474A667E1}" srcOrd="0" destOrd="0" parTransId="{89E8E4DD-B85A-4224-B7BE-01D6C4EA3960}" sibTransId="{6C6B23EC-B341-4DAF-9B7F-9E73422D3001}"/>
    <dgm:cxn modelId="{036F6C54-3998-4E8E-889C-CE52E8F4C4E6}" type="presOf" srcId="{34B7A573-B711-4787-9F9F-B19541BCC39A}" destId="{5A7C0E81-6382-48C9-8F9B-73B4EE749BD4}" srcOrd="0" destOrd="0" presId="urn:microsoft.com/office/officeart/2005/8/layout/orgChart1"/>
    <dgm:cxn modelId="{454F6232-D872-41DF-8A2C-FC4672A10D64}" type="presOf" srcId="{B2000ADF-0FB4-48F0-AC5E-AA42C4644F6F}" destId="{19B8FC9B-5BF5-4869-A627-CB4BCB8862CD}" srcOrd="1" destOrd="0" presId="urn:microsoft.com/office/officeart/2005/8/layout/orgChart1"/>
    <dgm:cxn modelId="{BB4817D8-65F3-4681-A4A7-660B4E67668D}" srcId="{DCD515FB-15E8-4062-A391-C6A1F015490F}" destId="{32DE4CC6-6BB8-4747-8F52-488CD5A522D3}" srcOrd="2" destOrd="0" parTransId="{34B7A573-B711-4787-9F9F-B19541BCC39A}" sibTransId="{9E94B893-7BBF-4076-B5A1-E99385250C30}"/>
    <dgm:cxn modelId="{0D3B58F1-4051-43A9-8B12-C1AEEE73BC55}" type="presOf" srcId="{261B3AA0-961A-49A4-A6A1-F1102672F701}" destId="{43DE96F1-FD6D-4F20-9A7C-7E41A0D3DEBC}" srcOrd="1" destOrd="0" presId="urn:microsoft.com/office/officeart/2005/8/layout/orgChart1"/>
    <dgm:cxn modelId="{1A19C0A0-6B6F-4CD9-BD9C-1A7D0CD8E8A3}" type="presOf" srcId="{6DC8242A-C896-41BE-BFE4-07FD187C4664}" destId="{5E0B4D47-CA3C-4ED5-A7E8-C38E077B156F}" srcOrd="0" destOrd="0" presId="urn:microsoft.com/office/officeart/2005/8/layout/orgChart1"/>
    <dgm:cxn modelId="{B7E7566F-BCBD-4D34-8270-172AFD1D0E44}" type="presOf" srcId="{80AB80AD-8307-4A5B-B058-4DB474A667E1}" destId="{2EEA27CB-EB1C-4B9C-B467-524525FF189C}" srcOrd="0" destOrd="0" presId="urn:microsoft.com/office/officeart/2005/8/layout/orgChart1"/>
    <dgm:cxn modelId="{D9271D1F-EF86-4AC6-B82B-958BF2E36FC6}" type="presOf" srcId="{32DE4CC6-6BB8-4747-8F52-488CD5A522D3}" destId="{A3A856C1-1971-4F29-A569-BC502F7A4605}" srcOrd="1" destOrd="0" presId="urn:microsoft.com/office/officeart/2005/8/layout/orgChart1"/>
    <dgm:cxn modelId="{5593EC63-EAAE-4BDB-9B24-CDDF784B2192}" srcId="{DCD515FB-15E8-4062-A391-C6A1F015490F}" destId="{B2000ADF-0FB4-48F0-AC5E-AA42C4644F6F}" srcOrd="1" destOrd="0" parTransId="{5794808D-7AD2-4D56-AC8D-20342DA77D21}" sibTransId="{DF7C4346-503E-4325-8F4F-2D075F064110}"/>
    <dgm:cxn modelId="{871F101A-DA74-4065-B92C-9E0DC426F518}" type="presParOf" srcId="{5E0B4D47-CA3C-4ED5-A7E8-C38E077B156F}" destId="{F6B28993-14A5-4184-AB89-40175831E5F1}" srcOrd="0" destOrd="0" presId="urn:microsoft.com/office/officeart/2005/8/layout/orgChart1"/>
    <dgm:cxn modelId="{9802C861-67BA-48C5-A788-38BE7E755FF8}" type="presParOf" srcId="{F6B28993-14A5-4184-AB89-40175831E5F1}" destId="{13B01347-C860-400B-AFE8-871204E877E2}" srcOrd="0" destOrd="0" presId="urn:microsoft.com/office/officeart/2005/8/layout/orgChart1"/>
    <dgm:cxn modelId="{384A3D4D-ABFD-4430-8ADA-94EFB0E196E4}" type="presParOf" srcId="{13B01347-C860-400B-AFE8-871204E877E2}" destId="{7FE17302-972C-4541-BF85-898D78ABAC76}" srcOrd="0" destOrd="0" presId="urn:microsoft.com/office/officeart/2005/8/layout/orgChart1"/>
    <dgm:cxn modelId="{29B9B83D-1FDD-45FC-95ED-37F30B79105D}" type="presParOf" srcId="{13B01347-C860-400B-AFE8-871204E877E2}" destId="{FB567C42-97FF-4FDF-AF73-C724E3C7F4FA}" srcOrd="1" destOrd="0" presId="urn:microsoft.com/office/officeart/2005/8/layout/orgChart1"/>
    <dgm:cxn modelId="{EAE2972C-FD68-4F33-8387-6D98874398CA}" type="presParOf" srcId="{F6B28993-14A5-4184-AB89-40175831E5F1}" destId="{26FB209C-F5FE-460F-94D6-E7D3778A5144}" srcOrd="1" destOrd="0" presId="urn:microsoft.com/office/officeart/2005/8/layout/orgChart1"/>
    <dgm:cxn modelId="{A9CC553D-36D6-4D64-B547-5A3913127CA2}" type="presParOf" srcId="{26FB209C-F5FE-460F-94D6-E7D3778A5144}" destId="{E4E9D972-3BEB-4A80-9260-DD99DC4F1060}" srcOrd="0" destOrd="0" presId="urn:microsoft.com/office/officeart/2005/8/layout/orgChart1"/>
    <dgm:cxn modelId="{F06841AB-4575-44EA-BE8C-847BD2F5A48B}" type="presParOf" srcId="{26FB209C-F5FE-460F-94D6-E7D3778A5144}" destId="{DBE72788-2CA7-4D91-BB9A-F98CE1C66118}" srcOrd="1" destOrd="0" presId="urn:microsoft.com/office/officeart/2005/8/layout/orgChart1"/>
    <dgm:cxn modelId="{7BACBB49-76B1-4781-A3B3-86E73FF38AEA}" type="presParOf" srcId="{DBE72788-2CA7-4D91-BB9A-F98CE1C66118}" destId="{B9EEFC07-4A08-46F4-BA61-D165648AF8A1}" srcOrd="0" destOrd="0" presId="urn:microsoft.com/office/officeart/2005/8/layout/orgChart1"/>
    <dgm:cxn modelId="{9CA4B43D-0112-4C5F-89FC-BBBA56C0BA81}" type="presParOf" srcId="{B9EEFC07-4A08-46F4-BA61-D165648AF8A1}" destId="{1B34941C-EEBD-4838-A9E6-347AD34719C1}" srcOrd="0" destOrd="0" presId="urn:microsoft.com/office/officeart/2005/8/layout/orgChart1"/>
    <dgm:cxn modelId="{2FE35554-AA28-4D04-88AA-0714196DF005}" type="presParOf" srcId="{B9EEFC07-4A08-46F4-BA61-D165648AF8A1}" destId="{19B8FC9B-5BF5-4869-A627-CB4BCB8862CD}" srcOrd="1" destOrd="0" presId="urn:microsoft.com/office/officeart/2005/8/layout/orgChart1"/>
    <dgm:cxn modelId="{462ACEAD-6B5D-40E2-B249-C1BC3FD92BDB}" type="presParOf" srcId="{DBE72788-2CA7-4D91-BB9A-F98CE1C66118}" destId="{28820B9D-DE06-467F-AB96-02B4CEEA8642}" srcOrd="1" destOrd="0" presId="urn:microsoft.com/office/officeart/2005/8/layout/orgChart1"/>
    <dgm:cxn modelId="{5743A193-DC79-4B60-9BFB-0B0BBF856901}" type="presParOf" srcId="{DBE72788-2CA7-4D91-BB9A-F98CE1C66118}" destId="{83A198E1-3AA3-4910-AB3A-61DB8B62365A}" srcOrd="2" destOrd="0" presId="urn:microsoft.com/office/officeart/2005/8/layout/orgChart1"/>
    <dgm:cxn modelId="{9183F0CA-DCC6-4E0A-9CAF-830336DF7CCF}" type="presParOf" srcId="{26FB209C-F5FE-460F-94D6-E7D3778A5144}" destId="{5A7C0E81-6382-48C9-8F9B-73B4EE749BD4}" srcOrd="2" destOrd="0" presId="urn:microsoft.com/office/officeart/2005/8/layout/orgChart1"/>
    <dgm:cxn modelId="{78F69FD3-A2F6-4805-B2A0-26A4C0AC32EC}" type="presParOf" srcId="{26FB209C-F5FE-460F-94D6-E7D3778A5144}" destId="{6035BD4D-FFF3-42F6-9845-F0D3782597FF}" srcOrd="3" destOrd="0" presId="urn:microsoft.com/office/officeart/2005/8/layout/orgChart1"/>
    <dgm:cxn modelId="{DAB71334-E2FA-428E-BAB0-41E79E0C841E}" type="presParOf" srcId="{6035BD4D-FFF3-42F6-9845-F0D3782597FF}" destId="{8DA41F9D-946C-4F55-B518-C6B422AE5C65}" srcOrd="0" destOrd="0" presId="urn:microsoft.com/office/officeart/2005/8/layout/orgChart1"/>
    <dgm:cxn modelId="{40D6E977-A91B-499B-A77B-144BC964727C}" type="presParOf" srcId="{8DA41F9D-946C-4F55-B518-C6B422AE5C65}" destId="{4FF436B5-6BCA-4F10-BE9B-55363C12C621}" srcOrd="0" destOrd="0" presId="urn:microsoft.com/office/officeart/2005/8/layout/orgChart1"/>
    <dgm:cxn modelId="{19AE65BD-62D3-4D61-AD53-4C75F45BA1F8}" type="presParOf" srcId="{8DA41F9D-946C-4F55-B518-C6B422AE5C65}" destId="{A3A856C1-1971-4F29-A569-BC502F7A4605}" srcOrd="1" destOrd="0" presId="urn:microsoft.com/office/officeart/2005/8/layout/orgChart1"/>
    <dgm:cxn modelId="{BF635AE2-FE4A-46B8-BC98-5F56B04C07F7}" type="presParOf" srcId="{6035BD4D-FFF3-42F6-9845-F0D3782597FF}" destId="{ED5D439F-D96F-47E5-9F40-599717EAF25F}" srcOrd="1" destOrd="0" presId="urn:microsoft.com/office/officeart/2005/8/layout/orgChart1"/>
    <dgm:cxn modelId="{D030F51E-0ED5-41C4-8E5F-9539A56252F4}" type="presParOf" srcId="{6035BD4D-FFF3-42F6-9845-F0D3782597FF}" destId="{BC95BA00-D549-4DC4-BB7F-C857F8FCD073}" srcOrd="2" destOrd="0" presId="urn:microsoft.com/office/officeart/2005/8/layout/orgChart1"/>
    <dgm:cxn modelId="{8BFCC2AD-78BC-43C7-91E3-D9F32DF3007E}" type="presParOf" srcId="{26FB209C-F5FE-460F-94D6-E7D3778A5144}" destId="{419DE210-18ED-413C-A4F0-7FA8F5327D73}" srcOrd="4" destOrd="0" presId="urn:microsoft.com/office/officeart/2005/8/layout/orgChart1"/>
    <dgm:cxn modelId="{3E141FDF-C3C4-48C3-BF74-A8B31AD3EDE8}" type="presParOf" srcId="{26FB209C-F5FE-460F-94D6-E7D3778A5144}" destId="{4A64D9FD-DF09-4EFB-81A1-89F1E6C8D72C}" srcOrd="5" destOrd="0" presId="urn:microsoft.com/office/officeart/2005/8/layout/orgChart1"/>
    <dgm:cxn modelId="{2CA894E6-A4B4-40B5-A7C1-278AA25E8673}" type="presParOf" srcId="{4A64D9FD-DF09-4EFB-81A1-89F1E6C8D72C}" destId="{C7FBF7A3-3A6B-495A-9716-3BC4F9DE1EDC}" srcOrd="0" destOrd="0" presId="urn:microsoft.com/office/officeart/2005/8/layout/orgChart1"/>
    <dgm:cxn modelId="{BD8C9330-BD49-45FF-919F-1A09B02FB4EE}" type="presParOf" srcId="{C7FBF7A3-3A6B-495A-9716-3BC4F9DE1EDC}" destId="{6E200D82-7743-4639-B824-A9F3EC6E2D25}" srcOrd="0" destOrd="0" presId="urn:microsoft.com/office/officeart/2005/8/layout/orgChart1"/>
    <dgm:cxn modelId="{290EF03A-EDE2-4F06-B228-831CAE06E725}" type="presParOf" srcId="{C7FBF7A3-3A6B-495A-9716-3BC4F9DE1EDC}" destId="{43DE96F1-FD6D-4F20-9A7C-7E41A0D3DEBC}" srcOrd="1" destOrd="0" presId="urn:microsoft.com/office/officeart/2005/8/layout/orgChart1"/>
    <dgm:cxn modelId="{A97B1C83-A392-429B-8C32-D5F2876E0882}" type="presParOf" srcId="{4A64D9FD-DF09-4EFB-81A1-89F1E6C8D72C}" destId="{99C76C2C-BB30-4163-8E49-8778A26A8F9C}" srcOrd="1" destOrd="0" presId="urn:microsoft.com/office/officeart/2005/8/layout/orgChart1"/>
    <dgm:cxn modelId="{7650AF1E-C327-4F27-A649-7C4E862B0E5C}" type="presParOf" srcId="{4A64D9FD-DF09-4EFB-81A1-89F1E6C8D72C}" destId="{1DA4CF6E-257B-4CEA-924F-8396B0793374}" srcOrd="2" destOrd="0" presId="urn:microsoft.com/office/officeart/2005/8/layout/orgChart1"/>
    <dgm:cxn modelId="{9C5213CB-8CFE-444D-BBB6-1DB6B549F9D7}" type="presParOf" srcId="{F6B28993-14A5-4184-AB89-40175831E5F1}" destId="{92A55800-D4B3-4FBE-9684-907ACE65959E}" srcOrd="2" destOrd="0" presId="urn:microsoft.com/office/officeart/2005/8/layout/orgChart1"/>
    <dgm:cxn modelId="{04B52C26-6EB4-4AB8-AEB6-548EDB48B2A6}" type="presParOf" srcId="{92A55800-D4B3-4FBE-9684-907ACE65959E}" destId="{CA07203B-F527-4AFC-A2B6-172E3E0B0E55}" srcOrd="0" destOrd="0" presId="urn:microsoft.com/office/officeart/2005/8/layout/orgChart1"/>
    <dgm:cxn modelId="{94E11389-F0C3-4D9B-A73A-6601F030F499}" type="presParOf" srcId="{92A55800-D4B3-4FBE-9684-907ACE65959E}" destId="{2F0104BC-117E-4786-B2C5-ADD340B14E03}" srcOrd="1" destOrd="0" presId="urn:microsoft.com/office/officeart/2005/8/layout/orgChart1"/>
    <dgm:cxn modelId="{2150C329-FB86-441D-9F94-D9DD74A224D2}" type="presParOf" srcId="{2F0104BC-117E-4786-B2C5-ADD340B14E03}" destId="{136BECBE-84F8-4D1C-8674-410903232117}" srcOrd="0" destOrd="0" presId="urn:microsoft.com/office/officeart/2005/8/layout/orgChart1"/>
    <dgm:cxn modelId="{3519391F-F128-4A6E-88F9-2F3B984A3100}" type="presParOf" srcId="{136BECBE-84F8-4D1C-8674-410903232117}" destId="{2EEA27CB-EB1C-4B9C-B467-524525FF189C}" srcOrd="0" destOrd="0" presId="urn:microsoft.com/office/officeart/2005/8/layout/orgChart1"/>
    <dgm:cxn modelId="{DE2D1A0E-BEF1-418B-A26F-6C7BFE1D9C0B}" type="presParOf" srcId="{136BECBE-84F8-4D1C-8674-410903232117}" destId="{A0886010-D00E-47FD-B816-1A1629BB4C65}" srcOrd="1" destOrd="0" presId="urn:microsoft.com/office/officeart/2005/8/layout/orgChart1"/>
    <dgm:cxn modelId="{2BA2B7D7-2FB8-4F88-8135-C522C1F35755}" type="presParOf" srcId="{2F0104BC-117E-4786-B2C5-ADD340B14E03}" destId="{70344CD2-DC2B-4E05-91C4-2641CA737E44}" srcOrd="1" destOrd="0" presId="urn:microsoft.com/office/officeart/2005/8/layout/orgChart1"/>
    <dgm:cxn modelId="{85F7BE3B-0BC5-4215-BD54-928E687AE813}" type="presParOf" srcId="{2F0104BC-117E-4786-B2C5-ADD340B14E03}" destId="{7C40FFAF-F665-469B-A80C-A3D92788756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07203B-F527-4AFC-A2B6-172E3E0B0E55}">
      <dsp:nvSpPr>
        <dsp:cNvPr id="0" name=""/>
        <dsp:cNvSpPr/>
      </dsp:nvSpPr>
      <dsp:spPr>
        <a:xfrm>
          <a:off x="3367591" y="1066971"/>
          <a:ext cx="220278" cy="965028"/>
        </a:xfrm>
        <a:custGeom>
          <a:avLst/>
          <a:gdLst/>
          <a:ahLst/>
          <a:cxnLst/>
          <a:rect l="0" t="0" r="0" b="0"/>
          <a:pathLst>
            <a:path>
              <a:moveTo>
                <a:pt x="220278" y="0"/>
              </a:moveTo>
              <a:lnTo>
                <a:pt x="220278" y="965028"/>
              </a:lnTo>
              <a:lnTo>
                <a:pt x="0" y="965028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9DE210-18ED-413C-A4F0-7FA8F5327D73}">
      <dsp:nvSpPr>
        <dsp:cNvPr id="0" name=""/>
        <dsp:cNvSpPr/>
      </dsp:nvSpPr>
      <dsp:spPr>
        <a:xfrm>
          <a:off x="3587870" y="1066971"/>
          <a:ext cx="2538444" cy="19300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9778"/>
              </a:lnTo>
              <a:lnTo>
                <a:pt x="2538444" y="1709778"/>
              </a:lnTo>
              <a:lnTo>
                <a:pt x="2538444" y="193005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7C0E81-6382-48C9-8F9B-73B4EE749BD4}">
      <dsp:nvSpPr>
        <dsp:cNvPr id="0" name=""/>
        <dsp:cNvSpPr/>
      </dsp:nvSpPr>
      <dsp:spPr>
        <a:xfrm>
          <a:off x="3542150" y="1066971"/>
          <a:ext cx="91440" cy="19300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3005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E9D972-3BEB-4A80-9260-DD99DC4F1060}">
      <dsp:nvSpPr>
        <dsp:cNvPr id="0" name=""/>
        <dsp:cNvSpPr/>
      </dsp:nvSpPr>
      <dsp:spPr>
        <a:xfrm>
          <a:off x="1049425" y="1066971"/>
          <a:ext cx="2538444" cy="1930056"/>
        </a:xfrm>
        <a:custGeom>
          <a:avLst/>
          <a:gdLst/>
          <a:ahLst/>
          <a:cxnLst/>
          <a:rect l="0" t="0" r="0" b="0"/>
          <a:pathLst>
            <a:path>
              <a:moveTo>
                <a:pt x="2538444" y="0"/>
              </a:moveTo>
              <a:lnTo>
                <a:pt x="2538444" y="1709778"/>
              </a:lnTo>
              <a:lnTo>
                <a:pt x="0" y="1709778"/>
              </a:lnTo>
              <a:lnTo>
                <a:pt x="0" y="193005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E17302-972C-4541-BF85-898D78ABAC76}">
      <dsp:nvSpPr>
        <dsp:cNvPr id="0" name=""/>
        <dsp:cNvSpPr/>
      </dsp:nvSpPr>
      <dsp:spPr>
        <a:xfrm>
          <a:off x="2538926" y="18027"/>
          <a:ext cx="2097887" cy="1048943"/>
        </a:xfrm>
        <a:prstGeom prst="rect">
          <a:avLst/>
        </a:prstGeom>
        <a:solidFill>
          <a:srgbClr val="FF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  <a:sp3d extrusionH="28000" prstMaterial="matte"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500" kern="1200" dirty="0" smtClean="0"/>
            <a:t>SWOT</a:t>
          </a:r>
          <a:endParaRPr lang="cs-CZ" sz="4500" kern="1200" dirty="0"/>
        </a:p>
      </dsp:txBody>
      <dsp:txXfrm>
        <a:off x="2538926" y="18027"/>
        <a:ext cx="2097887" cy="1048943"/>
      </dsp:txXfrm>
    </dsp:sp>
    <dsp:sp modelId="{1B34941C-EEBD-4838-A9E6-347AD34719C1}">
      <dsp:nvSpPr>
        <dsp:cNvPr id="0" name=""/>
        <dsp:cNvSpPr/>
      </dsp:nvSpPr>
      <dsp:spPr>
        <a:xfrm>
          <a:off x="481" y="2997028"/>
          <a:ext cx="2097887" cy="1048943"/>
        </a:xfrm>
        <a:prstGeom prst="rect">
          <a:avLst/>
        </a:prstGeom>
        <a:solidFill>
          <a:srgbClr val="92D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  <a:sp3d extrusionH="28000" prstMaterial="matte"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500" kern="1200" dirty="0" smtClean="0"/>
            <a:t>SWOT2</a:t>
          </a:r>
          <a:endParaRPr lang="cs-CZ" sz="4500" kern="1200" dirty="0"/>
        </a:p>
      </dsp:txBody>
      <dsp:txXfrm>
        <a:off x="481" y="2997028"/>
        <a:ext cx="2097887" cy="1048943"/>
      </dsp:txXfrm>
    </dsp:sp>
    <dsp:sp modelId="{4FF436B5-6BCA-4F10-BE9B-55363C12C621}">
      <dsp:nvSpPr>
        <dsp:cNvPr id="0" name=""/>
        <dsp:cNvSpPr/>
      </dsp:nvSpPr>
      <dsp:spPr>
        <a:xfrm>
          <a:off x="2538926" y="2997028"/>
          <a:ext cx="2097887" cy="1048943"/>
        </a:xfrm>
        <a:prstGeom prst="rect">
          <a:avLst/>
        </a:prstGeom>
        <a:solidFill>
          <a:srgbClr val="92D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  <a:sp3d extrusionH="28000" prstMaterial="matte"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500" kern="1200" dirty="0" smtClean="0"/>
            <a:t>SWOT3</a:t>
          </a:r>
          <a:endParaRPr lang="cs-CZ" sz="4500" kern="1200" dirty="0"/>
        </a:p>
      </dsp:txBody>
      <dsp:txXfrm>
        <a:off x="2538926" y="2997028"/>
        <a:ext cx="2097887" cy="1048943"/>
      </dsp:txXfrm>
    </dsp:sp>
    <dsp:sp modelId="{6E200D82-7743-4639-B824-A9F3EC6E2D25}">
      <dsp:nvSpPr>
        <dsp:cNvPr id="0" name=""/>
        <dsp:cNvSpPr/>
      </dsp:nvSpPr>
      <dsp:spPr>
        <a:xfrm>
          <a:off x="5077370" y="2997028"/>
          <a:ext cx="2097887" cy="1048943"/>
        </a:xfrm>
        <a:prstGeom prst="rect">
          <a:avLst/>
        </a:prstGeom>
        <a:solidFill>
          <a:srgbClr val="92D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  <a:sp3d extrusionH="28000" prstMaterial="matte"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500" kern="1200" dirty="0" smtClean="0"/>
            <a:t>SWOT4</a:t>
          </a:r>
          <a:endParaRPr lang="cs-CZ" sz="4500" kern="1200" dirty="0"/>
        </a:p>
      </dsp:txBody>
      <dsp:txXfrm>
        <a:off x="5077370" y="2997028"/>
        <a:ext cx="2097887" cy="1048943"/>
      </dsp:txXfrm>
    </dsp:sp>
    <dsp:sp modelId="{2EEA27CB-EB1C-4B9C-B467-524525FF189C}">
      <dsp:nvSpPr>
        <dsp:cNvPr id="0" name=""/>
        <dsp:cNvSpPr/>
      </dsp:nvSpPr>
      <dsp:spPr>
        <a:xfrm>
          <a:off x="1269703" y="1507528"/>
          <a:ext cx="2097887" cy="1048943"/>
        </a:xfrm>
        <a:prstGeom prst="rect">
          <a:avLst/>
        </a:prstGeom>
        <a:solidFill>
          <a:srgbClr val="92D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  <a:sp3d extrusionH="28000" prstMaterial="matte"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500" kern="1200" dirty="0" smtClean="0"/>
            <a:t>SWOT1</a:t>
          </a:r>
          <a:endParaRPr lang="cs-CZ" sz="4500" kern="1200" dirty="0"/>
        </a:p>
      </dsp:txBody>
      <dsp:txXfrm>
        <a:off x="1269703" y="1507528"/>
        <a:ext cx="2097887" cy="10489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Qualitative</a:t>
            </a:r>
            <a:r>
              <a:rPr lang="cs-CZ" dirty="0" smtClean="0"/>
              <a:t> </a:t>
            </a:r>
            <a:r>
              <a:rPr lang="cs-CZ" dirty="0" err="1" smtClean="0"/>
              <a:t>methods</a:t>
            </a:r>
            <a:r>
              <a:rPr lang="cs-CZ" dirty="0" smtClean="0"/>
              <a:t> </a:t>
            </a:r>
            <a:r>
              <a:rPr lang="cs-CZ" dirty="0" err="1" smtClean="0"/>
              <a:t>evaluation</a:t>
            </a:r>
            <a:r>
              <a:rPr lang="cs-CZ" dirty="0" smtClean="0"/>
              <a:t> in PS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SWOT </a:t>
            </a:r>
            <a:r>
              <a:rPr lang="cs-CZ" dirty="0" err="1" smtClean="0"/>
              <a:t>analysis</a:t>
            </a:r>
            <a:r>
              <a:rPr lang="cs-CZ" dirty="0" smtClean="0"/>
              <a:t> (</a:t>
            </a:r>
            <a:r>
              <a:rPr lang="cs-CZ" dirty="0" err="1" smtClean="0"/>
              <a:t>processing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686" y="2282032"/>
            <a:ext cx="6877050" cy="3457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87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012" y="918693"/>
            <a:ext cx="8086635" cy="647700"/>
          </a:xfrm>
        </p:spPr>
        <p:txBody>
          <a:bodyPr/>
          <a:lstStyle/>
          <a:p>
            <a:r>
              <a:rPr lang="cs-CZ" dirty="0" smtClean="0"/>
              <a:t>SWOT </a:t>
            </a:r>
            <a:r>
              <a:rPr lang="cs-CZ" dirty="0" err="1" smtClean="0"/>
              <a:t>for</a:t>
            </a:r>
            <a:r>
              <a:rPr lang="cs-CZ" dirty="0" smtClean="0"/>
              <a:t> more </a:t>
            </a:r>
            <a:r>
              <a:rPr lang="cs-CZ" dirty="0" err="1" smtClean="0"/>
              <a:t>complex</a:t>
            </a:r>
            <a:r>
              <a:rPr lang="cs-CZ" dirty="0" smtClean="0"/>
              <a:t> </a:t>
            </a:r>
            <a:r>
              <a:rPr lang="cs-CZ" dirty="0" err="1" smtClean="0"/>
              <a:t>projects</a:t>
            </a:r>
            <a:r>
              <a:rPr lang="cs-CZ" dirty="0" smtClean="0"/>
              <a:t> / </a:t>
            </a:r>
            <a:r>
              <a:rPr lang="cs-CZ" dirty="0" err="1" smtClean="0"/>
              <a:t>subjects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822276113"/>
              </p:ext>
            </p:extLst>
          </p:nvPr>
        </p:nvGraphicFramePr>
        <p:xfrm>
          <a:off x="759459" y="1875396"/>
          <a:ext cx="717574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34549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CS: SWOT </a:t>
            </a:r>
            <a:r>
              <a:rPr lang="cs-CZ" dirty="0" err="1" smtClean="0"/>
              <a:t>analysis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city Němčice nad Hanou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6277" y="2107567"/>
            <a:ext cx="1948304" cy="1542644"/>
          </a:xfrm>
          <a:prstGeom prst="rect">
            <a:avLst/>
          </a:prstGeom>
        </p:spPr>
      </p:pic>
      <p:sp>
        <p:nvSpPr>
          <p:cNvPr id="7" name="Šipka dolů 6"/>
          <p:cNvSpPr/>
          <p:nvPr/>
        </p:nvSpPr>
        <p:spPr bwMode="auto">
          <a:xfrm rot="2656906">
            <a:off x="2024776" y="3283302"/>
            <a:ext cx="862885" cy="875763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8" name="Šipka dolů 7"/>
          <p:cNvSpPr/>
          <p:nvPr/>
        </p:nvSpPr>
        <p:spPr bwMode="auto">
          <a:xfrm>
            <a:off x="3848986" y="3933023"/>
            <a:ext cx="862885" cy="875763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" name="Šipka dolů 8"/>
          <p:cNvSpPr/>
          <p:nvPr/>
        </p:nvSpPr>
        <p:spPr bwMode="auto">
          <a:xfrm rot="18769339">
            <a:off x="5682728" y="3283248"/>
            <a:ext cx="862885" cy="875763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589" y="4444281"/>
            <a:ext cx="2056234" cy="1359413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06277" y="5184755"/>
            <a:ext cx="2110560" cy="1520845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33595" y="4370904"/>
            <a:ext cx="2366145" cy="1729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416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6843" y="2302286"/>
            <a:ext cx="4577717" cy="3431764"/>
          </a:xfrm>
          <a:prstGeom prst="rect">
            <a:avLst/>
          </a:prstGeom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512021" y="5911403"/>
            <a:ext cx="1740957" cy="457200"/>
          </a:xfrm>
        </p:spPr>
        <p:txBody>
          <a:bodyPr/>
          <a:lstStyle/>
          <a:p>
            <a:r>
              <a:rPr lang="cs-CZ" altLang="cs-CZ" dirty="0" smtClean="0"/>
              <a:t>CS Hrušovany n. J.</a:t>
            </a:r>
          </a:p>
          <a:p>
            <a:r>
              <a:rPr lang="cs-CZ" altLang="cs-CZ" dirty="0" smtClean="0"/>
              <a:t>Zdroj: </a:t>
            </a:r>
            <a:r>
              <a:rPr lang="cs-CZ" altLang="cs-CZ" dirty="0" err="1" smtClean="0"/>
              <a:t>Cyprich</a:t>
            </a:r>
            <a:r>
              <a:rPr lang="cs-CZ" altLang="cs-CZ" dirty="0" smtClean="0"/>
              <a:t> (2014)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2635" y="263614"/>
            <a:ext cx="6747996" cy="2634132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2582" y="1066800"/>
            <a:ext cx="5419725" cy="56388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14485" y="2095500"/>
            <a:ext cx="4410075" cy="415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694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Focus</a:t>
            </a:r>
            <a:r>
              <a:rPr lang="cs-CZ" dirty="0"/>
              <a:t> </a:t>
            </a:r>
            <a:r>
              <a:rPr lang="cs-CZ" dirty="0" err="1" smtClean="0"/>
              <a:t>groups</a:t>
            </a:r>
            <a:r>
              <a:rPr lang="cs-CZ" dirty="0" smtClean="0"/>
              <a:t> </a:t>
            </a:r>
            <a:r>
              <a:rPr lang="cs-CZ" dirty="0" err="1" smtClean="0"/>
              <a:t>vs</a:t>
            </a:r>
            <a:r>
              <a:rPr lang="cs-CZ" dirty="0" smtClean="0"/>
              <a:t> </a:t>
            </a:r>
            <a:r>
              <a:rPr lang="cs-CZ" dirty="0" err="1" smtClean="0"/>
              <a:t>roundtable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600" b="1" dirty="0" err="1" smtClean="0"/>
              <a:t>Focus</a:t>
            </a:r>
            <a:r>
              <a:rPr lang="cs-CZ" sz="1600" b="1" dirty="0" smtClean="0"/>
              <a:t> </a:t>
            </a:r>
            <a:r>
              <a:rPr lang="cs-CZ" sz="1600" b="1" dirty="0" err="1" smtClean="0"/>
              <a:t>groups</a:t>
            </a:r>
            <a:endParaRPr lang="cs-CZ" sz="1600" b="1" dirty="0" smtClean="0"/>
          </a:p>
          <a:p>
            <a:r>
              <a:rPr lang="cs-CZ" sz="1600" dirty="0" err="1" smtClean="0"/>
              <a:t>Time</a:t>
            </a:r>
            <a:r>
              <a:rPr lang="cs-CZ" sz="1600" dirty="0" smtClean="0"/>
              <a:t>: </a:t>
            </a:r>
            <a:r>
              <a:rPr lang="cs-CZ" sz="1600" dirty="0" err="1" smtClean="0"/>
              <a:t>app</a:t>
            </a:r>
            <a:r>
              <a:rPr lang="cs-CZ" sz="1600" dirty="0" smtClean="0"/>
              <a:t>.</a:t>
            </a:r>
            <a:r>
              <a:rPr lang="cs-CZ" sz="1600" dirty="0" smtClean="0"/>
              <a:t> </a:t>
            </a:r>
            <a:r>
              <a:rPr lang="cs-CZ" sz="1600" dirty="0" smtClean="0"/>
              <a:t>60-90 </a:t>
            </a:r>
            <a:r>
              <a:rPr lang="cs-CZ" sz="1600" dirty="0" err="1" smtClean="0"/>
              <a:t>minutes</a:t>
            </a:r>
            <a:r>
              <a:rPr lang="cs-CZ" sz="1600" dirty="0" smtClean="0"/>
              <a:t> </a:t>
            </a:r>
            <a:endParaRPr lang="cs-CZ" sz="1600" dirty="0" smtClean="0"/>
          </a:p>
          <a:p>
            <a:r>
              <a:rPr lang="cs-CZ" sz="1600" dirty="0" err="1" smtClean="0"/>
              <a:t>Small</a:t>
            </a:r>
            <a:r>
              <a:rPr lang="cs-CZ" sz="1600" dirty="0" smtClean="0"/>
              <a:t> </a:t>
            </a:r>
            <a:r>
              <a:rPr lang="cs-CZ" sz="1600" dirty="0" err="1" smtClean="0"/>
              <a:t>group</a:t>
            </a:r>
            <a:r>
              <a:rPr lang="cs-CZ" sz="1600" dirty="0" err="1" smtClean="0"/>
              <a:t>s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people</a:t>
            </a:r>
            <a:r>
              <a:rPr lang="cs-CZ" sz="1600" dirty="0" smtClean="0"/>
              <a:t> </a:t>
            </a:r>
            <a:r>
              <a:rPr lang="cs-CZ" sz="1600" dirty="0" err="1" smtClean="0"/>
              <a:t>interested</a:t>
            </a:r>
            <a:r>
              <a:rPr lang="cs-CZ" sz="1600" dirty="0" smtClean="0"/>
              <a:t> in </a:t>
            </a:r>
            <a:r>
              <a:rPr lang="cs-CZ" sz="1600" dirty="0" err="1" smtClean="0"/>
              <a:t>the</a:t>
            </a:r>
            <a:r>
              <a:rPr lang="cs-CZ" sz="1600" dirty="0" smtClean="0"/>
              <a:t> </a:t>
            </a:r>
            <a:r>
              <a:rPr lang="cs-CZ" sz="1600" dirty="0" err="1" smtClean="0"/>
              <a:t>issue</a:t>
            </a:r>
            <a:r>
              <a:rPr lang="cs-CZ" sz="1600" dirty="0" smtClean="0"/>
              <a:t> (</a:t>
            </a:r>
            <a:r>
              <a:rPr lang="cs-CZ" sz="1600" dirty="0" err="1" smtClean="0"/>
              <a:t>around</a:t>
            </a:r>
            <a:r>
              <a:rPr lang="cs-CZ" sz="1600" dirty="0" smtClean="0"/>
              <a:t> </a:t>
            </a:r>
            <a:r>
              <a:rPr lang="cs-CZ" sz="1600" dirty="0" smtClean="0"/>
              <a:t>7 </a:t>
            </a:r>
            <a:r>
              <a:rPr lang="cs-CZ" sz="1600" dirty="0" err="1" smtClean="0"/>
              <a:t>people</a:t>
            </a:r>
            <a:r>
              <a:rPr lang="cs-CZ" sz="1600" dirty="0" smtClean="0"/>
              <a:t>)</a:t>
            </a:r>
            <a:endParaRPr lang="cs-CZ" sz="1600" dirty="0" smtClean="0"/>
          </a:p>
          <a:p>
            <a:r>
              <a:rPr lang="cs-CZ" sz="1600" dirty="0" err="1" smtClean="0"/>
              <a:t>Together</a:t>
            </a:r>
            <a:r>
              <a:rPr lang="cs-CZ" sz="1600" dirty="0" smtClean="0"/>
              <a:t> </a:t>
            </a:r>
            <a:r>
              <a:rPr lang="cs-CZ" sz="1600" dirty="0" err="1" smtClean="0"/>
              <a:t>discussing</a:t>
            </a:r>
            <a:r>
              <a:rPr lang="cs-CZ" sz="1600" dirty="0" smtClean="0"/>
              <a:t> </a:t>
            </a:r>
            <a:r>
              <a:rPr lang="cs-CZ" sz="1600" dirty="0" err="1" smtClean="0"/>
              <a:t>about</a:t>
            </a:r>
            <a:r>
              <a:rPr lang="cs-CZ" sz="1600" dirty="0" smtClean="0"/>
              <a:t> </a:t>
            </a:r>
            <a:r>
              <a:rPr lang="cs-CZ" sz="1600" dirty="0" err="1" smtClean="0"/>
              <a:t>previously</a:t>
            </a:r>
            <a:r>
              <a:rPr lang="cs-CZ" sz="1600" dirty="0" smtClean="0"/>
              <a:t> </a:t>
            </a:r>
            <a:r>
              <a:rPr lang="cs-CZ" sz="1600" dirty="0" err="1" smtClean="0"/>
              <a:t>chosen</a:t>
            </a:r>
            <a:r>
              <a:rPr lang="cs-CZ" sz="1600" dirty="0" smtClean="0"/>
              <a:t> </a:t>
            </a:r>
            <a:r>
              <a:rPr lang="cs-CZ" sz="1600" dirty="0" err="1" smtClean="0"/>
              <a:t>issue</a:t>
            </a:r>
            <a:r>
              <a:rPr lang="cs-CZ" sz="1600" dirty="0" smtClean="0"/>
              <a:t> / </a:t>
            </a:r>
            <a:r>
              <a:rPr lang="cs-CZ" sz="1600" dirty="0" err="1" smtClean="0"/>
              <a:t>topic</a:t>
            </a:r>
            <a:endParaRPr lang="cs-CZ" sz="1600" dirty="0" smtClean="0"/>
          </a:p>
          <a:p>
            <a:r>
              <a:rPr lang="cs-CZ" sz="1600" dirty="0" err="1" smtClean="0"/>
              <a:t>Advantage</a:t>
            </a:r>
            <a:r>
              <a:rPr lang="cs-CZ" sz="1600" dirty="0" smtClean="0"/>
              <a:t>: </a:t>
            </a:r>
            <a:r>
              <a:rPr lang="cs-CZ" sz="1600" dirty="0" err="1" smtClean="0"/>
              <a:t>lower</a:t>
            </a:r>
            <a:r>
              <a:rPr lang="cs-CZ" sz="1600" dirty="0" smtClean="0"/>
              <a:t> </a:t>
            </a:r>
            <a:r>
              <a:rPr lang="cs-CZ" sz="1600" dirty="0" err="1" smtClean="0"/>
              <a:t>time</a:t>
            </a:r>
            <a:r>
              <a:rPr lang="cs-CZ" sz="1600" dirty="0" smtClean="0"/>
              <a:t> </a:t>
            </a:r>
            <a:r>
              <a:rPr lang="cs-CZ" sz="1600" dirty="0" err="1" smtClean="0"/>
              <a:t>consumption</a:t>
            </a:r>
            <a:r>
              <a:rPr lang="cs-CZ" sz="1600" dirty="0" smtClean="0"/>
              <a:t> </a:t>
            </a:r>
            <a:r>
              <a:rPr lang="cs-CZ" sz="1600" dirty="0" smtClean="0"/>
              <a:t> </a:t>
            </a:r>
            <a:endParaRPr lang="cs-CZ" sz="1600" dirty="0" smtClean="0"/>
          </a:p>
          <a:p>
            <a:r>
              <a:rPr lang="cs-CZ" sz="1600" dirty="0" err="1" smtClean="0"/>
              <a:t>Advantage</a:t>
            </a:r>
            <a:r>
              <a:rPr lang="cs-CZ" sz="1600" dirty="0" smtClean="0"/>
              <a:t>: </a:t>
            </a:r>
            <a:r>
              <a:rPr lang="cs-CZ" sz="1600" dirty="0" err="1" smtClean="0"/>
              <a:t>developing</a:t>
            </a:r>
            <a:r>
              <a:rPr lang="cs-CZ" sz="1600" dirty="0" smtClean="0"/>
              <a:t> </a:t>
            </a:r>
            <a:r>
              <a:rPr lang="cs-CZ" sz="1600" dirty="0" err="1" smtClean="0"/>
              <a:t>debate</a:t>
            </a:r>
            <a:r>
              <a:rPr lang="cs-CZ" sz="1600" dirty="0" smtClean="0"/>
              <a:t> / </a:t>
            </a:r>
            <a:r>
              <a:rPr lang="cs-CZ" sz="1600" dirty="0" err="1" smtClean="0"/>
              <a:t>discussion</a:t>
            </a:r>
            <a:r>
              <a:rPr lang="cs-CZ" sz="1600" dirty="0" smtClean="0"/>
              <a:t> and </a:t>
            </a:r>
            <a:r>
              <a:rPr lang="cs-CZ" sz="1600" dirty="0" err="1" smtClean="0"/>
              <a:t>potential</a:t>
            </a:r>
            <a:r>
              <a:rPr lang="cs-CZ" sz="1600" dirty="0" smtClean="0"/>
              <a:t> </a:t>
            </a:r>
            <a:r>
              <a:rPr lang="cs-CZ" sz="1600" dirty="0" err="1" smtClean="0"/>
              <a:t>space</a:t>
            </a:r>
            <a:r>
              <a:rPr lang="cs-CZ" sz="1600" dirty="0" smtClean="0"/>
              <a:t> </a:t>
            </a:r>
            <a:r>
              <a:rPr lang="cs-CZ" sz="1600" dirty="0" err="1" smtClean="0"/>
              <a:t>for</a:t>
            </a:r>
            <a:r>
              <a:rPr lang="cs-CZ" sz="1600" dirty="0" smtClean="0"/>
              <a:t> </a:t>
            </a:r>
            <a:r>
              <a:rPr lang="cs-CZ" sz="1600" dirty="0" err="1" smtClean="0"/>
              <a:t>generating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new</a:t>
            </a:r>
            <a:r>
              <a:rPr lang="cs-CZ" sz="1600" dirty="0" smtClean="0"/>
              <a:t> </a:t>
            </a:r>
            <a:r>
              <a:rPr lang="cs-CZ" sz="1600" dirty="0" err="1" smtClean="0"/>
              <a:t>opinions</a:t>
            </a:r>
            <a:r>
              <a:rPr lang="cs-CZ" sz="1600" dirty="0" smtClean="0"/>
              <a:t> and </a:t>
            </a:r>
            <a:r>
              <a:rPr lang="cs-CZ" sz="1600" dirty="0" err="1" smtClean="0"/>
              <a:t>views</a:t>
            </a:r>
            <a:r>
              <a:rPr lang="cs-CZ" sz="1600" dirty="0" smtClean="0"/>
              <a:t> </a:t>
            </a:r>
            <a:endParaRPr lang="cs-CZ" sz="1600" dirty="0" smtClean="0"/>
          </a:p>
          <a:p>
            <a:pPr marL="0" indent="0">
              <a:buNone/>
            </a:pPr>
            <a:endParaRPr lang="cs-CZ" sz="1600" dirty="0" smtClean="0"/>
          </a:p>
          <a:p>
            <a:pPr marL="0" indent="0">
              <a:buNone/>
            </a:pPr>
            <a:r>
              <a:rPr lang="cs-CZ" sz="1600" b="1" dirty="0" err="1" smtClean="0"/>
              <a:t>Roundtable</a:t>
            </a:r>
            <a:endParaRPr lang="cs-CZ" sz="1600" b="1" dirty="0" smtClean="0"/>
          </a:p>
          <a:p>
            <a:r>
              <a:rPr lang="cs-CZ" sz="1600" dirty="0" err="1" smtClean="0"/>
              <a:t>Time</a:t>
            </a:r>
            <a:r>
              <a:rPr lang="cs-CZ" sz="1600" dirty="0" smtClean="0"/>
              <a:t>: 90 </a:t>
            </a:r>
            <a:r>
              <a:rPr lang="cs-CZ" sz="1600" dirty="0" err="1" smtClean="0"/>
              <a:t>minutes</a:t>
            </a:r>
            <a:r>
              <a:rPr lang="cs-CZ" sz="1600" dirty="0" smtClean="0"/>
              <a:t> </a:t>
            </a:r>
            <a:r>
              <a:rPr lang="cs-CZ" sz="1600" dirty="0" smtClean="0"/>
              <a:t>+</a:t>
            </a:r>
          </a:p>
          <a:p>
            <a:r>
              <a:rPr lang="cs-CZ" sz="1600" dirty="0" err="1" smtClean="0"/>
              <a:t>Large</a:t>
            </a:r>
            <a:r>
              <a:rPr lang="cs-CZ" sz="1600" dirty="0"/>
              <a:t> </a:t>
            </a:r>
            <a:r>
              <a:rPr lang="cs-CZ" sz="1600" dirty="0" err="1" smtClean="0"/>
              <a:t>group</a:t>
            </a:r>
            <a:r>
              <a:rPr lang="cs-CZ" sz="1600" dirty="0" smtClean="0"/>
              <a:t> </a:t>
            </a:r>
            <a:r>
              <a:rPr lang="cs-CZ" sz="1600" dirty="0" err="1" smtClean="0"/>
              <a:t>with</a:t>
            </a:r>
            <a:r>
              <a:rPr lang="cs-CZ" sz="1600" dirty="0" smtClean="0"/>
              <a:t> </a:t>
            </a:r>
            <a:r>
              <a:rPr lang="cs-CZ" sz="1600" dirty="0" err="1" smtClean="0"/>
              <a:t>potential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representativeness</a:t>
            </a:r>
            <a:r>
              <a:rPr lang="cs-CZ" sz="1600" dirty="0" smtClean="0"/>
              <a:t> (</a:t>
            </a:r>
            <a:r>
              <a:rPr lang="cs-CZ" sz="1600" dirty="0" err="1" smtClean="0"/>
              <a:t>see</a:t>
            </a:r>
            <a:r>
              <a:rPr lang="cs-CZ" sz="1600" dirty="0" smtClean="0"/>
              <a:t> </a:t>
            </a:r>
            <a:r>
              <a:rPr lang="cs-CZ" sz="1600" dirty="0" err="1" smtClean="0"/>
              <a:t>rules</a:t>
            </a:r>
            <a:r>
              <a:rPr lang="cs-CZ" sz="1600" dirty="0" smtClean="0"/>
              <a:t> </a:t>
            </a:r>
            <a:r>
              <a:rPr lang="cs-CZ" sz="1600" dirty="0" err="1" smtClean="0"/>
              <a:t>for</a:t>
            </a:r>
            <a:r>
              <a:rPr lang="cs-CZ" sz="1600" dirty="0" smtClean="0"/>
              <a:t> </a:t>
            </a:r>
            <a:r>
              <a:rPr lang="cs-CZ" sz="1600" dirty="0" err="1" smtClean="0"/>
              <a:t>representativeness</a:t>
            </a:r>
            <a:r>
              <a:rPr lang="cs-CZ" sz="1600" dirty="0" smtClean="0"/>
              <a:t>)</a:t>
            </a:r>
            <a:endParaRPr lang="cs-CZ" sz="1600" dirty="0" smtClean="0"/>
          </a:p>
          <a:p>
            <a:r>
              <a:rPr lang="cs-CZ" sz="1600" dirty="0" err="1" smtClean="0"/>
              <a:t>Multidisciplinarity</a:t>
            </a:r>
            <a:r>
              <a:rPr lang="cs-CZ" sz="1600" dirty="0" smtClean="0"/>
              <a:t> and more </a:t>
            </a:r>
            <a:r>
              <a:rPr lang="cs-CZ" sz="1600" dirty="0" err="1" smtClean="0"/>
              <a:t>topics</a:t>
            </a:r>
            <a:endParaRPr lang="cs-CZ" sz="1600" dirty="0" smtClean="0"/>
          </a:p>
          <a:p>
            <a:r>
              <a:rPr lang="cs-CZ" sz="1600" dirty="0" err="1" smtClean="0"/>
              <a:t>Advantage</a:t>
            </a:r>
            <a:r>
              <a:rPr lang="cs-CZ" sz="1600" dirty="0" smtClean="0"/>
              <a:t>: </a:t>
            </a:r>
            <a:r>
              <a:rPr lang="cs-CZ" sz="1600" dirty="0" err="1" smtClean="0"/>
              <a:t>connection</a:t>
            </a:r>
            <a:r>
              <a:rPr lang="cs-CZ" sz="1600" dirty="0" smtClean="0"/>
              <a:t> and </a:t>
            </a:r>
            <a:r>
              <a:rPr lang="cs-CZ" sz="1600" dirty="0" err="1" smtClean="0"/>
              <a:t>confrontation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municipal</a:t>
            </a:r>
            <a:r>
              <a:rPr lang="cs-CZ" sz="1600" dirty="0" smtClean="0"/>
              <a:t> </a:t>
            </a:r>
            <a:r>
              <a:rPr lang="cs-CZ" sz="1600" dirty="0" err="1" smtClean="0"/>
              <a:t>council</a:t>
            </a:r>
            <a:r>
              <a:rPr lang="cs-CZ" sz="1600" dirty="0" smtClean="0"/>
              <a:t> (</a:t>
            </a:r>
            <a:r>
              <a:rPr lang="cs-CZ" sz="1600" dirty="0" err="1" smtClean="0"/>
              <a:t>mayor</a:t>
            </a:r>
            <a:r>
              <a:rPr lang="cs-CZ" sz="1600" dirty="0" smtClean="0"/>
              <a:t>) </a:t>
            </a:r>
            <a:r>
              <a:rPr lang="cs-CZ" sz="1600" dirty="0" err="1" smtClean="0"/>
              <a:t>with</a:t>
            </a:r>
            <a:r>
              <a:rPr lang="cs-CZ" sz="1600" dirty="0" smtClean="0"/>
              <a:t> </a:t>
            </a:r>
            <a:r>
              <a:rPr lang="cs-CZ" sz="1600" dirty="0" err="1" smtClean="0"/>
              <a:t>residents</a:t>
            </a:r>
            <a:r>
              <a:rPr lang="cs-CZ" sz="1600" dirty="0" smtClean="0"/>
              <a:t> </a:t>
            </a:r>
            <a:endParaRPr lang="cs-CZ" sz="1600" dirty="0" smtClean="0"/>
          </a:p>
          <a:p>
            <a:r>
              <a:rPr lang="cs-CZ" sz="1600" dirty="0" err="1" smtClean="0"/>
              <a:t>Advantage</a:t>
            </a:r>
            <a:r>
              <a:rPr lang="cs-CZ" sz="1600" dirty="0" smtClean="0"/>
              <a:t>: </a:t>
            </a:r>
            <a:r>
              <a:rPr lang="cs-CZ" sz="1600" dirty="0" err="1" smtClean="0"/>
              <a:t>potentially</a:t>
            </a:r>
            <a:r>
              <a:rPr lang="cs-CZ" sz="1600" dirty="0" smtClean="0"/>
              <a:t> </a:t>
            </a:r>
            <a:r>
              <a:rPr lang="cs-CZ" sz="1600" dirty="0" err="1" smtClean="0"/>
              <a:t>higher</a:t>
            </a:r>
            <a:r>
              <a:rPr lang="cs-CZ" sz="1600" dirty="0" smtClean="0"/>
              <a:t> </a:t>
            </a:r>
            <a:r>
              <a:rPr lang="cs-CZ" sz="1600" dirty="0" err="1" smtClean="0"/>
              <a:t>objectivity</a:t>
            </a:r>
            <a:r>
              <a:rPr lang="cs-CZ" sz="1600" dirty="0" smtClean="0"/>
              <a:t> </a:t>
            </a:r>
            <a:r>
              <a:rPr lang="cs-CZ" sz="1600" dirty="0"/>
              <a:t>=&gt; </a:t>
            </a:r>
            <a:r>
              <a:rPr lang="cs-CZ" sz="1600" dirty="0" err="1" smtClean="0"/>
              <a:t>findings</a:t>
            </a:r>
            <a:r>
              <a:rPr lang="cs-CZ" sz="1600" dirty="0" smtClean="0"/>
              <a:t> </a:t>
            </a:r>
            <a:r>
              <a:rPr lang="cs-CZ" sz="1600" dirty="0" err="1" smtClean="0"/>
              <a:t>objectivisation</a:t>
            </a:r>
            <a:endParaRPr lang="cs-CZ" sz="16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87463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46139"/>
            <a:ext cx="8086635" cy="647700"/>
          </a:xfrm>
        </p:spPr>
        <p:txBody>
          <a:bodyPr/>
          <a:lstStyle/>
          <a:p>
            <a:r>
              <a:rPr lang="cs-CZ" dirty="0" err="1" smtClean="0"/>
              <a:t>Further</a:t>
            </a:r>
            <a:r>
              <a:rPr lang="cs-CZ" dirty="0" smtClean="0"/>
              <a:t> </a:t>
            </a:r>
            <a:r>
              <a:rPr lang="cs-CZ" dirty="0" err="1" smtClean="0"/>
              <a:t>methods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3903" y="1493839"/>
            <a:ext cx="8082321" cy="4114800"/>
          </a:xfrm>
        </p:spPr>
        <p:txBody>
          <a:bodyPr/>
          <a:lstStyle/>
          <a:p>
            <a:pPr marL="0" indent="0">
              <a:buNone/>
            </a:pPr>
            <a:r>
              <a:rPr lang="cs-CZ" sz="1600" b="1" dirty="0" smtClean="0"/>
              <a:t>Case study</a:t>
            </a:r>
          </a:p>
          <a:p>
            <a:r>
              <a:rPr lang="cs-CZ" sz="1600" dirty="0" err="1" smtClean="0"/>
              <a:t>For</a:t>
            </a:r>
            <a:r>
              <a:rPr lang="cs-CZ" sz="1600" dirty="0" smtClean="0"/>
              <a:t> more </a:t>
            </a:r>
            <a:r>
              <a:rPr lang="cs-CZ" sz="1600" dirty="0" err="1" smtClean="0"/>
              <a:t>detalied</a:t>
            </a:r>
            <a:r>
              <a:rPr lang="cs-CZ" sz="1600" dirty="0" smtClean="0"/>
              <a:t> </a:t>
            </a:r>
            <a:r>
              <a:rPr lang="cs-CZ" sz="1600" dirty="0" err="1" smtClean="0"/>
              <a:t>description</a:t>
            </a:r>
            <a:r>
              <a:rPr lang="cs-CZ" sz="1600" dirty="0" smtClean="0"/>
              <a:t> and </a:t>
            </a:r>
            <a:r>
              <a:rPr lang="cs-CZ" sz="1600" dirty="0" err="1" smtClean="0"/>
              <a:t>analysis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the</a:t>
            </a:r>
            <a:r>
              <a:rPr lang="cs-CZ" sz="1600" dirty="0" smtClean="0"/>
              <a:t> </a:t>
            </a:r>
            <a:r>
              <a:rPr lang="cs-CZ" sz="1600" dirty="0" err="1" smtClean="0"/>
              <a:t>project</a:t>
            </a:r>
            <a:r>
              <a:rPr lang="cs-CZ" sz="1600" dirty="0" smtClean="0"/>
              <a:t> </a:t>
            </a:r>
            <a:endParaRPr lang="cs-CZ" sz="1600" dirty="0" smtClean="0"/>
          </a:p>
          <a:p>
            <a:r>
              <a:rPr lang="cs-CZ" sz="1600" dirty="0" err="1" smtClean="0"/>
              <a:t>Collecting</a:t>
            </a:r>
            <a:r>
              <a:rPr lang="cs-CZ" sz="1600" dirty="0" smtClean="0"/>
              <a:t> data (</a:t>
            </a:r>
            <a:r>
              <a:rPr lang="cs-CZ" sz="1600" dirty="0" err="1" smtClean="0"/>
              <a:t>qualitative</a:t>
            </a:r>
            <a:r>
              <a:rPr lang="cs-CZ" sz="1600" dirty="0" smtClean="0"/>
              <a:t>, </a:t>
            </a:r>
            <a:r>
              <a:rPr lang="cs-CZ" sz="1600" dirty="0" err="1" smtClean="0"/>
              <a:t>quantitative</a:t>
            </a:r>
            <a:r>
              <a:rPr lang="cs-CZ" sz="1600" dirty="0" smtClean="0"/>
              <a:t>)</a:t>
            </a:r>
            <a:endParaRPr lang="cs-CZ" sz="1600" dirty="0" smtClean="0"/>
          </a:p>
          <a:p>
            <a:r>
              <a:rPr lang="cs-CZ" sz="1600" dirty="0" err="1" smtClean="0"/>
              <a:t>Critical</a:t>
            </a:r>
            <a:r>
              <a:rPr lang="cs-CZ" sz="1600" dirty="0" smtClean="0"/>
              <a:t> </a:t>
            </a:r>
            <a:r>
              <a:rPr lang="cs-CZ" sz="1600" dirty="0" err="1" smtClean="0"/>
              <a:t>analysis</a:t>
            </a:r>
            <a:r>
              <a:rPr lang="cs-CZ" sz="1600" dirty="0" smtClean="0"/>
              <a:t>, </a:t>
            </a:r>
            <a:r>
              <a:rPr lang="cs-CZ" sz="1600" dirty="0" err="1" smtClean="0"/>
              <a:t>implementation</a:t>
            </a:r>
            <a:r>
              <a:rPr lang="cs-CZ" sz="1600" dirty="0" smtClean="0"/>
              <a:t> </a:t>
            </a:r>
            <a:r>
              <a:rPr lang="cs-CZ" sz="1600" dirty="0" err="1" smtClean="0"/>
              <a:t>analysis</a:t>
            </a:r>
            <a:r>
              <a:rPr lang="cs-CZ" sz="1600" dirty="0" smtClean="0"/>
              <a:t> </a:t>
            </a:r>
            <a:r>
              <a:rPr lang="cs-CZ" sz="1600" dirty="0" err="1" smtClean="0"/>
              <a:t>or</a:t>
            </a:r>
            <a:r>
              <a:rPr lang="cs-CZ" sz="1600" dirty="0" smtClean="0"/>
              <a:t> </a:t>
            </a:r>
            <a:r>
              <a:rPr lang="cs-CZ" sz="1600" dirty="0" err="1" smtClean="0"/>
              <a:t>analysis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project</a:t>
            </a:r>
            <a:r>
              <a:rPr lang="cs-CZ" sz="1600" dirty="0" smtClean="0"/>
              <a:t> </a:t>
            </a:r>
            <a:r>
              <a:rPr lang="cs-CZ" sz="1600" dirty="0" err="1" smtClean="0"/>
              <a:t>impacts</a:t>
            </a:r>
            <a:r>
              <a:rPr lang="cs-CZ" sz="1600" dirty="0" smtClean="0"/>
              <a:t> </a:t>
            </a:r>
            <a:endParaRPr lang="cs-CZ" sz="1600" dirty="0" smtClean="0"/>
          </a:p>
          <a:p>
            <a:r>
              <a:rPr lang="cs-CZ" sz="1600" dirty="0" err="1" smtClean="0"/>
              <a:t>See</a:t>
            </a:r>
            <a:r>
              <a:rPr lang="cs-CZ" sz="1600" dirty="0" smtClean="0"/>
              <a:t> </a:t>
            </a:r>
            <a:r>
              <a:rPr lang="cs-CZ" sz="1600" dirty="0" err="1" smtClean="0"/>
              <a:t>structure</a:t>
            </a:r>
            <a:r>
              <a:rPr lang="cs-CZ" sz="1600" dirty="0" smtClean="0"/>
              <a:t> and </a:t>
            </a:r>
            <a:r>
              <a:rPr lang="cs-CZ" sz="1600" dirty="0" err="1" smtClean="0"/>
              <a:t>form</a:t>
            </a:r>
            <a:endParaRPr lang="cs-CZ" sz="1600" dirty="0"/>
          </a:p>
          <a:p>
            <a:pPr marL="0" indent="0">
              <a:buNone/>
            </a:pPr>
            <a:endParaRPr lang="cs-CZ" sz="1600" dirty="0" smtClean="0"/>
          </a:p>
          <a:p>
            <a:pPr marL="0" indent="0">
              <a:buNone/>
            </a:pPr>
            <a:r>
              <a:rPr lang="cs-CZ" sz="1600" b="1" dirty="0" smtClean="0"/>
              <a:t>Interview</a:t>
            </a:r>
            <a:endParaRPr lang="cs-CZ" sz="1600" b="1" dirty="0" smtClean="0"/>
          </a:p>
          <a:p>
            <a:r>
              <a:rPr lang="cs-CZ" sz="1600" dirty="0" smtClean="0"/>
              <a:t>To </a:t>
            </a:r>
            <a:r>
              <a:rPr lang="cs-CZ" sz="1600" dirty="0" err="1" smtClean="0"/>
              <a:t>find</a:t>
            </a:r>
            <a:r>
              <a:rPr lang="cs-CZ" sz="1600" dirty="0" smtClean="0"/>
              <a:t> </a:t>
            </a:r>
            <a:r>
              <a:rPr lang="cs-CZ" sz="1600" dirty="0" err="1" smtClean="0"/>
              <a:t>out</a:t>
            </a:r>
            <a:r>
              <a:rPr lang="cs-CZ" sz="1600" dirty="0" smtClean="0"/>
              <a:t> </a:t>
            </a:r>
            <a:r>
              <a:rPr lang="cs-CZ" sz="1600" dirty="0" err="1" smtClean="0"/>
              <a:t>s</a:t>
            </a:r>
            <a:r>
              <a:rPr lang="cs-CZ" sz="1600" dirty="0" err="1" smtClean="0"/>
              <a:t>pecific</a:t>
            </a:r>
            <a:r>
              <a:rPr lang="cs-CZ" sz="1600" dirty="0" smtClean="0"/>
              <a:t> type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information</a:t>
            </a:r>
            <a:r>
              <a:rPr lang="cs-CZ" sz="1600" dirty="0" smtClean="0"/>
              <a:t> </a:t>
            </a:r>
            <a:r>
              <a:rPr lang="cs-CZ" sz="1600" dirty="0" err="1" smtClean="0"/>
              <a:t>or</a:t>
            </a:r>
            <a:r>
              <a:rPr lang="cs-CZ" sz="1600" dirty="0" smtClean="0"/>
              <a:t> </a:t>
            </a:r>
            <a:r>
              <a:rPr lang="cs-CZ" sz="1600" dirty="0" err="1" smtClean="0"/>
              <a:t>gain</a:t>
            </a:r>
            <a:r>
              <a:rPr lang="cs-CZ" sz="1600" dirty="0" smtClean="0"/>
              <a:t> more </a:t>
            </a:r>
            <a:r>
              <a:rPr lang="cs-CZ" sz="1600" dirty="0" err="1" smtClean="0"/>
              <a:t>complex</a:t>
            </a:r>
            <a:r>
              <a:rPr lang="cs-CZ" sz="1600" dirty="0" smtClean="0"/>
              <a:t> </a:t>
            </a:r>
            <a:r>
              <a:rPr lang="cs-CZ" sz="1600" dirty="0" err="1" smtClean="0"/>
              <a:t>view</a:t>
            </a:r>
            <a:endParaRPr lang="cs-CZ" sz="1600" dirty="0" smtClean="0"/>
          </a:p>
          <a:p>
            <a:r>
              <a:rPr lang="cs-CZ" sz="1600" dirty="0" smtClean="0"/>
              <a:t>Type: free, </a:t>
            </a:r>
            <a:r>
              <a:rPr lang="cs-CZ" sz="1600" dirty="0" err="1" smtClean="0"/>
              <a:t>semi-structured</a:t>
            </a:r>
            <a:r>
              <a:rPr lang="cs-CZ" sz="1600" dirty="0" smtClean="0"/>
              <a:t> and </a:t>
            </a:r>
            <a:r>
              <a:rPr lang="cs-CZ" sz="1600" dirty="0" err="1" smtClean="0"/>
              <a:t>structured</a:t>
            </a:r>
            <a:r>
              <a:rPr lang="cs-CZ" sz="1600" dirty="0" smtClean="0"/>
              <a:t> </a:t>
            </a:r>
            <a:endParaRPr lang="cs-CZ" sz="1600" dirty="0" smtClean="0"/>
          </a:p>
          <a:p>
            <a:r>
              <a:rPr lang="cs-CZ" sz="1600" dirty="0" err="1" smtClean="0"/>
              <a:t>Suitable</a:t>
            </a:r>
            <a:r>
              <a:rPr lang="cs-CZ" sz="1600" dirty="0" smtClean="0"/>
              <a:t> </a:t>
            </a:r>
            <a:r>
              <a:rPr lang="cs-CZ" sz="1600" dirty="0" err="1" smtClean="0"/>
              <a:t>selection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the</a:t>
            </a:r>
            <a:r>
              <a:rPr lang="cs-CZ" sz="1600" dirty="0" smtClean="0"/>
              <a:t> sample </a:t>
            </a:r>
            <a:r>
              <a:rPr lang="cs-CZ" sz="1600" dirty="0" smtClean="0"/>
              <a:t>and</a:t>
            </a:r>
            <a:r>
              <a:rPr lang="cs-CZ" sz="1600" dirty="0" smtClean="0"/>
              <a:t> </a:t>
            </a:r>
            <a:r>
              <a:rPr lang="cs-CZ" sz="1600" dirty="0" err="1" smtClean="0"/>
              <a:t>interviewer</a:t>
            </a:r>
            <a:r>
              <a:rPr lang="cs-CZ" sz="1600" dirty="0" smtClean="0"/>
              <a:t> </a:t>
            </a:r>
            <a:r>
              <a:rPr lang="cs-CZ" sz="1600" dirty="0" err="1" smtClean="0"/>
              <a:t>experience</a:t>
            </a:r>
            <a:endParaRPr lang="cs-CZ" sz="1600" dirty="0" smtClean="0"/>
          </a:p>
          <a:p>
            <a:pPr marL="0" indent="0">
              <a:buNone/>
            </a:pPr>
            <a:endParaRPr lang="cs-CZ" sz="1600" dirty="0" smtClean="0"/>
          </a:p>
          <a:p>
            <a:pPr marL="0" indent="0">
              <a:buNone/>
            </a:pPr>
            <a:r>
              <a:rPr lang="cs-CZ" sz="1600" b="1" dirty="0" err="1" smtClean="0"/>
              <a:t>Questionnaire</a:t>
            </a:r>
            <a:r>
              <a:rPr lang="cs-CZ" sz="1600" b="1" dirty="0" smtClean="0"/>
              <a:t> </a:t>
            </a:r>
            <a:r>
              <a:rPr lang="cs-CZ" sz="1600" b="1" dirty="0" err="1"/>
              <a:t>survey</a:t>
            </a:r>
            <a:r>
              <a:rPr lang="cs-CZ" sz="1600" b="1" dirty="0"/>
              <a:t> </a:t>
            </a:r>
            <a:endParaRPr lang="cs-CZ" sz="1600" b="1" dirty="0" smtClean="0"/>
          </a:p>
          <a:p>
            <a:r>
              <a:rPr lang="cs-CZ" sz="1600" dirty="0" err="1" smtClean="0"/>
              <a:t>Segmentation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the</a:t>
            </a:r>
            <a:r>
              <a:rPr lang="cs-CZ" sz="1600" dirty="0" smtClean="0"/>
              <a:t> sample (</a:t>
            </a:r>
            <a:r>
              <a:rPr lang="cs-CZ" sz="1600" dirty="0" err="1" smtClean="0"/>
              <a:t>representativeness</a:t>
            </a:r>
            <a:r>
              <a:rPr lang="cs-CZ" sz="1600" dirty="0" smtClean="0"/>
              <a:t>??). </a:t>
            </a:r>
          </a:p>
          <a:p>
            <a:r>
              <a:rPr lang="cs-CZ" sz="1600" dirty="0" err="1" smtClean="0"/>
              <a:t>See</a:t>
            </a:r>
            <a:r>
              <a:rPr lang="cs-CZ" sz="1600" dirty="0" smtClean="0"/>
              <a:t> </a:t>
            </a:r>
            <a:r>
              <a:rPr lang="cs-CZ" sz="1600" dirty="0" err="1" smtClean="0"/>
              <a:t>rules</a:t>
            </a:r>
            <a:r>
              <a:rPr lang="cs-CZ" sz="1600" dirty="0" smtClean="0"/>
              <a:t> </a:t>
            </a:r>
            <a:r>
              <a:rPr lang="cs-CZ" sz="1600" dirty="0" err="1" smtClean="0"/>
              <a:t>for</a:t>
            </a:r>
            <a:r>
              <a:rPr lang="cs-CZ" sz="1600" dirty="0" smtClean="0"/>
              <a:t> </a:t>
            </a:r>
            <a:r>
              <a:rPr lang="cs-CZ" sz="1600" dirty="0" err="1" smtClean="0"/>
              <a:t>questionnaire</a:t>
            </a:r>
            <a:r>
              <a:rPr lang="cs-CZ" sz="1600" dirty="0" smtClean="0"/>
              <a:t> </a:t>
            </a:r>
            <a:r>
              <a:rPr lang="cs-CZ" sz="1600" dirty="0" err="1" smtClean="0"/>
              <a:t>preparation</a:t>
            </a:r>
            <a:r>
              <a:rPr lang="cs-CZ" sz="1600" dirty="0" smtClean="0"/>
              <a:t> </a:t>
            </a:r>
            <a:endParaRPr lang="cs-CZ" sz="1600" dirty="0"/>
          </a:p>
          <a:p>
            <a:r>
              <a:rPr lang="cs-CZ" sz="1600" dirty="0" err="1" smtClean="0"/>
              <a:t>Closed</a:t>
            </a:r>
            <a:r>
              <a:rPr lang="cs-CZ" sz="1600" dirty="0" smtClean="0"/>
              <a:t> </a:t>
            </a:r>
            <a:r>
              <a:rPr lang="cs-CZ" sz="1600" dirty="0" err="1" smtClean="0"/>
              <a:t>questions</a:t>
            </a:r>
            <a:r>
              <a:rPr lang="cs-CZ" sz="1600" dirty="0" smtClean="0"/>
              <a:t> </a:t>
            </a:r>
            <a:r>
              <a:rPr lang="cs-CZ" sz="1600" dirty="0" err="1" smtClean="0"/>
              <a:t>vs</a:t>
            </a:r>
            <a:r>
              <a:rPr lang="cs-CZ" sz="1600" dirty="0" smtClean="0"/>
              <a:t> </a:t>
            </a:r>
            <a:r>
              <a:rPr lang="cs-CZ" sz="1600" dirty="0" err="1" smtClean="0"/>
              <a:t>vs</a:t>
            </a:r>
            <a:r>
              <a:rPr lang="cs-CZ" sz="1600" dirty="0" smtClean="0"/>
              <a:t> open </a:t>
            </a:r>
            <a:r>
              <a:rPr lang="cs-CZ" sz="1600" dirty="0" err="1"/>
              <a:t>vs</a:t>
            </a:r>
            <a:r>
              <a:rPr lang="cs-CZ" sz="1600" dirty="0"/>
              <a:t> </a:t>
            </a:r>
            <a:r>
              <a:rPr lang="cs-CZ" sz="1600" dirty="0" err="1" smtClean="0"/>
              <a:t>semi</a:t>
            </a:r>
            <a:r>
              <a:rPr lang="cs-CZ" sz="1600" dirty="0" smtClean="0"/>
              <a:t>-open </a:t>
            </a:r>
            <a:r>
              <a:rPr lang="cs-CZ" sz="1600" dirty="0" err="1" smtClean="0"/>
              <a:t>question</a:t>
            </a:r>
            <a:r>
              <a:rPr lang="cs-CZ" sz="1600" dirty="0" smtClean="0"/>
              <a:t> </a:t>
            </a:r>
            <a:endParaRPr lang="cs-CZ" sz="1600" dirty="0"/>
          </a:p>
          <a:p>
            <a:r>
              <a:rPr lang="cs-CZ" sz="1600" dirty="0" smtClean="0"/>
              <a:t>Test (</a:t>
            </a:r>
            <a:r>
              <a:rPr lang="cs-CZ" sz="1600" dirty="0" err="1" smtClean="0"/>
              <a:t>structure</a:t>
            </a:r>
            <a:r>
              <a:rPr lang="cs-CZ" sz="1600" dirty="0" smtClean="0"/>
              <a:t>, </a:t>
            </a:r>
            <a:r>
              <a:rPr lang="cs-CZ" sz="1600" dirty="0" err="1" smtClean="0"/>
              <a:t>answers</a:t>
            </a:r>
            <a:r>
              <a:rPr lang="cs-CZ" sz="1600" dirty="0" smtClean="0"/>
              <a:t>, </a:t>
            </a:r>
            <a:r>
              <a:rPr lang="cs-CZ" sz="1600" dirty="0" err="1" smtClean="0"/>
              <a:t>calibration</a:t>
            </a:r>
            <a:r>
              <a:rPr lang="cs-CZ" sz="1600" dirty="0" smtClean="0"/>
              <a:t>) </a:t>
            </a:r>
            <a:endParaRPr lang="cs-CZ" sz="1600" dirty="0"/>
          </a:p>
          <a:p>
            <a:r>
              <a:rPr lang="cs-CZ" sz="1600" dirty="0" smtClean="0"/>
              <a:t>Data </a:t>
            </a:r>
            <a:r>
              <a:rPr lang="cs-CZ" sz="1600" dirty="0" err="1" smtClean="0"/>
              <a:t>coding</a:t>
            </a:r>
            <a:r>
              <a:rPr lang="cs-CZ" sz="1600" dirty="0" smtClean="0"/>
              <a:t> </a:t>
            </a:r>
            <a:r>
              <a:rPr lang="cs-CZ" sz="1600" dirty="0" err="1" smtClean="0"/>
              <a:t>for</a:t>
            </a:r>
            <a:r>
              <a:rPr lang="cs-CZ" sz="1600" dirty="0" smtClean="0"/>
              <a:t> </a:t>
            </a:r>
            <a:r>
              <a:rPr lang="cs-CZ" sz="1600" dirty="0" err="1" smtClean="0"/>
              <a:t>further</a:t>
            </a:r>
            <a:r>
              <a:rPr lang="cs-CZ" sz="1600" dirty="0" smtClean="0"/>
              <a:t> </a:t>
            </a:r>
            <a:r>
              <a:rPr lang="cs-CZ" sz="1600" dirty="0" err="1" smtClean="0"/>
              <a:t>processing</a:t>
            </a: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endParaRPr lang="cs-CZ" sz="16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91804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Helpful</a:t>
            </a:r>
            <a:r>
              <a:rPr lang="cs-CZ" dirty="0" smtClean="0"/>
              <a:t> </a:t>
            </a:r>
            <a:r>
              <a:rPr lang="cs-CZ" dirty="0" err="1"/>
              <a:t>t</a:t>
            </a:r>
            <a:r>
              <a:rPr lang="cs-CZ" dirty="0" err="1" smtClean="0"/>
              <a:t>ips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err="1" smtClean="0"/>
              <a:t>If</a:t>
            </a:r>
            <a:r>
              <a:rPr lang="cs-CZ" sz="2000" dirty="0" smtClean="0"/>
              <a:t> </a:t>
            </a:r>
            <a:r>
              <a:rPr lang="cs-CZ" sz="2000" dirty="0" err="1" smtClean="0"/>
              <a:t>secondary</a:t>
            </a:r>
            <a:r>
              <a:rPr lang="cs-CZ" sz="2000" dirty="0" smtClean="0"/>
              <a:t> data are not </a:t>
            </a:r>
            <a:r>
              <a:rPr lang="cs-CZ" sz="2000" dirty="0" err="1" smtClean="0"/>
              <a:t>available</a:t>
            </a:r>
            <a:r>
              <a:rPr lang="cs-CZ" sz="2000" dirty="0" smtClean="0"/>
              <a:t>, </a:t>
            </a:r>
            <a:r>
              <a:rPr lang="cs-CZ" sz="2000" dirty="0" err="1" smtClean="0"/>
              <a:t>it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/>
              <a:t> </a:t>
            </a:r>
            <a:r>
              <a:rPr lang="cs-CZ" sz="2000" dirty="0" err="1" smtClean="0"/>
              <a:t>necessary</a:t>
            </a:r>
            <a:r>
              <a:rPr lang="cs-CZ" sz="2000" dirty="0" smtClean="0"/>
              <a:t> to </a:t>
            </a:r>
            <a:r>
              <a:rPr lang="cs-CZ" sz="2000" dirty="0" err="1" smtClean="0"/>
              <a:t>collect</a:t>
            </a:r>
            <a:r>
              <a:rPr lang="cs-CZ" sz="2000" dirty="0" smtClean="0"/>
              <a:t> </a:t>
            </a:r>
            <a:r>
              <a:rPr lang="cs-CZ" sz="2000" dirty="0" err="1" smtClean="0"/>
              <a:t>primary</a:t>
            </a:r>
            <a:r>
              <a:rPr lang="cs-CZ" sz="2000" dirty="0" smtClean="0"/>
              <a:t> data (</a:t>
            </a:r>
            <a:r>
              <a:rPr lang="cs-CZ" sz="2000" dirty="0" err="1" smtClean="0"/>
              <a:t>expensive</a:t>
            </a:r>
            <a:r>
              <a:rPr lang="cs-CZ" sz="2000" dirty="0" smtClean="0"/>
              <a:t>, </a:t>
            </a:r>
            <a:r>
              <a:rPr lang="cs-CZ" sz="2000" dirty="0" err="1" smtClean="0"/>
              <a:t>time-demanding</a:t>
            </a:r>
            <a:r>
              <a:rPr lang="cs-CZ" sz="2000" dirty="0"/>
              <a:t> </a:t>
            </a:r>
            <a:r>
              <a:rPr lang="cs-CZ" sz="2000" dirty="0" err="1" smtClean="0"/>
              <a:t>etc</a:t>
            </a:r>
            <a:r>
              <a:rPr lang="cs-CZ" sz="2000" dirty="0" smtClean="0"/>
              <a:t>…)</a:t>
            </a:r>
            <a:r>
              <a:rPr lang="cs-CZ" sz="2000" dirty="0" smtClean="0"/>
              <a:t> </a:t>
            </a:r>
            <a:endParaRPr lang="cs-CZ" sz="2000" dirty="0" smtClean="0"/>
          </a:p>
          <a:p>
            <a:r>
              <a:rPr lang="cs-CZ" sz="2000" dirty="0" smtClean="0"/>
              <a:t>Not </a:t>
            </a:r>
            <a:r>
              <a:rPr lang="cs-CZ" sz="2000" dirty="0" err="1" smtClean="0"/>
              <a:t>everybody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</a:t>
            </a:r>
            <a:r>
              <a:rPr lang="cs-CZ" sz="2000" dirty="0" err="1" smtClean="0"/>
              <a:t>interested</a:t>
            </a:r>
            <a:r>
              <a:rPr lang="cs-CZ" sz="2000" dirty="0" smtClean="0"/>
              <a:t> in full use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evaluation</a:t>
            </a:r>
            <a:r>
              <a:rPr lang="cs-CZ" sz="2000" dirty="0" smtClean="0"/>
              <a:t> </a:t>
            </a:r>
            <a:r>
              <a:rPr lang="cs-CZ" sz="2000" dirty="0" err="1" smtClean="0"/>
              <a:t>or</a:t>
            </a:r>
            <a:r>
              <a:rPr lang="cs-CZ" sz="2000" dirty="0" smtClean="0"/>
              <a:t> </a:t>
            </a:r>
            <a:r>
              <a:rPr lang="cs-CZ" sz="2000" dirty="0" err="1" smtClean="0"/>
              <a:t>asessment</a:t>
            </a:r>
            <a:r>
              <a:rPr lang="cs-CZ" sz="2000" dirty="0" smtClean="0"/>
              <a:t> – sensitive </a:t>
            </a:r>
            <a:r>
              <a:rPr lang="cs-CZ" sz="2000" dirty="0" err="1" smtClean="0"/>
              <a:t>issues</a:t>
            </a:r>
            <a:r>
              <a:rPr lang="cs-CZ" sz="2000" dirty="0" smtClean="0"/>
              <a:t> and </a:t>
            </a:r>
            <a:r>
              <a:rPr lang="cs-CZ" sz="2000" dirty="0" err="1" smtClean="0"/>
              <a:t>areas</a:t>
            </a:r>
            <a:r>
              <a:rPr lang="cs-CZ" sz="2000" dirty="0" smtClean="0"/>
              <a:t> (</a:t>
            </a:r>
            <a:r>
              <a:rPr lang="cs-CZ" sz="2000" dirty="0" err="1" smtClean="0"/>
              <a:t>politicians</a:t>
            </a:r>
            <a:r>
              <a:rPr lang="cs-CZ" sz="2000" dirty="0"/>
              <a:t>,</a:t>
            </a:r>
            <a:r>
              <a:rPr lang="cs-CZ" sz="2000" dirty="0" smtClean="0"/>
              <a:t> public </a:t>
            </a:r>
            <a:r>
              <a:rPr lang="cs-CZ" sz="2000" dirty="0" err="1" smtClean="0"/>
              <a:t>officers</a:t>
            </a:r>
            <a:r>
              <a:rPr lang="cs-CZ" sz="2000" dirty="0" smtClean="0"/>
              <a:t>, </a:t>
            </a:r>
            <a:r>
              <a:rPr lang="cs-CZ" sz="2000" dirty="0" err="1" smtClean="0"/>
              <a:t>etc</a:t>
            </a:r>
            <a:r>
              <a:rPr lang="cs-CZ" sz="2000" dirty="0" smtClean="0"/>
              <a:t>..)</a:t>
            </a:r>
          </a:p>
          <a:p>
            <a:pPr lvl="1"/>
            <a:r>
              <a:rPr lang="cs-CZ" sz="2000" dirty="0" err="1" smtClean="0"/>
              <a:t>Fear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different</a:t>
            </a:r>
            <a:r>
              <a:rPr lang="cs-CZ" sz="2000" dirty="0" smtClean="0"/>
              <a:t> </a:t>
            </a:r>
            <a:r>
              <a:rPr lang="cs-CZ" sz="2000" dirty="0" err="1" smtClean="0"/>
              <a:t>outcomes</a:t>
            </a:r>
            <a:endParaRPr lang="cs-CZ" sz="2000" dirty="0" smtClean="0"/>
          </a:p>
          <a:p>
            <a:pPr lvl="1"/>
            <a:r>
              <a:rPr lang="cs-CZ" sz="2000" dirty="0" err="1" smtClean="0"/>
              <a:t>Fear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criticism</a:t>
            </a:r>
            <a:r>
              <a:rPr lang="cs-CZ" sz="2000" dirty="0" smtClean="0"/>
              <a:t> </a:t>
            </a:r>
            <a:r>
              <a:rPr lang="cs-CZ" sz="2000" dirty="0" err="1" smtClean="0"/>
              <a:t>or</a:t>
            </a:r>
            <a:r>
              <a:rPr lang="cs-CZ" sz="2000" dirty="0" smtClean="0"/>
              <a:t> feedback</a:t>
            </a:r>
            <a:endParaRPr lang="cs-CZ" sz="2000" dirty="0" smtClean="0"/>
          </a:p>
          <a:p>
            <a:r>
              <a:rPr lang="cs-CZ" sz="2000" dirty="0" err="1" smtClean="0"/>
              <a:t>Therefore</a:t>
            </a:r>
            <a:r>
              <a:rPr lang="cs-CZ" sz="2000" dirty="0" smtClean="0"/>
              <a:t> </a:t>
            </a:r>
            <a:r>
              <a:rPr lang="cs-CZ" sz="2000" dirty="0" err="1" smtClean="0"/>
              <a:t>it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</a:t>
            </a:r>
            <a:r>
              <a:rPr lang="cs-CZ" sz="2000" dirty="0" err="1" smtClean="0"/>
              <a:t>important</a:t>
            </a:r>
            <a:r>
              <a:rPr lang="cs-CZ" sz="2000" dirty="0" smtClean="0"/>
              <a:t> to </a:t>
            </a:r>
            <a:r>
              <a:rPr lang="cs-CZ" sz="2000" dirty="0" err="1" smtClean="0"/>
              <a:t>consult</a:t>
            </a:r>
            <a:r>
              <a:rPr lang="cs-CZ" sz="2000" dirty="0" smtClean="0"/>
              <a:t> </a:t>
            </a:r>
            <a:r>
              <a:rPr lang="cs-CZ" sz="2000" dirty="0" err="1" smtClean="0"/>
              <a:t>with</a:t>
            </a:r>
            <a:r>
              <a:rPr lang="cs-CZ" sz="2000" dirty="0" smtClean="0"/>
              <a:t> </a:t>
            </a:r>
            <a:r>
              <a:rPr lang="cs-CZ" sz="2000" dirty="0" err="1" smtClean="0"/>
              <a:t>them</a:t>
            </a:r>
            <a:r>
              <a:rPr lang="cs-CZ" sz="2000" dirty="0" smtClean="0"/>
              <a:t> </a:t>
            </a:r>
            <a:r>
              <a:rPr lang="cs-CZ" sz="2000" dirty="0" err="1" smtClean="0"/>
              <a:t>definition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problem</a:t>
            </a:r>
            <a:r>
              <a:rPr lang="cs-CZ" sz="2000" dirty="0" err="1" smtClean="0"/>
              <a:t>s</a:t>
            </a:r>
            <a:r>
              <a:rPr lang="cs-CZ" sz="2000" dirty="0" smtClean="0"/>
              <a:t> (</a:t>
            </a:r>
            <a:r>
              <a:rPr lang="cs-CZ" sz="2000" dirty="0" err="1" smtClean="0"/>
              <a:t>why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program </a:t>
            </a:r>
            <a:r>
              <a:rPr lang="cs-CZ" sz="2000" dirty="0" err="1" smtClean="0"/>
              <a:t>is</a:t>
            </a:r>
            <a:r>
              <a:rPr lang="cs-CZ" sz="2000" dirty="0" smtClean="0"/>
              <a:t> </a:t>
            </a:r>
            <a:r>
              <a:rPr lang="cs-CZ" sz="2000" dirty="0" err="1" smtClean="0"/>
              <a:t>applied</a:t>
            </a:r>
            <a:r>
              <a:rPr lang="cs-CZ" sz="2000" dirty="0" smtClean="0"/>
              <a:t>)</a:t>
            </a:r>
            <a:r>
              <a:rPr lang="cs-CZ" sz="2000" dirty="0" smtClean="0"/>
              <a:t> and </a:t>
            </a:r>
            <a:r>
              <a:rPr lang="cs-CZ" sz="2000" dirty="0" err="1" smtClean="0"/>
              <a:t>also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plan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evaluation</a:t>
            </a:r>
            <a:r>
              <a:rPr lang="cs-CZ" sz="2000" dirty="0" smtClean="0"/>
              <a:t> / </a:t>
            </a:r>
            <a:r>
              <a:rPr lang="cs-CZ" sz="2000" dirty="0" err="1" smtClean="0"/>
              <a:t>asessment</a:t>
            </a:r>
            <a:r>
              <a:rPr lang="cs-CZ" sz="2000" dirty="0" smtClean="0"/>
              <a:t> </a:t>
            </a:r>
          </a:p>
          <a:p>
            <a:pPr lvl="1"/>
            <a:r>
              <a:rPr lang="cs-CZ" sz="2000" dirty="0" err="1" smtClean="0"/>
              <a:t>Because</a:t>
            </a:r>
            <a:r>
              <a:rPr lang="cs-CZ" sz="2000" dirty="0" smtClean="0"/>
              <a:t> </a:t>
            </a:r>
            <a:r>
              <a:rPr lang="cs-CZ" sz="2000" dirty="0" err="1" smtClean="0"/>
              <a:t>they</a:t>
            </a:r>
            <a:r>
              <a:rPr lang="cs-CZ" sz="2000" dirty="0" smtClean="0"/>
              <a:t> are </a:t>
            </a:r>
            <a:r>
              <a:rPr lang="cs-CZ" sz="2000" dirty="0" err="1" smtClean="0"/>
              <a:t>providing</a:t>
            </a:r>
            <a:r>
              <a:rPr lang="cs-CZ" sz="2000" dirty="0" smtClean="0"/>
              <a:t> </a:t>
            </a:r>
            <a:r>
              <a:rPr lang="cs-CZ" sz="2000" dirty="0" err="1" smtClean="0"/>
              <a:t>information</a:t>
            </a:r>
            <a:r>
              <a:rPr lang="cs-CZ" sz="2000" dirty="0" smtClean="0"/>
              <a:t> and data</a:t>
            </a:r>
          </a:p>
          <a:p>
            <a:pPr lvl="1"/>
            <a:r>
              <a:rPr lang="cs-CZ" sz="2000" dirty="0" err="1" smtClean="0"/>
              <a:t>Because</a:t>
            </a:r>
            <a:r>
              <a:rPr lang="cs-CZ" sz="2000" dirty="0" smtClean="0"/>
              <a:t> </a:t>
            </a:r>
            <a:r>
              <a:rPr lang="cs-CZ" sz="2000" dirty="0" err="1" smtClean="0"/>
              <a:t>they</a:t>
            </a:r>
            <a:r>
              <a:rPr lang="cs-CZ" sz="2000" dirty="0" smtClean="0"/>
              <a:t> </a:t>
            </a:r>
            <a:r>
              <a:rPr lang="cs-CZ" sz="2000" dirty="0" err="1" smtClean="0"/>
              <a:t>can</a:t>
            </a:r>
            <a:r>
              <a:rPr lang="cs-CZ" sz="2000" dirty="0" smtClean="0"/>
              <a:t> </a:t>
            </a:r>
            <a:r>
              <a:rPr lang="cs-CZ" sz="2000" dirty="0" err="1" smtClean="0"/>
              <a:t>help</a:t>
            </a:r>
            <a:r>
              <a:rPr lang="cs-CZ" sz="2000" dirty="0" smtClean="0"/>
              <a:t> </a:t>
            </a:r>
            <a:r>
              <a:rPr lang="cs-CZ" sz="2000" dirty="0" err="1" smtClean="0"/>
              <a:t>with</a:t>
            </a:r>
            <a:r>
              <a:rPr lang="cs-CZ" sz="2000" dirty="0" smtClean="0"/>
              <a:t> </a:t>
            </a:r>
            <a:r>
              <a:rPr lang="cs-CZ" sz="2000" dirty="0" err="1" smtClean="0"/>
              <a:t>interpretation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results</a:t>
            </a:r>
            <a:r>
              <a:rPr lang="cs-CZ" sz="2000" dirty="0" smtClean="0"/>
              <a:t> and </a:t>
            </a:r>
            <a:r>
              <a:rPr lang="cs-CZ" sz="2000" dirty="0" err="1" smtClean="0"/>
              <a:t>realization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recommendations</a:t>
            </a:r>
            <a:r>
              <a:rPr lang="cs-CZ" sz="2000" dirty="0" smtClean="0"/>
              <a:t> </a:t>
            </a:r>
          </a:p>
          <a:p>
            <a:pPr lvl="1"/>
            <a:r>
              <a:rPr lang="cs-CZ" sz="2000" dirty="0" err="1" smtClean="0"/>
              <a:t>Beacuse</a:t>
            </a:r>
            <a:r>
              <a:rPr lang="cs-CZ" sz="2000" dirty="0" smtClean="0"/>
              <a:t> </a:t>
            </a:r>
            <a:r>
              <a:rPr lang="cs-CZ" sz="2000" dirty="0" err="1" smtClean="0"/>
              <a:t>if</a:t>
            </a:r>
            <a:r>
              <a:rPr lang="cs-CZ" sz="2000" dirty="0" smtClean="0"/>
              <a:t> </a:t>
            </a:r>
            <a:r>
              <a:rPr lang="cs-CZ" sz="2000" dirty="0" err="1" smtClean="0"/>
              <a:t>they</a:t>
            </a:r>
            <a:r>
              <a:rPr lang="cs-CZ" sz="2000" dirty="0" smtClean="0"/>
              <a:t> </a:t>
            </a:r>
            <a:r>
              <a:rPr lang="cs-CZ" sz="2000" dirty="0" err="1" smtClean="0"/>
              <a:t>become</a:t>
            </a:r>
            <a:r>
              <a:rPr lang="cs-CZ" sz="2000" dirty="0" smtClean="0"/>
              <a:t> </a:t>
            </a:r>
            <a:r>
              <a:rPr lang="cs-CZ" sz="2000" dirty="0" err="1" smtClean="0"/>
              <a:t>active</a:t>
            </a:r>
            <a:r>
              <a:rPr lang="cs-CZ" sz="2000" dirty="0" smtClean="0"/>
              <a:t> </a:t>
            </a:r>
            <a:r>
              <a:rPr lang="cs-CZ" sz="2000" dirty="0" err="1" smtClean="0"/>
              <a:t>adversaries</a:t>
            </a:r>
            <a:r>
              <a:rPr lang="cs-CZ" sz="2000" dirty="0" smtClean="0"/>
              <a:t>, </a:t>
            </a:r>
            <a:r>
              <a:rPr lang="cs-CZ" sz="2000" dirty="0" err="1" smtClean="0"/>
              <a:t>they</a:t>
            </a:r>
            <a:r>
              <a:rPr lang="cs-CZ" sz="2000" dirty="0" smtClean="0"/>
              <a:t> </a:t>
            </a:r>
            <a:r>
              <a:rPr lang="cs-CZ" sz="2000" dirty="0" err="1" smtClean="0"/>
              <a:t>can</a:t>
            </a:r>
            <a:r>
              <a:rPr lang="cs-CZ" sz="2000" dirty="0" smtClean="0"/>
              <a:t> </a:t>
            </a:r>
            <a:r>
              <a:rPr lang="cs-CZ" sz="2000" dirty="0" err="1" smtClean="0"/>
              <a:t>sabotage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project</a:t>
            </a:r>
            <a:r>
              <a:rPr lang="cs-CZ" sz="2000" dirty="0" smtClean="0"/>
              <a:t> </a:t>
            </a:r>
            <a:r>
              <a:rPr lang="cs-CZ" sz="2000" dirty="0" err="1" smtClean="0"/>
              <a:t>or</a:t>
            </a:r>
            <a:r>
              <a:rPr lang="cs-CZ" sz="2000" dirty="0" smtClean="0"/>
              <a:t> </a:t>
            </a:r>
            <a:r>
              <a:rPr lang="cs-CZ" sz="2000" dirty="0" err="1" smtClean="0"/>
              <a:t>its</a:t>
            </a:r>
            <a:r>
              <a:rPr lang="cs-CZ" sz="2000" dirty="0" smtClean="0"/>
              <a:t> </a:t>
            </a:r>
            <a:r>
              <a:rPr lang="cs-CZ" sz="2000" dirty="0" err="1" smtClean="0"/>
              <a:t>evaluation</a:t>
            </a:r>
            <a:r>
              <a:rPr lang="cs-CZ" sz="2000" dirty="0" smtClean="0"/>
              <a:t> </a:t>
            </a:r>
            <a:r>
              <a:rPr lang="cs-CZ" sz="2000" dirty="0" err="1" smtClean="0"/>
              <a:t>or</a:t>
            </a:r>
            <a:r>
              <a:rPr lang="cs-CZ" sz="2000" dirty="0" smtClean="0"/>
              <a:t> </a:t>
            </a:r>
            <a:r>
              <a:rPr lang="cs-CZ" sz="2000" dirty="0" err="1" smtClean="0"/>
              <a:t>asessment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3318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Causal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Approach</a:t>
            </a:r>
            <a:r>
              <a:rPr lang="cs-CZ" dirty="0" smtClean="0"/>
              <a:t>: </a:t>
            </a:r>
            <a:r>
              <a:rPr lang="cs-CZ" dirty="0" err="1" smtClean="0"/>
              <a:t>searching</a:t>
            </a:r>
            <a:r>
              <a:rPr lang="cs-CZ" dirty="0" smtClean="0"/>
              <a:t> and </a:t>
            </a:r>
            <a:r>
              <a:rPr lang="cs-CZ" dirty="0" err="1" smtClean="0"/>
              <a:t>exploring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connections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two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more </a:t>
            </a:r>
            <a:r>
              <a:rPr lang="cs-CZ" dirty="0" err="1" smtClean="0"/>
              <a:t>phenomena</a:t>
            </a:r>
            <a:r>
              <a:rPr lang="cs-CZ" dirty="0" smtClean="0"/>
              <a:t> / </a:t>
            </a:r>
            <a:r>
              <a:rPr lang="cs-CZ" dirty="0" err="1" smtClean="0"/>
              <a:t>processes</a:t>
            </a:r>
            <a:r>
              <a:rPr lang="cs-CZ" dirty="0" smtClean="0"/>
              <a:t> </a:t>
            </a:r>
            <a:endParaRPr lang="cs-CZ" dirty="0" smtClean="0"/>
          </a:p>
          <a:p>
            <a:r>
              <a:rPr lang="cs-CZ" dirty="0" err="1" smtClean="0"/>
              <a:t>Goal</a:t>
            </a:r>
            <a:r>
              <a:rPr lang="cs-CZ" dirty="0" smtClean="0"/>
              <a:t>: </a:t>
            </a:r>
            <a:r>
              <a:rPr lang="cs-CZ" dirty="0" err="1" smtClean="0"/>
              <a:t>Get</a:t>
            </a:r>
            <a:r>
              <a:rPr lang="cs-CZ" dirty="0" smtClean="0"/>
              <a:t> </a:t>
            </a:r>
            <a:r>
              <a:rPr lang="cs-CZ" dirty="0" err="1" smtClean="0"/>
              <a:t>deeper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</a:t>
            </a:r>
            <a:r>
              <a:rPr lang="cs-CZ" dirty="0" err="1" smtClean="0"/>
              <a:t>essence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phenomena</a:t>
            </a:r>
            <a:r>
              <a:rPr lang="cs-CZ" dirty="0" smtClean="0"/>
              <a:t> / </a:t>
            </a:r>
            <a:r>
              <a:rPr lang="cs-CZ" dirty="0" err="1" smtClean="0"/>
              <a:t>processes</a:t>
            </a:r>
            <a:r>
              <a:rPr lang="cs-CZ" dirty="0" smtClean="0"/>
              <a:t> </a:t>
            </a:r>
            <a:r>
              <a:rPr lang="cs-CZ" dirty="0" err="1" smtClean="0"/>
              <a:t>observed</a:t>
            </a:r>
            <a:r>
              <a:rPr lang="cs-CZ" dirty="0" smtClean="0"/>
              <a:t> </a:t>
            </a:r>
            <a:endParaRPr lang="cs-CZ" dirty="0" smtClean="0"/>
          </a:p>
          <a:p>
            <a:r>
              <a:rPr lang="cs-CZ" dirty="0" err="1" smtClean="0"/>
              <a:t>Goal</a:t>
            </a:r>
            <a:r>
              <a:rPr lang="cs-CZ" dirty="0" smtClean="0"/>
              <a:t>: </a:t>
            </a:r>
            <a:r>
              <a:rPr lang="cs-CZ" dirty="0" err="1" smtClean="0"/>
              <a:t>Get</a:t>
            </a:r>
            <a:r>
              <a:rPr lang="cs-CZ" dirty="0" smtClean="0"/>
              <a:t> </a:t>
            </a:r>
            <a:r>
              <a:rPr lang="cs-CZ" dirty="0" err="1" smtClean="0"/>
              <a:t>through</a:t>
            </a:r>
            <a:r>
              <a:rPr lang="cs-CZ" dirty="0" smtClean="0"/>
              <a:t> to</a:t>
            </a:r>
            <a:r>
              <a:rPr lang="cs-CZ" dirty="0" smtClean="0"/>
              <a:t> </a:t>
            </a:r>
            <a:r>
              <a:rPr lang="cs-CZ" dirty="0" err="1" smtClean="0"/>
              <a:t>causal</a:t>
            </a:r>
            <a:r>
              <a:rPr lang="cs-CZ" dirty="0" smtClean="0"/>
              <a:t> </a:t>
            </a:r>
            <a:r>
              <a:rPr lang="cs-CZ" dirty="0" err="1" smtClean="0"/>
              <a:t>connections</a:t>
            </a:r>
            <a:endParaRPr lang="cs-CZ" dirty="0" smtClean="0"/>
          </a:p>
          <a:p>
            <a:r>
              <a:rPr lang="cs-CZ" b="1" dirty="0" smtClean="0"/>
              <a:t>Cause</a:t>
            </a:r>
            <a:r>
              <a:rPr lang="cs-CZ" dirty="0" smtClean="0"/>
              <a:t> </a:t>
            </a:r>
            <a:r>
              <a:rPr lang="cs-CZ" dirty="0" smtClean="0"/>
              <a:t>= existence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phenomena</a:t>
            </a:r>
            <a:r>
              <a:rPr lang="cs-CZ" dirty="0" smtClean="0"/>
              <a:t> (</a:t>
            </a:r>
            <a:r>
              <a:rPr lang="cs-CZ" dirty="0" smtClean="0"/>
              <a:t>A)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resulting</a:t>
            </a:r>
            <a:r>
              <a:rPr lang="cs-CZ" dirty="0" smtClean="0"/>
              <a:t> (</a:t>
            </a:r>
            <a:r>
              <a:rPr lang="cs-CZ" dirty="0" err="1" smtClean="0"/>
              <a:t>consequence</a:t>
            </a:r>
            <a:r>
              <a:rPr lang="cs-CZ" dirty="0" smtClean="0"/>
              <a:t>) </a:t>
            </a:r>
            <a:r>
              <a:rPr lang="cs-CZ" dirty="0" err="1" smtClean="0"/>
              <a:t>into</a:t>
            </a:r>
            <a:r>
              <a:rPr lang="cs-CZ" dirty="0" smtClean="0"/>
              <a:t> existence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different</a:t>
            </a:r>
            <a:r>
              <a:rPr lang="cs-CZ" dirty="0" smtClean="0"/>
              <a:t> </a:t>
            </a:r>
            <a:r>
              <a:rPr lang="cs-CZ" dirty="0" err="1" smtClean="0"/>
              <a:t>phenomena</a:t>
            </a:r>
            <a:r>
              <a:rPr lang="cs-CZ" dirty="0" smtClean="0"/>
              <a:t> (</a:t>
            </a:r>
            <a:r>
              <a:rPr lang="cs-CZ" dirty="0" smtClean="0"/>
              <a:t>B) </a:t>
            </a:r>
          </a:p>
          <a:p>
            <a:r>
              <a:rPr lang="cs-CZ" dirty="0" err="1" smtClean="0"/>
              <a:t>Disadvantage</a:t>
            </a:r>
            <a:endParaRPr lang="cs-CZ" dirty="0" smtClean="0"/>
          </a:p>
          <a:p>
            <a:pPr lvl="1"/>
            <a:r>
              <a:rPr lang="cs-CZ" dirty="0" err="1" smtClean="0"/>
              <a:t>Sensible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/>
              <a:t> </a:t>
            </a:r>
            <a:r>
              <a:rPr lang="cs-CZ" dirty="0" err="1"/>
              <a:t>awareness</a:t>
            </a:r>
            <a:r>
              <a:rPr lang="cs-CZ" dirty="0"/>
              <a:t> </a:t>
            </a:r>
            <a:r>
              <a:rPr lang="cs-CZ" dirty="0" smtClean="0"/>
              <a:t>and </a:t>
            </a:r>
            <a:r>
              <a:rPr lang="cs-CZ" dirty="0" err="1" smtClean="0"/>
              <a:t>subjective</a:t>
            </a:r>
            <a:r>
              <a:rPr lang="cs-CZ" dirty="0" smtClean="0"/>
              <a:t> </a:t>
            </a:r>
            <a:r>
              <a:rPr lang="cs-CZ" dirty="0" err="1" smtClean="0"/>
              <a:t>approach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individual</a:t>
            </a:r>
            <a:r>
              <a:rPr lang="cs-CZ" dirty="0" smtClean="0"/>
              <a:t> </a:t>
            </a:r>
            <a:r>
              <a:rPr lang="cs-CZ" dirty="0" err="1" smtClean="0"/>
              <a:t>investigators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11412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Causal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 err="1" smtClean="0"/>
              <a:t>Deductive</a:t>
            </a:r>
            <a:r>
              <a:rPr lang="cs-CZ" sz="1600" dirty="0" smtClean="0"/>
              <a:t> type</a:t>
            </a:r>
            <a:endParaRPr lang="cs-CZ" sz="1600" dirty="0" smtClean="0"/>
          </a:p>
          <a:p>
            <a:pPr lvl="1"/>
            <a:r>
              <a:rPr lang="cs-CZ" sz="1600" dirty="0" err="1" smtClean="0"/>
              <a:t>We</a:t>
            </a:r>
            <a:r>
              <a:rPr lang="cs-CZ" sz="1600" dirty="0" smtClean="0"/>
              <a:t> </a:t>
            </a:r>
            <a:r>
              <a:rPr lang="cs-CZ" sz="1600" dirty="0" err="1" smtClean="0"/>
              <a:t>know</a:t>
            </a:r>
            <a:r>
              <a:rPr lang="cs-CZ" sz="1600" dirty="0" smtClean="0"/>
              <a:t> </a:t>
            </a:r>
            <a:r>
              <a:rPr lang="cs-CZ" sz="1600" dirty="0" err="1" smtClean="0"/>
              <a:t>consequences</a:t>
            </a:r>
            <a:r>
              <a:rPr lang="cs-CZ" sz="1600" dirty="0" smtClean="0"/>
              <a:t> </a:t>
            </a:r>
            <a:r>
              <a:rPr lang="cs-CZ" sz="1600" dirty="0" smtClean="0"/>
              <a:t>=&gt; </a:t>
            </a:r>
            <a:r>
              <a:rPr lang="cs-CZ" sz="1600" dirty="0" err="1" smtClean="0"/>
              <a:t>We</a:t>
            </a:r>
            <a:r>
              <a:rPr lang="cs-CZ" sz="1600" dirty="0" smtClean="0"/>
              <a:t> </a:t>
            </a:r>
            <a:r>
              <a:rPr lang="cs-CZ" sz="1600" dirty="0" err="1" smtClean="0"/>
              <a:t>dont</a:t>
            </a:r>
            <a:r>
              <a:rPr lang="cs-CZ" sz="1600" dirty="0" smtClean="0"/>
              <a:t> </a:t>
            </a:r>
            <a:r>
              <a:rPr lang="cs-CZ" sz="1600" dirty="0" err="1" smtClean="0"/>
              <a:t>know</a:t>
            </a:r>
            <a:r>
              <a:rPr lang="cs-CZ" sz="1600" dirty="0" smtClean="0"/>
              <a:t> </a:t>
            </a:r>
            <a:r>
              <a:rPr lang="cs-CZ" sz="1600" dirty="0" err="1" smtClean="0"/>
              <a:t>their</a:t>
            </a:r>
            <a:r>
              <a:rPr lang="cs-CZ" sz="1600" dirty="0" smtClean="0"/>
              <a:t> </a:t>
            </a:r>
            <a:r>
              <a:rPr lang="cs-CZ" sz="1600" dirty="0" err="1" smtClean="0"/>
              <a:t>causes</a:t>
            </a:r>
            <a:r>
              <a:rPr lang="cs-CZ" sz="1600" dirty="0" smtClean="0"/>
              <a:t> (</a:t>
            </a:r>
            <a:r>
              <a:rPr lang="cs-CZ" sz="1600" dirty="0" err="1" smtClean="0"/>
              <a:t>revealing</a:t>
            </a:r>
            <a:r>
              <a:rPr lang="cs-CZ" sz="1600" dirty="0" smtClean="0"/>
              <a:t>)</a:t>
            </a:r>
            <a:endParaRPr lang="cs-CZ" sz="1600" dirty="0" smtClean="0"/>
          </a:p>
          <a:p>
            <a:r>
              <a:rPr lang="cs-CZ" sz="1600" dirty="0" err="1" smtClean="0"/>
              <a:t>I</a:t>
            </a:r>
            <a:r>
              <a:rPr lang="cs-CZ" sz="1600" dirty="0" err="1" smtClean="0"/>
              <a:t>nduktive</a:t>
            </a:r>
            <a:r>
              <a:rPr lang="cs-CZ" sz="1600" dirty="0" smtClean="0"/>
              <a:t> type</a:t>
            </a:r>
            <a:endParaRPr lang="cs-CZ" sz="1600" dirty="0" smtClean="0"/>
          </a:p>
          <a:p>
            <a:pPr lvl="1"/>
            <a:r>
              <a:rPr lang="cs-CZ" sz="1600" dirty="0" err="1"/>
              <a:t>We</a:t>
            </a:r>
            <a:r>
              <a:rPr lang="cs-CZ" sz="1600" dirty="0"/>
              <a:t> </a:t>
            </a:r>
            <a:r>
              <a:rPr lang="cs-CZ" sz="1600" dirty="0" err="1" smtClean="0"/>
              <a:t>know</a:t>
            </a:r>
            <a:r>
              <a:rPr lang="cs-CZ" sz="1600" dirty="0" smtClean="0"/>
              <a:t> </a:t>
            </a:r>
            <a:r>
              <a:rPr lang="cs-CZ" sz="1600" dirty="0" err="1"/>
              <a:t>their</a:t>
            </a:r>
            <a:r>
              <a:rPr lang="cs-CZ" sz="1600" dirty="0"/>
              <a:t> </a:t>
            </a:r>
            <a:r>
              <a:rPr lang="cs-CZ" sz="1600" dirty="0" err="1"/>
              <a:t>causes</a:t>
            </a:r>
            <a:r>
              <a:rPr lang="cs-CZ" sz="1600" dirty="0"/>
              <a:t> =&gt; </a:t>
            </a:r>
            <a:r>
              <a:rPr lang="cs-CZ" sz="1600" dirty="0" err="1"/>
              <a:t>We</a:t>
            </a:r>
            <a:r>
              <a:rPr lang="cs-CZ" sz="1600" dirty="0"/>
              <a:t> </a:t>
            </a:r>
            <a:r>
              <a:rPr lang="cs-CZ" sz="1600" dirty="0" err="1" smtClean="0"/>
              <a:t>dont</a:t>
            </a:r>
            <a:r>
              <a:rPr lang="cs-CZ" sz="1600" dirty="0" smtClean="0"/>
              <a:t> </a:t>
            </a:r>
            <a:r>
              <a:rPr lang="cs-CZ" sz="1600" dirty="0" err="1" smtClean="0"/>
              <a:t>know</a:t>
            </a:r>
            <a:r>
              <a:rPr lang="cs-CZ" sz="1600" dirty="0" smtClean="0"/>
              <a:t> </a:t>
            </a:r>
            <a:r>
              <a:rPr lang="cs-CZ" sz="1600" dirty="0" err="1"/>
              <a:t>consequences</a:t>
            </a:r>
            <a:r>
              <a:rPr lang="cs-CZ" sz="1600" dirty="0"/>
              <a:t> (</a:t>
            </a:r>
            <a:r>
              <a:rPr lang="cs-CZ" sz="1600" dirty="0" err="1" smtClean="0"/>
              <a:t>revealing</a:t>
            </a:r>
            <a:r>
              <a:rPr lang="cs-CZ" sz="1600" dirty="0" smtClean="0"/>
              <a:t>)</a:t>
            </a:r>
            <a:endParaRPr lang="cs-CZ" sz="1600" dirty="0" smtClean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dirty="0" err="1" smtClean="0"/>
              <a:t>Tools</a:t>
            </a:r>
            <a:r>
              <a:rPr lang="cs-CZ" sz="1600" dirty="0" smtClean="0"/>
              <a:t>:</a:t>
            </a:r>
            <a:endParaRPr lang="cs-CZ" sz="1600" dirty="0" smtClean="0"/>
          </a:p>
          <a:p>
            <a:pPr>
              <a:buFontTx/>
              <a:buChar char="-"/>
            </a:pPr>
            <a:r>
              <a:rPr lang="cs-CZ" sz="1600" dirty="0" err="1" smtClean="0"/>
              <a:t>Kepner</a:t>
            </a:r>
            <a:r>
              <a:rPr lang="cs-CZ" sz="1600" dirty="0" smtClean="0"/>
              <a:t> </a:t>
            </a:r>
            <a:r>
              <a:rPr lang="cs-CZ" sz="1600" dirty="0" err="1" smtClean="0"/>
              <a:t>method</a:t>
            </a:r>
            <a:endParaRPr lang="cs-CZ" sz="1600" dirty="0" smtClean="0"/>
          </a:p>
          <a:p>
            <a:pPr>
              <a:buFontTx/>
              <a:buChar char="-"/>
            </a:pPr>
            <a:r>
              <a:rPr lang="cs-CZ" sz="1600" dirty="0" err="1" smtClean="0"/>
              <a:t>Causal</a:t>
            </a:r>
            <a:r>
              <a:rPr lang="cs-CZ" sz="1600" dirty="0" smtClean="0"/>
              <a:t> </a:t>
            </a:r>
            <a:r>
              <a:rPr lang="cs-CZ" sz="1600" dirty="0" err="1" smtClean="0"/>
              <a:t>chain</a:t>
            </a:r>
            <a:endParaRPr lang="cs-CZ" sz="1600" dirty="0" smtClean="0"/>
          </a:p>
          <a:p>
            <a:pPr>
              <a:buFontTx/>
              <a:buChar char="-"/>
            </a:pPr>
            <a:r>
              <a:rPr lang="cs-CZ" sz="1600" dirty="0" err="1" smtClean="0"/>
              <a:t>Tree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/>
              <a:t> </a:t>
            </a:r>
            <a:r>
              <a:rPr lang="cs-CZ" sz="1600" dirty="0" err="1" smtClean="0"/>
              <a:t>causal</a:t>
            </a:r>
            <a:r>
              <a:rPr lang="cs-CZ" sz="1600" dirty="0" smtClean="0"/>
              <a:t> relations</a:t>
            </a:r>
            <a:endParaRPr lang="cs-CZ" sz="1600" dirty="0" smtClean="0"/>
          </a:p>
          <a:p>
            <a:pPr>
              <a:buFontTx/>
              <a:buChar char="-"/>
            </a:pPr>
            <a:r>
              <a:rPr lang="cs-CZ" sz="1600" dirty="0" err="1" smtClean="0"/>
              <a:t>Ishikawa</a:t>
            </a:r>
            <a:endParaRPr lang="cs-CZ" sz="1600" dirty="0" smtClean="0"/>
          </a:p>
          <a:p>
            <a:pPr>
              <a:buFontTx/>
              <a:buChar char="-"/>
            </a:pPr>
            <a:r>
              <a:rPr lang="cs-CZ" sz="1600" dirty="0" smtClean="0"/>
              <a:t>Diagram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causes</a:t>
            </a:r>
            <a:r>
              <a:rPr lang="cs-CZ" sz="1600" dirty="0" smtClean="0"/>
              <a:t> and </a:t>
            </a:r>
            <a:r>
              <a:rPr lang="cs-CZ" sz="1600" dirty="0" err="1" smtClean="0"/>
              <a:t>consequences</a:t>
            </a:r>
            <a:endParaRPr lang="cs-CZ" sz="1600" dirty="0" smtClean="0"/>
          </a:p>
          <a:p>
            <a:pPr>
              <a:buFontTx/>
              <a:buChar char="-"/>
            </a:pPr>
            <a:r>
              <a:rPr lang="cs-CZ" sz="1600" dirty="0" err="1" smtClean="0"/>
              <a:t>Causal</a:t>
            </a:r>
            <a:r>
              <a:rPr lang="cs-CZ" sz="1600" dirty="0" smtClean="0"/>
              <a:t> </a:t>
            </a:r>
            <a:r>
              <a:rPr lang="cs-CZ" sz="1600" dirty="0" err="1" smtClean="0"/>
              <a:t>diagnosis</a:t>
            </a:r>
            <a:endParaRPr lang="cs-CZ" sz="1600" dirty="0" smtClean="0"/>
          </a:p>
          <a:p>
            <a:pPr>
              <a:buFontTx/>
              <a:buChar char="-"/>
            </a:pPr>
            <a:r>
              <a:rPr lang="en-US" sz="1600" dirty="0"/>
              <a:t>Analysis of the force </a:t>
            </a:r>
            <a:r>
              <a:rPr lang="en-US" sz="1600" dirty="0" smtClean="0"/>
              <a:t>field</a:t>
            </a:r>
            <a:endParaRPr lang="cs-CZ" sz="1600" dirty="0" smtClean="0"/>
          </a:p>
          <a:p>
            <a:pPr>
              <a:buFontTx/>
              <a:buChar char="-"/>
            </a:pPr>
            <a:r>
              <a:rPr lang="cs-CZ" sz="1600" dirty="0" err="1" smtClean="0"/>
              <a:t>Pareto</a:t>
            </a:r>
            <a:r>
              <a:rPr lang="cs-CZ" sz="1600" dirty="0" smtClean="0"/>
              <a:t> </a:t>
            </a:r>
            <a:r>
              <a:rPr lang="cs-CZ" sz="1600" dirty="0" err="1" smtClean="0"/>
              <a:t>analysis</a:t>
            </a:r>
            <a:endParaRPr lang="cs-CZ" sz="1600" dirty="0" smtClean="0"/>
          </a:p>
          <a:p>
            <a:pPr>
              <a:buFontTx/>
              <a:buChar char="-"/>
            </a:pPr>
            <a:r>
              <a:rPr lang="cs-CZ" sz="1600" dirty="0" err="1" smtClean="0"/>
              <a:t>Causal</a:t>
            </a:r>
            <a:r>
              <a:rPr lang="cs-CZ" sz="1600" dirty="0" smtClean="0"/>
              <a:t> </a:t>
            </a:r>
            <a:r>
              <a:rPr lang="cs-CZ" sz="1600" dirty="0" err="1" smtClean="0"/>
              <a:t>layers</a:t>
            </a:r>
            <a:endParaRPr lang="cs-CZ" sz="16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70462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795339"/>
            <a:ext cx="8086635" cy="647700"/>
          </a:xfrm>
        </p:spPr>
        <p:txBody>
          <a:bodyPr/>
          <a:lstStyle/>
          <a:p>
            <a:r>
              <a:rPr lang="cs-CZ" dirty="0" err="1" smtClean="0"/>
              <a:t>Causal</a:t>
            </a:r>
            <a:r>
              <a:rPr lang="cs-CZ" dirty="0" smtClean="0"/>
              <a:t> </a:t>
            </a:r>
            <a:r>
              <a:rPr lang="cs-CZ" dirty="0" err="1" smtClean="0"/>
              <a:t>chain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22412"/>
            <a:ext cx="8082321" cy="4586287"/>
          </a:xfrm>
        </p:spPr>
        <p:txBody>
          <a:bodyPr/>
          <a:lstStyle/>
          <a:p>
            <a:r>
              <a:rPr lang="cs-CZ" dirty="0" err="1" smtClean="0"/>
              <a:t>Causal</a:t>
            </a:r>
            <a:r>
              <a:rPr lang="cs-CZ" dirty="0" smtClean="0"/>
              <a:t> </a:t>
            </a:r>
            <a:r>
              <a:rPr lang="cs-CZ" dirty="0" err="1" smtClean="0"/>
              <a:t>deduction</a:t>
            </a:r>
            <a:endParaRPr lang="cs-CZ" dirty="0" smtClean="0"/>
          </a:p>
          <a:p>
            <a:r>
              <a:rPr lang="cs-CZ" dirty="0" err="1" smtClean="0"/>
              <a:t>Assumption</a:t>
            </a:r>
            <a:r>
              <a:rPr lang="cs-CZ" dirty="0" smtClean="0"/>
              <a:t> </a:t>
            </a:r>
            <a:r>
              <a:rPr lang="cs-CZ" dirty="0" smtClean="0"/>
              <a:t>(1 </a:t>
            </a:r>
            <a:r>
              <a:rPr lang="cs-CZ" dirty="0" smtClean="0"/>
              <a:t>cause </a:t>
            </a:r>
            <a:r>
              <a:rPr lang="cs-CZ" dirty="0" smtClean="0"/>
              <a:t>=&gt; 1 </a:t>
            </a:r>
            <a:r>
              <a:rPr lang="cs-CZ" dirty="0" err="1" smtClean="0"/>
              <a:t>consequence</a:t>
            </a:r>
            <a:r>
              <a:rPr lang="cs-CZ" dirty="0" smtClean="0"/>
              <a:t>)</a:t>
            </a: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dirty="0" err="1" smtClean="0"/>
              <a:t>Example</a:t>
            </a:r>
            <a:r>
              <a:rPr lang="cs-CZ" dirty="0" smtClean="0"/>
              <a:t>:</a:t>
            </a: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err="1" smtClean="0">
                <a:solidFill>
                  <a:srgbClr val="FF0000"/>
                </a:solidFill>
              </a:rPr>
              <a:t>High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price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of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the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service</a:t>
            </a:r>
            <a:endParaRPr lang="cs-CZ" dirty="0" smtClean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dirty="0" err="1" smtClean="0"/>
              <a:t>Low</a:t>
            </a:r>
            <a:r>
              <a:rPr lang="cs-CZ" dirty="0" smtClean="0"/>
              <a:t> </a:t>
            </a:r>
            <a:r>
              <a:rPr lang="cs-CZ" dirty="0" err="1" smtClean="0"/>
              <a:t>demand</a:t>
            </a: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err="1" smtClean="0"/>
              <a:t>Low</a:t>
            </a:r>
            <a:r>
              <a:rPr lang="cs-CZ" dirty="0" smtClean="0"/>
              <a:t> </a:t>
            </a:r>
            <a:r>
              <a:rPr lang="cs-CZ" dirty="0" err="1" smtClean="0"/>
              <a:t>volume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production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service</a:t>
            </a: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Reduced utilization of </a:t>
            </a:r>
            <a:r>
              <a:rPr lang="cs-CZ" dirty="0" err="1" smtClean="0"/>
              <a:t>production</a:t>
            </a:r>
            <a:r>
              <a:rPr lang="cs-CZ" dirty="0" smtClean="0"/>
              <a:t> </a:t>
            </a:r>
            <a:r>
              <a:rPr lang="en-US" dirty="0" smtClean="0"/>
              <a:t>factors</a:t>
            </a: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b="1" dirty="0" err="1">
                <a:solidFill>
                  <a:srgbClr val="FF0000"/>
                </a:solidFill>
              </a:rPr>
              <a:t>Unused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production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capacity</a:t>
            </a:r>
            <a:r>
              <a:rPr lang="cs-CZ" b="1" dirty="0" smtClean="0">
                <a:solidFill>
                  <a:srgbClr val="FF0000"/>
                </a:solidFill>
              </a:rPr>
              <a:t> (</a:t>
            </a:r>
            <a:r>
              <a:rPr lang="cs-CZ" b="1" dirty="0" err="1" smtClean="0">
                <a:solidFill>
                  <a:srgbClr val="FF0000"/>
                </a:solidFill>
              </a:rPr>
              <a:t>expensive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production</a:t>
            </a:r>
            <a:r>
              <a:rPr lang="cs-CZ" b="1" dirty="0" smtClean="0">
                <a:solidFill>
                  <a:srgbClr val="FF0000"/>
                </a:solidFill>
              </a:rPr>
              <a:t>)</a:t>
            </a:r>
            <a:endParaRPr lang="cs-CZ" b="1" dirty="0" smtClean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err="1" smtClean="0"/>
              <a:t>Alternatively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used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tree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causal</a:t>
            </a:r>
            <a:r>
              <a:rPr lang="cs-CZ" dirty="0" smtClean="0"/>
              <a:t> </a:t>
            </a:r>
            <a:r>
              <a:rPr lang="cs-CZ" dirty="0" err="1" smtClean="0"/>
              <a:t>realations</a:t>
            </a:r>
            <a:r>
              <a:rPr lang="cs-CZ" dirty="0" smtClean="0"/>
              <a:t> (</a:t>
            </a:r>
            <a:r>
              <a:rPr lang="cs-CZ" dirty="0" err="1" smtClean="0"/>
              <a:t>assumption</a:t>
            </a:r>
            <a:r>
              <a:rPr lang="cs-CZ" dirty="0" smtClean="0"/>
              <a:t>: 1 </a:t>
            </a:r>
            <a:r>
              <a:rPr lang="cs-CZ" dirty="0" err="1" smtClean="0"/>
              <a:t>consequence</a:t>
            </a:r>
            <a:r>
              <a:rPr lang="cs-CZ" dirty="0" smtClean="0"/>
              <a:t> has more </a:t>
            </a:r>
            <a:r>
              <a:rPr lang="cs-CZ" dirty="0" err="1" smtClean="0"/>
              <a:t>causes</a:t>
            </a:r>
            <a:r>
              <a:rPr lang="cs-CZ" dirty="0" smtClean="0"/>
              <a:t>) </a:t>
            </a:r>
            <a:endParaRPr lang="cs-CZ" b="1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Šipka doprava 3"/>
          <p:cNvSpPr/>
          <p:nvPr/>
        </p:nvSpPr>
        <p:spPr bwMode="auto">
          <a:xfrm rot="16200000">
            <a:off x="7151029" y="3578402"/>
            <a:ext cx="2024855" cy="723900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611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9" y="1125539"/>
            <a:ext cx="8190151" cy="647700"/>
          </a:xfrm>
        </p:spPr>
        <p:txBody>
          <a:bodyPr/>
          <a:lstStyle/>
          <a:p>
            <a:pPr lvl="2"/>
            <a:r>
              <a:rPr lang="cs-CZ" altLang="cs-CZ" sz="2800" dirty="0" err="1" smtClean="0"/>
              <a:t>Analytical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methods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for</a:t>
            </a:r>
            <a:r>
              <a:rPr lang="cs-CZ" altLang="cs-CZ" sz="2800" dirty="0" smtClean="0"/>
              <a:t> public </a:t>
            </a:r>
            <a:r>
              <a:rPr lang="cs-CZ" altLang="cs-CZ" sz="2800" dirty="0" err="1" smtClean="0"/>
              <a:t>projects</a:t>
            </a:r>
            <a:r>
              <a:rPr lang="cs-CZ" altLang="cs-CZ" sz="2800" dirty="0" smtClean="0"/>
              <a:t> (</a:t>
            </a:r>
            <a:r>
              <a:rPr lang="cs-CZ" altLang="cs-CZ" sz="2800" dirty="0" err="1" smtClean="0"/>
              <a:t>types</a:t>
            </a:r>
            <a:r>
              <a:rPr lang="cs-CZ" altLang="cs-CZ" sz="2800" dirty="0" smtClean="0"/>
              <a:t>)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dirty="0" err="1" smtClean="0"/>
              <a:t>Quantitative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methods</a:t>
            </a:r>
            <a:endParaRPr lang="cs-CZ" altLang="cs-CZ" dirty="0"/>
          </a:p>
          <a:p>
            <a:pPr lvl="1">
              <a:lnSpc>
                <a:spcPct val="80000"/>
              </a:lnSpc>
            </a:pPr>
            <a:r>
              <a:rPr lang="cs-CZ" altLang="cs-CZ" sz="1800" b="1" dirty="0" err="1" smtClean="0"/>
              <a:t>One-criteria</a:t>
            </a:r>
            <a:r>
              <a:rPr lang="cs-CZ" altLang="cs-CZ" sz="1800" b="1" dirty="0" smtClean="0"/>
              <a:t> </a:t>
            </a:r>
            <a:r>
              <a:rPr lang="cs-CZ" altLang="cs-CZ" sz="1700" dirty="0" smtClean="0"/>
              <a:t> </a:t>
            </a:r>
            <a:endParaRPr lang="cs-CZ" altLang="cs-CZ" sz="1700" dirty="0"/>
          </a:p>
          <a:p>
            <a:pPr lvl="2">
              <a:lnSpc>
                <a:spcPct val="80000"/>
              </a:lnSpc>
            </a:pPr>
            <a:endParaRPr lang="cs-CZ" altLang="cs-CZ" sz="1700" dirty="0"/>
          </a:p>
          <a:p>
            <a:pPr lvl="1">
              <a:lnSpc>
                <a:spcPct val="80000"/>
              </a:lnSpc>
            </a:pPr>
            <a:r>
              <a:rPr lang="cs-CZ" altLang="cs-CZ" sz="1800" b="1" dirty="0" err="1" smtClean="0"/>
              <a:t>Multi-criteria</a:t>
            </a:r>
            <a:r>
              <a:rPr lang="cs-CZ" altLang="cs-CZ" sz="1800" dirty="0" smtClean="0"/>
              <a:t> </a:t>
            </a:r>
            <a:endParaRPr lang="cs-CZ" altLang="cs-CZ" sz="1800" dirty="0"/>
          </a:p>
          <a:p>
            <a:pPr lvl="2">
              <a:lnSpc>
                <a:spcPct val="80000"/>
              </a:lnSpc>
            </a:pPr>
            <a:endParaRPr lang="cs-CZ" altLang="cs-CZ" sz="1700" dirty="0"/>
          </a:p>
          <a:p>
            <a:pPr>
              <a:lnSpc>
                <a:spcPct val="80000"/>
              </a:lnSpc>
            </a:pPr>
            <a:endParaRPr lang="cs-CZ" altLang="cs-CZ" dirty="0" smtClean="0"/>
          </a:p>
          <a:p>
            <a:pPr>
              <a:lnSpc>
                <a:spcPct val="80000"/>
              </a:lnSpc>
            </a:pPr>
            <a:r>
              <a:rPr lang="cs-CZ" altLang="cs-CZ" dirty="0" err="1" smtClean="0"/>
              <a:t>Managerial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methods</a:t>
            </a:r>
            <a:endParaRPr lang="cs-CZ" altLang="cs-CZ" dirty="0"/>
          </a:p>
          <a:p>
            <a:pPr lvl="1">
              <a:lnSpc>
                <a:spcPct val="80000"/>
              </a:lnSpc>
            </a:pPr>
            <a:r>
              <a:rPr lang="cs-CZ" altLang="cs-CZ" sz="1800" b="1" dirty="0" err="1" smtClean="0"/>
              <a:t>Empirical</a:t>
            </a:r>
            <a:r>
              <a:rPr lang="cs-CZ" altLang="cs-CZ" sz="1800" b="1" dirty="0" smtClean="0"/>
              <a:t> </a:t>
            </a:r>
            <a:r>
              <a:rPr lang="cs-CZ" altLang="cs-CZ" sz="1800" b="1" dirty="0" err="1" smtClean="0"/>
              <a:t>methods</a:t>
            </a:r>
            <a:endParaRPr lang="cs-CZ" altLang="cs-CZ" sz="1700" b="1" dirty="0"/>
          </a:p>
          <a:p>
            <a:pPr lvl="2">
              <a:lnSpc>
                <a:spcPct val="80000"/>
              </a:lnSpc>
            </a:pPr>
            <a:endParaRPr lang="cs-CZ" altLang="cs-CZ" sz="1700" dirty="0"/>
          </a:p>
          <a:p>
            <a:pPr lvl="1">
              <a:lnSpc>
                <a:spcPct val="80000"/>
              </a:lnSpc>
            </a:pPr>
            <a:r>
              <a:rPr lang="cs-CZ" altLang="cs-CZ" sz="1800" b="1" dirty="0" err="1" smtClean="0">
                <a:solidFill>
                  <a:srgbClr val="FF0000"/>
                </a:solidFill>
              </a:rPr>
              <a:t>Qualitative</a:t>
            </a:r>
            <a:r>
              <a:rPr lang="cs-CZ" altLang="cs-CZ" sz="1800" b="1" dirty="0" smtClean="0">
                <a:solidFill>
                  <a:srgbClr val="FF0000"/>
                </a:solidFill>
              </a:rPr>
              <a:t> </a:t>
            </a:r>
            <a:r>
              <a:rPr lang="cs-CZ" altLang="cs-CZ" sz="1800" b="1" dirty="0" err="1" smtClean="0">
                <a:solidFill>
                  <a:srgbClr val="FF0000"/>
                </a:solidFill>
              </a:rPr>
              <a:t>methods</a:t>
            </a:r>
            <a:endParaRPr lang="cs-CZ" altLang="cs-CZ" sz="1800" b="1" dirty="0">
              <a:solidFill>
                <a:srgbClr val="FF0000"/>
              </a:solidFill>
            </a:endParaRPr>
          </a:p>
          <a:p>
            <a:pPr lvl="2">
              <a:lnSpc>
                <a:spcPct val="80000"/>
              </a:lnSpc>
            </a:pPr>
            <a:r>
              <a:rPr lang="cs-CZ" altLang="cs-CZ" sz="1700" dirty="0">
                <a:solidFill>
                  <a:srgbClr val="FF0000"/>
                </a:solidFill>
              </a:rPr>
              <a:t>SWOT </a:t>
            </a:r>
            <a:r>
              <a:rPr lang="cs-CZ" altLang="cs-CZ" sz="1700" dirty="0" err="1" smtClean="0">
                <a:solidFill>
                  <a:srgbClr val="FF0000"/>
                </a:solidFill>
              </a:rPr>
              <a:t>analysis</a:t>
            </a:r>
            <a:r>
              <a:rPr lang="cs-CZ" altLang="cs-CZ" sz="1700" dirty="0" smtClean="0">
                <a:solidFill>
                  <a:srgbClr val="FF0000"/>
                </a:solidFill>
              </a:rPr>
              <a:t>, </a:t>
            </a:r>
            <a:r>
              <a:rPr lang="cs-CZ" altLang="cs-CZ" sz="1700" dirty="0" err="1" smtClean="0">
                <a:solidFill>
                  <a:srgbClr val="FF0000"/>
                </a:solidFill>
              </a:rPr>
              <a:t>causal</a:t>
            </a:r>
            <a:r>
              <a:rPr lang="cs-CZ" altLang="cs-CZ" sz="1700" dirty="0" smtClean="0">
                <a:solidFill>
                  <a:srgbClr val="FF0000"/>
                </a:solidFill>
              </a:rPr>
              <a:t> </a:t>
            </a:r>
            <a:r>
              <a:rPr lang="cs-CZ" altLang="cs-CZ" sz="1700" dirty="0" err="1" smtClean="0">
                <a:solidFill>
                  <a:srgbClr val="FF0000"/>
                </a:solidFill>
              </a:rPr>
              <a:t>analysis</a:t>
            </a:r>
            <a:endParaRPr lang="cs-CZ" altLang="cs-CZ" sz="1700" dirty="0">
              <a:solidFill>
                <a:srgbClr val="FF0000"/>
              </a:solidFill>
            </a:endParaRP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30699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6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6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62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62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2694" y="3297239"/>
            <a:ext cx="8086635" cy="647700"/>
          </a:xfrm>
        </p:spPr>
        <p:txBody>
          <a:bodyPr/>
          <a:lstStyle/>
          <a:p>
            <a:pPr algn="ctr"/>
            <a:r>
              <a:rPr lang="cs-CZ" dirty="0" err="1" smtClean="0"/>
              <a:t>Thank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attention</a:t>
            </a:r>
            <a:r>
              <a:rPr lang="cs-CZ" dirty="0" smtClean="0"/>
              <a:t>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3169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2"/>
            <a:r>
              <a:rPr lang="cs-CZ" altLang="cs-CZ" sz="2800" dirty="0" err="1" smtClean="0"/>
              <a:t>Qualitative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methods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for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evaluation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257300" lvl="2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/>
          </a:p>
          <a:p>
            <a:pPr marL="1257300" lvl="2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/>
              <a:t>To </a:t>
            </a:r>
            <a:r>
              <a:rPr lang="cs-CZ" altLang="cs-CZ" sz="2000" dirty="0" err="1" smtClean="0"/>
              <a:t>determine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mutual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relationships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between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gained</a:t>
            </a:r>
            <a:r>
              <a:rPr lang="cs-CZ" altLang="cs-CZ" sz="2000" dirty="0" smtClean="0"/>
              <a:t> data</a:t>
            </a:r>
          </a:p>
          <a:p>
            <a:pPr marL="1257300" lvl="2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/>
          </a:p>
          <a:p>
            <a:pPr marL="1257300" lvl="2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err="1" smtClean="0"/>
              <a:t>Is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used</a:t>
            </a:r>
            <a:r>
              <a:rPr lang="cs-CZ" altLang="cs-CZ" sz="2000" dirty="0" smtClean="0"/>
              <a:t> to </a:t>
            </a:r>
            <a:r>
              <a:rPr lang="cs-CZ" altLang="cs-CZ" sz="2000" dirty="0" err="1" smtClean="0"/>
              <a:t>identify</a:t>
            </a:r>
            <a:r>
              <a:rPr lang="cs-CZ" altLang="cs-CZ" sz="2000" dirty="0" smtClean="0"/>
              <a:t> and </a:t>
            </a:r>
            <a:r>
              <a:rPr lang="cs-CZ" altLang="cs-CZ" sz="2000" dirty="0" err="1" smtClean="0"/>
              <a:t>explain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causal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relationships</a:t>
            </a:r>
            <a:r>
              <a:rPr lang="cs-CZ" altLang="cs-CZ" sz="2000" dirty="0" smtClean="0"/>
              <a:t> and </a:t>
            </a:r>
            <a:r>
              <a:rPr lang="cs-CZ" altLang="cs-CZ" sz="2000" dirty="0" err="1" smtClean="0"/>
              <a:t>potential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benefits</a:t>
            </a:r>
            <a:r>
              <a:rPr lang="cs-CZ" altLang="cs-CZ" sz="2000" dirty="0" smtClean="0"/>
              <a:t> </a:t>
            </a:r>
          </a:p>
          <a:p>
            <a:pPr marL="1257300" lvl="2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/>
          </a:p>
          <a:p>
            <a:pPr marL="1257300" lvl="2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A</a:t>
            </a:r>
            <a:r>
              <a:rPr lang="cs-CZ" altLang="cs-CZ" sz="2000" dirty="0" smtClean="0"/>
              <a:t>nalyse </a:t>
            </a:r>
            <a:r>
              <a:rPr lang="en-US" sz="2000" dirty="0"/>
              <a:t>difficult to quantify phenomena and processes</a:t>
            </a:r>
            <a:endParaRPr lang="cs-CZ" altLang="cs-CZ" sz="2000" dirty="0" smtClean="0"/>
          </a:p>
          <a:p>
            <a:pPr marL="1257300" lvl="2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/>
          </a:p>
          <a:p>
            <a:pPr marL="1257300" lvl="2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err="1" smtClean="0"/>
              <a:t>Identify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mutual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connections</a:t>
            </a:r>
            <a:endParaRPr lang="cs-CZ" altLang="cs-CZ" sz="2000" dirty="0" smtClean="0"/>
          </a:p>
          <a:p>
            <a:pPr marL="1257300" lvl="2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/>
          </a:p>
          <a:p>
            <a:pPr marL="1257300" lvl="2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err="1" smtClean="0"/>
              <a:t>Provide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explanation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of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causal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relationships</a:t>
            </a:r>
            <a:endParaRPr lang="cs-CZ" altLang="cs-CZ" sz="2000" dirty="0"/>
          </a:p>
          <a:p>
            <a:pPr marL="1257300" lvl="2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altLang="cs-CZ" sz="2000" dirty="0"/>
          </a:p>
          <a:p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Causal</a:t>
            </a:r>
            <a:r>
              <a:rPr lang="cs-CZ" dirty="0" smtClean="0"/>
              <a:t> </a:t>
            </a:r>
            <a:r>
              <a:rPr lang="cs-CZ" dirty="0" err="1" smtClean="0"/>
              <a:t>models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800" dirty="0" smtClean="0"/>
          </a:p>
          <a:p>
            <a:r>
              <a:rPr lang="cs-CZ" sz="1800" dirty="0" err="1" smtClean="0"/>
              <a:t>Measure</a:t>
            </a:r>
            <a:r>
              <a:rPr lang="cs-CZ" sz="1800" dirty="0" smtClean="0"/>
              <a:t> </a:t>
            </a:r>
            <a:r>
              <a:rPr lang="cs-CZ" sz="1800" dirty="0" err="1" smtClean="0"/>
              <a:t>impacts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many </a:t>
            </a:r>
            <a:r>
              <a:rPr lang="cs-CZ" sz="1800" dirty="0" err="1" smtClean="0"/>
              <a:t>factors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/>
              <a:t> </a:t>
            </a:r>
            <a:r>
              <a:rPr lang="cs-CZ" sz="1800" dirty="0" err="1" smtClean="0"/>
              <a:t>different</a:t>
            </a:r>
            <a:r>
              <a:rPr lang="cs-CZ" sz="1800" dirty="0" smtClean="0"/>
              <a:t> </a:t>
            </a:r>
            <a:r>
              <a:rPr lang="cs-CZ" sz="1800" dirty="0" err="1" smtClean="0"/>
              <a:t>projects</a:t>
            </a:r>
            <a:r>
              <a:rPr lang="cs-CZ" sz="1800" dirty="0" smtClean="0"/>
              <a:t> </a:t>
            </a:r>
            <a:r>
              <a:rPr lang="cs-CZ" sz="1800" dirty="0" err="1" smtClean="0"/>
              <a:t>or</a:t>
            </a:r>
            <a:r>
              <a:rPr lang="cs-CZ" sz="1800" dirty="0" smtClean="0"/>
              <a:t> </a:t>
            </a:r>
            <a:r>
              <a:rPr lang="cs-CZ" sz="1800" dirty="0" err="1" smtClean="0"/>
              <a:t>programs</a:t>
            </a:r>
            <a:endParaRPr lang="cs-CZ" sz="1800" dirty="0" smtClean="0"/>
          </a:p>
          <a:p>
            <a:endParaRPr lang="cs-CZ" sz="1800" dirty="0" smtClean="0"/>
          </a:p>
          <a:p>
            <a:r>
              <a:rPr lang="cs-CZ" sz="1800" dirty="0" err="1" smtClean="0"/>
              <a:t>E.g</a:t>
            </a:r>
            <a:r>
              <a:rPr lang="cs-CZ" sz="1800" dirty="0" smtClean="0"/>
              <a:t>. </a:t>
            </a:r>
            <a:r>
              <a:rPr lang="cs-CZ" sz="1800" dirty="0" err="1" smtClean="0"/>
              <a:t>Simultation</a:t>
            </a:r>
            <a:r>
              <a:rPr lang="cs-CZ" sz="1800" dirty="0" smtClean="0"/>
              <a:t> </a:t>
            </a:r>
            <a:r>
              <a:rPr lang="cs-CZ" sz="1800" dirty="0" err="1" smtClean="0"/>
              <a:t>models</a:t>
            </a:r>
            <a:r>
              <a:rPr lang="cs-CZ" sz="1800" dirty="0" smtClean="0"/>
              <a:t>, </a:t>
            </a:r>
            <a:r>
              <a:rPr lang="cs-CZ" sz="1800" dirty="0" err="1" smtClean="0"/>
              <a:t>microeconomics</a:t>
            </a:r>
            <a:r>
              <a:rPr lang="cs-CZ" sz="1800" dirty="0" smtClean="0"/>
              <a:t> </a:t>
            </a:r>
            <a:r>
              <a:rPr lang="cs-CZ" sz="1800" dirty="0" err="1" smtClean="0"/>
              <a:t>models</a:t>
            </a:r>
            <a:r>
              <a:rPr lang="cs-CZ" sz="1800" dirty="0" smtClean="0"/>
              <a:t> </a:t>
            </a:r>
            <a:r>
              <a:rPr lang="cs-CZ" sz="1800" dirty="0" err="1" smtClean="0"/>
              <a:t>or</a:t>
            </a:r>
            <a:r>
              <a:rPr lang="cs-CZ" sz="1800" dirty="0" smtClean="0"/>
              <a:t> </a:t>
            </a:r>
            <a:r>
              <a:rPr lang="cs-CZ" sz="1800" dirty="0" err="1" smtClean="0"/>
              <a:t>statistical</a:t>
            </a:r>
            <a:r>
              <a:rPr lang="cs-CZ" sz="1800" dirty="0" smtClean="0"/>
              <a:t> </a:t>
            </a:r>
            <a:r>
              <a:rPr lang="cs-CZ" sz="1800" dirty="0" err="1" smtClean="0"/>
              <a:t>models</a:t>
            </a:r>
            <a:r>
              <a:rPr lang="cs-CZ" sz="1800" dirty="0" smtClean="0"/>
              <a:t> </a:t>
            </a:r>
          </a:p>
          <a:p>
            <a:endParaRPr lang="cs-CZ" sz="1800" dirty="0" smtClean="0"/>
          </a:p>
          <a:p>
            <a:r>
              <a:rPr lang="cs-CZ" sz="1800" dirty="0" err="1" smtClean="0"/>
              <a:t>Models</a:t>
            </a:r>
            <a:r>
              <a:rPr lang="cs-CZ" sz="1800" dirty="0" smtClean="0"/>
              <a:t> are </a:t>
            </a:r>
            <a:r>
              <a:rPr lang="cs-CZ" sz="1800" dirty="0" err="1" smtClean="0"/>
              <a:t>used</a:t>
            </a:r>
            <a:r>
              <a:rPr lang="cs-CZ" sz="1800" dirty="0" smtClean="0"/>
              <a:t> to </a:t>
            </a:r>
            <a:r>
              <a:rPr lang="cs-CZ" sz="1800" dirty="0" err="1" smtClean="0"/>
              <a:t>evaluate</a:t>
            </a:r>
            <a:r>
              <a:rPr lang="cs-CZ" sz="1800" dirty="0" smtClean="0"/>
              <a:t> </a:t>
            </a:r>
            <a:r>
              <a:rPr lang="cs-CZ" sz="1800" dirty="0" err="1" smtClean="0"/>
              <a:t>impacts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</a:t>
            </a:r>
            <a:r>
              <a:rPr lang="cs-CZ" sz="1800" dirty="0" err="1" smtClean="0"/>
              <a:t>differente</a:t>
            </a:r>
            <a:r>
              <a:rPr lang="cs-CZ" sz="1800" dirty="0" smtClean="0"/>
              <a:t> </a:t>
            </a:r>
            <a:r>
              <a:rPr lang="cs-CZ" sz="1800" dirty="0" err="1" smtClean="0"/>
              <a:t>projects</a:t>
            </a:r>
            <a:r>
              <a:rPr lang="cs-CZ" sz="1800" dirty="0" smtClean="0"/>
              <a:t> / </a:t>
            </a:r>
            <a:r>
              <a:rPr lang="cs-CZ" sz="1800" dirty="0" err="1" smtClean="0"/>
              <a:t>programs</a:t>
            </a:r>
            <a:r>
              <a:rPr lang="cs-CZ" sz="1800" dirty="0" smtClean="0"/>
              <a:t> / </a:t>
            </a:r>
            <a:r>
              <a:rPr lang="cs-CZ" sz="1800" dirty="0" err="1" smtClean="0"/>
              <a:t>policy</a:t>
            </a:r>
            <a:r>
              <a:rPr lang="cs-CZ" sz="1800" dirty="0" smtClean="0"/>
              <a:t> </a:t>
            </a:r>
          </a:p>
          <a:p>
            <a:endParaRPr lang="cs-CZ" sz="1800" dirty="0" smtClean="0"/>
          </a:p>
          <a:p>
            <a:r>
              <a:rPr lang="cs-CZ" sz="1800" dirty="0" err="1" smtClean="0"/>
              <a:t>Risks</a:t>
            </a:r>
            <a:r>
              <a:rPr lang="cs-CZ" sz="1800" dirty="0" smtClean="0"/>
              <a:t> presence =&gt; </a:t>
            </a:r>
            <a:r>
              <a:rPr lang="cs-CZ" sz="1800" dirty="0" err="1" smtClean="0"/>
              <a:t>potential</a:t>
            </a:r>
            <a:r>
              <a:rPr lang="cs-CZ" sz="1800" dirty="0" smtClean="0"/>
              <a:t> risk </a:t>
            </a:r>
            <a:r>
              <a:rPr lang="cs-CZ" sz="1800" dirty="0" err="1" smtClean="0"/>
              <a:t>of</a:t>
            </a:r>
            <a:r>
              <a:rPr lang="cs-CZ" sz="1800" dirty="0" smtClean="0"/>
              <a:t> </a:t>
            </a:r>
            <a:r>
              <a:rPr lang="cs-CZ" sz="1800" dirty="0" err="1" smtClean="0"/>
              <a:t>misleading</a:t>
            </a:r>
            <a:r>
              <a:rPr lang="cs-CZ" sz="1800" dirty="0" smtClean="0"/>
              <a:t> </a:t>
            </a:r>
            <a:r>
              <a:rPr lang="cs-CZ" sz="1800" dirty="0" err="1" smtClean="0"/>
              <a:t>results</a:t>
            </a:r>
            <a:r>
              <a:rPr lang="cs-CZ" sz="1800" dirty="0" smtClean="0"/>
              <a:t> </a:t>
            </a:r>
          </a:p>
          <a:p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4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89" y="1596044"/>
            <a:ext cx="8082321" cy="4536469"/>
          </a:xfrm>
        </p:spPr>
        <p:txBody>
          <a:bodyPr/>
          <a:lstStyle/>
          <a:p>
            <a:r>
              <a:rPr lang="cs-CZ" sz="1800" dirty="0" smtClean="0"/>
              <a:t>„</a:t>
            </a:r>
            <a:r>
              <a:rPr lang="cs-CZ" sz="1800" dirty="0" err="1" smtClean="0"/>
              <a:t>circle</a:t>
            </a:r>
            <a:r>
              <a:rPr lang="cs-CZ" sz="1800" dirty="0" smtClean="0"/>
              <a:t>“ </a:t>
            </a:r>
            <a:r>
              <a:rPr lang="cs-CZ" sz="1800" dirty="0" err="1" smtClean="0"/>
              <a:t>problem</a:t>
            </a:r>
            <a:r>
              <a:rPr lang="cs-CZ" sz="1800" dirty="0" smtClean="0"/>
              <a:t> = </a:t>
            </a:r>
            <a:r>
              <a:rPr lang="cs-CZ" sz="1800" dirty="0" err="1" smtClean="0"/>
              <a:t>project</a:t>
            </a:r>
            <a:r>
              <a:rPr lang="cs-CZ" sz="1800" dirty="0" smtClean="0"/>
              <a:t> / program / </a:t>
            </a:r>
            <a:r>
              <a:rPr lang="cs-CZ" sz="1800" dirty="0" err="1" smtClean="0"/>
              <a:t>policy</a:t>
            </a:r>
            <a:r>
              <a:rPr lang="cs-CZ" sz="1800" dirty="0" smtClean="0"/>
              <a:t> and </a:t>
            </a:r>
            <a:r>
              <a:rPr lang="cs-CZ" sz="1800" dirty="0" err="1" smtClean="0"/>
              <a:t>its</a:t>
            </a:r>
            <a:r>
              <a:rPr lang="cs-CZ" sz="1800" dirty="0" smtClean="0"/>
              <a:t> </a:t>
            </a:r>
            <a:r>
              <a:rPr lang="cs-CZ" sz="1800" dirty="0" err="1" smtClean="0"/>
              <a:t>consequences</a:t>
            </a:r>
            <a:r>
              <a:rPr lang="cs-CZ" sz="1800" dirty="0" smtClean="0"/>
              <a:t> / </a:t>
            </a:r>
            <a:r>
              <a:rPr lang="cs-CZ" sz="1800" dirty="0" err="1" smtClean="0"/>
              <a:t>effects</a:t>
            </a:r>
            <a:r>
              <a:rPr lang="cs-CZ" sz="1800" dirty="0" smtClean="0"/>
              <a:t> </a:t>
            </a:r>
          </a:p>
          <a:p>
            <a:r>
              <a:rPr lang="cs-CZ" sz="1800" dirty="0"/>
              <a:t>i</a:t>
            </a:r>
            <a:r>
              <a:rPr lang="cs-CZ" sz="1800" dirty="0" smtClean="0"/>
              <a:t>nfluence </a:t>
            </a:r>
            <a:r>
              <a:rPr lang="cs-CZ" sz="1800" dirty="0" err="1" smtClean="0"/>
              <a:t>of</a:t>
            </a:r>
            <a:r>
              <a:rPr lang="cs-CZ" sz="1800" dirty="0" smtClean="0"/>
              <a:t> </a:t>
            </a:r>
            <a:r>
              <a:rPr lang="cs-CZ" sz="1800" dirty="0" err="1" smtClean="0"/>
              <a:t>external</a:t>
            </a:r>
            <a:r>
              <a:rPr lang="cs-CZ" sz="1800" dirty="0" smtClean="0"/>
              <a:t> </a:t>
            </a:r>
            <a:r>
              <a:rPr lang="cs-CZ" sz="1800" dirty="0" err="1" smtClean="0"/>
              <a:t>factors</a:t>
            </a:r>
            <a:r>
              <a:rPr lang="cs-CZ" sz="1800" dirty="0" smtClean="0"/>
              <a:t> and </a:t>
            </a:r>
            <a:r>
              <a:rPr lang="cs-CZ" sz="1800" dirty="0" err="1" smtClean="0"/>
              <a:t>their</a:t>
            </a:r>
            <a:r>
              <a:rPr lang="cs-CZ" sz="1800" dirty="0" smtClean="0"/>
              <a:t> </a:t>
            </a:r>
            <a:r>
              <a:rPr lang="cs-CZ" sz="1800" dirty="0" err="1" smtClean="0"/>
              <a:t>share</a:t>
            </a:r>
            <a:r>
              <a:rPr lang="cs-CZ" sz="1800" dirty="0" smtClean="0"/>
              <a:t> on </a:t>
            </a:r>
            <a:r>
              <a:rPr lang="cs-CZ" sz="1800" dirty="0" err="1" smtClean="0"/>
              <a:t>consequences</a:t>
            </a:r>
            <a:r>
              <a:rPr lang="cs-CZ" sz="1800" dirty="0" smtClean="0"/>
              <a:t> 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dirty="0" err="1" smtClean="0"/>
              <a:t>Example</a:t>
            </a:r>
            <a:r>
              <a:rPr lang="cs-CZ" sz="1800" dirty="0" smtClean="0"/>
              <a:t>: </a:t>
            </a:r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cs-CZ" sz="1800" dirty="0" err="1" smtClean="0"/>
              <a:t>Infrastructure</a:t>
            </a:r>
            <a:r>
              <a:rPr lang="cs-CZ" sz="1800" dirty="0" smtClean="0"/>
              <a:t> </a:t>
            </a:r>
            <a:r>
              <a:rPr lang="cs-CZ" sz="1800" dirty="0" err="1" smtClean="0"/>
              <a:t>development</a:t>
            </a:r>
            <a:r>
              <a:rPr lang="cs-CZ" sz="1800" dirty="0" smtClean="0"/>
              <a:t> (eg. </a:t>
            </a:r>
            <a:r>
              <a:rPr lang="cs-CZ" sz="1800" dirty="0" err="1"/>
              <a:t>h</a:t>
            </a:r>
            <a:r>
              <a:rPr lang="cs-CZ" sz="1800" dirty="0" err="1" smtClean="0"/>
              <a:t>ighway</a:t>
            </a:r>
            <a:r>
              <a:rPr lang="cs-CZ" sz="1800" dirty="0" smtClean="0"/>
              <a:t> network) </a:t>
            </a:r>
            <a:r>
              <a:rPr lang="cs-CZ" sz="1800" dirty="0" err="1" smtClean="0"/>
              <a:t>around</a:t>
            </a:r>
            <a:r>
              <a:rPr lang="cs-CZ" sz="1800" dirty="0" smtClean="0"/>
              <a:t> </a:t>
            </a:r>
            <a:r>
              <a:rPr lang="cs-CZ" sz="1800" dirty="0" err="1" smtClean="0"/>
              <a:t>cities</a:t>
            </a:r>
            <a:r>
              <a:rPr lang="cs-CZ" sz="1800" dirty="0" smtClean="0"/>
              <a:t> and </a:t>
            </a:r>
            <a:r>
              <a:rPr lang="cs-CZ" sz="1800" dirty="0" err="1" smtClean="0"/>
              <a:t>its</a:t>
            </a:r>
            <a:r>
              <a:rPr lang="cs-CZ" sz="1800" dirty="0" smtClean="0"/>
              <a:t> </a:t>
            </a:r>
            <a:r>
              <a:rPr lang="cs-CZ" sz="1800" dirty="0" err="1" smtClean="0"/>
              <a:t>impact</a:t>
            </a:r>
            <a:r>
              <a:rPr lang="cs-CZ" sz="1800" dirty="0" smtClean="0"/>
              <a:t> on </a:t>
            </a:r>
            <a:r>
              <a:rPr lang="cs-CZ" sz="1800" dirty="0" err="1" smtClean="0"/>
              <a:t>cities</a:t>
            </a:r>
            <a:r>
              <a:rPr lang="cs-CZ" sz="1800" dirty="0" smtClean="0"/>
              <a:t> in </a:t>
            </a:r>
            <a:r>
              <a:rPr lang="cs-CZ" sz="1800" dirty="0" err="1" smtClean="0"/>
              <a:t>the</a:t>
            </a:r>
            <a:r>
              <a:rPr lang="cs-CZ" sz="1800" dirty="0" smtClean="0"/>
              <a:t> </a:t>
            </a:r>
            <a:r>
              <a:rPr lang="cs-CZ" sz="1800" dirty="0" err="1" smtClean="0"/>
              <a:t>locality</a:t>
            </a:r>
            <a:r>
              <a:rPr lang="cs-CZ" sz="1800" dirty="0" smtClean="0"/>
              <a:t> </a:t>
            </a:r>
            <a:r>
              <a:rPr lang="cs-CZ" sz="1800" dirty="0" err="1" smtClean="0"/>
              <a:t>which</a:t>
            </a:r>
            <a:r>
              <a:rPr lang="cs-CZ" sz="1800" dirty="0" smtClean="0"/>
              <a:t> are </a:t>
            </a:r>
            <a:r>
              <a:rPr lang="cs-CZ" sz="1800" dirty="0" err="1" smtClean="0"/>
              <a:t>influenced</a:t>
            </a:r>
            <a:r>
              <a:rPr lang="cs-CZ" sz="1800" dirty="0" smtClean="0"/>
              <a:t> 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dirty="0" smtClean="0"/>
              <a:t>=&gt; </a:t>
            </a:r>
            <a:r>
              <a:rPr lang="cs-CZ" sz="1800" dirty="0" err="1" smtClean="0"/>
              <a:t>Economic</a:t>
            </a:r>
            <a:r>
              <a:rPr lang="cs-CZ" sz="1800" dirty="0" smtClean="0"/>
              <a:t> </a:t>
            </a:r>
            <a:r>
              <a:rPr lang="cs-CZ" sz="1800" dirty="0" err="1" smtClean="0"/>
              <a:t>development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</a:t>
            </a:r>
            <a:r>
              <a:rPr lang="cs-CZ" sz="1800" dirty="0" err="1" smtClean="0"/>
              <a:t>influenced</a:t>
            </a:r>
            <a:r>
              <a:rPr lang="cs-CZ" sz="1800" dirty="0" smtClean="0"/>
              <a:t> </a:t>
            </a:r>
            <a:r>
              <a:rPr lang="cs-CZ" sz="1800" dirty="0" err="1" smtClean="0"/>
              <a:t>cities</a:t>
            </a:r>
            <a:r>
              <a:rPr lang="cs-CZ" sz="1800" dirty="0" smtClean="0"/>
              <a:t> (</a:t>
            </a:r>
            <a:r>
              <a:rPr lang="cs-CZ" sz="1800" dirty="0" err="1" smtClean="0"/>
              <a:t>compare</a:t>
            </a:r>
            <a:r>
              <a:rPr lang="cs-CZ" sz="1800" dirty="0" smtClean="0"/>
              <a:t> to </a:t>
            </a:r>
            <a:r>
              <a:rPr lang="cs-CZ" sz="1800" dirty="0" err="1" smtClean="0"/>
              <a:t>others</a:t>
            </a:r>
            <a:r>
              <a:rPr lang="cs-CZ" sz="1800" dirty="0" smtClean="0"/>
              <a:t>) ??? </a:t>
            </a:r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cs-CZ" sz="1800" dirty="0" err="1" smtClean="0"/>
              <a:t>Solution</a:t>
            </a:r>
            <a:r>
              <a:rPr lang="cs-CZ" sz="1800" dirty="0" smtClean="0"/>
              <a:t> </a:t>
            </a:r>
            <a:r>
              <a:rPr lang="cs-CZ" sz="1800" dirty="0" err="1" smtClean="0"/>
              <a:t>could</a:t>
            </a:r>
            <a:r>
              <a:rPr lang="cs-CZ" sz="1800" dirty="0" smtClean="0"/>
              <a:t> </a:t>
            </a:r>
            <a:r>
              <a:rPr lang="cs-CZ" sz="1800" dirty="0" err="1" smtClean="0"/>
              <a:t>be</a:t>
            </a:r>
            <a:r>
              <a:rPr lang="cs-CZ" sz="1800" dirty="0" smtClean="0"/>
              <a:t> </a:t>
            </a:r>
            <a:r>
              <a:rPr lang="cs-CZ" sz="1800" dirty="0" err="1" smtClean="0"/>
              <a:t>detailed</a:t>
            </a:r>
            <a:r>
              <a:rPr lang="cs-CZ" sz="1800" dirty="0" smtClean="0"/>
              <a:t> </a:t>
            </a:r>
            <a:r>
              <a:rPr lang="cs-CZ" sz="1800" dirty="0" err="1" smtClean="0"/>
              <a:t>descripiton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</a:t>
            </a:r>
            <a:r>
              <a:rPr lang="cs-CZ" sz="1800" dirty="0" err="1" smtClean="0"/>
              <a:t>the</a:t>
            </a:r>
            <a:r>
              <a:rPr lang="cs-CZ" sz="1800" dirty="0" smtClean="0"/>
              <a:t> </a:t>
            </a:r>
            <a:r>
              <a:rPr lang="cs-CZ" sz="1800" dirty="0" err="1" smtClean="0"/>
              <a:t>project</a:t>
            </a:r>
            <a:r>
              <a:rPr lang="cs-CZ" sz="1800" dirty="0" smtClean="0"/>
              <a:t> </a:t>
            </a:r>
            <a:r>
              <a:rPr lang="cs-CZ" sz="1800" dirty="0" err="1" smtClean="0"/>
              <a:t>with</a:t>
            </a:r>
            <a:r>
              <a:rPr lang="cs-CZ" sz="1800" dirty="0" smtClean="0"/>
              <a:t> </a:t>
            </a:r>
            <a:r>
              <a:rPr lang="cs-CZ" sz="1800" dirty="0" err="1" smtClean="0"/>
              <a:t>help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</a:t>
            </a:r>
            <a:r>
              <a:rPr lang="cs-CZ" sz="1800" dirty="0" err="1" smtClean="0"/>
              <a:t>various</a:t>
            </a:r>
            <a:r>
              <a:rPr lang="cs-CZ" sz="1800" dirty="0" smtClean="0"/>
              <a:t> </a:t>
            </a:r>
            <a:r>
              <a:rPr lang="cs-CZ" sz="1800" dirty="0" err="1" smtClean="0"/>
              <a:t>suitable</a:t>
            </a:r>
            <a:r>
              <a:rPr lang="cs-CZ" sz="1800" dirty="0" smtClean="0"/>
              <a:t> </a:t>
            </a:r>
            <a:r>
              <a:rPr lang="cs-CZ" sz="1800" dirty="0" err="1" smtClean="0"/>
              <a:t>methods</a:t>
            </a:r>
            <a:r>
              <a:rPr lang="cs-CZ" sz="1800" dirty="0" smtClean="0"/>
              <a:t> (case study, </a:t>
            </a:r>
            <a:r>
              <a:rPr lang="cs-CZ" sz="1800" dirty="0" err="1" smtClean="0"/>
              <a:t>interviews</a:t>
            </a:r>
            <a:r>
              <a:rPr lang="cs-CZ" sz="1800" dirty="0" smtClean="0"/>
              <a:t>, </a:t>
            </a:r>
            <a:r>
              <a:rPr lang="cs-CZ" sz="1800" dirty="0" err="1" smtClean="0"/>
              <a:t>document</a:t>
            </a:r>
            <a:r>
              <a:rPr lang="cs-CZ" sz="1800" dirty="0" smtClean="0"/>
              <a:t> </a:t>
            </a:r>
            <a:r>
              <a:rPr lang="cs-CZ" sz="1800" dirty="0" err="1" smtClean="0"/>
              <a:t>etc</a:t>
            </a:r>
            <a:r>
              <a:rPr lang="cs-CZ" sz="1800" dirty="0" smtClean="0"/>
              <a:t>.)</a:t>
            </a:r>
            <a:endParaRPr lang="cs-CZ" sz="1800" dirty="0"/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endParaRPr lang="cs-CZ" sz="1800" dirty="0"/>
          </a:p>
          <a:p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82707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Non-</a:t>
            </a:r>
            <a:r>
              <a:rPr lang="cs-CZ" dirty="0" err="1" smtClean="0"/>
              <a:t>causal</a:t>
            </a:r>
            <a:r>
              <a:rPr lang="cs-CZ" dirty="0" smtClean="0"/>
              <a:t> </a:t>
            </a:r>
            <a:r>
              <a:rPr lang="cs-CZ" dirty="0" err="1" smtClean="0"/>
              <a:t>methods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89" y="2017713"/>
            <a:ext cx="8509720" cy="4114800"/>
          </a:xfrm>
        </p:spPr>
        <p:txBody>
          <a:bodyPr/>
          <a:lstStyle/>
          <a:p>
            <a:endParaRPr lang="cs-CZ" sz="1800" dirty="0" smtClean="0"/>
          </a:p>
          <a:p>
            <a:r>
              <a:rPr lang="cs-CZ" sz="1800" dirty="0" smtClean="0"/>
              <a:t>eg. </a:t>
            </a:r>
            <a:r>
              <a:rPr lang="cs-CZ" sz="1800" dirty="0" err="1"/>
              <a:t>p</a:t>
            </a:r>
            <a:r>
              <a:rPr lang="cs-CZ" sz="1800" dirty="0" err="1" smtClean="0"/>
              <a:t>articipants</a:t>
            </a:r>
            <a:r>
              <a:rPr lang="cs-CZ" sz="1800" dirty="0" smtClean="0"/>
              <a:t> </a:t>
            </a:r>
            <a:r>
              <a:rPr lang="cs-CZ" sz="1800" dirty="0" err="1" smtClean="0"/>
              <a:t>observation</a:t>
            </a:r>
            <a:r>
              <a:rPr lang="cs-CZ" sz="1800" dirty="0"/>
              <a:t>,</a:t>
            </a:r>
            <a:r>
              <a:rPr lang="cs-CZ" sz="1800" dirty="0" smtClean="0"/>
              <a:t> </a:t>
            </a:r>
            <a:r>
              <a:rPr lang="cs-CZ" sz="1800" dirty="0" err="1" smtClean="0"/>
              <a:t>interviews</a:t>
            </a:r>
            <a:r>
              <a:rPr lang="cs-CZ" sz="1800" dirty="0" smtClean="0"/>
              <a:t>, case study, preference </a:t>
            </a:r>
            <a:r>
              <a:rPr lang="cs-CZ" sz="1800" dirty="0" err="1" smtClean="0"/>
              <a:t>identification</a:t>
            </a:r>
            <a:r>
              <a:rPr lang="cs-CZ" sz="1800" dirty="0" smtClean="0"/>
              <a:t> </a:t>
            </a:r>
            <a:r>
              <a:rPr lang="cs-CZ" sz="1800" dirty="0" err="1" smtClean="0"/>
              <a:t>etc</a:t>
            </a:r>
            <a:r>
              <a:rPr lang="cs-CZ" sz="1800" dirty="0"/>
              <a:t>.</a:t>
            </a:r>
            <a:r>
              <a:rPr lang="cs-CZ" sz="1800" dirty="0" smtClean="0"/>
              <a:t> </a:t>
            </a:r>
          </a:p>
          <a:p>
            <a:endParaRPr lang="cs-CZ" sz="1800" dirty="0" smtClean="0"/>
          </a:p>
          <a:p>
            <a:r>
              <a:rPr lang="cs-CZ" sz="1800" dirty="0" err="1" smtClean="0"/>
              <a:t>political</a:t>
            </a:r>
            <a:r>
              <a:rPr lang="cs-CZ" sz="1800" dirty="0" smtClean="0"/>
              <a:t> </a:t>
            </a:r>
            <a:r>
              <a:rPr lang="cs-CZ" sz="1800" dirty="0" err="1" smtClean="0"/>
              <a:t>dimension</a:t>
            </a:r>
            <a:r>
              <a:rPr lang="cs-CZ" sz="1800" dirty="0" smtClean="0"/>
              <a:t> </a:t>
            </a:r>
            <a:r>
              <a:rPr lang="cs-CZ" sz="1800" dirty="0" err="1" smtClean="0"/>
              <a:t>problem</a:t>
            </a:r>
            <a:r>
              <a:rPr lang="cs-CZ" sz="1800" dirty="0" smtClean="0"/>
              <a:t> in </a:t>
            </a:r>
            <a:r>
              <a:rPr lang="cs-CZ" sz="1800" dirty="0" err="1" smtClean="0"/>
              <a:t>decision-making</a:t>
            </a:r>
            <a:r>
              <a:rPr lang="cs-CZ" sz="1800" dirty="0" smtClean="0"/>
              <a:t> </a:t>
            </a:r>
            <a:r>
              <a:rPr lang="cs-CZ" sz="1800" dirty="0" err="1" smtClean="0"/>
              <a:t>process</a:t>
            </a:r>
            <a:r>
              <a:rPr lang="cs-CZ" sz="1800" dirty="0" smtClean="0"/>
              <a:t> </a:t>
            </a:r>
            <a:r>
              <a:rPr lang="cs-CZ" sz="1800" dirty="0" err="1" smtClean="0"/>
              <a:t>within</a:t>
            </a:r>
            <a:r>
              <a:rPr lang="cs-CZ" sz="1800" dirty="0" smtClean="0"/>
              <a:t> </a:t>
            </a:r>
            <a:r>
              <a:rPr lang="cs-CZ" sz="1800" dirty="0" err="1" smtClean="0"/>
              <a:t>application</a:t>
            </a:r>
            <a:r>
              <a:rPr lang="cs-CZ" sz="1800" dirty="0" smtClean="0"/>
              <a:t> on </a:t>
            </a:r>
            <a:r>
              <a:rPr lang="cs-CZ" sz="1800" dirty="0" err="1" smtClean="0"/>
              <a:t>projects</a:t>
            </a:r>
            <a:r>
              <a:rPr lang="cs-CZ" sz="1800" dirty="0" smtClean="0"/>
              <a:t> / </a:t>
            </a:r>
            <a:r>
              <a:rPr lang="cs-CZ" sz="1800" dirty="0" err="1" smtClean="0"/>
              <a:t>programs</a:t>
            </a:r>
            <a:r>
              <a:rPr lang="cs-CZ" sz="1800" dirty="0" smtClean="0"/>
              <a:t> / </a:t>
            </a:r>
            <a:r>
              <a:rPr lang="cs-CZ" sz="1800" dirty="0" err="1" smtClean="0"/>
              <a:t>policy</a:t>
            </a:r>
            <a:r>
              <a:rPr lang="cs-CZ" sz="1800" dirty="0" smtClean="0"/>
              <a:t> in public </a:t>
            </a:r>
            <a:r>
              <a:rPr lang="cs-CZ" sz="1800" dirty="0" err="1" smtClean="0"/>
              <a:t>sector</a:t>
            </a:r>
            <a:endParaRPr lang="cs-CZ" sz="1800" dirty="0" smtClean="0"/>
          </a:p>
          <a:p>
            <a:endParaRPr lang="cs-CZ" sz="1800" dirty="0"/>
          </a:p>
          <a:p>
            <a:r>
              <a:rPr lang="cs-CZ" sz="1800" dirty="0" err="1"/>
              <a:t>p</a:t>
            </a:r>
            <a:r>
              <a:rPr lang="cs-CZ" sz="1800" dirty="0" err="1" smtClean="0"/>
              <a:t>rimary</a:t>
            </a:r>
            <a:r>
              <a:rPr lang="cs-CZ" sz="1800" dirty="0" smtClean="0"/>
              <a:t> </a:t>
            </a:r>
            <a:r>
              <a:rPr lang="cs-CZ" sz="1800" dirty="0" err="1" smtClean="0"/>
              <a:t>vs</a:t>
            </a:r>
            <a:r>
              <a:rPr lang="cs-CZ" sz="1800" dirty="0" smtClean="0"/>
              <a:t> </a:t>
            </a:r>
            <a:r>
              <a:rPr lang="cs-CZ" sz="1800" dirty="0" err="1" smtClean="0"/>
              <a:t>secondary</a:t>
            </a:r>
            <a:r>
              <a:rPr lang="cs-CZ" sz="1800" dirty="0" smtClean="0"/>
              <a:t> data</a:t>
            </a:r>
            <a:endParaRPr lang="cs-CZ" sz="1800" dirty="0"/>
          </a:p>
          <a:p>
            <a:endParaRPr lang="cs-CZ" sz="1800" dirty="0"/>
          </a:p>
          <a:p>
            <a:pPr marL="0" indent="0">
              <a:buNone/>
            </a:pPr>
            <a:endParaRPr lang="cs-CZ" sz="1800" dirty="0" smtClean="0"/>
          </a:p>
          <a:p>
            <a:endParaRPr lang="cs-CZ" sz="1800" dirty="0"/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endParaRPr lang="cs-CZ" sz="1800" dirty="0"/>
          </a:p>
          <a:p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77891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SWOT </a:t>
            </a:r>
            <a:r>
              <a:rPr lang="cs-CZ" dirty="0" err="1" smtClean="0"/>
              <a:t>analysis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 err="1" smtClean="0"/>
              <a:t>Analysis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strength</a:t>
            </a:r>
            <a:r>
              <a:rPr lang="cs-CZ" sz="1600" dirty="0" smtClean="0"/>
              <a:t> (S) and </a:t>
            </a:r>
            <a:r>
              <a:rPr lang="cs-CZ" sz="1600" dirty="0" err="1" smtClean="0"/>
              <a:t>weak</a:t>
            </a:r>
            <a:r>
              <a:rPr lang="cs-CZ" sz="1600" dirty="0" smtClean="0"/>
              <a:t> (W) </a:t>
            </a:r>
            <a:r>
              <a:rPr lang="cs-CZ" sz="1600" dirty="0" err="1" smtClean="0"/>
              <a:t>sides</a:t>
            </a:r>
            <a:r>
              <a:rPr lang="cs-CZ" sz="1600" dirty="0" smtClean="0"/>
              <a:t>, </a:t>
            </a:r>
            <a:r>
              <a:rPr lang="cs-CZ" sz="1600" dirty="0" err="1" smtClean="0"/>
              <a:t>opportunities</a:t>
            </a:r>
            <a:r>
              <a:rPr lang="cs-CZ" sz="1600" dirty="0" smtClean="0"/>
              <a:t> (O) and </a:t>
            </a:r>
            <a:r>
              <a:rPr lang="cs-CZ" sz="1600" dirty="0" err="1" smtClean="0"/>
              <a:t>threats</a:t>
            </a:r>
            <a:r>
              <a:rPr lang="cs-CZ" sz="1600" dirty="0" smtClean="0"/>
              <a:t> (T) </a:t>
            </a:r>
          </a:p>
          <a:p>
            <a:endParaRPr lang="cs-CZ" sz="1600" dirty="0" smtClean="0"/>
          </a:p>
          <a:p>
            <a:r>
              <a:rPr lang="cs-CZ" sz="1600" dirty="0" err="1" smtClean="0"/>
              <a:t>Aim</a:t>
            </a:r>
            <a:r>
              <a:rPr lang="cs-CZ" sz="1600" dirty="0" smtClean="0"/>
              <a:t>: to </a:t>
            </a:r>
            <a:r>
              <a:rPr lang="cs-CZ" sz="1600" dirty="0" err="1" smtClean="0"/>
              <a:t>get</a:t>
            </a:r>
            <a:r>
              <a:rPr lang="cs-CZ" sz="1600" dirty="0"/>
              <a:t> </a:t>
            </a:r>
            <a:r>
              <a:rPr lang="cs-CZ" sz="1600" dirty="0" err="1" smtClean="0"/>
              <a:t>subject</a:t>
            </a:r>
            <a:r>
              <a:rPr lang="cs-CZ" sz="1600" dirty="0" smtClean="0"/>
              <a:t> / </a:t>
            </a:r>
            <a:r>
              <a:rPr lang="cs-CZ" sz="1600" dirty="0" err="1" smtClean="0"/>
              <a:t>service</a:t>
            </a:r>
            <a:r>
              <a:rPr lang="cs-CZ" sz="1600" dirty="0" smtClean="0"/>
              <a:t> / </a:t>
            </a:r>
            <a:r>
              <a:rPr lang="cs-CZ" sz="1600" dirty="0" err="1" smtClean="0"/>
              <a:t>product</a:t>
            </a:r>
            <a:r>
              <a:rPr lang="cs-CZ" sz="1600" dirty="0" smtClean="0"/>
              <a:t> </a:t>
            </a:r>
            <a:r>
              <a:rPr lang="cs-CZ" sz="1600" dirty="0" err="1" smtClean="0"/>
              <a:t>from</a:t>
            </a:r>
            <a:r>
              <a:rPr lang="cs-CZ" sz="1600" dirty="0" smtClean="0"/>
              <a:t> A to B (</a:t>
            </a:r>
            <a:r>
              <a:rPr lang="cs-CZ" sz="1600" dirty="0" err="1" smtClean="0"/>
              <a:t>positioning</a:t>
            </a:r>
            <a:r>
              <a:rPr lang="cs-CZ" sz="1600" dirty="0" smtClean="0"/>
              <a:t>)</a:t>
            </a:r>
          </a:p>
          <a:p>
            <a:endParaRPr lang="cs-CZ" sz="1600" dirty="0" smtClean="0"/>
          </a:p>
          <a:p>
            <a:r>
              <a:rPr lang="cs-CZ" sz="1600" dirty="0" err="1" smtClean="0"/>
              <a:t>How</a:t>
            </a:r>
            <a:r>
              <a:rPr lang="cs-CZ" sz="1600" dirty="0" smtClean="0"/>
              <a:t> to do?</a:t>
            </a:r>
          </a:p>
          <a:p>
            <a:pPr lvl="1"/>
            <a:r>
              <a:rPr lang="cs-CZ" sz="1600" dirty="0" err="1" smtClean="0"/>
              <a:t>Identify</a:t>
            </a:r>
            <a:r>
              <a:rPr lang="cs-CZ" sz="1600" dirty="0" smtClean="0"/>
              <a:t> S and W</a:t>
            </a:r>
          </a:p>
          <a:p>
            <a:pPr lvl="1"/>
            <a:r>
              <a:rPr lang="cs-CZ" sz="1600" dirty="0" err="1" smtClean="0"/>
              <a:t>Assess</a:t>
            </a:r>
            <a:r>
              <a:rPr lang="cs-CZ" sz="1600" dirty="0" smtClean="0"/>
              <a:t> O and T (</a:t>
            </a:r>
            <a:r>
              <a:rPr lang="cs-CZ" sz="1600" dirty="0" err="1" smtClean="0"/>
              <a:t>inside</a:t>
            </a:r>
            <a:r>
              <a:rPr lang="cs-CZ" sz="1600" dirty="0" smtClean="0"/>
              <a:t> and </a:t>
            </a:r>
            <a:r>
              <a:rPr lang="cs-CZ" sz="1600" dirty="0" err="1" smtClean="0"/>
              <a:t>outside</a:t>
            </a:r>
            <a:r>
              <a:rPr lang="cs-CZ" sz="1600" dirty="0" smtClean="0"/>
              <a:t>) </a:t>
            </a:r>
            <a:endParaRPr lang="cs-CZ" sz="1600" dirty="0"/>
          </a:p>
          <a:p>
            <a:endParaRPr lang="cs-CZ" sz="1600" dirty="0" smtClean="0"/>
          </a:p>
          <a:p>
            <a:r>
              <a:rPr lang="cs-CZ" sz="1600" dirty="0" smtClean="0"/>
              <a:t>Use in public </a:t>
            </a:r>
            <a:r>
              <a:rPr lang="cs-CZ" sz="1600" dirty="0" err="1"/>
              <a:t>s</a:t>
            </a:r>
            <a:r>
              <a:rPr lang="cs-CZ" sz="1600" dirty="0" err="1" smtClean="0"/>
              <a:t>ector</a:t>
            </a:r>
            <a:r>
              <a:rPr lang="cs-CZ" sz="1600" dirty="0" smtClean="0"/>
              <a:t> (city </a:t>
            </a:r>
            <a:r>
              <a:rPr lang="cs-CZ" sz="1600" dirty="0" err="1" smtClean="0"/>
              <a:t>development</a:t>
            </a:r>
            <a:r>
              <a:rPr lang="cs-CZ" sz="1600" dirty="0" smtClean="0"/>
              <a:t>, </a:t>
            </a:r>
            <a:r>
              <a:rPr lang="cs-CZ" sz="1600" dirty="0" err="1" smtClean="0"/>
              <a:t>projects</a:t>
            </a:r>
            <a:r>
              <a:rPr lang="cs-CZ" sz="1600" dirty="0" smtClean="0"/>
              <a:t> and </a:t>
            </a:r>
            <a:r>
              <a:rPr lang="cs-CZ" sz="1600" dirty="0" err="1" smtClean="0"/>
              <a:t>grants</a:t>
            </a:r>
            <a:r>
              <a:rPr lang="cs-CZ" sz="1600" dirty="0" smtClean="0"/>
              <a:t> </a:t>
            </a:r>
            <a:r>
              <a:rPr lang="cs-CZ" sz="1600" dirty="0" err="1" smtClean="0"/>
              <a:t>etc</a:t>
            </a:r>
            <a:r>
              <a:rPr lang="cs-CZ" sz="1600" dirty="0" smtClean="0"/>
              <a:t>.) </a:t>
            </a:r>
          </a:p>
          <a:p>
            <a:endParaRPr lang="cs-CZ" sz="1600" dirty="0" smtClean="0"/>
          </a:p>
          <a:p>
            <a:r>
              <a:rPr lang="cs-CZ" sz="1600" dirty="0" err="1" smtClean="0"/>
              <a:t>Pragmaticism</a:t>
            </a:r>
            <a:r>
              <a:rPr lang="cs-CZ" sz="1600" dirty="0" smtClean="0"/>
              <a:t> </a:t>
            </a:r>
            <a:r>
              <a:rPr lang="cs-CZ" sz="1600" dirty="0" err="1" smtClean="0"/>
              <a:t>empirism</a:t>
            </a:r>
            <a:endParaRPr lang="cs-CZ" sz="16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41813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Disadvantage</a:t>
            </a:r>
            <a:r>
              <a:rPr lang="cs-CZ" dirty="0" smtClean="0"/>
              <a:t> and </a:t>
            </a:r>
            <a:r>
              <a:rPr lang="cs-CZ" dirty="0" err="1" smtClean="0"/>
              <a:t>limits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SWOT </a:t>
            </a:r>
            <a:r>
              <a:rPr lang="cs-CZ" dirty="0" err="1" smtClean="0"/>
              <a:t>analysis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Wrong</a:t>
            </a:r>
            <a:r>
              <a:rPr lang="cs-CZ" dirty="0" smtClean="0"/>
              <a:t> use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execution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method</a:t>
            </a:r>
            <a:endParaRPr lang="cs-CZ" dirty="0" smtClean="0"/>
          </a:p>
          <a:p>
            <a:pPr lvl="1"/>
            <a:r>
              <a:rPr lang="cs-CZ" dirty="0" smtClean="0"/>
              <a:t>Speed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execution</a:t>
            </a:r>
            <a:endParaRPr lang="cs-CZ" dirty="0" smtClean="0"/>
          </a:p>
          <a:p>
            <a:pPr lvl="1"/>
            <a:r>
              <a:rPr lang="cs-CZ" dirty="0" err="1" smtClean="0"/>
              <a:t>Depth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execution</a:t>
            </a:r>
            <a:endParaRPr lang="cs-CZ" dirty="0" smtClean="0"/>
          </a:p>
          <a:p>
            <a:pPr lvl="1"/>
            <a:r>
              <a:rPr lang="cs-CZ" dirty="0" err="1" smtClean="0"/>
              <a:t>Wrong</a:t>
            </a:r>
            <a:r>
              <a:rPr lang="cs-CZ" dirty="0" smtClean="0"/>
              <a:t> </a:t>
            </a:r>
            <a:r>
              <a:rPr lang="cs-CZ" dirty="0" err="1" smtClean="0"/>
              <a:t>interpretation</a:t>
            </a:r>
            <a:r>
              <a:rPr lang="cs-CZ" dirty="0" smtClean="0"/>
              <a:t> (</a:t>
            </a:r>
            <a:r>
              <a:rPr lang="cs-CZ" dirty="0" err="1" smtClean="0"/>
              <a:t>causal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r>
              <a:rPr lang="cs-CZ" dirty="0" smtClean="0"/>
              <a:t>)</a:t>
            </a:r>
          </a:p>
          <a:p>
            <a:pPr lvl="1"/>
            <a:r>
              <a:rPr lang="cs-CZ" dirty="0" err="1" smtClean="0"/>
              <a:t>Wrong</a:t>
            </a:r>
            <a:r>
              <a:rPr lang="cs-CZ" dirty="0" smtClean="0"/>
              <a:t> </a:t>
            </a:r>
            <a:r>
              <a:rPr lang="cs-CZ" dirty="0" err="1" smtClean="0"/>
              <a:t>positioning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matrix </a:t>
            </a:r>
          </a:p>
          <a:p>
            <a:r>
              <a:rPr lang="cs-CZ" dirty="0" smtClean="0"/>
              <a:t>Use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already</a:t>
            </a:r>
            <a:r>
              <a:rPr lang="cs-CZ" dirty="0" smtClean="0"/>
              <a:t> </a:t>
            </a:r>
            <a:r>
              <a:rPr lang="cs-CZ" dirty="0" err="1" smtClean="0"/>
              <a:t>decided</a:t>
            </a:r>
            <a:r>
              <a:rPr lang="cs-CZ" dirty="0" smtClean="0"/>
              <a:t> </a:t>
            </a:r>
            <a:r>
              <a:rPr lang="cs-CZ" dirty="0" err="1" smtClean="0"/>
              <a:t>goals</a:t>
            </a:r>
            <a:r>
              <a:rPr lang="cs-CZ" dirty="0" smtClean="0"/>
              <a:t> (</a:t>
            </a:r>
            <a:r>
              <a:rPr lang="cs-CZ" dirty="0" err="1" smtClean="0"/>
              <a:t>bias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Limits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brainstorming</a:t>
            </a:r>
          </a:p>
          <a:p>
            <a:r>
              <a:rPr lang="cs-CZ" dirty="0" err="1" smtClean="0"/>
              <a:t>Organization</a:t>
            </a:r>
            <a:r>
              <a:rPr lang="cs-CZ" dirty="0" smtClean="0"/>
              <a:t> </a:t>
            </a:r>
            <a:r>
              <a:rPr lang="cs-CZ" dirty="0" err="1" smtClean="0"/>
              <a:t>goals</a:t>
            </a:r>
            <a:r>
              <a:rPr lang="cs-CZ" dirty="0" smtClean="0"/>
              <a:t> </a:t>
            </a:r>
            <a:r>
              <a:rPr lang="cs-CZ" dirty="0" err="1" smtClean="0"/>
              <a:t>vs</a:t>
            </a:r>
            <a:r>
              <a:rPr lang="cs-CZ" dirty="0" smtClean="0"/>
              <a:t> </a:t>
            </a:r>
            <a:r>
              <a:rPr lang="cs-CZ" dirty="0" err="1" smtClean="0"/>
              <a:t>community</a:t>
            </a:r>
            <a:r>
              <a:rPr lang="cs-CZ" dirty="0" smtClean="0"/>
              <a:t> </a:t>
            </a:r>
            <a:r>
              <a:rPr lang="cs-CZ" dirty="0" err="1" smtClean="0"/>
              <a:t>goals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Width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working</a:t>
            </a:r>
            <a:r>
              <a:rPr lang="cs-CZ" dirty="0" smtClean="0"/>
              <a:t> </a:t>
            </a:r>
            <a:r>
              <a:rPr lang="cs-CZ" dirty="0" err="1" smtClean="0"/>
              <a:t>group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56119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SWOT </a:t>
            </a:r>
            <a:r>
              <a:rPr lang="cs-CZ" dirty="0" err="1" smtClean="0"/>
              <a:t>analysis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03" y="2508682"/>
            <a:ext cx="5753100" cy="354330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5316" y="390096"/>
            <a:ext cx="2514424" cy="2844890"/>
          </a:xfrm>
          <a:prstGeom prst="rect">
            <a:avLst/>
          </a:prstGeom>
        </p:spPr>
      </p:pic>
      <p:sp>
        <p:nvSpPr>
          <p:cNvPr id="7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317118" y="5594782"/>
            <a:ext cx="1279106" cy="457200"/>
          </a:xfrm>
        </p:spPr>
        <p:txBody>
          <a:bodyPr/>
          <a:lstStyle/>
          <a:p>
            <a:r>
              <a:rPr lang="cs-CZ" dirty="0"/>
              <a:t>Blair </a:t>
            </a:r>
            <a:r>
              <a:rPr lang="cs-CZ" dirty="0" smtClean="0"/>
              <a:t>(2007)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24023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econ_sablona_4_3_cz</Template>
  <TotalTime>1095</TotalTime>
  <Words>903</Words>
  <Application>Microsoft Office PowerPoint</Application>
  <PresentationFormat>Předvádění na obrazovce (4:3)</PresentationFormat>
  <Paragraphs>188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Tahoma</vt:lpstr>
      <vt:lpstr>Wingdings</vt:lpstr>
      <vt:lpstr>Prezentace_MU_CZ</vt:lpstr>
      <vt:lpstr>Qualitative methods evaluation in PS</vt:lpstr>
      <vt:lpstr>Analytical methods for public projects (types)</vt:lpstr>
      <vt:lpstr>Qualitative methods for evaluation</vt:lpstr>
      <vt:lpstr>Causal models</vt:lpstr>
      <vt:lpstr>Prezentace aplikace PowerPoint</vt:lpstr>
      <vt:lpstr>Non-causal methods</vt:lpstr>
      <vt:lpstr>SWOT analysis</vt:lpstr>
      <vt:lpstr>Disadvantage and limits of SWOT analysis</vt:lpstr>
      <vt:lpstr>SWOT analysis</vt:lpstr>
      <vt:lpstr>SWOT analysis (processing)</vt:lpstr>
      <vt:lpstr>SWOT for more complex projects / subjects</vt:lpstr>
      <vt:lpstr>CS: SWOT analysis for city Němčice nad Hanou</vt:lpstr>
      <vt:lpstr>Prezentace aplikace PowerPoint</vt:lpstr>
      <vt:lpstr>Focus groups vs roundtable</vt:lpstr>
      <vt:lpstr>Further methods</vt:lpstr>
      <vt:lpstr>Helpful tips</vt:lpstr>
      <vt:lpstr>Causal analysis</vt:lpstr>
      <vt:lpstr>Causal analysis</vt:lpstr>
      <vt:lpstr>Causal chain</vt:lpstr>
      <vt:lpstr>Thank for your attention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Kvalitativní metody hodnocení ve VS</dc:title>
  <dc:creator>Filip Hrůza</dc:creator>
  <cp:lastModifiedBy>Hrůza Filip</cp:lastModifiedBy>
  <cp:revision>93</cp:revision>
  <cp:lastPrinted>1601-01-01T00:00:00Z</cp:lastPrinted>
  <dcterms:created xsi:type="dcterms:W3CDTF">2016-05-05T12:39:59Z</dcterms:created>
  <dcterms:modified xsi:type="dcterms:W3CDTF">2016-05-11T15:34:07Z</dcterms:modified>
</cp:coreProperties>
</file>