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6" r:id="rId3"/>
    <p:sldId id="314" r:id="rId4"/>
    <p:sldId id="345" r:id="rId5"/>
    <p:sldId id="315" r:id="rId6"/>
    <p:sldId id="316" r:id="rId7"/>
    <p:sldId id="317" r:id="rId8"/>
    <p:sldId id="318" r:id="rId9"/>
    <p:sldId id="319" r:id="rId10"/>
    <p:sldId id="320" r:id="rId11"/>
    <p:sldId id="323" r:id="rId12"/>
    <p:sldId id="322" r:id="rId13"/>
    <p:sldId id="344" r:id="rId14"/>
    <p:sldId id="324" r:id="rId15"/>
    <p:sldId id="327" r:id="rId16"/>
    <p:sldId id="326" r:id="rId17"/>
    <p:sldId id="328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29" r:id="rId32"/>
    <p:sldId id="343" r:id="rId33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Rezac" initials="J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6859" autoAdjust="0"/>
  </p:normalViewPr>
  <p:slideViewPr>
    <p:cSldViewPr>
      <p:cViewPr>
        <p:scale>
          <a:sx n="78" d="100"/>
          <a:sy n="78" d="100"/>
        </p:scale>
        <p:origin x="-402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98F4-6A2F-42CC-9F1A-32BEC2F423D1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262E-B7EB-4D00-8515-085DE524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0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8462-3AF8-4C4C-9176-693D22ADE98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2558B-1E97-47C6-B27A-9F9B3A32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4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97E9DE-AFF1-41E3-AE64-5EFF08346471}" type="slidenum">
              <a:rPr lang="cs-CZ"/>
              <a:pPr/>
              <a:t>2</a:t>
            </a:fld>
            <a:endParaRPr lang="cs-CZ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C29215C-2785-4CB2-8420-69BA535DF768}" type="slidenum">
              <a:rPr lang="cs-CZ" sz="1200">
                <a:solidFill>
                  <a:srgbClr val="000000"/>
                </a:solidFill>
                <a:latin typeface="Calibri" pitchFamily="80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200">
              <a:solidFill>
                <a:srgbClr val="000000"/>
              </a:solidFill>
              <a:latin typeface="Calibri" pitchFamily="80" charset="0"/>
            </a:endParaRPr>
          </a:p>
        </p:txBody>
      </p:sp>
      <p:sp>
        <p:nvSpPr>
          <p:cNvPr id="41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nl-NL" sz="1200" dirty="0" err="1">
                <a:solidFill>
                  <a:srgbClr val="000000"/>
                </a:solidFill>
              </a:rPr>
              <a:t>Personal</a:t>
            </a:r>
            <a:r>
              <a:rPr lang="nl-NL" sz="1200" dirty="0">
                <a:solidFill>
                  <a:srgbClr val="000000"/>
                </a:solidFill>
              </a:rPr>
              <a:t> opening</a:t>
            </a:r>
          </a:p>
          <a:p>
            <a:pPr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nl-NL" sz="1200" dirty="0">
              <a:solidFill>
                <a:srgbClr val="000000"/>
              </a:solidFill>
            </a:endParaRPr>
          </a:p>
          <a:p>
            <a:pPr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nl-NL" sz="1200" dirty="0">
                <a:solidFill>
                  <a:srgbClr val="000000"/>
                </a:solidFill>
              </a:rPr>
              <a:t>Opening</a:t>
            </a:r>
            <a:r>
              <a:rPr lang="nl-NL" sz="1200" baseline="0" dirty="0">
                <a:solidFill>
                  <a:srgbClr val="000000"/>
                </a:solidFill>
              </a:rPr>
              <a:t> statement: </a:t>
            </a:r>
            <a:r>
              <a:rPr lang="nl-NL" sz="1200" baseline="0" dirty="0" err="1">
                <a:solidFill>
                  <a:srgbClr val="000000"/>
                </a:solidFill>
              </a:rPr>
              <a:t>take</a:t>
            </a:r>
            <a:r>
              <a:rPr lang="nl-NL" sz="1200" baseline="0" dirty="0">
                <a:solidFill>
                  <a:srgbClr val="000000"/>
                </a:solidFill>
              </a:rPr>
              <a:t> 30 </a:t>
            </a:r>
            <a:r>
              <a:rPr lang="nl-NL" sz="1200" baseline="0" dirty="0" err="1">
                <a:solidFill>
                  <a:srgbClr val="000000"/>
                </a:solidFill>
              </a:rPr>
              <a:t>seconds</a:t>
            </a:r>
            <a:r>
              <a:rPr lang="nl-NL" sz="1200" baseline="0" dirty="0">
                <a:solidFill>
                  <a:srgbClr val="000000"/>
                </a:solidFill>
              </a:rPr>
              <a:t> to </a:t>
            </a:r>
            <a:r>
              <a:rPr lang="nl-NL" sz="1200" baseline="0" dirty="0" err="1">
                <a:solidFill>
                  <a:srgbClr val="000000"/>
                </a:solidFill>
              </a:rPr>
              <a:t>think</a:t>
            </a:r>
            <a:r>
              <a:rPr lang="nl-NL" sz="1200" baseline="0" dirty="0">
                <a:solidFill>
                  <a:srgbClr val="000000"/>
                </a:solidFill>
              </a:rPr>
              <a:t> of the last </a:t>
            </a:r>
            <a:r>
              <a:rPr lang="nl-NL" sz="1200" baseline="0" dirty="0" err="1">
                <a:solidFill>
                  <a:srgbClr val="000000"/>
                </a:solidFill>
              </a:rPr>
              <a:t>times</a:t>
            </a:r>
            <a:r>
              <a:rPr lang="nl-NL" sz="1200" baseline="0" dirty="0">
                <a:solidFill>
                  <a:srgbClr val="000000"/>
                </a:solidFill>
              </a:rPr>
              <a:t> </a:t>
            </a:r>
            <a:r>
              <a:rPr lang="nl-NL" sz="1200" baseline="0" dirty="0" err="1">
                <a:solidFill>
                  <a:srgbClr val="000000"/>
                </a:solidFill>
              </a:rPr>
              <a:t>you</a:t>
            </a:r>
            <a:r>
              <a:rPr lang="nl-NL" sz="1200" baseline="0" dirty="0">
                <a:solidFill>
                  <a:srgbClr val="000000"/>
                </a:solidFill>
              </a:rPr>
              <a:t> had to present </a:t>
            </a:r>
            <a:r>
              <a:rPr lang="nl-NL" sz="1200" baseline="0" dirty="0" err="1">
                <a:solidFill>
                  <a:srgbClr val="000000"/>
                </a:solidFill>
              </a:rPr>
              <a:t>something</a:t>
            </a:r>
            <a:r>
              <a:rPr lang="nl-NL" sz="1200" baseline="0" dirty="0">
                <a:solidFill>
                  <a:srgbClr val="000000"/>
                </a:solidFill>
              </a:rPr>
              <a:t>. </a:t>
            </a:r>
            <a:r>
              <a:rPr lang="nl-NL" sz="1200" baseline="0" dirty="0" err="1">
                <a:solidFill>
                  <a:srgbClr val="000000"/>
                </a:solidFill>
              </a:rPr>
              <a:t>How</a:t>
            </a:r>
            <a:r>
              <a:rPr lang="nl-NL" sz="1200" baseline="0" dirty="0">
                <a:solidFill>
                  <a:srgbClr val="000000"/>
                </a:solidFill>
              </a:rPr>
              <a:t> was </a:t>
            </a:r>
            <a:r>
              <a:rPr lang="nl-NL" sz="1200" baseline="0" dirty="0" err="1">
                <a:solidFill>
                  <a:srgbClr val="000000"/>
                </a:solidFill>
              </a:rPr>
              <a:t>it</a:t>
            </a:r>
            <a:r>
              <a:rPr lang="nl-NL" sz="1200" baseline="0" dirty="0">
                <a:solidFill>
                  <a:srgbClr val="000000"/>
                </a:solidFill>
              </a:rPr>
              <a:t>? </a:t>
            </a:r>
            <a:r>
              <a:rPr lang="nl-NL" sz="1200" baseline="0" dirty="0" err="1">
                <a:solidFill>
                  <a:srgbClr val="000000"/>
                </a:solidFill>
              </a:rPr>
              <a:t>how</a:t>
            </a:r>
            <a:r>
              <a:rPr lang="nl-NL" sz="1200" baseline="0" dirty="0">
                <a:solidFill>
                  <a:srgbClr val="000000"/>
                </a:solidFill>
              </a:rPr>
              <a:t> </a:t>
            </a:r>
            <a:r>
              <a:rPr lang="nl-NL" sz="1200" baseline="0" dirty="0" err="1">
                <a:solidFill>
                  <a:srgbClr val="000000"/>
                </a:solidFill>
              </a:rPr>
              <a:t>did</a:t>
            </a:r>
            <a:r>
              <a:rPr lang="nl-NL" sz="1200" baseline="0" dirty="0">
                <a:solidFill>
                  <a:srgbClr val="000000"/>
                </a:solidFill>
              </a:rPr>
              <a:t> </a:t>
            </a:r>
            <a:r>
              <a:rPr lang="nl-NL" sz="1200" baseline="0" dirty="0" err="1">
                <a:solidFill>
                  <a:srgbClr val="000000"/>
                </a:solidFill>
              </a:rPr>
              <a:t>it</a:t>
            </a:r>
            <a:r>
              <a:rPr lang="nl-NL" sz="1200" baseline="0" dirty="0">
                <a:solidFill>
                  <a:srgbClr val="000000"/>
                </a:solidFill>
              </a:rPr>
              <a:t> go? </a:t>
            </a:r>
            <a:r>
              <a:rPr lang="nl-NL" sz="1200" baseline="0" dirty="0" err="1">
                <a:solidFill>
                  <a:srgbClr val="000000"/>
                </a:solidFill>
              </a:rPr>
              <a:t>What</a:t>
            </a:r>
            <a:r>
              <a:rPr lang="nl-NL" sz="1200" baseline="0" dirty="0">
                <a:solidFill>
                  <a:srgbClr val="000000"/>
                </a:solidFill>
              </a:rPr>
              <a:t> </a:t>
            </a:r>
            <a:r>
              <a:rPr lang="nl-NL" sz="1200" baseline="0" dirty="0" err="1">
                <a:solidFill>
                  <a:srgbClr val="000000"/>
                </a:solidFill>
              </a:rPr>
              <a:t>would</a:t>
            </a:r>
            <a:r>
              <a:rPr lang="nl-NL" sz="1200" baseline="0" dirty="0">
                <a:solidFill>
                  <a:srgbClr val="000000"/>
                </a:solidFill>
              </a:rPr>
              <a:t> </a:t>
            </a:r>
            <a:r>
              <a:rPr lang="nl-NL" sz="1200" baseline="0" dirty="0" err="1">
                <a:solidFill>
                  <a:srgbClr val="000000"/>
                </a:solidFill>
              </a:rPr>
              <a:t>you</a:t>
            </a:r>
            <a:r>
              <a:rPr lang="nl-NL" sz="1200" baseline="0" dirty="0">
                <a:solidFill>
                  <a:srgbClr val="000000"/>
                </a:solidFill>
              </a:rPr>
              <a:t> do </a:t>
            </a:r>
            <a:r>
              <a:rPr lang="nl-NL" sz="1200" baseline="0" dirty="0" err="1">
                <a:solidFill>
                  <a:srgbClr val="000000"/>
                </a:solidFill>
              </a:rPr>
              <a:t>better</a:t>
            </a:r>
            <a:r>
              <a:rPr lang="nl-NL" sz="1200" baseline="0" dirty="0">
                <a:solidFill>
                  <a:srgbClr val="000000"/>
                </a:solidFill>
              </a:rPr>
              <a:t>?</a:t>
            </a:r>
            <a:endParaRPr lang="nl-NL" sz="1200" dirty="0">
              <a:solidFill>
                <a:srgbClr val="000000"/>
              </a:solidFill>
            </a:endParaRPr>
          </a:p>
          <a:p>
            <a:pPr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nl-NL" sz="1200" dirty="0">
                <a:solidFill>
                  <a:srgbClr val="000000"/>
                </a:solidFill>
              </a:rPr>
              <a:t>Then</a:t>
            </a:r>
            <a:r>
              <a:rPr lang="nl-NL" sz="1200" baseline="0" dirty="0">
                <a:solidFill>
                  <a:srgbClr val="000000"/>
                </a:solidFill>
              </a:rPr>
              <a:t> slide questions</a:t>
            </a:r>
            <a:endParaRPr lang="nl-NL" sz="1200" dirty="0">
              <a:solidFill>
                <a:srgbClr val="000000"/>
              </a:solidFill>
            </a:endParaRPr>
          </a:p>
          <a:p>
            <a:pPr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nl-NL" sz="1200" dirty="0">
              <a:solidFill>
                <a:srgbClr val="000000"/>
              </a:solidFill>
            </a:endParaRPr>
          </a:p>
          <a:p>
            <a:pPr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nl-NL" sz="1200" dirty="0">
                <a:solidFill>
                  <a:srgbClr val="000000"/>
                </a:solidFill>
              </a:rPr>
              <a:t>extra</a:t>
            </a:r>
            <a:r>
              <a:rPr lang="nl-NL" sz="1200" baseline="0" dirty="0">
                <a:solidFill>
                  <a:srgbClr val="000000"/>
                </a:solidFill>
              </a:rPr>
              <a:t> </a:t>
            </a:r>
            <a:r>
              <a:rPr lang="nl-NL" sz="1200" baseline="0" dirty="0" err="1">
                <a:solidFill>
                  <a:srgbClr val="000000"/>
                </a:solidFill>
              </a:rPr>
              <a:t>questions</a:t>
            </a:r>
            <a:r>
              <a:rPr lang="nl-NL" sz="1200" baseline="0" dirty="0">
                <a:solidFill>
                  <a:srgbClr val="000000"/>
                </a:solidFill>
              </a:rPr>
              <a:t>: </a:t>
            </a:r>
          </a:p>
          <a:p>
            <a:pPr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nl-NL" sz="1200" baseline="0" dirty="0" err="1">
                <a:solidFill>
                  <a:srgbClr val="000000"/>
                </a:solidFill>
              </a:rPr>
              <a:t>Why</a:t>
            </a:r>
            <a:r>
              <a:rPr lang="nl-NL" sz="1200" baseline="0" dirty="0">
                <a:solidFill>
                  <a:srgbClr val="000000"/>
                </a:solidFill>
              </a:rPr>
              <a:t> </a:t>
            </a:r>
            <a:endParaRPr lang="nl-NL" sz="1200" dirty="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83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B3318B-42D9-4FD9-B6C6-2089F51282E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292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5F4AE0-A93D-4B45-9DFC-185F64BCB054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075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DC13D9-58A3-4655-BE95-EBD8CE09DBC2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799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FC65D6-DEC9-4930-BF0B-34F2EAFD9C85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699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051576-544D-41BC-BBCB-73C6BFCB107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939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92EB09-55C3-44BE-A71D-40E10E811731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674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B02AC3-9349-4E78-9CFF-8537E0CCD399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281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D43A53-68DD-4FFB-8DB4-9A13CDFAC155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131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6688" y="2709863"/>
            <a:ext cx="5969000" cy="3455987"/>
          </a:xfrm>
        </p:spPr>
        <p:txBody>
          <a:bodyPr bIns="1080000" anchor="ctr"/>
          <a:lstStyle>
            <a:lvl1pPr>
              <a:defRPr b="1"/>
            </a:lvl1pPr>
          </a:lstStyle>
          <a:p>
            <a:pPr lvl="0"/>
            <a:r>
              <a:rPr lang="cs-CZ" altLang="en-US" noProof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6688" y="5373688"/>
            <a:ext cx="5969000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cs-CZ" altLang="en-US" noProof="0"/>
              <a:t>Kliknutím lze upravit styl předlohy.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6688" y="6442075"/>
            <a:ext cx="4960937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1925" name="Picture 21" descr="text_TI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798513"/>
            <a:ext cx="3763962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6" name="Picture 22" descr="pruh_TI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7" name="Picture 23" descr="N:\work\projekty\šablony\sablony\logoC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6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113339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7200" cy="46084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fld id="{72063E26-49E0-452F-96FA-7FA4A931251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828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59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991EA-BB32-40AC-991E-346958A3D24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52536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204186-EDC9-40B4-A099-7A3299E01E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6587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EDBEBB-433A-4424-88C6-9A27143FA52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0204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2CAECF-4113-4BD3-AD6F-0D0C423BE0A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81760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E1B49-01A1-47C8-A1CA-16AE4EAECFB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995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3A0B2-ADD2-4DAE-B940-E4A4B569F50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6773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7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B0B90F-7C49-4C1F-AFB8-D10CA135402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7142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E56C76-8F00-4597-B38E-D1C95BFF6FA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91114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D53684-B2AC-42AD-BB4A-F08C517E034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40258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0AD6A1-10E6-4022-91D0-697353309D9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12613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6565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6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2D756E-B8BD-4F40-96A9-650BF68B6B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7430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7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7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9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5087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en-US"/>
              <a:t>MPV_COMA Communication and Managerial Skills Training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7164288" y="463551"/>
            <a:ext cx="1544737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100" b="1" dirty="0">
                <a:solidFill>
                  <a:srgbClr val="FFFFFF"/>
                </a:solidFill>
                <a:latin typeface="Verdana" pitchFamily="34" charset="0"/>
              </a:rPr>
              <a:t>www.econ.muni.cz</a:t>
            </a:r>
          </a:p>
        </p:txBody>
      </p:sp>
      <p:pic>
        <p:nvPicPr>
          <p:cNvPr id="226317" name="Picture 13" descr="pruh+znak_ESF_13_gray4+bily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4" b="60695"/>
          <a:stretch>
            <a:fillRect/>
          </a:stretch>
        </p:blipFill>
        <p:spPr bwMode="auto">
          <a:xfrm>
            <a:off x="417513" y="25400"/>
            <a:ext cx="2339975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9" name="Picture 15" descr="pruh+znak_ESF_13_gray4+bily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4" b="33293"/>
          <a:stretch>
            <a:fillRect/>
          </a:stretch>
        </p:blipFill>
        <p:spPr bwMode="auto">
          <a:xfrm>
            <a:off x="417513" y="6410325"/>
            <a:ext cx="2339975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0" name="Picture 16" descr="text_zahlav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2250"/>
            <a:ext cx="4322763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  <p:sldLayoutId id="2147483686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96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j-lt"/>
              </a:defRPr>
            </a:lvl1pPr>
          </a:lstStyle>
          <a:p>
            <a:r>
              <a:rPr lang="en-US" altLang="en-US"/>
              <a:t>MPV_COMA Communication and Managerial Skills Training</a:t>
            </a:r>
            <a:endParaRPr lang="cs-CZ" alt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42075"/>
            <a:ext cx="58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j-lt"/>
              </a:defRPr>
            </a:lvl1pPr>
          </a:lstStyle>
          <a:p>
            <a:fld id="{0594FAD7-FF7C-4C2C-AA3D-AA47D5DD3747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9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pic>
        <p:nvPicPr>
          <p:cNvPr id="227344" name="Picture 16" descr="text_TIT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798513"/>
            <a:ext cx="3763962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5" name="Picture 17" descr="pruh_TIT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6" name="Picture 18" descr="N:\work\projekty\šablony\sablony\logoC.w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9bp__4Muh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34Zt1cEpF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z/books?id=bjVHBAAAQBAJ&amp;pg=PA149&amp;lpg=PA149&amp;dq=kantor+4+types+mover+follower+opposer&amp;source=bl&amp;ots=lLWcFaLBtJ&amp;sig=r4gh4JG6OAFUBJJz9IODT3ysiV4&amp;hl=en&amp;sa=X&amp;ved=0ahUKEwj0j5Tru5bMAhXjbZoKHbqEBtwQ6AEIPTAG" TargetMode="External"/><Relationship Id="rId2" Type="http://schemas.openxmlformats.org/officeDocument/2006/relationships/hyperlink" Target="http://info.worldbank.org/etools/docs/library/200854/section06/06g1Section_6_Slides_Four_Player_Model_for_Conversations_sept1.p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z/search?client=opera&amp;tbm=bks&amp;q=inauthor:%22D.H.J.+Morgan%22&amp;sa=X&amp;ved=0ahUKEwj0j5Tru5bMAhXjbZoKHbqEBtwQ9AgIPjA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sites/ericjackson/2012/01/09/ten-reasons-performance-reviews-are-done-terribl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Interaction Strategies</a:t>
            </a:r>
            <a:br>
              <a:rPr lang="cs-CZ" sz="4000" dirty="0"/>
            </a:br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Jan Řezáč</a:t>
            </a:r>
            <a:endParaRPr lang="en-US" b="1" dirty="0"/>
          </a:p>
          <a:p>
            <a:r>
              <a:rPr lang="cs-CZ" sz="1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04/04</a:t>
            </a:r>
            <a:r>
              <a:rPr lang="en-US" sz="1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/201</a:t>
            </a:r>
            <a:r>
              <a:rPr lang="cs-CZ" sz="16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6</a:t>
            </a:r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58721" y="980728"/>
            <a:ext cx="8228160" cy="1144800"/>
          </a:xfrm>
          <a:ln/>
        </p:spPr>
        <p:txBody>
          <a:bodyPr vert="horz" wrap="square" lIns="0" tIns="35268" rIns="0" bIns="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dirty="0"/>
              <a:t>Game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4014720" cy="4628160"/>
          </a:xfrm>
          <a:ln/>
        </p:spPr>
        <p:txBody>
          <a:bodyPr/>
          <a:lstStyle/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Common cents (15 pennies)</a:t>
            </a:r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There are </a:t>
            </a:r>
            <a:r>
              <a:rPr lang="cs-CZ" altLang="cs-CZ" dirty="0" smtClean="0"/>
              <a:t>20 </a:t>
            </a:r>
            <a:r>
              <a:rPr lang="cs-CZ" altLang="cs-CZ" dirty="0"/>
              <a:t>pennies on the table</a:t>
            </a:r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You can take 1, 2 or 3 pennies of the table at once. Than plays the other team</a:t>
            </a:r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Goal </a:t>
            </a:r>
            <a:r>
              <a:rPr lang="cs-CZ" altLang="cs-CZ"/>
              <a:t>– </a:t>
            </a:r>
            <a:r>
              <a:rPr lang="cs-CZ" altLang="cs-CZ" smtClean="0"/>
              <a:t> </a:t>
            </a:r>
            <a:r>
              <a:rPr lang="cs-CZ" altLang="cs-CZ" dirty="0"/>
              <a:t>to take the last penny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61" y="1893961"/>
            <a:ext cx="3706560" cy="307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91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wrap="square" lIns="0" tIns="35268" rIns="0" bIns="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/>
              <a:t>Stages of groups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4014720" cy="4875840"/>
          </a:xfrm>
          <a:ln/>
        </p:spPr>
        <p:txBody>
          <a:bodyPr/>
          <a:lstStyle/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Groups follow very similar patterns of forming</a:t>
            </a:r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Forming, storming and norming come before performing stage (where Team does most of work)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2801" y="1604521"/>
            <a:ext cx="4014720" cy="4525920"/>
          </a:xfrm>
          <a:ln/>
        </p:spPr>
        <p:txBody>
          <a:bodyPr/>
          <a:lstStyle/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/>
              <a:t>And finally, transforming stage, where roles are reassessed.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81" y="3554281"/>
            <a:ext cx="4664160" cy="311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6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662" y="0"/>
            <a:ext cx="339725" cy="333375"/>
          </a:xfrm>
          <a:custGeom>
            <a:avLst/>
            <a:gdLst/>
            <a:ahLst/>
            <a:cxnLst/>
            <a:rect l="l" t="t" r="r" b="b"/>
            <a:pathLst>
              <a:path w="339725" h="333375">
                <a:moveTo>
                  <a:pt x="0" y="333311"/>
                </a:moveTo>
                <a:lnTo>
                  <a:pt x="339725" y="333311"/>
                </a:lnTo>
                <a:lnTo>
                  <a:pt x="339725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662" y="6519862"/>
            <a:ext cx="339725" cy="338455"/>
          </a:xfrm>
          <a:custGeom>
            <a:avLst/>
            <a:gdLst/>
            <a:ahLst/>
            <a:cxnLst/>
            <a:rect l="l" t="t" r="r" b="b"/>
            <a:pathLst>
              <a:path w="339725" h="338454">
                <a:moveTo>
                  <a:pt x="0" y="338137"/>
                </a:moveTo>
                <a:lnTo>
                  <a:pt x="339725" y="338137"/>
                </a:lnTo>
                <a:lnTo>
                  <a:pt x="339725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87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662" y="0"/>
            <a:ext cx="228600" cy="333375"/>
          </a:xfrm>
          <a:custGeom>
            <a:avLst/>
            <a:gdLst/>
            <a:ahLst/>
            <a:cxnLst/>
            <a:rect l="l" t="t" r="r" b="b"/>
            <a:pathLst>
              <a:path w="228600" h="333375">
                <a:moveTo>
                  <a:pt x="0" y="333311"/>
                </a:moveTo>
                <a:lnTo>
                  <a:pt x="228600" y="333311"/>
                </a:lnTo>
                <a:lnTo>
                  <a:pt x="2286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662" y="6519862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137"/>
                </a:moveTo>
                <a:lnTo>
                  <a:pt x="228600" y="338137"/>
                </a:lnTo>
                <a:lnTo>
                  <a:pt x="2286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387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675" y="6858000"/>
                </a:lnTo>
                <a:lnTo>
                  <a:pt x="1936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0662" y="0"/>
            <a:ext cx="1483360" cy="333375"/>
          </a:xfrm>
          <a:custGeom>
            <a:avLst/>
            <a:gdLst/>
            <a:ahLst/>
            <a:cxnLst/>
            <a:rect l="l" t="t" r="r" b="b"/>
            <a:pathLst>
              <a:path w="1483360" h="333375">
                <a:moveTo>
                  <a:pt x="0" y="333311"/>
                </a:moveTo>
                <a:lnTo>
                  <a:pt x="1482788" y="333311"/>
                </a:lnTo>
                <a:lnTo>
                  <a:pt x="1482788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0662" y="6519862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137"/>
                </a:moveTo>
                <a:lnTo>
                  <a:pt x="1482788" y="338137"/>
                </a:lnTo>
                <a:lnTo>
                  <a:pt x="1482788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062" y="0"/>
            <a:ext cx="228600" cy="333375"/>
          </a:xfrm>
          <a:custGeom>
            <a:avLst/>
            <a:gdLst/>
            <a:ahLst/>
            <a:cxnLst/>
            <a:rect l="l" t="t" r="r" b="b"/>
            <a:pathLst>
              <a:path w="228600" h="333375">
                <a:moveTo>
                  <a:pt x="0" y="333311"/>
                </a:moveTo>
                <a:lnTo>
                  <a:pt x="228600" y="333311"/>
                </a:lnTo>
                <a:lnTo>
                  <a:pt x="2286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062" y="6519862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137"/>
                </a:moveTo>
                <a:lnTo>
                  <a:pt x="228600" y="338137"/>
                </a:lnTo>
                <a:lnTo>
                  <a:pt x="2286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662" y="0"/>
            <a:ext cx="762000" cy="333375"/>
          </a:xfrm>
          <a:custGeom>
            <a:avLst/>
            <a:gdLst/>
            <a:ahLst/>
            <a:cxnLst/>
            <a:rect l="l" t="t" r="r" b="b"/>
            <a:pathLst>
              <a:path w="762000" h="333375">
                <a:moveTo>
                  <a:pt x="0" y="333311"/>
                </a:moveTo>
                <a:lnTo>
                  <a:pt x="762000" y="333311"/>
                </a:lnTo>
                <a:lnTo>
                  <a:pt x="7620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8662" y="6519862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137"/>
                </a:moveTo>
                <a:lnTo>
                  <a:pt x="762000" y="338137"/>
                </a:lnTo>
                <a:lnTo>
                  <a:pt x="7620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0951" y="0"/>
            <a:ext cx="88900" cy="333375"/>
          </a:xfrm>
          <a:custGeom>
            <a:avLst/>
            <a:gdLst/>
            <a:ahLst/>
            <a:cxnLst/>
            <a:rect l="l" t="t" r="r" b="b"/>
            <a:pathLst>
              <a:path w="88900" h="333375">
                <a:moveTo>
                  <a:pt x="0" y="333311"/>
                </a:moveTo>
                <a:lnTo>
                  <a:pt x="88900" y="333311"/>
                </a:lnTo>
                <a:lnTo>
                  <a:pt x="889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7251" y="6519862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137"/>
                </a:moveTo>
                <a:lnTo>
                  <a:pt x="1524000" y="338137"/>
                </a:lnTo>
                <a:lnTo>
                  <a:pt x="15240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93251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0749" y="6857998"/>
                </a:lnTo>
                <a:lnTo>
                  <a:pt x="150749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1251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4051" y="0"/>
            <a:ext cx="596900" cy="333375"/>
          </a:xfrm>
          <a:custGeom>
            <a:avLst/>
            <a:gdLst/>
            <a:ahLst/>
            <a:cxnLst/>
            <a:rect l="l" t="t" r="r" b="b"/>
            <a:pathLst>
              <a:path w="596900" h="333375">
                <a:moveTo>
                  <a:pt x="0" y="333311"/>
                </a:moveTo>
                <a:lnTo>
                  <a:pt x="596900" y="333311"/>
                </a:lnTo>
                <a:lnTo>
                  <a:pt x="5969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4051" y="6519862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137"/>
                </a:moveTo>
                <a:lnTo>
                  <a:pt x="2743200" y="338137"/>
                </a:lnTo>
                <a:lnTo>
                  <a:pt x="27432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800" y="0"/>
            <a:ext cx="9099550" cy="686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333311"/>
            <a:ext cx="8229600" cy="6186805"/>
          </a:xfrm>
          <a:custGeom>
            <a:avLst/>
            <a:gdLst/>
            <a:ahLst/>
            <a:cxnLst/>
            <a:rect l="l" t="t" r="r" b="b"/>
            <a:pathLst>
              <a:path w="8229600" h="6186805">
                <a:moveTo>
                  <a:pt x="0" y="6186551"/>
                </a:moveTo>
                <a:lnTo>
                  <a:pt x="8229600" y="6186551"/>
                </a:lnTo>
                <a:lnTo>
                  <a:pt x="8229600" y="0"/>
                </a:lnTo>
                <a:lnTo>
                  <a:pt x="0" y="0"/>
                </a:lnTo>
                <a:lnTo>
                  <a:pt x="0" y="6186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333311"/>
            <a:ext cx="8229600" cy="6186805"/>
          </a:xfrm>
          <a:custGeom>
            <a:avLst/>
            <a:gdLst/>
            <a:ahLst/>
            <a:cxnLst/>
            <a:rect l="l" t="t" r="r" b="b"/>
            <a:pathLst>
              <a:path w="8229600" h="6186805">
                <a:moveTo>
                  <a:pt x="0" y="6186551"/>
                </a:moveTo>
                <a:lnTo>
                  <a:pt x="8229600" y="6186551"/>
                </a:lnTo>
                <a:lnTo>
                  <a:pt x="8229600" y="0"/>
                </a:lnTo>
                <a:lnTo>
                  <a:pt x="0" y="0"/>
                </a:lnTo>
                <a:lnTo>
                  <a:pt x="0" y="6186551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0951" y="0"/>
            <a:ext cx="3679825" cy="678180"/>
          </a:xfrm>
          <a:custGeom>
            <a:avLst/>
            <a:gdLst/>
            <a:ahLst/>
            <a:cxnLst/>
            <a:rect l="l" t="t" r="r" b="b"/>
            <a:pathLst>
              <a:path w="3679825" h="678180">
                <a:moveTo>
                  <a:pt x="0" y="677926"/>
                </a:moveTo>
                <a:lnTo>
                  <a:pt x="3679825" y="677926"/>
                </a:lnTo>
                <a:lnTo>
                  <a:pt x="3679825" y="0"/>
                </a:lnTo>
                <a:lnTo>
                  <a:pt x="0" y="0"/>
                </a:lnTo>
                <a:lnTo>
                  <a:pt x="0" y="67792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0951" y="0"/>
            <a:ext cx="3679825" cy="678180"/>
          </a:xfrm>
          <a:custGeom>
            <a:avLst/>
            <a:gdLst/>
            <a:ahLst/>
            <a:cxnLst/>
            <a:rect l="l" t="t" r="r" b="b"/>
            <a:pathLst>
              <a:path w="3679825" h="678180">
                <a:moveTo>
                  <a:pt x="0" y="677926"/>
                </a:moveTo>
                <a:lnTo>
                  <a:pt x="3679825" y="677926"/>
                </a:lnTo>
                <a:lnTo>
                  <a:pt x="3679825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0951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926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9851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726"/>
                </a:moveTo>
                <a:lnTo>
                  <a:pt x="3505200" y="601726"/>
                </a:lnTo>
                <a:lnTo>
                  <a:pt x="3505200" y="0"/>
                </a:lnTo>
                <a:lnTo>
                  <a:pt x="0" y="0"/>
                </a:lnTo>
                <a:lnTo>
                  <a:pt x="0" y="601726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89530" y="3039109"/>
            <a:ext cx="49345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 marR="5080" indent="-157353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lang="cs-CZ"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lang="cs-CZ"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Personality </a:t>
            </a:r>
            <a:r>
              <a:rPr lang="cs-CZ" sz="3200" dirty="0">
                <a:solidFill>
                  <a:srgbClr val="93C500"/>
                </a:solidFill>
                <a:latin typeface="Century Gothic"/>
                <a:cs typeface="Century Gothic"/>
              </a:rPr>
              <a:t>types</a:t>
            </a:r>
            <a:endParaRPr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71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65" name="Text Box 17"/>
          <p:cNvSpPr txBox="1">
            <a:spLocks noChangeArrowheads="1"/>
          </p:cNvSpPr>
          <p:nvPr/>
        </p:nvSpPr>
        <p:spPr bwMode="auto">
          <a:xfrm>
            <a:off x="694129" y="925226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3200" dirty="0">
                <a:solidFill>
                  <a:srgbClr val="000000"/>
                </a:solidFill>
                <a:latin typeface="Arial" panose="020B0604020202020204" pitchFamily="34" charset="0"/>
              </a:rPr>
              <a:t>David Kantor</a:t>
            </a:r>
            <a:r>
              <a:rPr lang="cs-CZ" altLang="cs-CZ" sz="3200" dirty="0">
                <a:solidFill>
                  <a:srgbClr val="000000"/>
                </a:solidFill>
                <a:latin typeface="Arial" panose="020B0604020202020204" pitchFamily="34" charset="0"/>
              </a:rPr>
              <a:t>´s</a:t>
            </a:r>
            <a:r>
              <a:rPr lang="en-US" altLang="cs-CZ" sz="3200" dirty="0">
                <a:solidFill>
                  <a:srgbClr val="000000"/>
                </a:solidFill>
                <a:latin typeface="Arial" panose="020B0604020202020204" pitchFamily="34" charset="0"/>
              </a:rPr>
              <a:t> Four-Player Model</a:t>
            </a:r>
            <a:br>
              <a:rPr lang="en-US" altLang="cs-CZ" sz="3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cs-CZ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16466" name="Group 18"/>
          <p:cNvGrpSpPr>
            <a:grpSpLocks/>
          </p:cNvGrpSpPr>
          <p:nvPr/>
        </p:nvGrpSpPr>
        <p:grpSpPr bwMode="auto">
          <a:xfrm>
            <a:off x="457200" y="1981200"/>
            <a:ext cx="8229600" cy="4114800"/>
            <a:chOff x="816" y="1200"/>
            <a:chExt cx="4032" cy="2592"/>
          </a:xfrm>
        </p:grpSpPr>
        <p:sp>
          <p:nvSpPr>
            <p:cNvPr id="616467" name="Text Box 19"/>
            <p:cNvSpPr txBox="1">
              <a:spLocks noChangeArrowheads="1"/>
            </p:cNvSpPr>
            <p:nvPr/>
          </p:nvSpPr>
          <p:spPr bwMode="auto">
            <a:xfrm>
              <a:off x="2112" y="1248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cs-CZ">
                  <a:solidFill>
                    <a:srgbClr val="AF1E02"/>
                  </a:solidFill>
                  <a:latin typeface="Arial" panose="020B0604020202020204" pitchFamily="34" charset="0"/>
                </a:rPr>
                <a:t>Move</a:t>
              </a:r>
              <a:endParaRPr lang="en-GB" altLang="cs-CZ">
                <a:solidFill>
                  <a:srgbClr val="AF1E0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468" name="Text Box 20"/>
            <p:cNvSpPr txBox="1">
              <a:spLocks noChangeArrowheads="1"/>
            </p:cNvSpPr>
            <p:nvPr/>
          </p:nvSpPr>
          <p:spPr bwMode="auto">
            <a:xfrm>
              <a:off x="816" y="2256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cs-CZ">
                  <a:solidFill>
                    <a:srgbClr val="AF1E02"/>
                  </a:solidFill>
                  <a:latin typeface="Arial" panose="020B0604020202020204" pitchFamily="34" charset="0"/>
                </a:rPr>
                <a:t>Bystand</a:t>
              </a:r>
              <a:endParaRPr lang="en-GB" altLang="cs-CZ">
                <a:solidFill>
                  <a:srgbClr val="AF1E0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469" name="Text Box 21"/>
            <p:cNvSpPr txBox="1">
              <a:spLocks noChangeArrowheads="1"/>
            </p:cNvSpPr>
            <p:nvPr/>
          </p:nvSpPr>
          <p:spPr bwMode="auto">
            <a:xfrm>
              <a:off x="3408" y="2208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cs-CZ">
                  <a:solidFill>
                    <a:srgbClr val="AF1E02"/>
                  </a:solidFill>
                  <a:latin typeface="Arial" panose="020B0604020202020204" pitchFamily="34" charset="0"/>
                </a:rPr>
                <a:t>Follow</a:t>
              </a:r>
              <a:endParaRPr lang="en-GB" altLang="cs-CZ">
                <a:solidFill>
                  <a:srgbClr val="AF1E0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470" name="Text Box 22"/>
            <p:cNvSpPr txBox="1">
              <a:spLocks noChangeArrowheads="1"/>
            </p:cNvSpPr>
            <p:nvPr/>
          </p:nvSpPr>
          <p:spPr bwMode="auto">
            <a:xfrm>
              <a:off x="2160" y="3264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cs-CZ">
                  <a:solidFill>
                    <a:srgbClr val="AF1E02"/>
                  </a:solidFill>
                  <a:latin typeface="Arial" panose="020B0604020202020204" pitchFamily="34" charset="0"/>
                </a:rPr>
                <a:t>Oppose</a:t>
              </a:r>
              <a:endParaRPr lang="en-GB" altLang="cs-CZ">
                <a:solidFill>
                  <a:srgbClr val="AF1E0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472" name="Rectangle 24"/>
            <p:cNvSpPr>
              <a:spLocks noChangeArrowheads="1"/>
            </p:cNvSpPr>
            <p:nvPr/>
          </p:nvSpPr>
          <p:spPr bwMode="auto">
            <a:xfrm>
              <a:off x="1152" y="1200"/>
              <a:ext cx="3456" cy="2592"/>
            </a:xfrm>
            <a:prstGeom prst="rect">
              <a:avLst/>
            </a:prstGeom>
            <a:solidFill>
              <a:srgbClr val="C2E0C2">
                <a:alpha val="50000"/>
              </a:srgbClr>
            </a:solidFill>
            <a:ln w="5715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616473" name="Group 25"/>
            <p:cNvGrpSpPr>
              <a:grpSpLocks/>
            </p:cNvGrpSpPr>
            <p:nvPr/>
          </p:nvGrpSpPr>
          <p:grpSpPr bwMode="auto">
            <a:xfrm>
              <a:off x="1920" y="1536"/>
              <a:ext cx="1901" cy="1743"/>
              <a:chOff x="1648" y="1872"/>
              <a:chExt cx="1616" cy="2556"/>
            </a:xfrm>
          </p:grpSpPr>
          <p:sp>
            <p:nvSpPr>
              <p:cNvPr id="616474" name="Oval 26"/>
              <p:cNvSpPr>
                <a:spLocks noChangeArrowheads="1"/>
              </p:cNvSpPr>
              <p:nvPr/>
            </p:nvSpPr>
            <p:spPr bwMode="auto">
              <a:xfrm>
                <a:off x="1648" y="1882"/>
                <a:ext cx="1596" cy="2540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616475" name="Group 27"/>
              <p:cNvGrpSpPr>
                <a:grpSpLocks/>
              </p:cNvGrpSpPr>
              <p:nvPr/>
            </p:nvGrpSpPr>
            <p:grpSpPr bwMode="auto">
              <a:xfrm>
                <a:off x="1652" y="1872"/>
                <a:ext cx="1612" cy="2556"/>
                <a:chOff x="1652" y="1872"/>
                <a:chExt cx="1612" cy="2556"/>
              </a:xfrm>
            </p:grpSpPr>
            <p:sp>
              <p:nvSpPr>
                <p:cNvPr id="616476" name="Freeform 28"/>
                <p:cNvSpPr>
                  <a:spLocks/>
                </p:cNvSpPr>
                <p:nvPr/>
              </p:nvSpPr>
              <p:spPr bwMode="auto">
                <a:xfrm>
                  <a:off x="1652" y="1872"/>
                  <a:ext cx="1592" cy="2556"/>
                </a:xfrm>
                <a:custGeom>
                  <a:avLst/>
                  <a:gdLst>
                    <a:gd name="T0" fmla="*/ 912 w 1824"/>
                    <a:gd name="T1" fmla="*/ 0 h 2928"/>
                    <a:gd name="T2" fmla="*/ 1824 w 1824"/>
                    <a:gd name="T3" fmla="*/ 1488 h 2928"/>
                    <a:gd name="T4" fmla="*/ 912 w 1824"/>
                    <a:gd name="T5" fmla="*/ 2928 h 2928"/>
                    <a:gd name="T6" fmla="*/ 0 w 1824"/>
                    <a:gd name="T7" fmla="*/ 1488 h 2928"/>
                    <a:gd name="T8" fmla="*/ 912 w 1824"/>
                    <a:gd name="T9" fmla="*/ 0 h 2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4" h="2928">
                      <a:moveTo>
                        <a:pt x="912" y="0"/>
                      </a:moveTo>
                      <a:lnTo>
                        <a:pt x="1824" y="1488"/>
                      </a:lnTo>
                      <a:lnTo>
                        <a:pt x="912" y="2928"/>
                      </a:lnTo>
                      <a:lnTo>
                        <a:pt x="0" y="1488"/>
                      </a:lnTo>
                      <a:lnTo>
                        <a:pt x="912" y="0"/>
                      </a:lnTo>
                      <a:close/>
                    </a:path>
                  </a:pathLst>
                </a:custGeom>
                <a:solidFill>
                  <a:srgbClr val="91FF9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6477" name="Line 29"/>
                <p:cNvSpPr>
                  <a:spLocks noChangeShapeType="1"/>
                </p:cNvSpPr>
                <p:nvPr/>
              </p:nvSpPr>
              <p:spPr bwMode="auto">
                <a:xfrm>
                  <a:off x="1671" y="3168"/>
                  <a:ext cx="159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6478" name="Line 30"/>
                <p:cNvSpPr>
                  <a:spLocks noChangeShapeType="1"/>
                </p:cNvSpPr>
                <p:nvPr/>
              </p:nvSpPr>
              <p:spPr bwMode="auto">
                <a:xfrm rot="-5400000">
                  <a:off x="1175" y="3145"/>
                  <a:ext cx="25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182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cs-CZ"/>
              <a:t>6h-</a:t>
            </a:r>
            <a:fld id="{C33C2316-3F17-4FBA-A02B-FA45BA85070D}" type="slidenum">
              <a:rPr lang="en-US" altLang="cs-CZ"/>
              <a:pPr/>
              <a:t>14</a:t>
            </a:fld>
            <a:endParaRPr lang="en-US" altLang="cs-CZ"/>
          </a:p>
        </p:txBody>
      </p:sp>
      <p:sp>
        <p:nvSpPr>
          <p:cNvPr id="666628" name="Text Box 4"/>
          <p:cNvSpPr txBox="1">
            <a:spLocks noChangeArrowheads="1"/>
          </p:cNvSpPr>
          <p:nvPr/>
        </p:nvSpPr>
        <p:spPr bwMode="auto">
          <a:xfrm>
            <a:off x="467544" y="980728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3200" dirty="0">
                <a:solidFill>
                  <a:srgbClr val="000000"/>
                </a:solidFill>
                <a:latin typeface="Arial" panose="020B0604020202020204" pitchFamily="34" charset="0"/>
              </a:rPr>
              <a:t>Potential Impact of the Four Player Model</a:t>
            </a:r>
          </a:p>
        </p:txBody>
      </p:sp>
      <p:sp>
        <p:nvSpPr>
          <p:cNvPr id="666630" name="Text Box 6"/>
          <p:cNvSpPr txBox="1">
            <a:spLocks noGrp="1" noChangeArrowheads="1"/>
          </p:cNvSpPr>
          <p:nvPr>
            <p:ph type="body" idx="1"/>
          </p:nvPr>
        </p:nvSpPr>
        <p:spPr>
          <a:xfrm>
            <a:off x="1043608" y="1700808"/>
            <a:ext cx="7086600" cy="4344888"/>
          </a:xfrm>
          <a:noFill/>
          <a:ln w="76200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454025" indent="-454025" defTabSz="1019175"/>
            <a:endParaRPr lang="en-US" altLang="cs-CZ" dirty="0"/>
          </a:p>
          <a:p>
            <a:pPr marL="454025" indent="-454025" defTabSz="1019175"/>
            <a:r>
              <a:rPr lang="en-US" altLang="cs-CZ" dirty="0"/>
              <a:t>Without movers, there is no direction</a:t>
            </a:r>
          </a:p>
          <a:p>
            <a:pPr marL="454025" indent="-454025" defTabSz="1019175"/>
            <a:endParaRPr lang="en-US" altLang="cs-CZ" dirty="0"/>
          </a:p>
          <a:p>
            <a:pPr marL="454025" indent="-454025" defTabSz="1019175"/>
            <a:r>
              <a:rPr lang="en-US" altLang="cs-CZ" dirty="0"/>
              <a:t>Without followers, there is no implementation</a:t>
            </a:r>
          </a:p>
          <a:p>
            <a:pPr marL="454025" indent="-454025" defTabSz="1019175"/>
            <a:endParaRPr lang="en-US" altLang="cs-CZ" dirty="0"/>
          </a:p>
          <a:p>
            <a:pPr marL="454025" indent="-454025" defTabSz="1019175"/>
            <a:r>
              <a:rPr lang="en-US" altLang="cs-CZ" dirty="0"/>
              <a:t>Without </a:t>
            </a:r>
            <a:r>
              <a:rPr lang="en-US" altLang="cs-CZ" dirty="0" err="1"/>
              <a:t>opposers</a:t>
            </a:r>
            <a:r>
              <a:rPr lang="en-US" altLang="cs-CZ" dirty="0"/>
              <a:t>, there is no correction</a:t>
            </a:r>
          </a:p>
          <a:p>
            <a:pPr marL="454025" indent="-454025" defTabSz="1019175"/>
            <a:endParaRPr lang="en-US" altLang="cs-CZ" dirty="0"/>
          </a:p>
          <a:p>
            <a:pPr marL="454025" indent="-454025" defTabSz="1019175"/>
            <a:r>
              <a:rPr lang="en-US" altLang="cs-CZ" dirty="0"/>
              <a:t>Without bystanders, there is no perspective</a:t>
            </a:r>
          </a:p>
          <a:p>
            <a:pPr marL="454025" indent="-454025" defTabSz="1019175"/>
            <a:endParaRPr lang="en-US" altLang="cs-CZ" dirty="0"/>
          </a:p>
          <a:p>
            <a:pPr marL="454025" indent="-454025" defTabSz="1019175">
              <a:buClr>
                <a:srgbClr val="66CCFF"/>
              </a:buClr>
            </a:pPr>
            <a:endParaRPr lang="en-GB" altLang="cs-CZ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cs-CZ"/>
              <a:t>6h</a:t>
            </a:r>
            <a:fld id="{FE79196E-38B5-4D5A-BF89-1EEAECA7CE4D}" type="slidenum">
              <a:rPr lang="en-US" altLang="cs-CZ"/>
              <a:pPr/>
              <a:t>15</a:t>
            </a:fld>
            <a:endParaRPr lang="en-US" altLang="cs-CZ"/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395536" y="1052736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3200" dirty="0">
                <a:solidFill>
                  <a:srgbClr val="000000"/>
                </a:solidFill>
                <a:latin typeface="Arial" panose="020B0604020202020204" pitchFamily="34" charset="0"/>
              </a:rPr>
              <a:t>ROLES of the Four Player Model</a:t>
            </a:r>
          </a:p>
        </p:txBody>
      </p:sp>
      <p:sp>
        <p:nvSpPr>
          <p:cNvPr id="638984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1115616" y="1844824"/>
            <a:ext cx="7162800" cy="3962400"/>
          </a:xfrm>
          <a:noFill/>
          <a:ln w="76200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454025" indent="-454025" defTabSz="1019175"/>
            <a:r>
              <a:rPr lang="en-US" altLang="cs-CZ" dirty="0"/>
              <a:t>Movers are not necessarily leaders</a:t>
            </a:r>
          </a:p>
          <a:p>
            <a:pPr marL="454025" indent="-454025" defTabSz="1019175"/>
            <a:endParaRPr lang="en-US" altLang="cs-CZ" dirty="0"/>
          </a:p>
          <a:p>
            <a:pPr marL="454025" indent="-454025" defTabSz="1019175"/>
            <a:r>
              <a:rPr lang="en-US" altLang="cs-CZ" dirty="0"/>
              <a:t>Followers are not weak</a:t>
            </a:r>
          </a:p>
          <a:p>
            <a:pPr marL="454025" indent="-454025" defTabSz="1019175"/>
            <a:endParaRPr lang="en-US" altLang="cs-CZ" dirty="0"/>
          </a:p>
          <a:p>
            <a:pPr marL="454025" indent="-454025" defTabSz="1019175"/>
            <a:r>
              <a:rPr lang="en-US" altLang="cs-CZ" dirty="0" err="1"/>
              <a:t>Opposers</a:t>
            </a:r>
            <a:r>
              <a:rPr lang="en-US" altLang="cs-CZ" dirty="0"/>
              <a:t> are not devil’s advocates</a:t>
            </a:r>
          </a:p>
          <a:p>
            <a:pPr marL="454025" indent="-454025" defTabSz="1019175"/>
            <a:endParaRPr lang="en-US" altLang="cs-CZ" dirty="0"/>
          </a:p>
          <a:p>
            <a:pPr marL="454025" indent="-454025" defTabSz="1019175"/>
            <a:r>
              <a:rPr lang="en-US" altLang="cs-CZ" dirty="0"/>
              <a:t>Bystanders can be </a:t>
            </a:r>
            <a:r>
              <a:rPr lang="cs-CZ" altLang="cs-CZ" dirty="0"/>
              <a:t>called</a:t>
            </a:r>
            <a:r>
              <a:rPr lang="en-US" altLang="cs-CZ" dirty="0"/>
              <a:t> “Big Picture Synthesizers and Team Paraphrasers”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0812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cs-CZ"/>
              <a:t>6h-</a:t>
            </a:r>
            <a:fld id="{2943D4C0-B091-4253-A0F3-BA44A0FB3B60}" type="slidenum">
              <a:rPr lang="en-US" altLang="cs-CZ"/>
              <a:pPr/>
              <a:t>16</a:t>
            </a:fld>
            <a:endParaRPr lang="en-US" altLang="cs-CZ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1628800"/>
            <a:ext cx="7118350" cy="4495800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cs-CZ" sz="2000" dirty="0"/>
              <a:t>Individuals get locked into a single </a:t>
            </a:r>
            <a:r>
              <a:rPr lang="cs-CZ" altLang="cs-CZ" sz="2000" dirty="0"/>
              <a:t>form of </a:t>
            </a:r>
            <a:r>
              <a:rPr lang="en-US" altLang="cs-CZ" sz="2000" dirty="0"/>
              <a:t>action</a:t>
            </a:r>
          </a:p>
          <a:p>
            <a:pPr>
              <a:spcBef>
                <a:spcPct val="30000"/>
              </a:spcBef>
            </a:pPr>
            <a:r>
              <a:rPr lang="en-US" altLang="cs-CZ" sz="2000" dirty="0" err="1"/>
              <a:t>Opposers</a:t>
            </a:r>
            <a:r>
              <a:rPr lang="en-US" altLang="cs-CZ" sz="2000" dirty="0"/>
              <a:t> are punished by the group, or they dominate</a:t>
            </a:r>
          </a:p>
          <a:p>
            <a:pPr>
              <a:spcBef>
                <a:spcPct val="30000"/>
              </a:spcBef>
            </a:pPr>
            <a:r>
              <a:rPr lang="en-US" altLang="cs-CZ" sz="2000" dirty="0"/>
              <a:t>There are no strong Movers, or no one ever Follows a move</a:t>
            </a:r>
          </a:p>
          <a:p>
            <a:pPr>
              <a:spcBef>
                <a:spcPct val="30000"/>
              </a:spcBef>
            </a:pPr>
            <a:r>
              <a:rPr lang="en-US" altLang="cs-CZ" sz="2000" dirty="0"/>
              <a:t>The Bystander is disabled</a:t>
            </a:r>
          </a:p>
          <a:p>
            <a:pPr>
              <a:spcBef>
                <a:spcPct val="30000"/>
              </a:spcBef>
            </a:pPr>
            <a:r>
              <a:rPr lang="en-US" altLang="cs-CZ" sz="2000" dirty="0"/>
              <a:t>Individuals attach double messages to their moves</a:t>
            </a:r>
          </a:p>
          <a:p>
            <a:pPr>
              <a:spcBef>
                <a:spcPct val="30000"/>
              </a:spcBef>
            </a:pPr>
            <a:r>
              <a:rPr lang="en-US" altLang="cs-CZ" sz="2000" dirty="0"/>
              <a:t>The team is unable to reach closure and produce results</a:t>
            </a:r>
          </a:p>
          <a:p>
            <a:pPr>
              <a:spcBef>
                <a:spcPct val="30000"/>
              </a:spcBef>
            </a:pPr>
            <a:r>
              <a:rPr lang="en-US" altLang="cs-CZ" sz="2000" dirty="0"/>
              <a:t>Lack of capability or flexibility to engage in all four action behaviors</a:t>
            </a:r>
          </a:p>
        </p:txBody>
      </p:sp>
      <p:sp>
        <p:nvSpPr>
          <p:cNvPr id="686084" name="Text Box 4"/>
          <p:cNvSpPr txBox="1">
            <a:spLocks noChangeArrowheads="1"/>
          </p:cNvSpPr>
          <p:nvPr/>
        </p:nvSpPr>
        <p:spPr bwMode="auto">
          <a:xfrm>
            <a:off x="323528" y="830262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3200" b="1">
                <a:solidFill>
                  <a:srgbClr val="000000"/>
                </a:solidFill>
                <a:latin typeface="Arial" panose="020B0604020202020204" pitchFamily="34" charset="0"/>
              </a:rPr>
              <a:t>Stuck Groups</a:t>
            </a:r>
          </a:p>
        </p:txBody>
      </p:sp>
    </p:spTree>
    <p:extLst>
      <p:ext uri="{BB962C8B-B14F-4D97-AF65-F5344CB8AC3E}">
        <p14:creationId xmlns:p14="http://schemas.microsoft.com/office/powerpoint/2010/main" val="41011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  <a:latin typeface="Calibri" pitchFamily="34" charset="0"/>
              </a:rPr>
              <a:t>Personality communication types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    </a:t>
            </a:r>
            <a:r>
              <a:rPr lang="cs-CZ" sz="1800" i="1" dirty="0"/>
              <a:t>Dominance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Dictator		Performer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i="1" dirty="0"/>
              <a:t>Hostility</a:t>
            </a:r>
            <a:r>
              <a:rPr lang="cs-CZ" i="1" dirty="0"/>
              <a:t>					       	</a:t>
            </a:r>
            <a:r>
              <a:rPr lang="cs-CZ" sz="1800" i="1" dirty="0"/>
              <a:t>Affiliation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		</a:t>
            </a:r>
            <a:r>
              <a:rPr lang="cs-CZ" dirty="0"/>
              <a:t>Bureaucrat		Socialite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    </a:t>
            </a:r>
            <a:r>
              <a:rPr lang="cs-CZ" sz="1800" i="1" dirty="0"/>
              <a:t>Submissivenes</a:t>
            </a:r>
            <a:endParaRPr lang="cs-CZ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44008" y="2276872"/>
            <a:ext cx="72008" cy="34563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555776" y="3952081"/>
            <a:ext cx="45365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79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662" y="0"/>
            <a:ext cx="339725" cy="333375"/>
          </a:xfrm>
          <a:custGeom>
            <a:avLst/>
            <a:gdLst/>
            <a:ahLst/>
            <a:cxnLst/>
            <a:rect l="l" t="t" r="r" b="b"/>
            <a:pathLst>
              <a:path w="339725" h="333375">
                <a:moveTo>
                  <a:pt x="0" y="333311"/>
                </a:moveTo>
                <a:lnTo>
                  <a:pt x="339725" y="333311"/>
                </a:lnTo>
                <a:lnTo>
                  <a:pt x="339725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662" y="6519862"/>
            <a:ext cx="339725" cy="338455"/>
          </a:xfrm>
          <a:custGeom>
            <a:avLst/>
            <a:gdLst/>
            <a:ahLst/>
            <a:cxnLst/>
            <a:rect l="l" t="t" r="r" b="b"/>
            <a:pathLst>
              <a:path w="339725" h="338454">
                <a:moveTo>
                  <a:pt x="0" y="338137"/>
                </a:moveTo>
                <a:lnTo>
                  <a:pt x="339725" y="338137"/>
                </a:lnTo>
                <a:lnTo>
                  <a:pt x="339725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87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662" y="0"/>
            <a:ext cx="228600" cy="333375"/>
          </a:xfrm>
          <a:custGeom>
            <a:avLst/>
            <a:gdLst/>
            <a:ahLst/>
            <a:cxnLst/>
            <a:rect l="l" t="t" r="r" b="b"/>
            <a:pathLst>
              <a:path w="228600" h="333375">
                <a:moveTo>
                  <a:pt x="0" y="333311"/>
                </a:moveTo>
                <a:lnTo>
                  <a:pt x="228600" y="333311"/>
                </a:lnTo>
                <a:lnTo>
                  <a:pt x="2286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662" y="6519862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137"/>
                </a:moveTo>
                <a:lnTo>
                  <a:pt x="228600" y="338137"/>
                </a:lnTo>
                <a:lnTo>
                  <a:pt x="2286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387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675" y="6858000"/>
                </a:lnTo>
                <a:lnTo>
                  <a:pt x="1936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0662" y="0"/>
            <a:ext cx="1483360" cy="333375"/>
          </a:xfrm>
          <a:custGeom>
            <a:avLst/>
            <a:gdLst/>
            <a:ahLst/>
            <a:cxnLst/>
            <a:rect l="l" t="t" r="r" b="b"/>
            <a:pathLst>
              <a:path w="1483360" h="333375">
                <a:moveTo>
                  <a:pt x="0" y="333311"/>
                </a:moveTo>
                <a:lnTo>
                  <a:pt x="1482788" y="333311"/>
                </a:lnTo>
                <a:lnTo>
                  <a:pt x="1482788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0662" y="6519862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137"/>
                </a:moveTo>
                <a:lnTo>
                  <a:pt x="1482788" y="338137"/>
                </a:lnTo>
                <a:lnTo>
                  <a:pt x="1482788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062" y="0"/>
            <a:ext cx="228600" cy="333375"/>
          </a:xfrm>
          <a:custGeom>
            <a:avLst/>
            <a:gdLst/>
            <a:ahLst/>
            <a:cxnLst/>
            <a:rect l="l" t="t" r="r" b="b"/>
            <a:pathLst>
              <a:path w="228600" h="333375">
                <a:moveTo>
                  <a:pt x="0" y="333311"/>
                </a:moveTo>
                <a:lnTo>
                  <a:pt x="228600" y="333311"/>
                </a:lnTo>
                <a:lnTo>
                  <a:pt x="2286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062" y="6519862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137"/>
                </a:moveTo>
                <a:lnTo>
                  <a:pt x="228600" y="338137"/>
                </a:lnTo>
                <a:lnTo>
                  <a:pt x="2286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662" y="0"/>
            <a:ext cx="762000" cy="333375"/>
          </a:xfrm>
          <a:custGeom>
            <a:avLst/>
            <a:gdLst/>
            <a:ahLst/>
            <a:cxnLst/>
            <a:rect l="l" t="t" r="r" b="b"/>
            <a:pathLst>
              <a:path w="762000" h="333375">
                <a:moveTo>
                  <a:pt x="0" y="333311"/>
                </a:moveTo>
                <a:lnTo>
                  <a:pt x="762000" y="333311"/>
                </a:lnTo>
                <a:lnTo>
                  <a:pt x="7620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8662" y="6519862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137"/>
                </a:moveTo>
                <a:lnTo>
                  <a:pt x="762000" y="338137"/>
                </a:lnTo>
                <a:lnTo>
                  <a:pt x="7620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0951" y="0"/>
            <a:ext cx="88900" cy="333375"/>
          </a:xfrm>
          <a:custGeom>
            <a:avLst/>
            <a:gdLst/>
            <a:ahLst/>
            <a:cxnLst/>
            <a:rect l="l" t="t" r="r" b="b"/>
            <a:pathLst>
              <a:path w="88900" h="333375">
                <a:moveTo>
                  <a:pt x="0" y="333311"/>
                </a:moveTo>
                <a:lnTo>
                  <a:pt x="88900" y="333311"/>
                </a:lnTo>
                <a:lnTo>
                  <a:pt x="889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7251" y="6519862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137"/>
                </a:moveTo>
                <a:lnTo>
                  <a:pt x="1524000" y="338137"/>
                </a:lnTo>
                <a:lnTo>
                  <a:pt x="15240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93251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0749" y="6857998"/>
                </a:lnTo>
                <a:lnTo>
                  <a:pt x="150749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1251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4051" y="0"/>
            <a:ext cx="596900" cy="333375"/>
          </a:xfrm>
          <a:custGeom>
            <a:avLst/>
            <a:gdLst/>
            <a:ahLst/>
            <a:cxnLst/>
            <a:rect l="l" t="t" r="r" b="b"/>
            <a:pathLst>
              <a:path w="596900" h="333375">
                <a:moveTo>
                  <a:pt x="0" y="333311"/>
                </a:moveTo>
                <a:lnTo>
                  <a:pt x="596900" y="333311"/>
                </a:lnTo>
                <a:lnTo>
                  <a:pt x="5969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4051" y="6519862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137"/>
                </a:moveTo>
                <a:lnTo>
                  <a:pt x="2743200" y="338137"/>
                </a:lnTo>
                <a:lnTo>
                  <a:pt x="27432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800" y="0"/>
            <a:ext cx="9099550" cy="686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333311"/>
            <a:ext cx="8229600" cy="6186805"/>
          </a:xfrm>
          <a:custGeom>
            <a:avLst/>
            <a:gdLst/>
            <a:ahLst/>
            <a:cxnLst/>
            <a:rect l="l" t="t" r="r" b="b"/>
            <a:pathLst>
              <a:path w="8229600" h="6186805">
                <a:moveTo>
                  <a:pt x="0" y="6186551"/>
                </a:moveTo>
                <a:lnTo>
                  <a:pt x="8229600" y="6186551"/>
                </a:lnTo>
                <a:lnTo>
                  <a:pt x="8229600" y="0"/>
                </a:lnTo>
                <a:lnTo>
                  <a:pt x="0" y="0"/>
                </a:lnTo>
                <a:lnTo>
                  <a:pt x="0" y="6186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333311"/>
            <a:ext cx="8229600" cy="6186805"/>
          </a:xfrm>
          <a:custGeom>
            <a:avLst/>
            <a:gdLst/>
            <a:ahLst/>
            <a:cxnLst/>
            <a:rect l="l" t="t" r="r" b="b"/>
            <a:pathLst>
              <a:path w="8229600" h="6186805">
                <a:moveTo>
                  <a:pt x="0" y="6186551"/>
                </a:moveTo>
                <a:lnTo>
                  <a:pt x="8229600" y="6186551"/>
                </a:lnTo>
                <a:lnTo>
                  <a:pt x="8229600" y="0"/>
                </a:lnTo>
                <a:lnTo>
                  <a:pt x="0" y="0"/>
                </a:lnTo>
                <a:lnTo>
                  <a:pt x="0" y="6186551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0951" y="0"/>
            <a:ext cx="3679825" cy="678180"/>
          </a:xfrm>
          <a:custGeom>
            <a:avLst/>
            <a:gdLst/>
            <a:ahLst/>
            <a:cxnLst/>
            <a:rect l="l" t="t" r="r" b="b"/>
            <a:pathLst>
              <a:path w="3679825" h="678180">
                <a:moveTo>
                  <a:pt x="0" y="677926"/>
                </a:moveTo>
                <a:lnTo>
                  <a:pt x="3679825" y="677926"/>
                </a:lnTo>
                <a:lnTo>
                  <a:pt x="3679825" y="0"/>
                </a:lnTo>
                <a:lnTo>
                  <a:pt x="0" y="0"/>
                </a:lnTo>
                <a:lnTo>
                  <a:pt x="0" y="67792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0951" y="0"/>
            <a:ext cx="3679825" cy="678180"/>
          </a:xfrm>
          <a:custGeom>
            <a:avLst/>
            <a:gdLst/>
            <a:ahLst/>
            <a:cxnLst/>
            <a:rect l="l" t="t" r="r" b="b"/>
            <a:pathLst>
              <a:path w="3679825" h="678180">
                <a:moveTo>
                  <a:pt x="0" y="677926"/>
                </a:moveTo>
                <a:lnTo>
                  <a:pt x="3679825" y="677926"/>
                </a:lnTo>
                <a:lnTo>
                  <a:pt x="3679825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0951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926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9851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726"/>
                </a:moveTo>
                <a:lnTo>
                  <a:pt x="3505200" y="601726"/>
                </a:lnTo>
                <a:lnTo>
                  <a:pt x="3505200" y="0"/>
                </a:lnTo>
                <a:lnTo>
                  <a:pt x="0" y="0"/>
                </a:lnTo>
                <a:lnTo>
                  <a:pt x="0" y="601726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89530" y="3039109"/>
            <a:ext cx="4934585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 marR="5080" indent="-157353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II</a:t>
            </a:r>
            <a:r>
              <a:rPr lang="cs-CZ"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Performance</a:t>
            </a:r>
            <a:r>
              <a:rPr sz="3200" spc="-8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appraisal  interview</a:t>
            </a:r>
            <a:endParaRPr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0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Performance appraisal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2174" y="2390140"/>
            <a:ext cx="606933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a 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method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by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which 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job performance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2000" spc="-1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endParaRPr sz="2000">
              <a:latin typeface="Century Gothic"/>
              <a:cs typeface="Century Gothic"/>
            </a:endParaRPr>
          </a:p>
          <a:p>
            <a:pPr marL="285115">
              <a:lnSpc>
                <a:spcPct val="100000"/>
              </a:lnSpc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employee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is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documented and</a:t>
            </a:r>
            <a:r>
              <a:rPr sz="2000" spc="-1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evaluated.</a:t>
            </a:r>
            <a:endParaRPr sz="2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77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8241" y="2220841"/>
            <a:ext cx="8808480" cy="2664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40819" rIns="81638" bIns="40819"/>
          <a:lstStyle/>
          <a:p>
            <a:pPr>
              <a:spcAft>
                <a:spcPts val="1282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endParaRPr lang="nl-NL" sz="254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52460" y="1604520"/>
            <a:ext cx="7438590" cy="2673607"/>
          </a:xfrm>
          <a:prstGeom prst="rect">
            <a:avLst/>
          </a:prstGeom>
          <a:ln/>
        </p:spPr>
        <p:txBody>
          <a:bodyPr/>
          <a:lstStyle/>
          <a:p>
            <a:pPr>
              <a:lnSpc>
                <a:spcPct val="150000"/>
              </a:lnSpc>
              <a:spcAft>
                <a:spcPts val="1282"/>
              </a:spcAft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cs-CZ" sz="1814" dirty="0">
                <a:solidFill>
                  <a:srgbClr val="000000"/>
                </a:solidFill>
                <a:latin typeface="Calibri" pitchFamily="34" charset="0"/>
              </a:rPr>
              <a:t> Teamwork</a:t>
            </a:r>
            <a:endParaRPr lang="nl-NL" sz="1814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spcAft>
                <a:spcPts val="1282"/>
              </a:spcAft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cs-CZ" sz="1814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814" dirty="0">
                <a:solidFill>
                  <a:srgbClr val="000000"/>
                </a:solidFill>
                <a:latin typeface="Calibri" pitchFamily="34" charset="0"/>
              </a:rPr>
              <a:t>Personality communication types</a:t>
            </a:r>
            <a:endParaRPr lang="cs-CZ" sz="1814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spcAft>
                <a:spcPts val="1282"/>
              </a:spcAft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cs-CZ" sz="1814" dirty="0">
                <a:solidFill>
                  <a:srgbClr val="000000"/>
                </a:solidFill>
                <a:latin typeface="Calibri" pitchFamily="34" charset="0"/>
              </a:rPr>
              <a:t> A</a:t>
            </a:r>
            <a:r>
              <a:rPr lang="nl-NL" sz="1814" dirty="0">
                <a:solidFill>
                  <a:srgbClr val="000000"/>
                </a:solidFill>
                <a:latin typeface="Calibri" pitchFamily="34" charset="0"/>
              </a:rPr>
              <a:t>ppraisal interview</a:t>
            </a:r>
          </a:p>
          <a:p>
            <a:pPr marL="311045" indent="-311045" defTabSz="407526" fontAlgn="base" hangingPunct="0">
              <a:lnSpc>
                <a:spcPct val="15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defRPr/>
            </a:pPr>
            <a:endParaRPr lang="nl-NL" sz="1814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1"/>
          <p:cNvSpPr>
            <a:spLocks noGrp="1" noChangeArrowheads="1"/>
          </p:cNvSpPr>
          <p:nvPr>
            <p:ph type="title"/>
          </p:nvPr>
        </p:nvSpPr>
        <p:spPr>
          <a:xfrm>
            <a:off x="138241" y="1081801"/>
            <a:ext cx="8483153" cy="113904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2177" b="1" dirty="0">
                <a:latin typeface="Calibri" pitchFamily="34" charset="0"/>
              </a:rPr>
              <a:t>Lesson outline</a:t>
            </a:r>
          </a:p>
        </p:txBody>
      </p:sp>
    </p:spTree>
    <p:extLst>
      <p:ext uri="{BB962C8B-B14F-4D97-AF65-F5344CB8AC3E}">
        <p14:creationId xmlns:p14="http://schemas.microsoft.com/office/powerpoint/2010/main" val="1701191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125538"/>
            <a:ext cx="7772400" cy="1267525"/>
          </a:xfrm>
          <a:prstGeom prst="rect">
            <a:avLst/>
          </a:prstGeom>
        </p:spPr>
        <p:txBody>
          <a:bodyPr vert="horz" wrap="square" lIns="0" tIns="157987" rIns="0" bIns="0" rtlCol="0">
            <a:spAutoFit/>
          </a:bodyPr>
          <a:lstStyle/>
          <a:p>
            <a:pPr marL="12700"/>
            <a:r>
              <a:rPr sz="3600" spc="-5" dirty="0"/>
              <a:t>Performance</a:t>
            </a:r>
            <a:r>
              <a:rPr sz="3600" spc="-10" dirty="0"/>
              <a:t> </a:t>
            </a:r>
            <a:r>
              <a:rPr sz="3600" spc="-5" dirty="0"/>
              <a:t>appraisal</a:t>
            </a:r>
            <a:r>
              <a:rPr lang="cs-CZ" sz="3600" spc="-5" dirty="0"/>
              <a:t> - Benefits</a:t>
            </a:r>
            <a:br>
              <a:rPr lang="cs-CZ" sz="3600" spc="-5" dirty="0"/>
            </a:br>
            <a:endParaRPr sz="36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43608" y="2276872"/>
            <a:ext cx="5533390" cy="24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955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Facilitation of</a:t>
            </a:r>
            <a:r>
              <a:rPr sz="2000" spc="-1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communication,</a:t>
            </a:r>
            <a:endParaRPr sz="2000" dirty="0">
              <a:latin typeface="Century Gothic"/>
              <a:cs typeface="Century Gothic"/>
            </a:endParaRPr>
          </a:p>
          <a:p>
            <a:pPr marL="354965" marR="5080" indent="-27305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Enhancement of employee focus through  promoting</a:t>
            </a:r>
            <a:r>
              <a:rPr sz="2000" spc="-114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trust,</a:t>
            </a:r>
            <a:endParaRPr sz="2000" dirty="0">
              <a:latin typeface="Century Gothic"/>
              <a:cs typeface="Century Gothic"/>
            </a:endParaRPr>
          </a:p>
          <a:p>
            <a:pPr marL="354965" marR="422275" indent="-27305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Goal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setting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and desired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performance  reinforcement,</a:t>
            </a:r>
            <a:endParaRPr sz="2000" dirty="0">
              <a:latin typeface="Century Gothic"/>
              <a:cs typeface="Century Gothic"/>
            </a:endParaRPr>
          </a:p>
          <a:p>
            <a:pPr marL="8255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Performance</a:t>
            </a:r>
            <a:r>
              <a:rPr sz="2000" spc="-10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improvement,</a:t>
            </a:r>
            <a:endParaRPr sz="2000" dirty="0">
              <a:latin typeface="Century Gothic"/>
              <a:cs typeface="Century Gothic"/>
            </a:endParaRPr>
          </a:p>
          <a:p>
            <a:pPr marL="8255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Determination of training</a:t>
            </a:r>
            <a:r>
              <a:rPr sz="2000" spc="-1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needs.</a:t>
            </a:r>
            <a:endParaRPr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42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/>
              <a:t>How performance appraisal  interview should </a:t>
            </a:r>
            <a:r>
              <a:rPr sz="3200" dirty="0">
                <a:solidFill>
                  <a:srgbClr val="E60000"/>
                </a:solidFill>
              </a:rPr>
              <a:t>not </a:t>
            </a:r>
            <a:r>
              <a:rPr sz="3200" spc="-5" dirty="0"/>
              <a:t>look</a:t>
            </a:r>
            <a:r>
              <a:rPr sz="3200" spc="-40" dirty="0"/>
              <a:t> </a:t>
            </a:r>
            <a:r>
              <a:rPr sz="3200" spc="-5" dirty="0"/>
              <a:t>like?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92174" y="2389632"/>
            <a:ext cx="638175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9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E68200"/>
                </a:solidFill>
                <a:latin typeface="Century Gothic"/>
                <a:cs typeface="Century Gothic"/>
                <a:hlinkClick r:id="rId2"/>
              </a:rPr>
              <a:t>https://www.youtube.com/watch?v=09b</a:t>
            </a:r>
            <a:endParaRPr sz="2400" dirty="0">
              <a:latin typeface="Century Gothic"/>
              <a:cs typeface="Century Gothic"/>
            </a:endParaRPr>
          </a:p>
          <a:p>
            <a:pPr marL="285115">
              <a:lnSpc>
                <a:spcPct val="100000"/>
              </a:lnSpc>
              <a:tabLst>
                <a:tab pos="797560" algn="l"/>
              </a:tabLst>
            </a:pPr>
            <a:r>
              <a:rPr sz="2400" spc="-5" dirty="0">
                <a:solidFill>
                  <a:srgbClr val="E68200"/>
                </a:solidFill>
                <a:latin typeface="Century Gothic"/>
                <a:cs typeface="Century Gothic"/>
                <a:hlinkClick r:id="rId2"/>
              </a:rPr>
              <a:t>p</a:t>
            </a:r>
            <a:r>
              <a:rPr sz="2400" u="heavy" spc="-5" dirty="0">
                <a:solidFill>
                  <a:srgbClr val="E68200"/>
                </a:solidFill>
                <a:latin typeface="Century Gothic"/>
                <a:cs typeface="Century Gothic"/>
                <a:hlinkClick r:id="rId2"/>
              </a:rPr>
              <a:t> 	</a:t>
            </a:r>
            <a:r>
              <a:rPr sz="2400" dirty="0">
                <a:solidFill>
                  <a:srgbClr val="E68200"/>
                </a:solidFill>
                <a:latin typeface="Century Gothic"/>
                <a:cs typeface="Century Gothic"/>
                <a:hlinkClick r:id="rId2"/>
              </a:rPr>
              <a:t>4Muh8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7391" y="3097783"/>
            <a:ext cx="1503045" cy="0"/>
          </a:xfrm>
          <a:custGeom>
            <a:avLst/>
            <a:gdLst/>
            <a:ahLst/>
            <a:cxnLst/>
            <a:rect l="l" t="t" r="r" b="b"/>
            <a:pathLst>
              <a:path w="1503045">
                <a:moveTo>
                  <a:pt x="0" y="0"/>
                </a:moveTo>
                <a:lnTo>
                  <a:pt x="1502663" y="0"/>
                </a:lnTo>
              </a:path>
            </a:pathLst>
          </a:custGeom>
          <a:ln w="18287">
            <a:solidFill>
              <a:srgbClr val="E6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7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8808" y="620688"/>
            <a:ext cx="7772400" cy="503237"/>
          </a:xfrm>
          <a:prstGeom prst="rect">
            <a:avLst/>
          </a:prstGeom>
        </p:spPr>
        <p:txBody>
          <a:bodyPr vert="horz" wrap="square" lIns="0" tIns="584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Preparation.</a:t>
            </a:r>
            <a:r>
              <a:rPr spc="-65" dirty="0"/>
              <a:t> </a:t>
            </a:r>
            <a:r>
              <a:rPr spc="-5" dirty="0"/>
              <a:t>Manager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0113" y="1773238"/>
            <a:ext cx="7772400" cy="210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Choose neutral</a:t>
            </a:r>
            <a:r>
              <a:rPr sz="2000" spc="-114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territory,</a:t>
            </a:r>
            <a:endParaRPr sz="2000" dirty="0">
              <a:latin typeface="Century Gothic"/>
              <a:cs typeface="Century Gothic"/>
            </a:endParaRPr>
          </a:p>
          <a:p>
            <a:pPr marL="285115" marR="750570" indent="-27305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Let employee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confirm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date, time, place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and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content,</a:t>
            </a:r>
            <a:endParaRPr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Give employee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at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least 1 week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for</a:t>
            </a:r>
            <a:r>
              <a:rPr sz="2000" spc="-17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preparation,</a:t>
            </a:r>
            <a:endParaRPr sz="2000" dirty="0">
              <a:latin typeface="Century Gothic"/>
              <a:cs typeface="Century Gothic"/>
            </a:endParaRPr>
          </a:p>
          <a:p>
            <a:pPr marL="285115" marR="5080" indent="-27305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Prepare a comprehensive 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overview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of employee’s  performance,</a:t>
            </a:r>
            <a:endParaRPr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Facts, concrete</a:t>
            </a:r>
            <a:r>
              <a:rPr sz="2000" spc="-9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evidence.</a:t>
            </a:r>
            <a:endParaRPr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52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113" y="548680"/>
            <a:ext cx="7772400" cy="503237"/>
          </a:xfrm>
          <a:prstGeom prst="rect">
            <a:avLst/>
          </a:prstGeom>
        </p:spPr>
        <p:txBody>
          <a:bodyPr vert="horz" wrap="square" lIns="0" tIns="584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Preparation.</a:t>
            </a:r>
            <a:r>
              <a:rPr spc="-65" dirty="0"/>
              <a:t> </a:t>
            </a:r>
            <a:r>
              <a:rPr spc="-5" dirty="0"/>
              <a:t>Manager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0113" y="1773238"/>
            <a:ext cx="7772400" cy="268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sz="2200" b="1" spc="-10" dirty="0">
                <a:solidFill>
                  <a:srgbClr val="3D3C2C"/>
                </a:solidFill>
              </a:rPr>
              <a:t>Pay</a:t>
            </a:r>
            <a:r>
              <a:rPr sz="2200" b="1" spc="175" dirty="0">
                <a:solidFill>
                  <a:srgbClr val="3D3C2C"/>
                </a:solidFill>
              </a:rPr>
              <a:t> </a:t>
            </a:r>
            <a:r>
              <a:rPr sz="2200" b="1" spc="-5" dirty="0">
                <a:solidFill>
                  <a:srgbClr val="3D3C2C"/>
                </a:solidFill>
              </a:rPr>
              <a:t>attention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:</a:t>
            </a:r>
            <a:endParaRPr lang="cs-CZ" sz="2200" spc="-5" dirty="0">
              <a:solidFill>
                <a:srgbClr val="3D3C2C"/>
              </a:solidFill>
              <a:latin typeface="Century Gothic"/>
              <a:cs typeface="Century Gothic"/>
            </a:endParaRPr>
          </a:p>
          <a:p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Goal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s,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stated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during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previous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appraisal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interview,</a:t>
            </a:r>
            <a:endParaRPr sz="2000" dirty="0">
              <a:latin typeface="Century Gothic"/>
              <a:cs typeface="Century Gothic"/>
            </a:endParaRPr>
          </a:p>
          <a:p>
            <a:pPr marL="309245">
              <a:lnSpc>
                <a:spcPts val="2280"/>
              </a:lnSpc>
              <a:spcBef>
                <a:spcPts val="21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Real successes and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failures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r>
              <a:rPr sz="2000" spc="-1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their</a:t>
            </a:r>
            <a:r>
              <a:rPr lang="cs-CZ" sz="2000" dirty="0"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consequences,</a:t>
            </a:r>
            <a:endParaRPr sz="2000" dirty="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Conditions of successes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r>
              <a:rPr sz="2000" spc="-1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failures,</a:t>
            </a:r>
            <a:endParaRPr sz="2000" dirty="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Any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changes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in job</a:t>
            </a:r>
            <a:r>
              <a:rPr sz="2000" spc="-5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description,</a:t>
            </a:r>
            <a:endParaRPr sz="2000" dirty="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Relationship with other</a:t>
            </a:r>
            <a:r>
              <a:rPr sz="2000" spc="-1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employees,</a:t>
            </a:r>
            <a:endParaRPr sz="2000" dirty="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Personal development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r>
              <a:rPr sz="2000" spc="-10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self-education.</a:t>
            </a:r>
            <a:endParaRPr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Use forms provided by company</a:t>
            </a:r>
          </a:p>
        </p:txBody>
      </p:sp>
    </p:spTree>
    <p:extLst>
      <p:ext uri="{BB962C8B-B14F-4D97-AF65-F5344CB8AC3E}">
        <p14:creationId xmlns:p14="http://schemas.microsoft.com/office/powerpoint/2010/main" val="12644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Preparation.</a:t>
            </a:r>
            <a:r>
              <a:rPr spc="-45" dirty="0"/>
              <a:t> </a:t>
            </a:r>
            <a:r>
              <a:rPr spc="-10" dirty="0"/>
              <a:t>Employee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2174" y="2364866"/>
            <a:ext cx="429831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latin typeface="Century Gothic"/>
                <a:cs typeface="Century Gothic"/>
              </a:rPr>
              <a:t>Do</a:t>
            </a:r>
            <a:r>
              <a:rPr sz="2000" spc="-9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prepare!!!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Century Gothic"/>
                <a:cs typeface="Century Gothic"/>
              </a:rPr>
              <a:t>Use </a:t>
            </a:r>
            <a:r>
              <a:rPr sz="2000" spc="-5" dirty="0">
                <a:latin typeface="Century Gothic"/>
                <a:cs typeface="Century Gothic"/>
              </a:rPr>
              <a:t>form from </a:t>
            </a:r>
            <a:r>
              <a:rPr sz="2000" dirty="0">
                <a:latin typeface="Century Gothic"/>
                <a:cs typeface="Century Gothic"/>
              </a:rPr>
              <a:t>previous</a:t>
            </a:r>
            <a:r>
              <a:rPr sz="2000" spc="-6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appraisal</a:t>
            </a:r>
            <a:endParaRPr sz="2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39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Appraisal 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2174" y="2364866"/>
            <a:ext cx="6376670" cy="201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Open and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relaxed</a:t>
            </a:r>
            <a:r>
              <a:rPr sz="2000" spc="-9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atmosphere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Mutual</a:t>
            </a:r>
            <a:r>
              <a:rPr sz="2000" spc="-1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respect</a:t>
            </a:r>
            <a:endParaRPr sz="2000">
              <a:latin typeface="Century Gothic"/>
              <a:cs typeface="Century Gothic"/>
            </a:endParaRPr>
          </a:p>
          <a:p>
            <a:pPr marL="582295" marR="5080" indent="-27305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Goal is 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gain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agreement,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it is not 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situation  where manager commands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employee  obeys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Engage employee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2000" spc="-1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discussion</a:t>
            </a:r>
            <a:endParaRPr sz="2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69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0" y="692696"/>
            <a:ext cx="7772400" cy="503237"/>
          </a:xfrm>
          <a:prstGeom prst="rect">
            <a:avLst/>
          </a:prstGeom>
        </p:spPr>
        <p:txBody>
          <a:bodyPr vert="horz" wrap="square" lIns="0" tIns="64566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Appraisal </a:t>
            </a:r>
            <a:r>
              <a:rPr sz="3600" spc="-10" dirty="0"/>
              <a:t>process.</a:t>
            </a:r>
            <a:r>
              <a:rPr sz="3600" spc="-25" dirty="0"/>
              <a:t> </a:t>
            </a:r>
            <a:r>
              <a:rPr sz="3600" dirty="0"/>
              <a:t>Manager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3568" y="2132856"/>
            <a:ext cx="7772400" cy="337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b="1" spc="-10" dirty="0">
                <a:solidFill>
                  <a:srgbClr val="3D3C2C"/>
                </a:solidFill>
              </a:rPr>
              <a:t>	</a:t>
            </a:r>
            <a:r>
              <a:rPr sz="2200" b="1" spc="-10" dirty="0">
                <a:solidFill>
                  <a:srgbClr val="3D3C2C"/>
                </a:solidFill>
              </a:rPr>
              <a:t>DO</a:t>
            </a:r>
            <a:endParaRPr sz="2200" dirty="0">
              <a:latin typeface="Times New Roman"/>
              <a:cs typeface="Times New Roman"/>
            </a:endParaRPr>
          </a:p>
          <a:p>
            <a:pPr marL="307340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Prepare</a:t>
            </a:r>
            <a:endParaRPr sz="2000" dirty="0">
              <a:latin typeface="Century Gothic"/>
              <a:cs typeface="Century Gothic"/>
            </a:endParaRPr>
          </a:p>
          <a:p>
            <a:pPr marL="30734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Listen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ask</a:t>
            </a:r>
            <a:r>
              <a:rPr sz="2000" spc="-10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questions</a:t>
            </a:r>
            <a:endParaRPr sz="2000" dirty="0">
              <a:latin typeface="Century Gothic"/>
              <a:cs typeface="Century Gothic"/>
            </a:endParaRPr>
          </a:p>
          <a:p>
            <a:pPr marL="30734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Concentrate on performance,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not</a:t>
            </a:r>
            <a:r>
              <a:rPr sz="2000" spc="-1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personality</a:t>
            </a:r>
            <a:endParaRPr sz="2000" dirty="0">
              <a:latin typeface="Century Gothic"/>
              <a:cs typeface="Century Gothic"/>
            </a:endParaRPr>
          </a:p>
          <a:p>
            <a:pPr marL="30734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Be concrete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regarding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successes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r>
              <a:rPr sz="2000" spc="-7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failures</a:t>
            </a:r>
            <a:endParaRPr lang="cs-CZ" sz="2000" dirty="0">
              <a:latin typeface="Century Gothic"/>
              <a:cs typeface="Century Gothic"/>
            </a:endParaRPr>
          </a:p>
          <a:p>
            <a:pPr marL="30734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Gain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commitment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regarding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goals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further 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actions</a:t>
            </a:r>
            <a:endParaRPr lang="cs-CZ" sz="2000" spc="-5" dirty="0">
              <a:solidFill>
                <a:srgbClr val="3D3C2C"/>
              </a:solidFill>
              <a:latin typeface="Century Gothic"/>
              <a:cs typeface="Century Gothic"/>
            </a:endParaRPr>
          </a:p>
          <a:p>
            <a:pPr marL="307340">
              <a:lnSpc>
                <a:spcPct val="100000"/>
              </a:lnSpc>
              <a:spcBef>
                <a:spcPts val="240"/>
              </a:spcBef>
            </a:pPr>
            <a:endParaRPr lang="cs-CZ" sz="2000" dirty="0">
              <a:latin typeface="Century Gothic"/>
              <a:cs typeface="Century Gothic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None/>
            </a:pPr>
            <a:r>
              <a:rPr lang="cs-CZ" sz="2000" b="1" spc="-5" dirty="0">
                <a:solidFill>
                  <a:srgbClr val="3D3C2C"/>
                </a:solidFill>
                <a:latin typeface="Century Gothic"/>
              </a:rPr>
              <a:t>	</a:t>
            </a:r>
            <a:r>
              <a:rPr sz="2200" b="1" spc="-5" dirty="0">
                <a:solidFill>
                  <a:srgbClr val="3D3C2C"/>
                </a:solidFill>
              </a:rPr>
              <a:t>DON’T</a:t>
            </a:r>
            <a:endParaRPr sz="2200" dirty="0">
              <a:latin typeface="Times New Roman"/>
              <a:cs typeface="Times New Roman"/>
            </a:endParaRPr>
          </a:p>
          <a:p>
            <a:pPr marL="307340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Press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your</a:t>
            </a:r>
            <a:r>
              <a:rPr sz="2000" spc="-9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ideas</a:t>
            </a:r>
            <a:endParaRPr sz="2000" dirty="0">
              <a:latin typeface="Century Gothic"/>
              <a:cs typeface="Century Gothic"/>
            </a:endParaRPr>
          </a:p>
          <a:p>
            <a:pPr marL="30734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Be</a:t>
            </a:r>
            <a:r>
              <a:rPr sz="2000" spc="-9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destructive</a:t>
            </a:r>
            <a:endParaRPr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60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After </a:t>
            </a:r>
            <a:r>
              <a:rPr spc="-10" dirty="0"/>
              <a:t>appraisal.</a:t>
            </a:r>
            <a:r>
              <a:rPr spc="-25" dirty="0"/>
              <a:t> </a:t>
            </a:r>
            <a:r>
              <a:rPr spc="-5" dirty="0"/>
              <a:t>Manager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2174" y="2364866"/>
            <a:ext cx="301498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Control</a:t>
            </a:r>
            <a:r>
              <a:rPr sz="2000" spc="-10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improvement,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Observe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for</a:t>
            </a:r>
            <a:r>
              <a:rPr sz="2000" spc="-8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problems.</a:t>
            </a:r>
            <a:endParaRPr sz="2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07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42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How </a:t>
            </a:r>
            <a:r>
              <a:rPr sz="3600" dirty="0"/>
              <a:t>to </a:t>
            </a:r>
            <a:r>
              <a:rPr sz="3600" spc="-5" dirty="0"/>
              <a:t>do</a:t>
            </a:r>
            <a:r>
              <a:rPr sz="3600" spc="-70" dirty="0"/>
              <a:t> </a:t>
            </a:r>
            <a:r>
              <a:rPr sz="3600" spc="-5" dirty="0"/>
              <a:t>Effective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sz="3600" spc="-5" dirty="0"/>
              <a:t>Performance</a:t>
            </a:r>
            <a:r>
              <a:rPr sz="3600" spc="-65" dirty="0"/>
              <a:t> </a:t>
            </a:r>
            <a:r>
              <a:rPr sz="3600" dirty="0"/>
              <a:t>Appraisals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92174" y="2364359"/>
            <a:ext cx="6483350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E68200"/>
                </a:solidFill>
                <a:latin typeface="Century Gothic"/>
                <a:cs typeface="Century Gothic"/>
                <a:hlinkClick r:id="rId2"/>
              </a:rPr>
              <a:t>https://www.youtube.com/watch?v=E34Z </a:t>
            </a:r>
            <a:r>
              <a:rPr sz="2400" u="heavy" spc="-5" dirty="0">
                <a:solidFill>
                  <a:srgbClr val="E68200"/>
                </a:solidFill>
                <a:latin typeface="Century Gothic"/>
                <a:cs typeface="Century Gothic"/>
              </a:rPr>
              <a:t> </a:t>
            </a:r>
            <a:r>
              <a:rPr sz="2400" u="heavy" dirty="0">
                <a:solidFill>
                  <a:srgbClr val="E68200"/>
                </a:solidFill>
                <a:latin typeface="Century Gothic"/>
                <a:cs typeface="Century Gothic"/>
                <a:hlinkClick r:id="rId2"/>
              </a:rPr>
              <a:t>t1cEpFA</a:t>
            </a:r>
            <a:endParaRPr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02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/>
              <a:t>Biggest Mistakes </a:t>
            </a:r>
            <a:r>
              <a:rPr sz="2800" spc="-10" dirty="0"/>
              <a:t>Bosses </a:t>
            </a:r>
            <a:r>
              <a:rPr sz="2800" spc="-5" dirty="0"/>
              <a:t>Make </a:t>
            </a:r>
            <a:r>
              <a:rPr sz="2800" spc="-10" dirty="0"/>
              <a:t>In  </a:t>
            </a:r>
            <a:r>
              <a:rPr sz="2800" spc="-5" dirty="0"/>
              <a:t>Performance</a:t>
            </a:r>
            <a:r>
              <a:rPr sz="2800" spc="-30" dirty="0"/>
              <a:t> </a:t>
            </a:r>
            <a:r>
              <a:rPr sz="2800" spc="-5" dirty="0"/>
              <a:t>Reviews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90650" y="2390140"/>
            <a:ext cx="6493510" cy="347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Too</a:t>
            </a:r>
            <a:r>
              <a:rPr sz="2000" spc="-8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vague,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Everything’s perfect – 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until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it’s not and you’re</a:t>
            </a:r>
            <a:r>
              <a:rPr sz="2000" spc="-15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fired,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Recency</a:t>
            </a:r>
            <a:r>
              <a:rPr sz="2000" spc="-5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effect,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2000" spc="-7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preparation,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2000" spc="-9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recognition,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Not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being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truthful with employees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about</a:t>
            </a:r>
            <a:r>
              <a:rPr sz="2000" spc="-1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their</a:t>
            </a:r>
            <a:endParaRPr sz="2000">
              <a:latin typeface="Century Gothic"/>
              <a:cs typeface="Century Gothic"/>
            </a:endParaRPr>
          </a:p>
          <a:p>
            <a:pPr marR="4204335" algn="ctr">
              <a:lnSpc>
                <a:spcPct val="100000"/>
              </a:lnSpc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performance,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2000" spc="-9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follow-up,</a:t>
            </a:r>
            <a:endParaRPr sz="2000">
              <a:latin typeface="Century Gothic"/>
              <a:cs typeface="Century Gothic"/>
            </a:endParaRPr>
          </a:p>
          <a:p>
            <a:pPr marL="286385" marR="1223645" indent="-274320">
              <a:lnSpc>
                <a:spcPct val="100000"/>
              </a:lnSpc>
              <a:spcBef>
                <a:spcPts val="480"/>
              </a:spcBef>
            </a:pPr>
            <a:r>
              <a:rPr sz="15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No discussion around 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report’s</a:t>
            </a:r>
            <a:r>
              <a:rPr sz="2000" spc="-1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career 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ambitions.</a:t>
            </a:r>
            <a:endParaRPr sz="2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28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662" y="0"/>
            <a:ext cx="339725" cy="333375"/>
          </a:xfrm>
          <a:custGeom>
            <a:avLst/>
            <a:gdLst/>
            <a:ahLst/>
            <a:cxnLst/>
            <a:rect l="l" t="t" r="r" b="b"/>
            <a:pathLst>
              <a:path w="339725" h="333375">
                <a:moveTo>
                  <a:pt x="0" y="333311"/>
                </a:moveTo>
                <a:lnTo>
                  <a:pt x="339725" y="333311"/>
                </a:lnTo>
                <a:lnTo>
                  <a:pt x="339725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662" y="6519862"/>
            <a:ext cx="339725" cy="338455"/>
          </a:xfrm>
          <a:custGeom>
            <a:avLst/>
            <a:gdLst/>
            <a:ahLst/>
            <a:cxnLst/>
            <a:rect l="l" t="t" r="r" b="b"/>
            <a:pathLst>
              <a:path w="339725" h="338454">
                <a:moveTo>
                  <a:pt x="0" y="338137"/>
                </a:moveTo>
                <a:lnTo>
                  <a:pt x="339725" y="338137"/>
                </a:lnTo>
                <a:lnTo>
                  <a:pt x="339725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87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662" y="0"/>
            <a:ext cx="228600" cy="333375"/>
          </a:xfrm>
          <a:custGeom>
            <a:avLst/>
            <a:gdLst/>
            <a:ahLst/>
            <a:cxnLst/>
            <a:rect l="l" t="t" r="r" b="b"/>
            <a:pathLst>
              <a:path w="228600" h="333375">
                <a:moveTo>
                  <a:pt x="0" y="333311"/>
                </a:moveTo>
                <a:lnTo>
                  <a:pt x="228600" y="333311"/>
                </a:lnTo>
                <a:lnTo>
                  <a:pt x="2286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662" y="6519862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137"/>
                </a:moveTo>
                <a:lnTo>
                  <a:pt x="228600" y="338137"/>
                </a:lnTo>
                <a:lnTo>
                  <a:pt x="2286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387" y="0"/>
            <a:ext cx="193675" cy="6858000"/>
          </a:xfrm>
          <a:custGeom>
            <a:avLst/>
            <a:gdLst/>
            <a:ahLst/>
            <a:cxnLst/>
            <a:rect l="l" t="t" r="r" b="b"/>
            <a:pathLst>
              <a:path w="193675" h="6858000">
                <a:moveTo>
                  <a:pt x="0" y="6858000"/>
                </a:moveTo>
                <a:lnTo>
                  <a:pt x="193675" y="6858000"/>
                </a:lnTo>
                <a:lnTo>
                  <a:pt x="1936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0662" y="0"/>
            <a:ext cx="1483360" cy="333375"/>
          </a:xfrm>
          <a:custGeom>
            <a:avLst/>
            <a:gdLst/>
            <a:ahLst/>
            <a:cxnLst/>
            <a:rect l="l" t="t" r="r" b="b"/>
            <a:pathLst>
              <a:path w="1483360" h="333375">
                <a:moveTo>
                  <a:pt x="0" y="333311"/>
                </a:moveTo>
                <a:lnTo>
                  <a:pt x="1482788" y="333311"/>
                </a:lnTo>
                <a:lnTo>
                  <a:pt x="1482788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0662" y="6519862"/>
            <a:ext cx="1483360" cy="338455"/>
          </a:xfrm>
          <a:custGeom>
            <a:avLst/>
            <a:gdLst/>
            <a:ahLst/>
            <a:cxnLst/>
            <a:rect l="l" t="t" r="r" b="b"/>
            <a:pathLst>
              <a:path w="1483360" h="338454">
                <a:moveTo>
                  <a:pt x="0" y="338137"/>
                </a:moveTo>
                <a:lnTo>
                  <a:pt x="1482788" y="338137"/>
                </a:lnTo>
                <a:lnTo>
                  <a:pt x="1482788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062" y="0"/>
            <a:ext cx="228600" cy="333375"/>
          </a:xfrm>
          <a:custGeom>
            <a:avLst/>
            <a:gdLst/>
            <a:ahLst/>
            <a:cxnLst/>
            <a:rect l="l" t="t" r="r" b="b"/>
            <a:pathLst>
              <a:path w="228600" h="333375">
                <a:moveTo>
                  <a:pt x="0" y="333311"/>
                </a:moveTo>
                <a:lnTo>
                  <a:pt x="228600" y="333311"/>
                </a:lnTo>
                <a:lnTo>
                  <a:pt x="2286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062" y="6519862"/>
            <a:ext cx="228600" cy="338455"/>
          </a:xfrm>
          <a:custGeom>
            <a:avLst/>
            <a:gdLst/>
            <a:ahLst/>
            <a:cxnLst/>
            <a:rect l="l" t="t" r="r" b="b"/>
            <a:pathLst>
              <a:path w="228600" h="338454">
                <a:moveTo>
                  <a:pt x="0" y="338137"/>
                </a:moveTo>
                <a:lnTo>
                  <a:pt x="228600" y="338137"/>
                </a:lnTo>
                <a:lnTo>
                  <a:pt x="2286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662" y="0"/>
            <a:ext cx="762000" cy="333375"/>
          </a:xfrm>
          <a:custGeom>
            <a:avLst/>
            <a:gdLst/>
            <a:ahLst/>
            <a:cxnLst/>
            <a:rect l="l" t="t" r="r" b="b"/>
            <a:pathLst>
              <a:path w="762000" h="333375">
                <a:moveTo>
                  <a:pt x="0" y="333311"/>
                </a:moveTo>
                <a:lnTo>
                  <a:pt x="762000" y="333311"/>
                </a:lnTo>
                <a:lnTo>
                  <a:pt x="7620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8662" y="6519862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137"/>
                </a:moveTo>
                <a:lnTo>
                  <a:pt x="762000" y="338137"/>
                </a:lnTo>
                <a:lnTo>
                  <a:pt x="7620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0951" y="0"/>
            <a:ext cx="88900" cy="333375"/>
          </a:xfrm>
          <a:custGeom>
            <a:avLst/>
            <a:gdLst/>
            <a:ahLst/>
            <a:cxnLst/>
            <a:rect l="l" t="t" r="r" b="b"/>
            <a:pathLst>
              <a:path w="88900" h="333375">
                <a:moveTo>
                  <a:pt x="0" y="333311"/>
                </a:moveTo>
                <a:lnTo>
                  <a:pt x="88900" y="333311"/>
                </a:lnTo>
                <a:lnTo>
                  <a:pt x="889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7251" y="6519862"/>
            <a:ext cx="1524000" cy="338455"/>
          </a:xfrm>
          <a:custGeom>
            <a:avLst/>
            <a:gdLst/>
            <a:ahLst/>
            <a:cxnLst/>
            <a:rect l="l" t="t" r="r" b="b"/>
            <a:pathLst>
              <a:path w="1524000" h="338454">
                <a:moveTo>
                  <a:pt x="0" y="338137"/>
                </a:moveTo>
                <a:lnTo>
                  <a:pt x="1524000" y="338137"/>
                </a:lnTo>
                <a:lnTo>
                  <a:pt x="15240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93251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0749" y="6857998"/>
                </a:lnTo>
                <a:lnTo>
                  <a:pt x="150749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1251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4051" y="0"/>
            <a:ext cx="596900" cy="333375"/>
          </a:xfrm>
          <a:custGeom>
            <a:avLst/>
            <a:gdLst/>
            <a:ahLst/>
            <a:cxnLst/>
            <a:rect l="l" t="t" r="r" b="b"/>
            <a:pathLst>
              <a:path w="596900" h="333375">
                <a:moveTo>
                  <a:pt x="0" y="333311"/>
                </a:moveTo>
                <a:lnTo>
                  <a:pt x="596900" y="333311"/>
                </a:lnTo>
                <a:lnTo>
                  <a:pt x="596900" y="0"/>
                </a:lnTo>
                <a:lnTo>
                  <a:pt x="0" y="0"/>
                </a:lnTo>
                <a:lnTo>
                  <a:pt x="0" y="333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4051" y="6519862"/>
            <a:ext cx="2743200" cy="338455"/>
          </a:xfrm>
          <a:custGeom>
            <a:avLst/>
            <a:gdLst/>
            <a:ahLst/>
            <a:cxnLst/>
            <a:rect l="l" t="t" r="r" b="b"/>
            <a:pathLst>
              <a:path w="2743200" h="338454">
                <a:moveTo>
                  <a:pt x="0" y="338137"/>
                </a:moveTo>
                <a:lnTo>
                  <a:pt x="2743200" y="338137"/>
                </a:lnTo>
                <a:lnTo>
                  <a:pt x="2743200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800" y="0"/>
            <a:ext cx="9099550" cy="686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333311"/>
            <a:ext cx="8229600" cy="6186805"/>
          </a:xfrm>
          <a:custGeom>
            <a:avLst/>
            <a:gdLst/>
            <a:ahLst/>
            <a:cxnLst/>
            <a:rect l="l" t="t" r="r" b="b"/>
            <a:pathLst>
              <a:path w="8229600" h="6186805">
                <a:moveTo>
                  <a:pt x="0" y="6186551"/>
                </a:moveTo>
                <a:lnTo>
                  <a:pt x="8229600" y="6186551"/>
                </a:lnTo>
                <a:lnTo>
                  <a:pt x="8229600" y="0"/>
                </a:lnTo>
                <a:lnTo>
                  <a:pt x="0" y="0"/>
                </a:lnTo>
                <a:lnTo>
                  <a:pt x="0" y="6186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333311"/>
            <a:ext cx="8229600" cy="6186805"/>
          </a:xfrm>
          <a:custGeom>
            <a:avLst/>
            <a:gdLst/>
            <a:ahLst/>
            <a:cxnLst/>
            <a:rect l="l" t="t" r="r" b="b"/>
            <a:pathLst>
              <a:path w="8229600" h="6186805">
                <a:moveTo>
                  <a:pt x="0" y="6186551"/>
                </a:moveTo>
                <a:lnTo>
                  <a:pt x="8229600" y="6186551"/>
                </a:lnTo>
                <a:lnTo>
                  <a:pt x="8229600" y="0"/>
                </a:lnTo>
                <a:lnTo>
                  <a:pt x="0" y="0"/>
                </a:lnTo>
                <a:lnTo>
                  <a:pt x="0" y="6186551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0951" y="0"/>
            <a:ext cx="3679825" cy="678180"/>
          </a:xfrm>
          <a:custGeom>
            <a:avLst/>
            <a:gdLst/>
            <a:ahLst/>
            <a:cxnLst/>
            <a:rect l="l" t="t" r="r" b="b"/>
            <a:pathLst>
              <a:path w="3679825" h="678180">
                <a:moveTo>
                  <a:pt x="0" y="677926"/>
                </a:moveTo>
                <a:lnTo>
                  <a:pt x="3679825" y="677926"/>
                </a:lnTo>
                <a:lnTo>
                  <a:pt x="3679825" y="0"/>
                </a:lnTo>
                <a:lnTo>
                  <a:pt x="0" y="0"/>
                </a:lnTo>
                <a:lnTo>
                  <a:pt x="0" y="67792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0951" y="0"/>
            <a:ext cx="3679825" cy="678180"/>
          </a:xfrm>
          <a:custGeom>
            <a:avLst/>
            <a:gdLst/>
            <a:ahLst/>
            <a:cxnLst/>
            <a:rect l="l" t="t" r="r" b="b"/>
            <a:pathLst>
              <a:path w="3679825" h="678180">
                <a:moveTo>
                  <a:pt x="0" y="677926"/>
                </a:moveTo>
                <a:lnTo>
                  <a:pt x="3679825" y="677926"/>
                </a:lnTo>
                <a:lnTo>
                  <a:pt x="3679825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0951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926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9851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726"/>
                </a:moveTo>
                <a:lnTo>
                  <a:pt x="3505200" y="601726"/>
                </a:lnTo>
                <a:lnTo>
                  <a:pt x="3505200" y="0"/>
                </a:lnTo>
                <a:lnTo>
                  <a:pt x="0" y="0"/>
                </a:lnTo>
                <a:lnTo>
                  <a:pt x="0" y="601726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89530" y="3039109"/>
            <a:ext cx="49345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 marR="5080" indent="-1573530">
              <a:lnSpc>
                <a:spcPct val="100000"/>
              </a:lnSpc>
            </a:pPr>
            <a:r>
              <a:rPr lang="cs-CZ" sz="3200" spc="-5" dirty="0" smtClean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 smtClean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lang="cs-CZ"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Teamwork</a:t>
            </a:r>
            <a:endParaRPr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25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http://info.worldbank.org/etools/docs/library/200854/section06/06g1Section_6_Slides_Four_Player_Model_for_Conversations_sept1.pps</a:t>
            </a:r>
            <a:endParaRPr lang="cs-CZ" dirty="0"/>
          </a:p>
          <a:p>
            <a:r>
              <a:rPr lang="en-US" dirty="0">
                <a:hlinkClick r:id="rId3"/>
              </a:rPr>
              <a:t>The Family, Politics, and Social Theory (RLE Social Theory)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D.H.J. Morgan</a:t>
            </a:r>
            <a:r>
              <a:rPr lang="cs-CZ" dirty="0"/>
              <a:t> - 2014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MPV_COMA Communication and Managerial Skills Training</a:t>
            </a:r>
          </a:p>
        </p:txBody>
      </p:sp>
    </p:spTree>
    <p:extLst>
      <p:ext uri="{BB962C8B-B14F-4D97-AF65-F5344CB8AC3E}">
        <p14:creationId xmlns:p14="http://schemas.microsoft.com/office/powerpoint/2010/main" val="34671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Sources.</a:t>
            </a:r>
            <a:r>
              <a:rPr spc="5" dirty="0"/>
              <a:t> </a:t>
            </a:r>
            <a:r>
              <a:rPr spc="-10" dirty="0"/>
              <a:t>Performance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appraisal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0650" y="2365375"/>
            <a:ext cx="6047105" cy="1268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</a:pPr>
            <a:r>
              <a:rPr sz="120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20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The 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appraisal 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interview. 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Training 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programme 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/ Melrose Film  Productions 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Ltd., 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1988</a:t>
            </a:r>
            <a:endParaRPr sz="1600">
              <a:latin typeface="Century Gothic"/>
              <a:cs typeface="Century Gothic"/>
            </a:endParaRPr>
          </a:p>
          <a:p>
            <a:pPr marL="286385" marR="56515" indent="-274320" algn="just">
              <a:lnSpc>
                <a:spcPct val="100000"/>
              </a:lnSpc>
              <a:spcBef>
                <a:spcPts val="380"/>
              </a:spcBef>
            </a:pPr>
            <a:r>
              <a:rPr sz="120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20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Ten 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Biggest Mistakes 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Bosses Make </a:t>
            </a:r>
            <a:r>
              <a:rPr sz="1600" spc="5" dirty="0">
                <a:solidFill>
                  <a:srgbClr val="3D3C2C"/>
                </a:solidFill>
                <a:latin typeface="Century Gothic"/>
                <a:cs typeface="Century Gothic"/>
              </a:rPr>
              <a:t>In 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Performance Reviews  </a:t>
            </a:r>
            <a:r>
              <a:rPr sz="1600" u="sng" spc="-5" dirty="0">
                <a:solidFill>
                  <a:srgbClr val="E68200"/>
                </a:solidFill>
                <a:latin typeface="Century Gothic"/>
                <a:cs typeface="Century Gothic"/>
                <a:hlinkClick r:id="rId2"/>
              </a:rPr>
              <a:t>http://www.forbes.com/sites/ericjackson/2012/01/09/ten- </a:t>
            </a:r>
            <a:r>
              <a:rPr sz="1600" u="sng" spc="-5" dirty="0">
                <a:solidFill>
                  <a:srgbClr val="E68200"/>
                </a:solidFill>
                <a:latin typeface="Century Gothic"/>
                <a:cs typeface="Century Gothic"/>
              </a:rPr>
              <a:t> </a:t>
            </a:r>
            <a:r>
              <a:rPr sz="1600" u="sng" spc="-5" dirty="0">
                <a:solidFill>
                  <a:srgbClr val="E68200"/>
                </a:solidFill>
                <a:latin typeface="Century Gothic"/>
                <a:cs typeface="Century Gothic"/>
                <a:hlinkClick r:id="rId2"/>
              </a:rPr>
              <a:t>reasons-performance-reviews-are-done-terribly/</a:t>
            </a:r>
            <a:endParaRPr sz="16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10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98880" y="945001"/>
            <a:ext cx="8228160" cy="1144800"/>
          </a:xfrm>
          <a:ln/>
        </p:spPr>
        <p:txBody>
          <a:bodyPr vert="horz" wrap="square" lIns="0" tIns="35268" rIns="0" bIns="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dirty="0"/>
              <a:t>Teamwork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4014720" cy="4525920"/>
          </a:xfrm>
          <a:ln/>
        </p:spPr>
        <p:txBody>
          <a:bodyPr/>
          <a:lstStyle/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Humans are social creatures, build to work with others</a:t>
            </a:r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Every time you are in group with someone, you start liking the person more</a:t>
            </a:r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Whole is more, than sum of its parts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2801" y="1604521"/>
            <a:ext cx="4014720" cy="4551840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60" y="2939401"/>
            <a:ext cx="4176000" cy="28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54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3989" y="846361"/>
            <a:ext cx="8228160" cy="1144800"/>
          </a:xfrm>
          <a:ln/>
        </p:spPr>
        <p:txBody>
          <a:bodyPr vert="horz" wrap="square" lIns="0" tIns="35268" rIns="0" bIns="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/>
              <a:t>Groupthink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2721" y="1221481"/>
            <a:ext cx="4014720" cy="4525920"/>
          </a:xfrm>
          <a:ln/>
        </p:spPr>
        <p:txBody>
          <a:bodyPr/>
          <a:lstStyle/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It is very easy for groups to make a wrong decision</a:t>
            </a:r>
          </a:p>
          <a:p>
            <a:pPr marL="96482" indent="0"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cs-CZ" altLang="cs-CZ" dirty="0"/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Examples of faulty thinking of teams are called </a:t>
            </a:r>
            <a:r>
              <a:rPr lang="cs-CZ" altLang="cs-CZ" i="1" dirty="0"/>
              <a:t>Groupthink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36800" y="1418761"/>
            <a:ext cx="4014720" cy="4711680"/>
          </a:xfrm>
          <a:ln/>
        </p:spPr>
        <p:txBody>
          <a:bodyPr/>
          <a:lstStyle/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Groupthink was researched after the decision of J.F. Kennedy to invade Cuba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227040" cy="220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17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75474" y="1032121"/>
            <a:ext cx="8228160" cy="1144800"/>
          </a:xfrm>
          <a:ln/>
        </p:spPr>
        <p:txBody>
          <a:bodyPr vert="horz" wrap="square" lIns="0" tIns="35268" rIns="0" bIns="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dirty="0"/>
              <a:t>Group polarization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521"/>
            <a:ext cx="4132433" cy="4875840"/>
          </a:xfrm>
          <a:ln/>
        </p:spPr>
        <p:txBody>
          <a:bodyPr/>
          <a:lstStyle/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An example of </a:t>
            </a:r>
            <a:r>
              <a:rPr lang="cs-CZ" altLang="cs-CZ" i="1" dirty="0"/>
              <a:t>groupthink</a:t>
            </a:r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People in groups reach more extreme decision, than a single person would choose</a:t>
            </a:r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Examples are groups of teenagers, that do things they would not do alone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2801" y="1604521"/>
            <a:ext cx="4014720" cy="4551840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54" y="1273523"/>
            <a:ext cx="4006080" cy="283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81" y="3526921"/>
            <a:ext cx="3241440" cy="31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446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21" y="908720"/>
            <a:ext cx="8228160" cy="1144800"/>
          </a:xfrm>
          <a:ln/>
        </p:spPr>
        <p:txBody>
          <a:bodyPr vert="horz" wrap="square" lIns="0" tIns="35268" rIns="0" bIns="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dirty="0"/>
              <a:t>Outgroup homogenity effect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4014720" cy="4525920"/>
          </a:xfrm>
          <a:ln/>
        </p:spPr>
        <p:txBody>
          <a:bodyPr/>
          <a:lstStyle/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/>
              <a:t>Example of groupthink</a:t>
            </a:r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/>
              <a:t>Tendency to believe, that members of other group are all the same</a:t>
            </a:r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/>
              <a:t>Can make negotiation more  difficult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2801" y="1604521"/>
            <a:ext cx="4014720" cy="4551840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21" y="1649161"/>
            <a:ext cx="3052800" cy="24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01" y="4631400"/>
            <a:ext cx="2059200" cy="20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001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032121"/>
            <a:ext cx="8228160" cy="1144800"/>
          </a:xfrm>
          <a:ln/>
        </p:spPr>
        <p:txBody>
          <a:bodyPr vert="horz" wrap="square" lIns="0" tIns="35268" rIns="0" bIns="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dirty="0"/>
              <a:t>Social laziness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4014720" cy="4525920"/>
          </a:xfrm>
          <a:ln/>
        </p:spPr>
        <p:txBody>
          <a:bodyPr/>
          <a:lstStyle/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Imagine an easily measurable task to do, such as pulling a rope</a:t>
            </a:r>
          </a:p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Then single person pulls with higher force (80Nm), than if this person is in group with other people (5 people - 300Nm)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2801" y="1604521"/>
            <a:ext cx="4014720" cy="4525920"/>
          </a:xfrm>
          <a:ln/>
        </p:spPr>
        <p:txBody>
          <a:bodyPr/>
          <a:lstStyle/>
          <a:p>
            <a:pPr marL="390246" indent="-293764"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cs-CZ" altLang="cs-CZ" dirty="0"/>
              <a:t>The ways to fight social laziness include motivating everyone to a goal, and by giving everyone his own part on the task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1" y="4653136"/>
            <a:ext cx="3169440" cy="235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058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46961" y="891900"/>
            <a:ext cx="8226720" cy="114336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dirty="0"/>
              <a:t>How to deal with social laziness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1441" y="1306441"/>
            <a:ext cx="7997760" cy="2079360"/>
          </a:xfrm>
          <a:ln/>
        </p:spPr>
        <p:txBody>
          <a:bodyPr/>
          <a:lstStyle/>
          <a:p>
            <a:pPr>
              <a:tabLst>
                <a:tab pos="0" algn="l"/>
                <a:tab pos="95041" algn="l"/>
                <a:tab pos="502568" algn="l"/>
                <a:tab pos="910093" algn="l"/>
                <a:tab pos="1317620" algn="l"/>
                <a:tab pos="1725145" algn="l"/>
                <a:tab pos="2132672" algn="l"/>
                <a:tab pos="2540197" algn="l"/>
                <a:tab pos="2947724" algn="l"/>
                <a:tab pos="3355250" algn="l"/>
                <a:tab pos="3762776" algn="l"/>
                <a:tab pos="4170302" algn="l"/>
                <a:tab pos="4577828" algn="l"/>
                <a:tab pos="4985354" algn="l"/>
                <a:tab pos="5392880" algn="l"/>
                <a:tab pos="5800406" algn="l"/>
                <a:tab pos="6207932" algn="l"/>
                <a:tab pos="6615458" algn="l"/>
                <a:tab pos="7022984" algn="l"/>
                <a:tab pos="7430510" algn="l"/>
                <a:tab pos="7838036" algn="l"/>
                <a:tab pos="7879796" algn="l"/>
              </a:tabLst>
            </a:pPr>
            <a:r>
              <a:rPr lang="cs-CZ" altLang="cs-CZ" dirty="0"/>
              <a:t>The ways to fight social laziness include motivating everyone to a goal, and by giving everyone his own part on the task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1" y="2939401"/>
            <a:ext cx="7581600" cy="372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59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F_EN">
  <a:themeElements>
    <a:clrScheme name="BÉŽOV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základní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Verdan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ESF_EN</Template>
  <TotalTime>0</TotalTime>
  <Words>883</Words>
  <Application>Microsoft Office PowerPoint</Application>
  <PresentationFormat>Předvádění na obrazovce (4:3)</PresentationFormat>
  <Paragraphs>174</Paragraphs>
  <Slides>31</Slides>
  <Notes>9</Notes>
  <HiddenSlides>1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ESF_EN</vt:lpstr>
      <vt:lpstr>BÉŽOVÁ TITL</vt:lpstr>
      <vt:lpstr>Interaction Strategies </vt:lpstr>
      <vt:lpstr>Lesson outline</vt:lpstr>
      <vt:lpstr>Prezentace aplikace PowerPoint</vt:lpstr>
      <vt:lpstr>Teamwork</vt:lpstr>
      <vt:lpstr>Groupthink</vt:lpstr>
      <vt:lpstr>Group polarization</vt:lpstr>
      <vt:lpstr>Outgroup homogenity effect</vt:lpstr>
      <vt:lpstr>Social laziness</vt:lpstr>
      <vt:lpstr>How to deal with social laziness</vt:lpstr>
      <vt:lpstr>Game</vt:lpstr>
      <vt:lpstr>Stages of groups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Personality communication types</vt:lpstr>
      <vt:lpstr>Prezentace aplikace PowerPoint</vt:lpstr>
      <vt:lpstr>Performance appraisal</vt:lpstr>
      <vt:lpstr>Performance appraisal - Benefits </vt:lpstr>
      <vt:lpstr>How performance appraisal  interview should not look like?</vt:lpstr>
      <vt:lpstr>Preparation. Manager</vt:lpstr>
      <vt:lpstr>Preparation. Manager</vt:lpstr>
      <vt:lpstr>Preparation. Employee</vt:lpstr>
      <vt:lpstr>Appraisal process</vt:lpstr>
      <vt:lpstr>Appraisal process. Manager</vt:lpstr>
      <vt:lpstr>After appraisal. Manager</vt:lpstr>
      <vt:lpstr>How to do Effective Performance Appraisals</vt:lpstr>
      <vt:lpstr>Biggest Mistakes Bosses Make In  Performance Reviews</vt:lpstr>
      <vt:lpstr>Sources</vt:lpstr>
      <vt:lpstr>Sources. Performance appraisal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Choice Theory lecture in BPV_APEC Public Economics</dc:title>
  <dc:creator>Fišar Miloš</dc:creator>
  <cp:lastModifiedBy>Řezáč Jan</cp:lastModifiedBy>
  <cp:revision>88</cp:revision>
  <cp:lastPrinted>2013-10-22T13:36:38Z</cp:lastPrinted>
  <dcterms:created xsi:type="dcterms:W3CDTF">2013-10-14T12:12:15Z</dcterms:created>
  <dcterms:modified xsi:type="dcterms:W3CDTF">2016-04-18T15:31:08Z</dcterms:modified>
</cp:coreProperties>
</file>