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0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4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608917" y="2709864"/>
            <a:ext cx="7958667" cy="3455987"/>
          </a:xfrm>
        </p:spPr>
        <p:txBody>
          <a:bodyPr bIns="1080000" anchor="ctr"/>
          <a:lstStyle>
            <a:lvl1pPr>
              <a:defRPr b="1"/>
            </a:lvl1pPr>
          </a:lstStyle>
          <a:p>
            <a:pPr lvl="0"/>
            <a:r>
              <a:rPr lang="cs-CZ" altLang="en-US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3608917" y="5373688"/>
            <a:ext cx="7958667" cy="792162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pPr lvl="0"/>
            <a:r>
              <a:rPr lang="cs-CZ" altLang="en-US" noProof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608918" y="6442075"/>
            <a:ext cx="6614583" cy="279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10703984" y="6442075"/>
            <a:ext cx="878416" cy="279400"/>
          </a:xfrm>
        </p:spPr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12192000" cy="235585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 dirty="0">
              <a:latin typeface="Cambria" panose="02040503050406030204" pitchFamily="18" charset="0"/>
            </a:endParaRPr>
          </a:p>
        </p:txBody>
      </p:sp>
      <p:pic>
        <p:nvPicPr>
          <p:cNvPr id="251925" name="Picture 21" descr="text_TIT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7751" y="798514"/>
            <a:ext cx="5018616" cy="846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6" name="Picture 22" descr="pruh_TIT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0151" y="50800"/>
            <a:ext cx="1862667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1927" name="Picture 23" descr="N:\work\projekty\šablony\sablony\logoC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8185" y="533400"/>
            <a:ext cx="2008716" cy="150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311765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953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987368" y="1125538"/>
            <a:ext cx="2595033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200151" y="1125538"/>
            <a:ext cx="7584016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67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7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932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2001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483351" y="1773239"/>
            <a:ext cx="508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274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513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843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723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600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MPV_COMA Communication and Managerial Skills Training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2EE810F-F3D8-45F2-B703-BAD786D31C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3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EAEAEA"/>
            </a:gs>
            <a:gs pos="100000">
              <a:srgbClr val="EAEAEA">
                <a:gamma/>
                <a:shade val="92941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12192000" cy="812800"/>
          </a:xfrm>
          <a:prstGeom prst="rect">
            <a:avLst/>
          </a:prstGeom>
          <a:gradFill rotWithShape="1">
            <a:gsLst>
              <a:gs pos="0">
                <a:srgbClr val="7D1E1E"/>
              </a:gs>
              <a:gs pos="100000">
                <a:srgbClr val="7D1E1E">
                  <a:gamma/>
                  <a:shade val="75686"/>
                  <a:invGamma/>
                </a:srgbClr>
              </a:gs>
            </a:gsLst>
            <a:lin ang="189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800" dirty="0">
              <a:latin typeface="Cambria" panose="02040503050406030204" pitchFamily="18" charset="0"/>
            </a:endParaRPr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1125539"/>
            <a:ext cx="103632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dirty="0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00151" y="1773239"/>
            <a:ext cx="103632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dirty="0"/>
              <a:t>Klepnutím lze upravit styly předlohy textu.</a:t>
            </a:r>
          </a:p>
          <a:p>
            <a:pPr lvl="1"/>
            <a:r>
              <a:rPr lang="cs-CZ" altLang="en-US" dirty="0"/>
              <a:t>Druhá úroveň</a:t>
            </a:r>
          </a:p>
          <a:p>
            <a:pPr lvl="2"/>
            <a:r>
              <a:rPr lang="cs-CZ" altLang="en-US" dirty="0"/>
              <a:t>Třetí úroveň</a:t>
            </a:r>
          </a:p>
          <a:p>
            <a:pPr lvl="3"/>
            <a:r>
              <a:rPr lang="cs-CZ" altLang="en-US" dirty="0"/>
              <a:t>Čtvrtá úroveň</a:t>
            </a:r>
          </a:p>
          <a:p>
            <a:pPr lvl="4"/>
            <a:r>
              <a:rPr lang="cs-CZ" altLang="en-US" dirty="0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08918" y="6442076"/>
            <a:ext cx="6783916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777777"/>
                </a:solidFill>
                <a:latin typeface="Cambria" panose="02040503050406030204" pitchFamily="18" charset="0"/>
              </a:defRPr>
            </a:lvl1pPr>
          </a:lstStyle>
          <a:p>
            <a:r>
              <a:rPr lang="en-US" dirty="0"/>
              <a:t>MPV_COMA Communication and Managerial Skills Training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697634" y="6442076"/>
            <a:ext cx="884767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solidFill>
                  <a:srgbClr val="7D1E1E"/>
                </a:solidFill>
                <a:latin typeface="Cambria" panose="02040503050406030204" pitchFamily="18" charset="0"/>
              </a:defRPr>
            </a:lvl1pPr>
          </a:lstStyle>
          <a:p>
            <a:fld id="{12EE810F-F3D8-45F2-B703-BAD786D31C0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9552385" y="463552"/>
            <a:ext cx="2059649" cy="169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en-US" sz="1100" b="1" dirty="0">
                <a:solidFill>
                  <a:srgbClr val="FFFFFF"/>
                </a:solidFill>
                <a:latin typeface="Cambria" panose="02040503050406030204" pitchFamily="18" charset="0"/>
              </a:rPr>
              <a:t>www.econ.muni.cz</a:t>
            </a:r>
          </a:p>
        </p:txBody>
      </p:sp>
      <p:pic>
        <p:nvPicPr>
          <p:cNvPr id="226317" name="Picture 13" descr="pruh+znak_ESF_13_gray4+bily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014" b="60695"/>
          <a:stretch>
            <a:fillRect/>
          </a:stretch>
        </p:blipFill>
        <p:spPr bwMode="auto">
          <a:xfrm>
            <a:off x="556685" y="25401"/>
            <a:ext cx="3119967" cy="993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19" name="Picture 15" descr="pruh+znak_ESF_13_gray4+bily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434" b="33293"/>
          <a:stretch>
            <a:fillRect/>
          </a:stretch>
        </p:blipFill>
        <p:spPr bwMode="auto">
          <a:xfrm>
            <a:off x="556685" y="6410325"/>
            <a:ext cx="3119967" cy="446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6320" name="Picture 16" descr="text_zahlavi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6801" y="222250"/>
            <a:ext cx="5763684" cy="37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53228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Cambria" panose="02040503050406030204" pitchFamily="18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7D1E1E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400">
          <a:solidFill>
            <a:schemeClr val="tx1"/>
          </a:solidFill>
          <a:latin typeface="Cambria" panose="02040503050406030204" pitchFamily="18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200">
          <a:solidFill>
            <a:schemeClr val="tx1"/>
          </a:solidFill>
          <a:latin typeface="Cambria" panose="02040503050406030204" pitchFamily="18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000">
          <a:solidFill>
            <a:schemeClr val="tx1"/>
          </a:solidFill>
          <a:latin typeface="Cambria" panose="02040503050406030204" pitchFamily="18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Cambria" panose="02040503050406030204" pitchFamily="18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Cambria" panose="02040503050406030204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dreads.com/author/show/727577.Deepak_Malhotra" TargetMode="External"/><Relationship Id="rId2" Type="http://schemas.openxmlformats.org/officeDocument/2006/relationships/hyperlink" Target="https://en.wikipedia.org/wiki/Econometric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goodreads.com/author/show/51187.Max_H_Bazerman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Negotiation</a:t>
            </a:r>
            <a:r>
              <a:rPr lang="cs-CZ" dirty="0" smtClean="0"/>
              <a:t> – Basic </a:t>
            </a:r>
            <a:r>
              <a:rPr lang="cs-CZ" dirty="0" err="1" smtClean="0"/>
              <a:t>Tips</a:t>
            </a:r>
            <a:r>
              <a:rPr lang="cs-CZ" sz="4000" dirty="0"/>
              <a:t/>
            </a:r>
            <a:br>
              <a:rPr lang="cs-CZ" sz="4000" dirty="0"/>
            </a:br>
            <a:endParaRPr lang="en-US" sz="16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Jan Řezáč</a:t>
            </a:r>
            <a:endParaRPr lang="en-US" b="1" dirty="0"/>
          </a:p>
          <a:p>
            <a:r>
              <a:rPr lang="cs-CZ" sz="16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02/05</a:t>
            </a:r>
            <a:r>
              <a:rPr lang="en-US" sz="1600" dirty="0" smtClean="0">
                <a:solidFill>
                  <a:schemeClr val="accent4">
                    <a:lumMod val="50000"/>
                    <a:lumOff val="50000"/>
                  </a:schemeClr>
                </a:solidFill>
              </a:rPr>
              <a:t>/201</a:t>
            </a:r>
            <a:r>
              <a:rPr lang="cs-CZ" sz="1600" dirty="0">
                <a:solidFill>
                  <a:schemeClr val="accent4">
                    <a:lumMod val="50000"/>
                    <a:lumOff val="50000"/>
                  </a:schemeClr>
                </a:solidFill>
              </a:rPr>
              <a:t>6</a:t>
            </a:r>
            <a:endParaRPr lang="en-US" sz="1600" dirty="0">
              <a:solidFill>
                <a:schemeClr val="accent4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1835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AEAEA"/>
            </a:gs>
            <a:gs pos="100000">
              <a:srgbClr val="EAEAEA">
                <a:gamma/>
                <a:shade val="92941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Content</a:t>
            </a:r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BATNA</a:t>
            </a:r>
            <a:endParaRPr lang="cs-CZ" dirty="0"/>
          </a:p>
          <a:p>
            <a:endParaRPr lang="cs-CZ" dirty="0" smtClean="0"/>
          </a:p>
          <a:p>
            <a:r>
              <a:rPr lang="cs-CZ" dirty="0" err="1" smtClean="0"/>
              <a:t>Anchoring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Heuristics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Model </a:t>
            </a:r>
            <a:r>
              <a:rPr lang="cs-CZ" dirty="0" err="1" smtClean="0"/>
              <a:t>Example</a:t>
            </a:r>
            <a:r>
              <a:rPr lang="cs-CZ" dirty="0" smtClean="0"/>
              <a:t> – </a:t>
            </a:r>
            <a:r>
              <a:rPr lang="cs-CZ" dirty="0" err="1" smtClean="0"/>
              <a:t>multicultural</a:t>
            </a:r>
            <a:r>
              <a:rPr lang="cs-CZ" dirty="0" smtClean="0"/>
              <a:t> </a:t>
            </a:r>
            <a:r>
              <a:rPr lang="cs-CZ" dirty="0" err="1" smtClean="0"/>
              <a:t>negotiation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93534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Best Alternative to a Negotiated Agreement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strategy</a:t>
            </a:r>
            <a:r>
              <a:rPr lang="cs-CZ" dirty="0" smtClean="0"/>
              <a:t> </a:t>
            </a:r>
            <a:r>
              <a:rPr lang="cs-CZ" dirty="0" err="1" smtClean="0"/>
              <a:t>calls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en-US" dirty="0" smtClean="0"/>
              <a:t>alternate </a:t>
            </a:r>
            <a:r>
              <a:rPr lang="en-US" dirty="0"/>
              <a:t>plan 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talks start to </a:t>
            </a:r>
            <a:r>
              <a:rPr lang="cs-CZ" dirty="0" smtClean="0"/>
              <a:t>go </a:t>
            </a:r>
            <a:r>
              <a:rPr lang="en-US" dirty="0" smtClean="0"/>
              <a:t>out </a:t>
            </a:r>
            <a:r>
              <a:rPr lang="en-US" dirty="0"/>
              <a:t>of </a:t>
            </a:r>
            <a:r>
              <a:rPr lang="en-US" dirty="0" smtClean="0"/>
              <a:t>control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An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a </a:t>
            </a:r>
            <a:r>
              <a:rPr lang="cs-CZ" dirty="0" err="1" smtClean="0"/>
              <a:t>buyer</a:t>
            </a:r>
            <a:r>
              <a:rPr lang="cs-CZ" dirty="0" smtClean="0"/>
              <a:t> to </a:t>
            </a:r>
            <a:r>
              <a:rPr lang="cs-CZ" dirty="0" err="1" smtClean="0"/>
              <a:t>request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more </a:t>
            </a:r>
            <a:r>
              <a:rPr lang="cs-CZ" dirty="0" err="1" smtClean="0"/>
              <a:t>suppliers</a:t>
            </a:r>
            <a:r>
              <a:rPr lang="cs-CZ" dirty="0" smtClean="0"/>
              <a:t> </a:t>
            </a:r>
            <a:r>
              <a:rPr lang="cs-CZ" dirty="0" err="1" smtClean="0"/>
              <a:t>before</a:t>
            </a:r>
            <a:r>
              <a:rPr lang="cs-CZ" dirty="0" smtClean="0"/>
              <a:t> </a:t>
            </a:r>
            <a:r>
              <a:rPr lang="cs-CZ" dirty="0" err="1" smtClean="0"/>
              <a:t>commiting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BATNA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include</a:t>
            </a:r>
            <a:r>
              <a:rPr lang="cs-CZ" dirty="0" smtClean="0"/>
              <a:t> c</a:t>
            </a:r>
            <a:r>
              <a:rPr lang="en-US" dirty="0" err="1" smtClean="0"/>
              <a:t>ost</a:t>
            </a:r>
            <a:r>
              <a:rPr lang="cs-CZ" dirty="0" smtClean="0"/>
              <a:t>s, f</a:t>
            </a:r>
            <a:r>
              <a:rPr lang="en-US" dirty="0" err="1" smtClean="0"/>
              <a:t>easibility</a:t>
            </a:r>
            <a:r>
              <a:rPr lang="cs-CZ" dirty="0" smtClean="0"/>
              <a:t>, i</a:t>
            </a:r>
            <a:r>
              <a:rPr lang="en-US" dirty="0" err="1" smtClean="0"/>
              <a:t>mpact</a:t>
            </a:r>
            <a:r>
              <a:rPr lang="en-US" dirty="0" smtClean="0"/>
              <a:t> </a:t>
            </a:r>
            <a:r>
              <a:rPr lang="cs-CZ" dirty="0" smtClean="0"/>
              <a:t>and c</a:t>
            </a:r>
            <a:r>
              <a:rPr lang="en-US" dirty="0" err="1" smtClean="0"/>
              <a:t>onsequences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alternative</a:t>
            </a:r>
            <a:endParaRPr lang="en-US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MPV_COMA Communication and Managerial Skills Training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1996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Anchoring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Anchoring</a:t>
            </a:r>
            <a:r>
              <a:rPr lang="cs-CZ" dirty="0" smtClean="0"/>
              <a:t> </a:t>
            </a:r>
            <a:r>
              <a:rPr lang="cs-CZ" dirty="0" err="1" smtClean="0"/>
              <a:t>means</a:t>
            </a:r>
            <a:r>
              <a:rPr lang="cs-CZ" dirty="0" smtClean="0"/>
              <a:t> </a:t>
            </a:r>
            <a:r>
              <a:rPr lang="cs-CZ" dirty="0" err="1" smtClean="0"/>
              <a:t>that</a:t>
            </a:r>
            <a:r>
              <a:rPr lang="cs-CZ" dirty="0" smtClean="0"/>
              <a:t> </a:t>
            </a:r>
            <a:r>
              <a:rPr lang="en-US" dirty="0" smtClean="0"/>
              <a:t>first </a:t>
            </a:r>
            <a:r>
              <a:rPr lang="en-US" dirty="0"/>
              <a:t>perception lingers in </a:t>
            </a:r>
            <a:r>
              <a:rPr lang="en-US" dirty="0" smtClean="0"/>
              <a:t>mind</a:t>
            </a:r>
            <a:r>
              <a:rPr lang="en-US" dirty="0"/>
              <a:t>, affecting later perceptions and </a:t>
            </a:r>
            <a:r>
              <a:rPr lang="en-US" dirty="0" smtClean="0"/>
              <a:t>decisions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A </a:t>
            </a:r>
            <a:r>
              <a:rPr lang="cs-CZ" dirty="0" err="1" smtClean="0"/>
              <a:t>typical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 are </a:t>
            </a:r>
            <a:r>
              <a:rPr lang="cs-CZ" dirty="0" err="1" smtClean="0"/>
              <a:t>companies</a:t>
            </a:r>
            <a:r>
              <a:rPr lang="cs-CZ" dirty="0" smtClean="0"/>
              <a:t> </a:t>
            </a:r>
            <a:r>
              <a:rPr lang="cs-CZ" dirty="0" err="1" smtClean="0"/>
              <a:t>setting</a:t>
            </a:r>
            <a:r>
              <a:rPr lang="cs-CZ" dirty="0" smtClean="0"/>
              <a:t> </a:t>
            </a:r>
            <a:r>
              <a:rPr lang="cs-CZ" dirty="0" err="1" smtClean="0"/>
              <a:t>price</a:t>
            </a:r>
            <a:r>
              <a:rPr lang="cs-CZ" dirty="0" smtClean="0"/>
              <a:t> </a:t>
            </a:r>
            <a:r>
              <a:rPr lang="cs-CZ" dirty="0" err="1" smtClean="0"/>
              <a:t>artificially</a:t>
            </a:r>
            <a:r>
              <a:rPr lang="cs-CZ" dirty="0" smtClean="0"/>
              <a:t> </a:t>
            </a:r>
            <a:r>
              <a:rPr lang="cs-CZ" dirty="0" err="1" smtClean="0"/>
              <a:t>higher</a:t>
            </a:r>
            <a:r>
              <a:rPr lang="cs-CZ" dirty="0" smtClean="0"/>
              <a:t>, so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present</a:t>
            </a:r>
            <a:r>
              <a:rPr lang="cs-CZ" dirty="0" smtClean="0"/>
              <a:t> </a:t>
            </a:r>
            <a:r>
              <a:rPr lang="cs-CZ" dirty="0" err="1" smtClean="0"/>
              <a:t>normal</a:t>
            </a:r>
            <a:r>
              <a:rPr lang="cs-CZ" dirty="0" smtClean="0"/>
              <a:t> </a:t>
            </a:r>
            <a:r>
              <a:rPr lang="cs-CZ" dirty="0" err="1" smtClean="0"/>
              <a:t>price</a:t>
            </a:r>
            <a:r>
              <a:rPr lang="cs-CZ" dirty="0" smtClean="0"/>
              <a:t> as a „</a:t>
            </a:r>
            <a:r>
              <a:rPr lang="cs-CZ" dirty="0" err="1" smtClean="0"/>
              <a:t>discount</a:t>
            </a:r>
            <a:r>
              <a:rPr lang="cs-CZ" dirty="0" smtClean="0"/>
              <a:t>“ </a:t>
            </a:r>
            <a:r>
              <a:rPr lang="cs-CZ" dirty="0" err="1" smtClean="0"/>
              <a:t>compared</a:t>
            </a:r>
            <a:r>
              <a:rPr lang="cs-CZ" dirty="0" smtClean="0"/>
              <a:t> to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initially</a:t>
            </a:r>
            <a:r>
              <a:rPr lang="cs-CZ" dirty="0" smtClean="0"/>
              <a:t> </a:t>
            </a:r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price</a:t>
            </a:r>
            <a:endParaRPr lang="cs-CZ" dirty="0"/>
          </a:p>
          <a:p>
            <a:endParaRPr lang="cs-CZ" dirty="0" smtClean="0"/>
          </a:p>
          <a:p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en-US" dirty="0" smtClean="0"/>
              <a:t>phenomenon holds </a:t>
            </a:r>
            <a:r>
              <a:rPr lang="cs-CZ" dirty="0" err="1" smtClean="0"/>
              <a:t>even</a:t>
            </a:r>
            <a:r>
              <a:rPr lang="cs-CZ" dirty="0" smtClean="0"/>
              <a:t> 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first</a:t>
            </a:r>
            <a:r>
              <a:rPr lang="cs-CZ" dirty="0" smtClean="0"/>
              <a:t> </a:t>
            </a:r>
            <a:r>
              <a:rPr lang="cs-CZ" dirty="0" err="1" smtClean="0"/>
              <a:t>anchoring</a:t>
            </a:r>
            <a:r>
              <a:rPr lang="cs-CZ" dirty="0" smtClean="0"/>
              <a:t> </a:t>
            </a:r>
            <a:r>
              <a:rPr lang="cs-CZ" dirty="0" err="1" smtClean="0"/>
              <a:t>number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completely</a:t>
            </a:r>
            <a:r>
              <a:rPr lang="cs-CZ" dirty="0" smtClean="0"/>
              <a:t> </a:t>
            </a:r>
            <a:r>
              <a:rPr lang="cs-CZ" dirty="0" err="1" smtClean="0"/>
              <a:t>random</a:t>
            </a:r>
            <a:r>
              <a:rPr lang="cs-CZ" dirty="0" smtClean="0"/>
              <a:t>, and has a </a:t>
            </a:r>
            <a:r>
              <a:rPr lang="cs-CZ" dirty="0" err="1" smtClean="0"/>
              <a:t>surprisingly</a:t>
            </a:r>
            <a:r>
              <a:rPr lang="cs-CZ" dirty="0" smtClean="0"/>
              <a:t> </a:t>
            </a:r>
            <a:r>
              <a:rPr lang="cs-CZ" dirty="0" err="1" smtClean="0"/>
              <a:t>large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MPV_COMA Communication and Managerial Skills 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7615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MPV_COMA Communication and Managerial Skills Training</a:t>
            </a:r>
            <a:endParaRPr lang="en-US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2230108"/>
            <a:ext cx="10086975" cy="310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9229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Heuristics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Heuristics</a:t>
            </a:r>
            <a:r>
              <a:rPr lang="cs-CZ" dirty="0" smtClean="0"/>
              <a:t> (in psychology) </a:t>
            </a:r>
            <a:r>
              <a:rPr lang="cs-CZ" dirty="0" err="1" smtClean="0"/>
              <a:t>is</a:t>
            </a:r>
            <a:r>
              <a:rPr lang="cs-CZ" dirty="0" smtClean="0"/>
              <a:t> a </a:t>
            </a:r>
            <a:r>
              <a:rPr lang="en-US" dirty="0"/>
              <a:t>practical </a:t>
            </a:r>
            <a:r>
              <a:rPr lang="cs-CZ" dirty="0" err="1" smtClean="0"/>
              <a:t>method</a:t>
            </a:r>
            <a:r>
              <a:rPr lang="cs-CZ" dirty="0" smtClean="0"/>
              <a:t> to </a:t>
            </a:r>
            <a:r>
              <a:rPr lang="cs-CZ" dirty="0" err="1" smtClean="0"/>
              <a:t>solve</a:t>
            </a:r>
            <a:r>
              <a:rPr lang="cs-CZ" dirty="0" smtClean="0"/>
              <a:t> </a:t>
            </a:r>
            <a:r>
              <a:rPr lang="cs-CZ" dirty="0" err="1" smtClean="0"/>
              <a:t>problems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calculations</a:t>
            </a:r>
            <a:r>
              <a:rPr lang="cs-CZ" dirty="0" smtClean="0"/>
              <a:t> </a:t>
            </a:r>
            <a:r>
              <a:rPr lang="en-US" dirty="0" smtClean="0"/>
              <a:t>not </a:t>
            </a:r>
            <a:r>
              <a:rPr lang="en-US" dirty="0"/>
              <a:t>guaranteed to be optimal or perfect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A </a:t>
            </a:r>
            <a:r>
              <a:rPr lang="cs-CZ" dirty="0" err="1" smtClean="0"/>
              <a:t>typical</a:t>
            </a:r>
            <a:r>
              <a:rPr lang="cs-CZ" dirty="0" smtClean="0"/>
              <a:t> </a:t>
            </a:r>
            <a:r>
              <a:rPr lang="cs-CZ" dirty="0" err="1" smtClean="0"/>
              <a:t>example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using</a:t>
            </a:r>
            <a:r>
              <a:rPr lang="cs-CZ" dirty="0" smtClean="0"/>
              <a:t> </a:t>
            </a:r>
            <a:r>
              <a:rPr lang="cs-CZ" dirty="0" err="1" smtClean="0"/>
              <a:t>heuristics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r>
              <a:rPr lang="cs-CZ" dirty="0" smtClean="0"/>
              <a:t> </a:t>
            </a:r>
            <a:r>
              <a:rPr lang="cs-CZ" dirty="0" err="1" smtClean="0"/>
              <a:t>trying</a:t>
            </a:r>
            <a:r>
              <a:rPr lang="cs-CZ" dirty="0" smtClean="0"/>
              <a:t> to </a:t>
            </a:r>
            <a:r>
              <a:rPr lang="cs-CZ" dirty="0" err="1" smtClean="0"/>
              <a:t>avoid</a:t>
            </a:r>
            <a:r>
              <a:rPr lang="cs-CZ" dirty="0" smtClean="0"/>
              <a:t> </a:t>
            </a:r>
            <a:r>
              <a:rPr lang="cs-CZ" dirty="0" err="1" smtClean="0"/>
              <a:t>losses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This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useful</a:t>
            </a:r>
            <a:r>
              <a:rPr lang="cs-CZ" dirty="0" smtClean="0"/>
              <a:t> to </a:t>
            </a:r>
            <a:r>
              <a:rPr lang="cs-CZ" dirty="0" err="1" smtClean="0"/>
              <a:t>negotiatiors</a:t>
            </a:r>
            <a:r>
              <a:rPr lang="cs-CZ" dirty="0" smtClean="0"/>
              <a:t>, as </a:t>
            </a:r>
            <a:r>
              <a:rPr lang="cs-CZ" dirty="0" err="1" smtClean="0"/>
              <a:t>they</a:t>
            </a:r>
            <a:r>
              <a:rPr lang="cs-CZ" dirty="0" smtClean="0"/>
              <a:t> </a:t>
            </a:r>
            <a:r>
              <a:rPr lang="cs-CZ" dirty="0" err="1" smtClean="0"/>
              <a:t>might</a:t>
            </a:r>
            <a:r>
              <a:rPr lang="cs-CZ" dirty="0" smtClean="0"/>
              <a:t> </a:t>
            </a:r>
            <a:r>
              <a:rPr lang="cs-CZ" dirty="0" err="1" smtClean="0"/>
              <a:t>try</a:t>
            </a:r>
            <a:r>
              <a:rPr lang="cs-CZ" dirty="0" smtClean="0"/>
              <a:t> to </a:t>
            </a:r>
            <a:r>
              <a:rPr lang="cs-CZ" dirty="0" err="1" smtClean="0"/>
              <a:t>frame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decisions</a:t>
            </a:r>
            <a:r>
              <a:rPr lang="cs-CZ" dirty="0" smtClean="0"/>
              <a:t> in positive </a:t>
            </a:r>
            <a:r>
              <a:rPr lang="cs-CZ" dirty="0" err="1" smtClean="0"/>
              <a:t>way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MPV_COMA Communication and Managerial Skills Training</a:t>
            </a:r>
            <a:endParaRPr lang="en-US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9580" y="4267566"/>
            <a:ext cx="3066571" cy="1930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0204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Sources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Getting to Yes: Negotiating Agreement Without Giving </a:t>
            </a:r>
            <a:r>
              <a:rPr lang="en-US" i="1" dirty="0" smtClean="0"/>
              <a:t>In</a:t>
            </a:r>
            <a:r>
              <a:rPr lang="cs-CZ" i="1" dirty="0" smtClean="0"/>
              <a:t>, </a:t>
            </a:r>
            <a:r>
              <a:rPr lang="en-US" i="1" dirty="0"/>
              <a:t>Roger Fisher and William L. </a:t>
            </a:r>
            <a:r>
              <a:rPr lang="en-US" i="1" dirty="0" err="1" smtClean="0"/>
              <a:t>Ury</a:t>
            </a:r>
            <a:r>
              <a:rPr lang="en-US" i="1" dirty="0" smtClean="0"/>
              <a:t>.</a:t>
            </a:r>
            <a:r>
              <a:rPr lang="cs-CZ" i="1" dirty="0" smtClean="0"/>
              <a:t> </a:t>
            </a:r>
            <a:r>
              <a:rPr lang="en-US" i="1" dirty="0" smtClean="0"/>
              <a:t>1981</a:t>
            </a:r>
            <a:endParaRPr lang="en-US" i="1" dirty="0"/>
          </a:p>
          <a:p>
            <a:r>
              <a:rPr lang="en-US" i="1" dirty="0" err="1"/>
              <a:t>Kahneman</a:t>
            </a:r>
            <a:r>
              <a:rPr lang="en-US" i="1" dirty="0"/>
              <a:t>, D.; </a:t>
            </a:r>
            <a:r>
              <a:rPr lang="en-US" i="1" dirty="0" err="1"/>
              <a:t>Tversky</a:t>
            </a:r>
            <a:r>
              <a:rPr lang="en-US" i="1" dirty="0"/>
              <a:t>, A. (1979). "Prospect Theory: An Analysis of Decision under Risk". </a:t>
            </a:r>
            <a:r>
              <a:rPr lang="en-US" i="1" dirty="0" err="1">
                <a:hlinkClick r:id="rId2" tooltip="Econometrica"/>
              </a:rPr>
              <a:t>Econometrica</a:t>
            </a:r>
            <a:r>
              <a:rPr lang="en-US" i="1" dirty="0"/>
              <a:t> </a:t>
            </a:r>
            <a:r>
              <a:rPr lang="en-US" b="1" i="1" dirty="0"/>
              <a:t>47</a:t>
            </a:r>
            <a:r>
              <a:rPr lang="en-US" i="1" dirty="0"/>
              <a:t> (2): 263–291</a:t>
            </a:r>
            <a:r>
              <a:rPr lang="en-US" i="1" dirty="0" smtClean="0"/>
              <a:t>.</a:t>
            </a:r>
            <a:endParaRPr lang="cs-CZ" i="1" dirty="0" smtClean="0"/>
          </a:p>
          <a:p>
            <a:r>
              <a:rPr lang="en-US" i="1" dirty="0"/>
              <a:t>Negotiation Genius: How to Overcome Obstacles and Achieve Brilliant Results at the Bargaining Table and </a:t>
            </a:r>
            <a:r>
              <a:rPr lang="en-US" i="1" dirty="0" smtClean="0"/>
              <a:t>Beyond</a:t>
            </a:r>
            <a:r>
              <a:rPr lang="cs-CZ" i="1" dirty="0" smtClean="0"/>
              <a:t>, </a:t>
            </a:r>
            <a:r>
              <a:rPr lang="en-US" i="1" dirty="0" smtClean="0">
                <a:hlinkClick r:id="rId3"/>
              </a:rPr>
              <a:t>Deepak </a:t>
            </a:r>
            <a:r>
              <a:rPr lang="en-US" i="1" dirty="0">
                <a:hlinkClick r:id="rId3"/>
              </a:rPr>
              <a:t>Malhotra</a:t>
            </a:r>
            <a:r>
              <a:rPr lang="en-US" i="1" dirty="0"/>
              <a:t>, </a:t>
            </a:r>
            <a:r>
              <a:rPr lang="en-US" i="1" dirty="0">
                <a:hlinkClick r:id="rId4"/>
              </a:rPr>
              <a:t>Max H. </a:t>
            </a:r>
            <a:r>
              <a:rPr lang="en-US" i="1" dirty="0" err="1" smtClean="0">
                <a:hlinkClick r:id="rId4"/>
              </a:rPr>
              <a:t>Bazerman</a:t>
            </a:r>
            <a:r>
              <a:rPr lang="cs-CZ" i="1" dirty="0" smtClean="0"/>
              <a:t>, 2008</a:t>
            </a:r>
            <a:endParaRPr lang="en-US" i="1" dirty="0"/>
          </a:p>
          <a:p>
            <a:endParaRPr lang="cs-CZ" i="1" dirty="0" smtClean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MPV_COMA Communication and Managerial Skills Training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4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F_EN">
  <a:themeElements>
    <a:clrScheme name="BÉŽOVÁ základní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základní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základní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základní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základní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BÉŽOVÁ základní 13">
    <a:dk1>
      <a:srgbClr val="000000"/>
    </a:dk1>
    <a:lt1>
      <a:srgbClr val="FFEEBB"/>
    </a:lt1>
    <a:dk2>
      <a:srgbClr val="330033"/>
    </a:dk2>
    <a:lt2>
      <a:srgbClr val="330033"/>
    </a:lt2>
    <a:accent1>
      <a:srgbClr val="8C3500"/>
    </a:accent1>
    <a:accent2>
      <a:srgbClr val="FF0000"/>
    </a:accent2>
    <a:accent3>
      <a:srgbClr val="FFF5DA"/>
    </a:accent3>
    <a:accent4>
      <a:srgbClr val="000000"/>
    </a:accent4>
    <a:accent5>
      <a:srgbClr val="C5AEAA"/>
    </a:accent5>
    <a:accent6>
      <a:srgbClr val="E70000"/>
    </a:accent6>
    <a:hlink>
      <a:srgbClr val="000000"/>
    </a:hlink>
    <a:folHlink>
      <a:srgbClr val="8C35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</TotalTime>
  <Words>291</Words>
  <Application>Microsoft Office PowerPoint</Application>
  <PresentationFormat>Širokoúhlá obrazovka</PresentationFormat>
  <Paragraphs>38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Cambria</vt:lpstr>
      <vt:lpstr>Verdana</vt:lpstr>
      <vt:lpstr>Wingdings</vt:lpstr>
      <vt:lpstr>ESF_EN</vt:lpstr>
      <vt:lpstr>Negotiation – Basic Tips </vt:lpstr>
      <vt:lpstr>Content</vt:lpstr>
      <vt:lpstr>Best Alternative to a Negotiated Agreement </vt:lpstr>
      <vt:lpstr>Anchoring</vt:lpstr>
      <vt:lpstr>Prezentace aplikace PowerPoint</vt:lpstr>
      <vt:lpstr>Heuristics</vt:lpstr>
      <vt:lpstr>Sources: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Introduction. Requirements,Communication processes</dc:title>
  <dc:creator>Seeger</dc:creator>
  <cp:lastModifiedBy>Řezáč Jan</cp:lastModifiedBy>
  <cp:revision>22</cp:revision>
  <dcterms:created xsi:type="dcterms:W3CDTF">2016-03-06T16:01:46Z</dcterms:created>
  <dcterms:modified xsi:type="dcterms:W3CDTF">2016-05-11T12:33:59Z</dcterms:modified>
</cp:coreProperties>
</file>