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8" r:id="rId3"/>
    <p:sldId id="257" r:id="rId4"/>
    <p:sldId id="258" r:id="rId5"/>
    <p:sldId id="259" r:id="rId6"/>
    <p:sldId id="281" r:id="rId7"/>
    <p:sldId id="284" r:id="rId8"/>
    <p:sldId id="290" r:id="rId9"/>
    <p:sldId id="286" r:id="rId10"/>
    <p:sldId id="285" r:id="rId11"/>
    <p:sldId id="282" r:id="rId12"/>
    <p:sldId id="260" r:id="rId13"/>
    <p:sldId id="287" r:id="rId14"/>
    <p:sldId id="261" r:id="rId15"/>
    <p:sldId id="262" r:id="rId16"/>
    <p:sldId id="263" r:id="rId17"/>
    <p:sldId id="264" r:id="rId18"/>
    <p:sldId id="265" r:id="rId19"/>
    <p:sldId id="266" r:id="rId20"/>
    <p:sldId id="267" r:id="rId21"/>
    <p:sldId id="268" r:id="rId22"/>
    <p:sldId id="289" r:id="rId23"/>
    <p:sldId id="270" r:id="rId24"/>
    <p:sldId id="279"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6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A4056F-EE36-45B3-A4BC-6DBA18FD6050}" type="doc">
      <dgm:prSet loTypeId="urn:microsoft.com/office/officeart/2005/8/layout/radial1" loCatId="relationship" qsTypeId="urn:microsoft.com/office/officeart/2005/8/quickstyle/simple1" qsCatId="simple" csTypeId="urn:microsoft.com/office/officeart/2005/8/colors/accent1_2" csCatId="accent1"/>
      <dgm:spPr/>
    </dgm:pt>
    <dgm:pt modelId="{6AC9672D-22DB-4DB9-A77B-CD2CE931702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Sport</a:t>
          </a:r>
        </a:p>
      </dgm:t>
    </dgm:pt>
    <dgm:pt modelId="{C1CD8A60-50F6-4CCA-B73D-DE988C7288DC}" type="parTrans" cxnId="{E3B8064B-4272-467D-8FA4-3779467AAC1A}">
      <dgm:prSet/>
      <dgm:spPr/>
      <dgm:t>
        <a:bodyPr/>
        <a:lstStyle/>
        <a:p>
          <a:endParaRPr lang="cs-CZ"/>
        </a:p>
      </dgm:t>
    </dgm:pt>
    <dgm:pt modelId="{3A4D206D-1541-43F2-A28D-70E1BA2481BC}" type="sibTrans" cxnId="{E3B8064B-4272-467D-8FA4-3779467AAC1A}">
      <dgm:prSet/>
      <dgm:spPr/>
      <dgm:t>
        <a:bodyPr/>
        <a:lstStyle/>
        <a:p>
          <a:endParaRPr lang="cs-CZ"/>
        </a:p>
      </dgm:t>
    </dgm:pt>
    <dgm:pt modelId="{C9E2F441-216C-48B2-B618-8C1335C0D6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IOC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EOC</a:t>
          </a:r>
        </a:p>
      </dgm:t>
    </dgm:pt>
    <dgm:pt modelId="{30080D87-EC98-4140-AF58-ADE50A1263C9}" type="parTrans" cxnId="{F24D36D2-988B-46FE-90AB-E219CC044A3A}">
      <dgm:prSet/>
      <dgm:spPr/>
      <dgm:t>
        <a:bodyPr/>
        <a:lstStyle/>
        <a:p>
          <a:endParaRPr lang="cs-CZ"/>
        </a:p>
      </dgm:t>
    </dgm:pt>
    <dgm:pt modelId="{771ECA1F-BCCB-4DD5-9C36-E13266C40202}" type="sibTrans" cxnId="{F24D36D2-988B-46FE-90AB-E219CC044A3A}">
      <dgm:prSet/>
      <dgm:spPr/>
      <dgm:t>
        <a:bodyPr/>
        <a:lstStyle/>
        <a:p>
          <a:endParaRPr lang="cs-CZ"/>
        </a:p>
      </dgm:t>
    </dgm:pt>
    <dgm:pt modelId="{23E608CE-A5AC-4115-A07F-DF38458CD40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EU</a:t>
          </a:r>
        </a:p>
      </dgm:t>
    </dgm:pt>
    <dgm:pt modelId="{8F93BFC7-632D-4493-896F-03662B1703FA}" type="parTrans" cxnId="{20B2B16A-D2C8-41C1-89D7-621256547B64}">
      <dgm:prSet/>
      <dgm:spPr/>
      <dgm:t>
        <a:bodyPr/>
        <a:lstStyle/>
        <a:p>
          <a:endParaRPr lang="cs-CZ"/>
        </a:p>
      </dgm:t>
    </dgm:pt>
    <dgm:pt modelId="{4F2E51AB-567B-48E2-9086-4D186D0501B6}" type="sibTrans" cxnId="{20B2B16A-D2C8-41C1-89D7-621256547B64}">
      <dgm:prSet/>
      <dgm:spPr/>
      <dgm:t>
        <a:bodyPr/>
        <a:lstStyle/>
        <a:p>
          <a:endParaRPr lang="cs-CZ"/>
        </a:p>
      </dgm:t>
    </dgm:pt>
    <dgm:pt modelId="{B75A4C82-03B9-4794-BA1D-58CECFFC03C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Rada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Evropy</a:t>
          </a:r>
        </a:p>
      </dgm:t>
    </dgm:pt>
    <dgm:pt modelId="{51F1F59B-3276-4435-B712-E32E8231E636}" type="parTrans" cxnId="{2204FBEA-D91D-4F66-B813-D1117BE07AD7}">
      <dgm:prSet/>
      <dgm:spPr/>
      <dgm:t>
        <a:bodyPr/>
        <a:lstStyle/>
        <a:p>
          <a:endParaRPr lang="cs-CZ"/>
        </a:p>
      </dgm:t>
    </dgm:pt>
    <dgm:pt modelId="{52F6BACA-908D-4186-8E80-A74FDB115ABF}" type="sibTrans" cxnId="{2204FBEA-D91D-4F66-B813-D1117BE07AD7}">
      <dgm:prSet/>
      <dgm:spPr/>
      <dgm:t>
        <a:bodyPr/>
        <a:lstStyle/>
        <a:p>
          <a:endParaRPr lang="cs-CZ"/>
        </a:p>
      </dgm:t>
    </dgm:pt>
    <dgm:pt modelId="{4152A5B5-4CB9-49C0-9515-18B072A2011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ESC</a:t>
          </a:r>
        </a:p>
      </dgm:t>
    </dgm:pt>
    <dgm:pt modelId="{3E157038-3C9B-4F9C-810A-166373E074C4}" type="parTrans" cxnId="{6945A641-17ED-435B-B1AE-003771B1B7CB}">
      <dgm:prSet/>
      <dgm:spPr/>
      <dgm:t>
        <a:bodyPr/>
        <a:lstStyle/>
        <a:p>
          <a:endParaRPr lang="cs-CZ"/>
        </a:p>
      </dgm:t>
    </dgm:pt>
    <dgm:pt modelId="{C0AC1573-3D59-43D9-8011-95AD05891EE2}" type="sibTrans" cxnId="{6945A641-17ED-435B-B1AE-003771B1B7CB}">
      <dgm:prSet/>
      <dgm:spPr/>
      <dgm:t>
        <a:bodyPr/>
        <a:lstStyle/>
        <a:p>
          <a:endParaRPr lang="cs-CZ"/>
        </a:p>
      </dgm:t>
    </dgm:pt>
    <dgm:pt modelId="{14F5B576-B747-4363-BF0B-0AAF55519F9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SA</a:t>
          </a:r>
        </a:p>
      </dgm:t>
    </dgm:pt>
    <dgm:pt modelId="{4BBE7FF4-5670-4283-8C32-2F77C19190EF}" type="parTrans" cxnId="{E004CA05-D65B-42E2-B9FE-568765E2A37F}">
      <dgm:prSet/>
      <dgm:spPr/>
      <dgm:t>
        <a:bodyPr/>
        <a:lstStyle/>
        <a:p>
          <a:endParaRPr lang="cs-CZ"/>
        </a:p>
      </dgm:t>
    </dgm:pt>
    <dgm:pt modelId="{B12D0592-3F68-4456-BF49-23F40B2CC310}" type="sibTrans" cxnId="{E004CA05-D65B-42E2-B9FE-568765E2A37F}">
      <dgm:prSet/>
      <dgm:spPr/>
      <dgm:t>
        <a:bodyPr/>
        <a:lstStyle/>
        <a:p>
          <a:endParaRPr lang="cs-CZ"/>
        </a:p>
      </dgm:t>
    </dgm:pt>
    <dgm:pt modelId="{2C7EBA0A-7C7A-4A64-9200-4076C12F786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charset="0"/>
            </a:rPr>
            <a:t>ENSGO</a:t>
          </a:r>
        </a:p>
      </dgm:t>
    </dgm:pt>
    <dgm:pt modelId="{8919C55A-551A-45E0-863E-9528EE21E295}" type="parTrans" cxnId="{8C0CDF37-2EA1-461D-A6AE-88B580C2D6D1}">
      <dgm:prSet/>
      <dgm:spPr/>
      <dgm:t>
        <a:bodyPr/>
        <a:lstStyle/>
        <a:p>
          <a:endParaRPr lang="cs-CZ"/>
        </a:p>
      </dgm:t>
    </dgm:pt>
    <dgm:pt modelId="{7E17AC7E-8982-4F1B-9993-590E1B7B0360}" type="sibTrans" cxnId="{8C0CDF37-2EA1-461D-A6AE-88B580C2D6D1}">
      <dgm:prSet/>
      <dgm:spPr/>
      <dgm:t>
        <a:bodyPr/>
        <a:lstStyle/>
        <a:p>
          <a:endParaRPr lang="cs-CZ"/>
        </a:p>
      </dgm:t>
    </dgm:pt>
    <dgm:pt modelId="{128829A6-DA0E-441B-88BA-63ED4D5668C4}" type="pres">
      <dgm:prSet presAssocID="{0CA4056F-EE36-45B3-A4BC-6DBA18FD6050}" presName="cycle" presStyleCnt="0">
        <dgm:presLayoutVars>
          <dgm:chMax val="1"/>
          <dgm:dir/>
          <dgm:animLvl val="ctr"/>
          <dgm:resizeHandles val="exact"/>
        </dgm:presLayoutVars>
      </dgm:prSet>
      <dgm:spPr/>
    </dgm:pt>
    <dgm:pt modelId="{8DD905D1-086B-426D-8288-7108641BD7CD}" type="pres">
      <dgm:prSet presAssocID="{6AC9672D-22DB-4DB9-A77B-CD2CE931702F}" presName="centerShape" presStyleLbl="node0" presStyleIdx="0" presStyleCnt="1"/>
      <dgm:spPr/>
      <dgm:t>
        <a:bodyPr/>
        <a:lstStyle/>
        <a:p>
          <a:endParaRPr lang="cs-CZ"/>
        </a:p>
      </dgm:t>
    </dgm:pt>
    <dgm:pt modelId="{034A9405-2A00-4FD9-9344-5BEAFCDB757A}" type="pres">
      <dgm:prSet presAssocID="{30080D87-EC98-4140-AF58-ADE50A1263C9}" presName="Name9" presStyleLbl="parChTrans1D2" presStyleIdx="0" presStyleCnt="6"/>
      <dgm:spPr/>
      <dgm:t>
        <a:bodyPr/>
        <a:lstStyle/>
        <a:p>
          <a:endParaRPr lang="cs-CZ"/>
        </a:p>
      </dgm:t>
    </dgm:pt>
    <dgm:pt modelId="{B7F545DD-0810-4070-95A5-B45783F808B2}" type="pres">
      <dgm:prSet presAssocID="{30080D87-EC98-4140-AF58-ADE50A1263C9}" presName="connTx" presStyleLbl="parChTrans1D2" presStyleIdx="0" presStyleCnt="6"/>
      <dgm:spPr/>
      <dgm:t>
        <a:bodyPr/>
        <a:lstStyle/>
        <a:p>
          <a:endParaRPr lang="cs-CZ"/>
        </a:p>
      </dgm:t>
    </dgm:pt>
    <dgm:pt modelId="{76366031-C7A3-4B97-8152-3FBECE610751}" type="pres">
      <dgm:prSet presAssocID="{C9E2F441-216C-48B2-B618-8C1335C0D617}" presName="node" presStyleLbl="node1" presStyleIdx="0" presStyleCnt="6">
        <dgm:presLayoutVars>
          <dgm:bulletEnabled val="1"/>
        </dgm:presLayoutVars>
      </dgm:prSet>
      <dgm:spPr/>
      <dgm:t>
        <a:bodyPr/>
        <a:lstStyle/>
        <a:p>
          <a:endParaRPr lang="cs-CZ"/>
        </a:p>
      </dgm:t>
    </dgm:pt>
    <dgm:pt modelId="{61ED2664-1329-4D8F-A286-7F7A3886AEF4}" type="pres">
      <dgm:prSet presAssocID="{8F93BFC7-632D-4493-896F-03662B1703FA}" presName="Name9" presStyleLbl="parChTrans1D2" presStyleIdx="1" presStyleCnt="6"/>
      <dgm:spPr/>
      <dgm:t>
        <a:bodyPr/>
        <a:lstStyle/>
        <a:p>
          <a:endParaRPr lang="cs-CZ"/>
        </a:p>
      </dgm:t>
    </dgm:pt>
    <dgm:pt modelId="{82EE87F9-3834-4624-8132-9328BCD54AD2}" type="pres">
      <dgm:prSet presAssocID="{8F93BFC7-632D-4493-896F-03662B1703FA}" presName="connTx" presStyleLbl="parChTrans1D2" presStyleIdx="1" presStyleCnt="6"/>
      <dgm:spPr/>
      <dgm:t>
        <a:bodyPr/>
        <a:lstStyle/>
        <a:p>
          <a:endParaRPr lang="cs-CZ"/>
        </a:p>
      </dgm:t>
    </dgm:pt>
    <dgm:pt modelId="{1C025A5A-FEAF-48A5-9BDC-92944FABD238}" type="pres">
      <dgm:prSet presAssocID="{23E608CE-A5AC-4115-A07F-DF38458CD40D}" presName="node" presStyleLbl="node1" presStyleIdx="1" presStyleCnt="6">
        <dgm:presLayoutVars>
          <dgm:bulletEnabled val="1"/>
        </dgm:presLayoutVars>
      </dgm:prSet>
      <dgm:spPr/>
      <dgm:t>
        <a:bodyPr/>
        <a:lstStyle/>
        <a:p>
          <a:endParaRPr lang="cs-CZ"/>
        </a:p>
      </dgm:t>
    </dgm:pt>
    <dgm:pt modelId="{3266C9EE-FF81-4570-B2F6-DCA0A5165409}" type="pres">
      <dgm:prSet presAssocID="{51F1F59B-3276-4435-B712-E32E8231E636}" presName="Name9" presStyleLbl="parChTrans1D2" presStyleIdx="2" presStyleCnt="6"/>
      <dgm:spPr/>
      <dgm:t>
        <a:bodyPr/>
        <a:lstStyle/>
        <a:p>
          <a:endParaRPr lang="cs-CZ"/>
        </a:p>
      </dgm:t>
    </dgm:pt>
    <dgm:pt modelId="{BC15EF74-843F-4BEE-951E-88172CBC2420}" type="pres">
      <dgm:prSet presAssocID="{51F1F59B-3276-4435-B712-E32E8231E636}" presName="connTx" presStyleLbl="parChTrans1D2" presStyleIdx="2" presStyleCnt="6"/>
      <dgm:spPr/>
      <dgm:t>
        <a:bodyPr/>
        <a:lstStyle/>
        <a:p>
          <a:endParaRPr lang="cs-CZ"/>
        </a:p>
      </dgm:t>
    </dgm:pt>
    <dgm:pt modelId="{2253CF30-77BE-4CC7-9EAA-23F60DED64CF}" type="pres">
      <dgm:prSet presAssocID="{B75A4C82-03B9-4794-BA1D-58CECFFC03CF}" presName="node" presStyleLbl="node1" presStyleIdx="2" presStyleCnt="6">
        <dgm:presLayoutVars>
          <dgm:bulletEnabled val="1"/>
        </dgm:presLayoutVars>
      </dgm:prSet>
      <dgm:spPr/>
      <dgm:t>
        <a:bodyPr/>
        <a:lstStyle/>
        <a:p>
          <a:endParaRPr lang="cs-CZ"/>
        </a:p>
      </dgm:t>
    </dgm:pt>
    <dgm:pt modelId="{E83C0B4F-CF26-4170-84F8-C0C2101CA326}" type="pres">
      <dgm:prSet presAssocID="{3E157038-3C9B-4F9C-810A-166373E074C4}" presName="Name9" presStyleLbl="parChTrans1D2" presStyleIdx="3" presStyleCnt="6"/>
      <dgm:spPr/>
      <dgm:t>
        <a:bodyPr/>
        <a:lstStyle/>
        <a:p>
          <a:endParaRPr lang="cs-CZ"/>
        </a:p>
      </dgm:t>
    </dgm:pt>
    <dgm:pt modelId="{41B5898C-2FF3-4275-B60F-E53F83E7C183}" type="pres">
      <dgm:prSet presAssocID="{3E157038-3C9B-4F9C-810A-166373E074C4}" presName="connTx" presStyleLbl="parChTrans1D2" presStyleIdx="3" presStyleCnt="6"/>
      <dgm:spPr/>
      <dgm:t>
        <a:bodyPr/>
        <a:lstStyle/>
        <a:p>
          <a:endParaRPr lang="cs-CZ"/>
        </a:p>
      </dgm:t>
    </dgm:pt>
    <dgm:pt modelId="{5525AF2E-B4D2-4A02-A537-241DF4A9EBE0}" type="pres">
      <dgm:prSet presAssocID="{4152A5B5-4CB9-49C0-9515-18B072A20119}" presName="node" presStyleLbl="node1" presStyleIdx="3" presStyleCnt="6">
        <dgm:presLayoutVars>
          <dgm:bulletEnabled val="1"/>
        </dgm:presLayoutVars>
      </dgm:prSet>
      <dgm:spPr/>
      <dgm:t>
        <a:bodyPr/>
        <a:lstStyle/>
        <a:p>
          <a:endParaRPr lang="cs-CZ"/>
        </a:p>
      </dgm:t>
    </dgm:pt>
    <dgm:pt modelId="{688A0324-2141-4C63-B99D-3911EA102193}" type="pres">
      <dgm:prSet presAssocID="{4BBE7FF4-5670-4283-8C32-2F77C19190EF}" presName="Name9" presStyleLbl="parChTrans1D2" presStyleIdx="4" presStyleCnt="6"/>
      <dgm:spPr/>
      <dgm:t>
        <a:bodyPr/>
        <a:lstStyle/>
        <a:p>
          <a:endParaRPr lang="cs-CZ"/>
        </a:p>
      </dgm:t>
    </dgm:pt>
    <dgm:pt modelId="{96DC88C0-95F9-4360-8990-CAB3A50FA2B4}" type="pres">
      <dgm:prSet presAssocID="{4BBE7FF4-5670-4283-8C32-2F77C19190EF}" presName="connTx" presStyleLbl="parChTrans1D2" presStyleIdx="4" presStyleCnt="6"/>
      <dgm:spPr/>
      <dgm:t>
        <a:bodyPr/>
        <a:lstStyle/>
        <a:p>
          <a:endParaRPr lang="cs-CZ"/>
        </a:p>
      </dgm:t>
    </dgm:pt>
    <dgm:pt modelId="{CC5F6A9D-F178-4F7C-915E-D839C1E1DD59}" type="pres">
      <dgm:prSet presAssocID="{14F5B576-B747-4363-BF0B-0AAF55519F92}" presName="node" presStyleLbl="node1" presStyleIdx="4" presStyleCnt="6">
        <dgm:presLayoutVars>
          <dgm:bulletEnabled val="1"/>
        </dgm:presLayoutVars>
      </dgm:prSet>
      <dgm:spPr/>
      <dgm:t>
        <a:bodyPr/>
        <a:lstStyle/>
        <a:p>
          <a:endParaRPr lang="cs-CZ"/>
        </a:p>
      </dgm:t>
    </dgm:pt>
    <dgm:pt modelId="{EFCE55E5-B661-4FA7-9D86-0558B799FF24}" type="pres">
      <dgm:prSet presAssocID="{8919C55A-551A-45E0-863E-9528EE21E295}" presName="Name9" presStyleLbl="parChTrans1D2" presStyleIdx="5" presStyleCnt="6"/>
      <dgm:spPr/>
      <dgm:t>
        <a:bodyPr/>
        <a:lstStyle/>
        <a:p>
          <a:endParaRPr lang="cs-CZ"/>
        </a:p>
      </dgm:t>
    </dgm:pt>
    <dgm:pt modelId="{D9656E1B-2992-4E9B-BAC3-792EA1BB0A0B}" type="pres">
      <dgm:prSet presAssocID="{8919C55A-551A-45E0-863E-9528EE21E295}" presName="connTx" presStyleLbl="parChTrans1D2" presStyleIdx="5" presStyleCnt="6"/>
      <dgm:spPr/>
      <dgm:t>
        <a:bodyPr/>
        <a:lstStyle/>
        <a:p>
          <a:endParaRPr lang="cs-CZ"/>
        </a:p>
      </dgm:t>
    </dgm:pt>
    <dgm:pt modelId="{D87C8B3C-E78B-4A1E-827D-C5F1E7F647A8}" type="pres">
      <dgm:prSet presAssocID="{2C7EBA0A-7C7A-4A64-9200-4076C12F7861}" presName="node" presStyleLbl="node1" presStyleIdx="5" presStyleCnt="6">
        <dgm:presLayoutVars>
          <dgm:bulletEnabled val="1"/>
        </dgm:presLayoutVars>
      </dgm:prSet>
      <dgm:spPr/>
      <dgm:t>
        <a:bodyPr/>
        <a:lstStyle/>
        <a:p>
          <a:endParaRPr lang="cs-CZ"/>
        </a:p>
      </dgm:t>
    </dgm:pt>
  </dgm:ptLst>
  <dgm:cxnLst>
    <dgm:cxn modelId="{6945A641-17ED-435B-B1AE-003771B1B7CB}" srcId="{6AC9672D-22DB-4DB9-A77B-CD2CE931702F}" destId="{4152A5B5-4CB9-49C0-9515-18B072A20119}" srcOrd="3" destOrd="0" parTransId="{3E157038-3C9B-4F9C-810A-166373E074C4}" sibTransId="{C0AC1573-3D59-43D9-8011-95AD05891EE2}"/>
    <dgm:cxn modelId="{04C9A875-3F8C-4C25-B0C5-36A9A17E5852}" type="presOf" srcId="{8919C55A-551A-45E0-863E-9528EE21E295}" destId="{D9656E1B-2992-4E9B-BAC3-792EA1BB0A0B}" srcOrd="1" destOrd="0" presId="urn:microsoft.com/office/officeart/2005/8/layout/radial1"/>
    <dgm:cxn modelId="{F95A4B6D-52D9-4ADD-9130-063B227E46AD}" type="presOf" srcId="{4BBE7FF4-5670-4283-8C32-2F77C19190EF}" destId="{96DC88C0-95F9-4360-8990-CAB3A50FA2B4}" srcOrd="1" destOrd="0" presId="urn:microsoft.com/office/officeart/2005/8/layout/radial1"/>
    <dgm:cxn modelId="{6352C144-17C6-40D1-A888-BCF0AAB8E74B}" type="presOf" srcId="{30080D87-EC98-4140-AF58-ADE50A1263C9}" destId="{034A9405-2A00-4FD9-9344-5BEAFCDB757A}" srcOrd="0" destOrd="0" presId="urn:microsoft.com/office/officeart/2005/8/layout/radial1"/>
    <dgm:cxn modelId="{C728466E-E8B6-4885-86FE-FDDA6CAA2103}" type="presOf" srcId="{6AC9672D-22DB-4DB9-A77B-CD2CE931702F}" destId="{8DD905D1-086B-426D-8288-7108641BD7CD}" srcOrd="0" destOrd="0" presId="urn:microsoft.com/office/officeart/2005/8/layout/radial1"/>
    <dgm:cxn modelId="{EB2469DE-AC4F-4A20-A94A-F70F4A859970}" type="presOf" srcId="{3E157038-3C9B-4F9C-810A-166373E074C4}" destId="{E83C0B4F-CF26-4170-84F8-C0C2101CA326}" srcOrd="0" destOrd="0" presId="urn:microsoft.com/office/officeart/2005/8/layout/radial1"/>
    <dgm:cxn modelId="{328108DB-1FE4-4A7D-BC33-AC98CFFCA31D}" type="presOf" srcId="{30080D87-EC98-4140-AF58-ADE50A1263C9}" destId="{B7F545DD-0810-4070-95A5-B45783F808B2}" srcOrd="1" destOrd="0" presId="urn:microsoft.com/office/officeart/2005/8/layout/radial1"/>
    <dgm:cxn modelId="{2204FBEA-D91D-4F66-B813-D1117BE07AD7}" srcId="{6AC9672D-22DB-4DB9-A77B-CD2CE931702F}" destId="{B75A4C82-03B9-4794-BA1D-58CECFFC03CF}" srcOrd="2" destOrd="0" parTransId="{51F1F59B-3276-4435-B712-E32E8231E636}" sibTransId="{52F6BACA-908D-4186-8E80-A74FDB115ABF}"/>
    <dgm:cxn modelId="{F2E0EBC6-7E7D-4262-9A8D-9769126CEF19}" type="presOf" srcId="{B75A4C82-03B9-4794-BA1D-58CECFFC03CF}" destId="{2253CF30-77BE-4CC7-9EAA-23F60DED64CF}" srcOrd="0" destOrd="0" presId="urn:microsoft.com/office/officeart/2005/8/layout/radial1"/>
    <dgm:cxn modelId="{20B2B16A-D2C8-41C1-89D7-621256547B64}" srcId="{6AC9672D-22DB-4DB9-A77B-CD2CE931702F}" destId="{23E608CE-A5AC-4115-A07F-DF38458CD40D}" srcOrd="1" destOrd="0" parTransId="{8F93BFC7-632D-4493-896F-03662B1703FA}" sibTransId="{4F2E51AB-567B-48E2-9086-4D186D0501B6}"/>
    <dgm:cxn modelId="{0E3F75F3-0BF0-4674-84B4-FB148DE2A1E0}" type="presOf" srcId="{C9E2F441-216C-48B2-B618-8C1335C0D617}" destId="{76366031-C7A3-4B97-8152-3FBECE610751}" srcOrd="0" destOrd="0" presId="urn:microsoft.com/office/officeart/2005/8/layout/radial1"/>
    <dgm:cxn modelId="{CC3859F7-A143-4EEF-9B84-FA70203513EF}" type="presOf" srcId="{8919C55A-551A-45E0-863E-9528EE21E295}" destId="{EFCE55E5-B661-4FA7-9D86-0558B799FF24}" srcOrd="0" destOrd="0" presId="urn:microsoft.com/office/officeart/2005/8/layout/radial1"/>
    <dgm:cxn modelId="{44B4199B-87A2-40CF-9AED-703AFBA972C4}" type="presOf" srcId="{8F93BFC7-632D-4493-896F-03662B1703FA}" destId="{82EE87F9-3834-4624-8132-9328BCD54AD2}" srcOrd="1" destOrd="0" presId="urn:microsoft.com/office/officeart/2005/8/layout/radial1"/>
    <dgm:cxn modelId="{0034359B-96DF-4BE7-A9A7-65799FB30CCC}" type="presOf" srcId="{2C7EBA0A-7C7A-4A64-9200-4076C12F7861}" destId="{D87C8B3C-E78B-4A1E-827D-C5F1E7F647A8}" srcOrd="0" destOrd="0" presId="urn:microsoft.com/office/officeart/2005/8/layout/radial1"/>
    <dgm:cxn modelId="{CF450021-5AB0-4D76-95B5-FC71A4C142A6}" type="presOf" srcId="{4152A5B5-4CB9-49C0-9515-18B072A20119}" destId="{5525AF2E-B4D2-4A02-A537-241DF4A9EBE0}" srcOrd="0" destOrd="0" presId="urn:microsoft.com/office/officeart/2005/8/layout/radial1"/>
    <dgm:cxn modelId="{41F80C2F-0D0A-4264-A169-45B32F1D55A4}" type="presOf" srcId="{8F93BFC7-632D-4493-896F-03662B1703FA}" destId="{61ED2664-1329-4D8F-A286-7F7A3886AEF4}" srcOrd="0" destOrd="0" presId="urn:microsoft.com/office/officeart/2005/8/layout/radial1"/>
    <dgm:cxn modelId="{E004CA05-D65B-42E2-B9FE-568765E2A37F}" srcId="{6AC9672D-22DB-4DB9-A77B-CD2CE931702F}" destId="{14F5B576-B747-4363-BF0B-0AAF55519F92}" srcOrd="4" destOrd="0" parTransId="{4BBE7FF4-5670-4283-8C32-2F77C19190EF}" sibTransId="{B12D0592-3F68-4456-BF49-23F40B2CC310}"/>
    <dgm:cxn modelId="{F24D36D2-988B-46FE-90AB-E219CC044A3A}" srcId="{6AC9672D-22DB-4DB9-A77B-CD2CE931702F}" destId="{C9E2F441-216C-48B2-B618-8C1335C0D617}" srcOrd="0" destOrd="0" parTransId="{30080D87-EC98-4140-AF58-ADE50A1263C9}" sibTransId="{771ECA1F-BCCB-4DD5-9C36-E13266C40202}"/>
    <dgm:cxn modelId="{86246527-BCD2-4499-913F-60B910A438D0}" type="presOf" srcId="{51F1F59B-3276-4435-B712-E32E8231E636}" destId="{BC15EF74-843F-4BEE-951E-88172CBC2420}" srcOrd="1" destOrd="0" presId="urn:microsoft.com/office/officeart/2005/8/layout/radial1"/>
    <dgm:cxn modelId="{8C0CDF37-2EA1-461D-A6AE-88B580C2D6D1}" srcId="{6AC9672D-22DB-4DB9-A77B-CD2CE931702F}" destId="{2C7EBA0A-7C7A-4A64-9200-4076C12F7861}" srcOrd="5" destOrd="0" parTransId="{8919C55A-551A-45E0-863E-9528EE21E295}" sibTransId="{7E17AC7E-8982-4F1B-9993-590E1B7B0360}"/>
    <dgm:cxn modelId="{2C94A762-86DF-4907-9B50-E8E3A3178912}" type="presOf" srcId="{51F1F59B-3276-4435-B712-E32E8231E636}" destId="{3266C9EE-FF81-4570-B2F6-DCA0A5165409}" srcOrd="0" destOrd="0" presId="urn:microsoft.com/office/officeart/2005/8/layout/radial1"/>
    <dgm:cxn modelId="{3190B23B-FC1F-4108-8008-5570C54FB71C}" type="presOf" srcId="{23E608CE-A5AC-4115-A07F-DF38458CD40D}" destId="{1C025A5A-FEAF-48A5-9BDC-92944FABD238}" srcOrd="0" destOrd="0" presId="urn:microsoft.com/office/officeart/2005/8/layout/radial1"/>
    <dgm:cxn modelId="{E5E91F4C-FF09-4C34-91F8-6DD5B6A7AE4A}" type="presOf" srcId="{3E157038-3C9B-4F9C-810A-166373E074C4}" destId="{41B5898C-2FF3-4275-B60F-E53F83E7C183}" srcOrd="1" destOrd="0" presId="urn:microsoft.com/office/officeart/2005/8/layout/radial1"/>
    <dgm:cxn modelId="{88FA210B-9231-4485-9782-50B531047EEC}" type="presOf" srcId="{14F5B576-B747-4363-BF0B-0AAF55519F92}" destId="{CC5F6A9D-F178-4F7C-915E-D839C1E1DD59}" srcOrd="0" destOrd="0" presId="urn:microsoft.com/office/officeart/2005/8/layout/radial1"/>
    <dgm:cxn modelId="{E04A8F08-A146-450C-959B-3D518A51CBF1}" type="presOf" srcId="{4BBE7FF4-5670-4283-8C32-2F77C19190EF}" destId="{688A0324-2141-4C63-B99D-3911EA102193}" srcOrd="0" destOrd="0" presId="urn:microsoft.com/office/officeart/2005/8/layout/radial1"/>
    <dgm:cxn modelId="{F9DB1FF6-F5D6-416C-B375-A253F56D3141}" type="presOf" srcId="{0CA4056F-EE36-45B3-A4BC-6DBA18FD6050}" destId="{128829A6-DA0E-441B-88BA-63ED4D5668C4}" srcOrd="0" destOrd="0" presId="urn:microsoft.com/office/officeart/2005/8/layout/radial1"/>
    <dgm:cxn modelId="{E3B8064B-4272-467D-8FA4-3779467AAC1A}" srcId="{0CA4056F-EE36-45B3-A4BC-6DBA18FD6050}" destId="{6AC9672D-22DB-4DB9-A77B-CD2CE931702F}" srcOrd="0" destOrd="0" parTransId="{C1CD8A60-50F6-4CCA-B73D-DE988C7288DC}" sibTransId="{3A4D206D-1541-43F2-A28D-70E1BA2481BC}"/>
    <dgm:cxn modelId="{46414B63-0619-4BC1-A2D5-4416EEE66E3E}" type="presParOf" srcId="{128829A6-DA0E-441B-88BA-63ED4D5668C4}" destId="{8DD905D1-086B-426D-8288-7108641BD7CD}" srcOrd="0" destOrd="0" presId="urn:microsoft.com/office/officeart/2005/8/layout/radial1"/>
    <dgm:cxn modelId="{DF21C4BF-F5BE-400F-86E9-044A1CE66E7A}" type="presParOf" srcId="{128829A6-DA0E-441B-88BA-63ED4D5668C4}" destId="{034A9405-2A00-4FD9-9344-5BEAFCDB757A}" srcOrd="1" destOrd="0" presId="urn:microsoft.com/office/officeart/2005/8/layout/radial1"/>
    <dgm:cxn modelId="{F5EC39A8-BCF8-4A68-95BF-78D22655B118}" type="presParOf" srcId="{034A9405-2A00-4FD9-9344-5BEAFCDB757A}" destId="{B7F545DD-0810-4070-95A5-B45783F808B2}" srcOrd="0" destOrd="0" presId="urn:microsoft.com/office/officeart/2005/8/layout/radial1"/>
    <dgm:cxn modelId="{A5F63795-BAC8-41F3-B8E9-04280EB98002}" type="presParOf" srcId="{128829A6-DA0E-441B-88BA-63ED4D5668C4}" destId="{76366031-C7A3-4B97-8152-3FBECE610751}" srcOrd="2" destOrd="0" presId="urn:microsoft.com/office/officeart/2005/8/layout/radial1"/>
    <dgm:cxn modelId="{8C489390-1AC3-41A2-9785-11E9BC435422}" type="presParOf" srcId="{128829A6-DA0E-441B-88BA-63ED4D5668C4}" destId="{61ED2664-1329-4D8F-A286-7F7A3886AEF4}" srcOrd="3" destOrd="0" presId="urn:microsoft.com/office/officeart/2005/8/layout/radial1"/>
    <dgm:cxn modelId="{E492EDA9-2EF8-431A-A947-9ACF4F4C6015}" type="presParOf" srcId="{61ED2664-1329-4D8F-A286-7F7A3886AEF4}" destId="{82EE87F9-3834-4624-8132-9328BCD54AD2}" srcOrd="0" destOrd="0" presId="urn:microsoft.com/office/officeart/2005/8/layout/radial1"/>
    <dgm:cxn modelId="{A6CE4112-1CA0-41FC-BA70-83C1CA3595D0}" type="presParOf" srcId="{128829A6-DA0E-441B-88BA-63ED4D5668C4}" destId="{1C025A5A-FEAF-48A5-9BDC-92944FABD238}" srcOrd="4" destOrd="0" presId="urn:microsoft.com/office/officeart/2005/8/layout/radial1"/>
    <dgm:cxn modelId="{9BEE2DE4-5094-4AED-91E1-1D96FE2C72BA}" type="presParOf" srcId="{128829A6-DA0E-441B-88BA-63ED4D5668C4}" destId="{3266C9EE-FF81-4570-B2F6-DCA0A5165409}" srcOrd="5" destOrd="0" presId="urn:microsoft.com/office/officeart/2005/8/layout/radial1"/>
    <dgm:cxn modelId="{297C318C-EC61-4171-936E-D236B05FCF3C}" type="presParOf" srcId="{3266C9EE-FF81-4570-B2F6-DCA0A5165409}" destId="{BC15EF74-843F-4BEE-951E-88172CBC2420}" srcOrd="0" destOrd="0" presId="urn:microsoft.com/office/officeart/2005/8/layout/radial1"/>
    <dgm:cxn modelId="{39FC5286-0D22-4EEF-B489-448A28FEC32D}" type="presParOf" srcId="{128829A6-DA0E-441B-88BA-63ED4D5668C4}" destId="{2253CF30-77BE-4CC7-9EAA-23F60DED64CF}" srcOrd="6" destOrd="0" presId="urn:microsoft.com/office/officeart/2005/8/layout/radial1"/>
    <dgm:cxn modelId="{5A354302-D94E-4C8D-8A27-6864536A985D}" type="presParOf" srcId="{128829A6-DA0E-441B-88BA-63ED4D5668C4}" destId="{E83C0B4F-CF26-4170-84F8-C0C2101CA326}" srcOrd="7" destOrd="0" presId="urn:microsoft.com/office/officeart/2005/8/layout/radial1"/>
    <dgm:cxn modelId="{11C15250-38B4-4F8B-900E-30B9FBBD6114}" type="presParOf" srcId="{E83C0B4F-CF26-4170-84F8-C0C2101CA326}" destId="{41B5898C-2FF3-4275-B60F-E53F83E7C183}" srcOrd="0" destOrd="0" presId="urn:microsoft.com/office/officeart/2005/8/layout/radial1"/>
    <dgm:cxn modelId="{CAF0243C-92EB-4F32-B1C4-BF49231D7D5B}" type="presParOf" srcId="{128829A6-DA0E-441B-88BA-63ED4D5668C4}" destId="{5525AF2E-B4D2-4A02-A537-241DF4A9EBE0}" srcOrd="8" destOrd="0" presId="urn:microsoft.com/office/officeart/2005/8/layout/radial1"/>
    <dgm:cxn modelId="{FD8D103F-A8F5-4461-A89C-FB454C3D2B6F}" type="presParOf" srcId="{128829A6-DA0E-441B-88BA-63ED4D5668C4}" destId="{688A0324-2141-4C63-B99D-3911EA102193}" srcOrd="9" destOrd="0" presId="urn:microsoft.com/office/officeart/2005/8/layout/radial1"/>
    <dgm:cxn modelId="{BF86DDF3-4E1D-481D-8461-8F4820978471}" type="presParOf" srcId="{688A0324-2141-4C63-B99D-3911EA102193}" destId="{96DC88C0-95F9-4360-8990-CAB3A50FA2B4}" srcOrd="0" destOrd="0" presId="urn:microsoft.com/office/officeart/2005/8/layout/radial1"/>
    <dgm:cxn modelId="{CEB3907B-CD24-43F5-BAC8-4A02EA666F78}" type="presParOf" srcId="{128829A6-DA0E-441B-88BA-63ED4D5668C4}" destId="{CC5F6A9D-F178-4F7C-915E-D839C1E1DD59}" srcOrd="10" destOrd="0" presId="urn:microsoft.com/office/officeart/2005/8/layout/radial1"/>
    <dgm:cxn modelId="{156F3BE9-1546-4D13-AA27-E4B5C08D6B34}" type="presParOf" srcId="{128829A6-DA0E-441B-88BA-63ED4D5668C4}" destId="{EFCE55E5-B661-4FA7-9D86-0558B799FF24}" srcOrd="11" destOrd="0" presId="urn:microsoft.com/office/officeart/2005/8/layout/radial1"/>
    <dgm:cxn modelId="{6E3A16DE-27C0-4542-B5B4-CE43CF69F0DE}" type="presParOf" srcId="{EFCE55E5-B661-4FA7-9D86-0558B799FF24}" destId="{D9656E1B-2992-4E9B-BAC3-792EA1BB0A0B}" srcOrd="0" destOrd="0" presId="urn:microsoft.com/office/officeart/2005/8/layout/radial1"/>
    <dgm:cxn modelId="{4AE6AA94-070A-46AA-9649-046E9409C62F}" type="presParOf" srcId="{128829A6-DA0E-441B-88BA-63ED4D5668C4}" destId="{D87C8B3C-E78B-4A1E-827D-C5F1E7F647A8}"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905D1-086B-426D-8288-7108641BD7CD}">
      <dsp:nvSpPr>
        <dsp:cNvPr id="0" name=""/>
        <dsp:cNvSpPr/>
      </dsp:nvSpPr>
      <dsp:spPr>
        <a:xfrm>
          <a:off x="1403959" y="1647641"/>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700" b="0" i="0" u="none" strike="noStrike" kern="1200" cap="none" normalizeH="0" baseline="0" smtClean="0">
              <a:ln>
                <a:noFill/>
              </a:ln>
              <a:solidFill>
                <a:schemeClr val="tx1"/>
              </a:solidFill>
              <a:effectLst/>
              <a:latin typeface="Arial" charset="0"/>
            </a:rPr>
            <a:t>Sport</a:t>
          </a:r>
        </a:p>
      </dsp:txBody>
      <dsp:txXfrm>
        <a:off x="1584188" y="1827870"/>
        <a:ext cx="870222" cy="870222"/>
      </dsp:txXfrm>
    </dsp:sp>
    <dsp:sp modelId="{034A9405-2A00-4FD9-9344-5BEAFCDB757A}">
      <dsp:nvSpPr>
        <dsp:cNvPr id="0" name=""/>
        <dsp:cNvSpPr/>
      </dsp:nvSpPr>
      <dsp:spPr>
        <a:xfrm rot="16200000">
          <a:off x="1833163" y="1434079"/>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009993" y="1452197"/>
        <a:ext cx="18613" cy="18613"/>
      </dsp:txXfrm>
    </dsp:sp>
    <dsp:sp modelId="{76366031-C7A3-4B97-8152-3FBECE610751}">
      <dsp:nvSpPr>
        <dsp:cNvPr id="0" name=""/>
        <dsp:cNvSpPr/>
      </dsp:nvSpPr>
      <dsp:spPr>
        <a:xfrm>
          <a:off x="1403959" y="44687"/>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IOC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EOC</a:t>
          </a:r>
        </a:p>
      </dsp:txBody>
      <dsp:txXfrm>
        <a:off x="1584188" y="224916"/>
        <a:ext cx="870222" cy="870222"/>
      </dsp:txXfrm>
    </dsp:sp>
    <dsp:sp modelId="{61ED2664-1329-4D8F-A286-7F7A3886AEF4}">
      <dsp:nvSpPr>
        <dsp:cNvPr id="0" name=""/>
        <dsp:cNvSpPr/>
      </dsp:nvSpPr>
      <dsp:spPr>
        <a:xfrm rot="19800000">
          <a:off x="2527262" y="1834817"/>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704092" y="1852936"/>
        <a:ext cx="18613" cy="18613"/>
      </dsp:txXfrm>
    </dsp:sp>
    <dsp:sp modelId="{1C025A5A-FEAF-48A5-9BDC-92944FABD238}">
      <dsp:nvSpPr>
        <dsp:cNvPr id="0" name=""/>
        <dsp:cNvSpPr/>
      </dsp:nvSpPr>
      <dsp:spPr>
        <a:xfrm>
          <a:off x="2792158" y="84616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EU</a:t>
          </a:r>
        </a:p>
      </dsp:txBody>
      <dsp:txXfrm>
        <a:off x="2972387" y="1026393"/>
        <a:ext cx="870222" cy="870222"/>
      </dsp:txXfrm>
    </dsp:sp>
    <dsp:sp modelId="{3266C9EE-FF81-4570-B2F6-DCA0A5165409}">
      <dsp:nvSpPr>
        <dsp:cNvPr id="0" name=""/>
        <dsp:cNvSpPr/>
      </dsp:nvSpPr>
      <dsp:spPr>
        <a:xfrm rot="1800000">
          <a:off x="2527262" y="2636294"/>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704092" y="2654413"/>
        <a:ext cx="18613" cy="18613"/>
      </dsp:txXfrm>
    </dsp:sp>
    <dsp:sp modelId="{2253CF30-77BE-4CC7-9EAA-23F60DED64CF}">
      <dsp:nvSpPr>
        <dsp:cNvPr id="0" name=""/>
        <dsp:cNvSpPr/>
      </dsp:nvSpPr>
      <dsp:spPr>
        <a:xfrm>
          <a:off x="2792158" y="2449118"/>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Rada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Evropy</a:t>
          </a:r>
        </a:p>
      </dsp:txBody>
      <dsp:txXfrm>
        <a:off x="2972387" y="2629347"/>
        <a:ext cx="870222" cy="870222"/>
      </dsp:txXfrm>
    </dsp:sp>
    <dsp:sp modelId="{E83C0B4F-CF26-4170-84F8-C0C2101CA326}">
      <dsp:nvSpPr>
        <dsp:cNvPr id="0" name=""/>
        <dsp:cNvSpPr/>
      </dsp:nvSpPr>
      <dsp:spPr>
        <a:xfrm rot="5400000">
          <a:off x="1833163" y="3037032"/>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009993" y="3055151"/>
        <a:ext cx="18613" cy="18613"/>
      </dsp:txXfrm>
    </dsp:sp>
    <dsp:sp modelId="{5525AF2E-B4D2-4A02-A537-241DF4A9EBE0}">
      <dsp:nvSpPr>
        <dsp:cNvPr id="0" name=""/>
        <dsp:cNvSpPr/>
      </dsp:nvSpPr>
      <dsp:spPr>
        <a:xfrm>
          <a:off x="1403959" y="325059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ESC</a:t>
          </a:r>
        </a:p>
      </dsp:txBody>
      <dsp:txXfrm>
        <a:off x="1584188" y="3430823"/>
        <a:ext cx="870222" cy="870222"/>
      </dsp:txXfrm>
    </dsp:sp>
    <dsp:sp modelId="{688A0324-2141-4C63-B99D-3911EA102193}">
      <dsp:nvSpPr>
        <dsp:cNvPr id="0" name=""/>
        <dsp:cNvSpPr/>
      </dsp:nvSpPr>
      <dsp:spPr>
        <a:xfrm rot="9000000">
          <a:off x="1139064" y="2636294"/>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1315893" y="2654413"/>
        <a:ext cx="18613" cy="18613"/>
      </dsp:txXfrm>
    </dsp:sp>
    <dsp:sp modelId="{CC5F6A9D-F178-4F7C-915E-D839C1E1DD59}">
      <dsp:nvSpPr>
        <dsp:cNvPr id="0" name=""/>
        <dsp:cNvSpPr/>
      </dsp:nvSpPr>
      <dsp:spPr>
        <a:xfrm>
          <a:off x="15761" y="2449118"/>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SA</a:t>
          </a:r>
        </a:p>
      </dsp:txBody>
      <dsp:txXfrm>
        <a:off x="195990" y="2629347"/>
        <a:ext cx="870222" cy="870222"/>
      </dsp:txXfrm>
    </dsp:sp>
    <dsp:sp modelId="{EFCE55E5-B661-4FA7-9D86-0558B799FF24}">
      <dsp:nvSpPr>
        <dsp:cNvPr id="0" name=""/>
        <dsp:cNvSpPr/>
      </dsp:nvSpPr>
      <dsp:spPr>
        <a:xfrm rot="12600000">
          <a:off x="1139064" y="1834817"/>
          <a:ext cx="372273" cy="54851"/>
        </a:xfrm>
        <a:custGeom>
          <a:avLst/>
          <a:gdLst/>
          <a:ahLst/>
          <a:cxnLst/>
          <a:rect l="0" t="0" r="0" b="0"/>
          <a:pathLst>
            <a:path>
              <a:moveTo>
                <a:pt x="0" y="27425"/>
              </a:moveTo>
              <a:lnTo>
                <a:pt x="37227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1315893" y="1852936"/>
        <a:ext cx="18613" cy="18613"/>
      </dsp:txXfrm>
    </dsp:sp>
    <dsp:sp modelId="{D87C8B3C-E78B-4A1E-827D-C5F1E7F647A8}">
      <dsp:nvSpPr>
        <dsp:cNvPr id="0" name=""/>
        <dsp:cNvSpPr/>
      </dsp:nvSpPr>
      <dsp:spPr>
        <a:xfrm>
          <a:off x="15761" y="846164"/>
          <a:ext cx="1230680" cy="1230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smtClean="0">
              <a:ln>
                <a:noFill/>
              </a:ln>
              <a:solidFill>
                <a:schemeClr val="tx1"/>
              </a:solidFill>
              <a:effectLst/>
              <a:latin typeface="Arial" charset="0"/>
            </a:rPr>
            <a:t>ENSGO</a:t>
          </a:r>
        </a:p>
      </dsp:txBody>
      <dsp:txXfrm>
        <a:off x="195990" y="1026393"/>
        <a:ext cx="870222" cy="87022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56522-698A-41C5-B730-5376B7A31BD2}" type="datetimeFigureOut">
              <a:rPr lang="cs-CZ" smtClean="0"/>
              <a:t>26.4.2015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4A5FD5-A8C9-4F6C-9BAE-3989CA4F2252}" type="slidenum">
              <a:rPr lang="cs-CZ" smtClean="0"/>
              <a:t>‹#›</a:t>
            </a:fld>
            <a:endParaRPr lang="cs-CZ"/>
          </a:p>
        </p:txBody>
      </p:sp>
    </p:spTree>
    <p:extLst>
      <p:ext uri="{BB962C8B-B14F-4D97-AF65-F5344CB8AC3E}">
        <p14:creationId xmlns:p14="http://schemas.microsoft.com/office/powerpoint/2010/main" val="396232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056F02-7F76-4A8B-B6E3-3924BCCB1BD3}" type="slidenum">
              <a:rPr lang="cs-CZ" smtClean="0"/>
              <a:pPr eaLnBrk="1" hangingPunct="1"/>
              <a:t>4</a:t>
            </a:fld>
            <a:endParaRPr lang="cs-CZ" smtClean="0"/>
          </a:p>
        </p:txBody>
      </p:sp>
      <p:sp>
        <p:nvSpPr>
          <p:cNvPr id="51203" name="Rectangle 2"/>
          <p:cNvSpPr>
            <a:spLocks noGrp="1" noRot="1" noChangeAspect="1" noChangeArrowheads="1" noTextEdit="1"/>
          </p:cNvSpPr>
          <p:nvPr>
            <p:ph type="sldImg"/>
          </p:nvPr>
        </p:nvSpPr>
        <p:spPr>
          <a:xfrm>
            <a:off x="1143000" y="685800"/>
            <a:ext cx="4572000" cy="3429000"/>
          </a:xfrm>
          <a:ln/>
        </p:spPr>
      </p:sp>
      <p:sp>
        <p:nvSpPr>
          <p:cNvPr id="51204" name="Rectangle 3"/>
          <p:cNvSpPr>
            <a:spLocks noGrp="1" noChangeArrowheads="1"/>
          </p:cNvSpPr>
          <p:nvPr>
            <p:ph type="body" idx="1"/>
          </p:nvPr>
        </p:nvSpPr>
        <p:spPr>
          <a:noFill/>
        </p:spPr>
        <p:txBody>
          <a:bodyPr/>
          <a:lstStyle/>
          <a:p>
            <a:pPr eaLnBrk="1" hangingPunct="1"/>
            <a:r>
              <a:rPr lang="cs-CZ" smtClean="0"/>
              <a:t>http://www.olympic.org/uk/organisation/ioc/members/index_uk.asp</a:t>
            </a:r>
          </a:p>
          <a:p>
            <a:pPr eaLnBrk="1" hangingPunct="1"/>
            <a:r>
              <a:rPr lang="cs-CZ" smtClean="0"/>
              <a:t>http://multimedia.olympic.org/pdf/en_report_344.pdf</a:t>
            </a:r>
          </a:p>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https://www.european-lotteries.org/</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22</a:t>
            </a:fld>
            <a:endParaRPr lang="cs-CZ"/>
          </a:p>
        </p:txBody>
      </p:sp>
    </p:spTree>
    <p:extLst>
      <p:ext uri="{BB962C8B-B14F-4D97-AF65-F5344CB8AC3E}">
        <p14:creationId xmlns:p14="http://schemas.microsoft.com/office/powerpoint/2010/main" val="200319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55213C-7B9F-474E-895F-9BE7BA02D491}" type="slidenum">
              <a:rPr lang="cs-CZ" smtClean="0"/>
              <a:pPr eaLnBrk="1" hangingPunct="1"/>
              <a:t>5</a:t>
            </a:fld>
            <a:endParaRPr lang="cs-CZ" smtClean="0"/>
          </a:p>
        </p:txBody>
      </p:sp>
      <p:sp>
        <p:nvSpPr>
          <p:cNvPr id="52227" name="Rectangle 2"/>
          <p:cNvSpPr>
            <a:spLocks noGrp="1" noRot="1" noChangeAspect="1" noChangeArrowheads="1" noTextEdit="1"/>
          </p:cNvSpPr>
          <p:nvPr>
            <p:ph type="sldImg"/>
          </p:nvPr>
        </p:nvSpPr>
        <p:spPr>
          <a:xfrm>
            <a:off x="1143000" y="685800"/>
            <a:ext cx="4572000" cy="3429000"/>
          </a:xfrm>
          <a:ln/>
        </p:spPr>
      </p:sp>
      <p:sp>
        <p:nvSpPr>
          <p:cNvPr id="52228" name="Rectangle 3"/>
          <p:cNvSpPr>
            <a:spLocks noGrp="1" noChangeArrowheads="1"/>
          </p:cNvSpPr>
          <p:nvPr>
            <p:ph type="body" idx="1"/>
          </p:nvPr>
        </p:nvSpPr>
        <p:spPr>
          <a:noFill/>
        </p:spPr>
        <p:txBody>
          <a:bodyPr/>
          <a:lstStyle/>
          <a:p>
            <a:pPr eaLnBrk="1" hangingPunct="1"/>
            <a:r>
              <a:rPr lang="cs-CZ" dirty="0" smtClean="0"/>
              <a:t>Výdaje ze státního rozpočtu v roce 2004 = 869 mld. Kč, tj. cca 34,7 mld. USD, příjmy IOC 2001-04 = 4</a:t>
            </a:r>
            <a:r>
              <a:rPr lang="cs-CZ" baseline="0" dirty="0" smtClean="0"/>
              <a:t> </a:t>
            </a:r>
            <a:r>
              <a:rPr lang="cs-CZ" dirty="0" smtClean="0"/>
              <a:t>189 mld. USD, (1</a:t>
            </a:r>
            <a:r>
              <a:rPr lang="en-US" dirty="0" smtClean="0"/>
              <a:t>$</a:t>
            </a:r>
            <a:r>
              <a:rPr lang="cs-CZ" dirty="0" smtClean="0"/>
              <a:t>=25kč)</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http://view.digipage.net/?userpath=00000001/00000004/00040592/</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7</a:t>
            </a:fld>
            <a:endParaRPr lang="cs-CZ"/>
          </a:p>
        </p:txBody>
      </p:sp>
    </p:spTree>
    <p:extLst>
      <p:ext uri="{BB962C8B-B14F-4D97-AF65-F5344CB8AC3E}">
        <p14:creationId xmlns:p14="http://schemas.microsoft.com/office/powerpoint/2010/main" val="229586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http://ec.europa.eu/sport/index_en.htm </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11</a:t>
            </a:fld>
            <a:endParaRPr lang="cs-CZ"/>
          </a:p>
        </p:txBody>
      </p:sp>
    </p:spTree>
    <p:extLst>
      <p:ext uri="{BB962C8B-B14F-4D97-AF65-F5344CB8AC3E}">
        <p14:creationId xmlns:p14="http://schemas.microsoft.com/office/powerpoint/2010/main" val="855890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Další – volný pohyb sportovního</a:t>
            </a:r>
            <a:r>
              <a:rPr lang="cs-CZ" baseline="0" dirty="0" smtClean="0"/>
              <a:t> zboží a sportovců</a:t>
            </a:r>
            <a:endParaRPr lang="cs-CZ" dirty="0"/>
          </a:p>
        </p:txBody>
      </p:sp>
      <p:sp>
        <p:nvSpPr>
          <p:cNvPr id="4" name="Zástupný symbol pro číslo snímku 3"/>
          <p:cNvSpPr>
            <a:spLocks noGrp="1"/>
          </p:cNvSpPr>
          <p:nvPr>
            <p:ph type="sldNum" sz="quarter" idx="10"/>
          </p:nvPr>
        </p:nvSpPr>
        <p:spPr/>
        <p:txBody>
          <a:bodyPr/>
          <a:lstStyle/>
          <a:p>
            <a:fld id="{E44A5FD5-A8C9-4F6C-9BAE-3989CA4F2252}" type="slidenum">
              <a:rPr lang="cs-CZ" smtClean="0"/>
              <a:t>12</a:t>
            </a:fld>
            <a:endParaRPr lang="cs-CZ"/>
          </a:p>
        </p:txBody>
      </p:sp>
    </p:spTree>
    <p:extLst>
      <p:ext uri="{BB962C8B-B14F-4D97-AF65-F5344CB8AC3E}">
        <p14:creationId xmlns:p14="http://schemas.microsoft.com/office/powerpoint/2010/main" val="228549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3857C4-4F57-43E1-B8D2-3D88E66AACAD}" type="slidenum">
              <a:rPr lang="cs-CZ" smtClean="0"/>
              <a:pPr eaLnBrk="1" hangingPunct="1"/>
              <a:t>14</a:t>
            </a:fld>
            <a:endParaRPr lang="cs-CZ" smtClean="0"/>
          </a:p>
        </p:txBody>
      </p:sp>
      <p:sp>
        <p:nvSpPr>
          <p:cNvPr id="53251" name="Rectangle 2"/>
          <p:cNvSpPr>
            <a:spLocks noGrp="1" noRot="1" noChangeAspect="1" noChangeArrowheads="1" noTextEdit="1"/>
          </p:cNvSpPr>
          <p:nvPr>
            <p:ph type="sldImg"/>
          </p:nvPr>
        </p:nvSpPr>
        <p:spPr>
          <a:xfrm>
            <a:off x="1143000" y="685800"/>
            <a:ext cx="4572000" cy="3429000"/>
          </a:xfrm>
          <a:ln/>
        </p:spPr>
      </p:sp>
      <p:sp>
        <p:nvSpPr>
          <p:cNvPr id="53252" name="Rectangle 3"/>
          <p:cNvSpPr>
            <a:spLocks noGrp="1" noChangeArrowheads="1"/>
          </p:cNvSpPr>
          <p:nvPr>
            <p:ph type="body" idx="1"/>
          </p:nvPr>
        </p:nvSpPr>
        <p:spPr>
          <a:noFill/>
        </p:spPr>
        <p:txBody>
          <a:bodyPr/>
          <a:lstStyle/>
          <a:p>
            <a:pPr eaLnBrk="1" hangingPunct="1"/>
            <a:r>
              <a:rPr lang="cs-CZ" dirty="0" smtClean="0"/>
              <a:t>http://ec.europa.eu/sport/index_en.htm</a:t>
            </a:r>
          </a:p>
          <a:p>
            <a:pPr eaLnBrk="1" hangingPunct="1"/>
            <a:r>
              <a:rPr lang="cs-CZ" dirty="0" smtClean="0"/>
              <a:t>http://europa.eu/rapid/pressReleasesAction.do?reference=IP/11/43&amp;format=HTML&amp;aged=0&amp;language=CS&amp;guiLanguage=fr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097D62-9164-4839-88EF-C8F0B5975E55}" type="slidenum">
              <a:rPr lang="cs-CZ" smtClean="0"/>
              <a:pPr eaLnBrk="1" hangingPunct="1"/>
              <a:t>15</a:t>
            </a:fld>
            <a:endParaRPr lang="cs-CZ" smtClean="0"/>
          </a:p>
        </p:txBody>
      </p:sp>
      <p:sp>
        <p:nvSpPr>
          <p:cNvPr id="54275" name="Rectangle 2"/>
          <p:cNvSpPr>
            <a:spLocks noGrp="1" noRot="1" noChangeAspect="1" noChangeArrowheads="1" noTextEdit="1"/>
          </p:cNvSpPr>
          <p:nvPr>
            <p:ph type="sldImg"/>
          </p:nvPr>
        </p:nvSpPr>
        <p:spPr>
          <a:xfrm>
            <a:off x="1143000" y="685800"/>
            <a:ext cx="4572000" cy="3429000"/>
          </a:xfrm>
          <a:ln/>
        </p:spPr>
      </p:sp>
      <p:sp>
        <p:nvSpPr>
          <p:cNvPr id="54276" name="Rectangle 3"/>
          <p:cNvSpPr>
            <a:spLocks noGrp="1" noChangeArrowheads="1"/>
          </p:cNvSpPr>
          <p:nvPr>
            <p:ph type="body" idx="1"/>
          </p:nvPr>
        </p:nvSpPr>
        <p:spPr>
          <a:noFill/>
        </p:spPr>
        <p:txBody>
          <a:bodyPr/>
          <a:lstStyle/>
          <a:p>
            <a:pPr eaLnBrk="1" hangingPunct="1"/>
            <a:r>
              <a:rPr lang="cs-CZ" smtClean="0"/>
              <a:t>http://www.sportaccord.com/en/about/index.php?idIndex=31&amp;idContent=637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564E10-FB5C-4CF5-B469-7C4B8473F762}" type="slidenum">
              <a:rPr lang="cs-CZ" smtClean="0"/>
              <a:pPr eaLnBrk="1" hangingPunct="1"/>
              <a:t>16</a:t>
            </a:fld>
            <a:endParaRPr lang="cs-CZ" smtClean="0"/>
          </a:p>
        </p:txBody>
      </p:sp>
      <p:sp>
        <p:nvSpPr>
          <p:cNvPr id="55299" name="Rectangle 2"/>
          <p:cNvSpPr>
            <a:spLocks noGrp="1" noRot="1" noChangeAspect="1" noChangeArrowheads="1" noTextEdit="1"/>
          </p:cNvSpPr>
          <p:nvPr>
            <p:ph type="sldImg"/>
          </p:nvPr>
        </p:nvSpPr>
        <p:spPr>
          <a:xfrm>
            <a:off x="1143000" y="685800"/>
            <a:ext cx="4572000" cy="3429000"/>
          </a:xfrm>
          <a:ln/>
        </p:spPr>
      </p:sp>
      <p:sp>
        <p:nvSpPr>
          <p:cNvPr id="55300" name="Rectangle 3"/>
          <p:cNvSpPr>
            <a:spLocks noGrp="1" noChangeArrowheads="1"/>
          </p:cNvSpPr>
          <p:nvPr>
            <p:ph type="body" idx="1"/>
          </p:nvPr>
        </p:nvSpPr>
        <p:spPr>
          <a:noFill/>
        </p:spPr>
        <p:txBody>
          <a:bodyPr/>
          <a:lstStyle/>
          <a:p>
            <a:pPr eaLnBrk="1" hangingPunct="1"/>
            <a:r>
              <a:rPr lang="cs-CZ" dirty="0" smtClean="0"/>
              <a:t>http://www.engso.com/about/Wccdc75fbf1e6d.htm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10B4C1-4CF5-4166-AC9B-22AA1A949ACF}" type="slidenum">
              <a:rPr lang="cs-CZ" smtClean="0"/>
              <a:pPr eaLnBrk="1" hangingPunct="1"/>
              <a:t>17</a:t>
            </a:fld>
            <a:endParaRPr lang="cs-CZ" smtClean="0"/>
          </a:p>
        </p:txBody>
      </p:sp>
      <p:sp>
        <p:nvSpPr>
          <p:cNvPr id="56323" name="Rectangle 2"/>
          <p:cNvSpPr>
            <a:spLocks noGrp="1" noRot="1" noChangeAspect="1" noChangeArrowheads="1" noTextEdit="1"/>
          </p:cNvSpPr>
          <p:nvPr>
            <p:ph type="sldImg"/>
          </p:nvPr>
        </p:nvSpPr>
        <p:spPr>
          <a:xfrm>
            <a:off x="925719" y="685838"/>
            <a:ext cx="5006564" cy="3429182"/>
          </a:xfrm>
          <a:ln/>
        </p:spPr>
      </p:sp>
      <p:sp>
        <p:nvSpPr>
          <p:cNvPr id="56324" name="Rectangle 3"/>
          <p:cNvSpPr>
            <a:spLocks noGrp="1" noChangeArrowheads="1"/>
          </p:cNvSpPr>
          <p:nvPr>
            <p:ph type="body" idx="1"/>
          </p:nvPr>
        </p:nvSpPr>
        <p:spPr>
          <a:noFill/>
        </p:spPr>
        <p:txBody>
          <a:bodyPr/>
          <a:lstStyle/>
          <a:p>
            <a:pPr eaLnBrk="1" hangingPunct="1"/>
            <a:r>
              <a:rPr lang="cs-CZ" smtClean="0"/>
              <a:t>http://www.engso.com/admin/upload/COUNTRY%20REPORTs_Summary-2009.pdf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71287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3087080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162561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0BCF26C-F8A5-42CC-9FC6-CEE8146C377C}" type="slidenum">
              <a:rPr lang="cs-CZ"/>
              <a:pPr>
                <a:defRPr/>
              </a:pPr>
              <a:t>‹#›</a:t>
            </a:fld>
            <a:endParaRPr lang="cs-CZ"/>
          </a:p>
        </p:txBody>
      </p:sp>
    </p:spTree>
    <p:extLst>
      <p:ext uri="{BB962C8B-B14F-4D97-AF65-F5344CB8AC3E}">
        <p14:creationId xmlns:p14="http://schemas.microsoft.com/office/powerpoint/2010/main" val="1403167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8229600" cy="21859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3938588"/>
            <a:ext cx="8229600" cy="218757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51363AC-5FC3-4722-89FB-F7BD90DA6BD9}" type="slidenum">
              <a:rPr lang="cs-CZ"/>
              <a:pPr>
                <a:defRPr/>
              </a:pPr>
              <a:t>‹#›</a:t>
            </a:fld>
            <a:endParaRPr lang="cs-CZ"/>
          </a:p>
        </p:txBody>
      </p:sp>
    </p:spTree>
    <p:extLst>
      <p:ext uri="{BB962C8B-B14F-4D97-AF65-F5344CB8AC3E}">
        <p14:creationId xmlns:p14="http://schemas.microsoft.com/office/powerpoint/2010/main" val="425253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3923398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272018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2AC88BE-2373-4AE2-8ADA-2A0E355A824C}" type="datetimeFigureOut">
              <a:rPr lang="cs-CZ" smtClean="0"/>
              <a:t>26.4.2015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81818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2AC88BE-2373-4AE2-8ADA-2A0E355A824C}" type="datetimeFigureOut">
              <a:rPr lang="cs-CZ" smtClean="0"/>
              <a:t>26.4.2015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15438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2AC88BE-2373-4AE2-8ADA-2A0E355A824C}" type="datetimeFigureOut">
              <a:rPr lang="cs-CZ" smtClean="0"/>
              <a:t>26.4.2015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84379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2AC88BE-2373-4AE2-8ADA-2A0E355A824C}" type="datetimeFigureOut">
              <a:rPr lang="cs-CZ" smtClean="0"/>
              <a:t>26.4.2015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53467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AC88BE-2373-4AE2-8ADA-2A0E355A824C}" type="datetimeFigureOut">
              <a:rPr lang="cs-CZ" smtClean="0"/>
              <a:t>26.4.2015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92869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AC88BE-2373-4AE2-8ADA-2A0E355A824C}" type="datetimeFigureOut">
              <a:rPr lang="cs-CZ" smtClean="0"/>
              <a:t>26.4.2015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02DB3D3-2087-4753-B53A-66090455817A}" type="slidenum">
              <a:rPr lang="cs-CZ" smtClean="0"/>
              <a:t>‹#›</a:t>
            </a:fld>
            <a:endParaRPr lang="cs-CZ"/>
          </a:p>
        </p:txBody>
      </p:sp>
    </p:spTree>
    <p:extLst>
      <p:ext uri="{BB962C8B-B14F-4D97-AF65-F5344CB8AC3E}">
        <p14:creationId xmlns:p14="http://schemas.microsoft.com/office/powerpoint/2010/main" val="2693549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C88BE-2373-4AE2-8ADA-2A0E355A824C}" type="datetimeFigureOut">
              <a:rPr lang="cs-CZ" smtClean="0"/>
              <a:t>26.4.2015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DB3D3-2087-4753-B53A-66090455817A}" type="slidenum">
              <a:rPr lang="cs-CZ" smtClean="0"/>
              <a:t>‹#›</a:t>
            </a:fld>
            <a:endParaRPr lang="cs-CZ"/>
          </a:p>
        </p:txBody>
      </p:sp>
    </p:spTree>
    <p:extLst>
      <p:ext uri="{BB962C8B-B14F-4D97-AF65-F5344CB8AC3E}">
        <p14:creationId xmlns:p14="http://schemas.microsoft.com/office/powerpoint/2010/main" val="2131122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olympic.cz/upload/files/Rozvojovy-olympijsky-program-na-obdobi-2013-2016.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uroparl.europa.eu/committees/cs/cult/ho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cor.europa.eu/cs/activities/commissions/educ/Pages/educ.aspx" TargetMode="External"/><Relationship Id="rId4" Type="http://schemas.openxmlformats.org/officeDocument/2006/relationships/hyperlink" Target="http://www.consilium.europa.eu/policies/council-configurations/education,-youth-and-culture.aspx?lang=c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ur-lex.europa.eu/legal-content/EN/TXT/?qid=1389638705530&amp;uri=CELEX:42011Y0601(0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uropa.eu/legislation_summaries/education_training_youth/sport/ef0025_en.htm" TargetMode="External"/><Relationship Id="rId2" Type="http://schemas.openxmlformats.org/officeDocument/2006/relationships/hyperlink" Target="http://www.coe.int/T/dg4/Sport/Default_en.asp" TargetMode="External"/><Relationship Id="rId1" Type="http://schemas.openxmlformats.org/officeDocument/2006/relationships/slideLayout" Target="../slideLayouts/slideLayout2.xml"/><Relationship Id="rId6" Type="http://schemas.openxmlformats.org/officeDocument/2006/relationships/hyperlink" Target="http://ec.europa.eu/sport/library/documents/f-studies/study-funding-grassroots-sports-finalreport-vol2.pdf" TargetMode="External"/><Relationship Id="rId5" Type="http://schemas.openxmlformats.org/officeDocument/2006/relationships/hyperlink" Target="http://www.olympic.org/" TargetMode="External"/><Relationship Id="rId4" Type="http://schemas.openxmlformats.org/officeDocument/2006/relationships/hyperlink" Target="http://ec.europa.eu/sport/index_en.ht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916833"/>
            <a:ext cx="7772400" cy="1683618"/>
          </a:xfrm>
        </p:spPr>
        <p:txBody>
          <a:bodyPr>
            <a:normAutofit/>
          </a:bodyPr>
          <a:lstStyle/>
          <a:p>
            <a:r>
              <a:rPr lang="cs-CZ" dirty="0" smtClean="0"/>
              <a:t>Zahraniční instituce</a:t>
            </a:r>
            <a:br>
              <a:rPr lang="cs-CZ" dirty="0" smtClean="0"/>
            </a:br>
            <a:endParaRPr lang="cs-CZ" dirty="0"/>
          </a:p>
        </p:txBody>
      </p:sp>
      <p:sp>
        <p:nvSpPr>
          <p:cNvPr id="3" name="Podnadpis 2"/>
          <p:cNvSpPr>
            <a:spLocks noGrp="1"/>
          </p:cNvSpPr>
          <p:nvPr>
            <p:ph type="subTitle" idx="1"/>
          </p:nvPr>
        </p:nvSpPr>
        <p:spPr/>
        <p:txBody>
          <a:bodyPr/>
          <a:lstStyle/>
          <a:p>
            <a:r>
              <a:rPr lang="cs-CZ" dirty="0" smtClean="0"/>
              <a:t>MPV_EKSP</a:t>
            </a:r>
          </a:p>
          <a:p>
            <a:r>
              <a:rPr lang="cs-CZ" dirty="0" smtClean="0"/>
              <a:t>P11</a:t>
            </a:r>
            <a:endParaRPr lang="cs-CZ" dirty="0"/>
          </a:p>
        </p:txBody>
      </p:sp>
    </p:spTree>
    <p:extLst>
      <p:ext uri="{BB962C8B-B14F-4D97-AF65-F5344CB8AC3E}">
        <p14:creationId xmlns:p14="http://schemas.microsoft.com/office/powerpoint/2010/main" val="1598981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ČOV</a:t>
            </a:r>
            <a:endParaRPr lang="cs-CZ" dirty="0"/>
          </a:p>
        </p:txBody>
      </p:sp>
      <p:sp>
        <p:nvSpPr>
          <p:cNvPr id="3" name="Zástupný symbol pro obsah 2"/>
          <p:cNvSpPr>
            <a:spLocks noGrp="1"/>
          </p:cNvSpPr>
          <p:nvPr>
            <p:ph idx="1"/>
          </p:nvPr>
        </p:nvSpPr>
        <p:spPr/>
        <p:txBody>
          <a:bodyPr/>
          <a:lstStyle/>
          <a:p>
            <a:r>
              <a:rPr lang="cs-CZ" dirty="0" smtClean="0"/>
              <a:t>Výkonný výbor 25 členů, předseda J. Kejval</a:t>
            </a:r>
          </a:p>
          <a:p>
            <a:r>
              <a:rPr lang="cs-CZ" dirty="0" smtClean="0"/>
              <a:t>10 komisí</a:t>
            </a:r>
          </a:p>
          <a:p>
            <a:r>
              <a:rPr lang="cs-CZ" dirty="0" smtClean="0"/>
              <a:t>Rozvojový olympijský program ČOV na roky 2013-2016</a:t>
            </a:r>
          </a:p>
          <a:p>
            <a:pPr lvl="1"/>
            <a:r>
              <a:rPr lang="cs-CZ" dirty="0" smtClean="0"/>
              <a:t>=zásady rozdělování financí</a:t>
            </a:r>
          </a:p>
          <a:p>
            <a:pPr lvl="1"/>
            <a:r>
              <a:rPr lang="cs-CZ" dirty="0">
                <a:hlinkClick r:id="rId2"/>
              </a:rPr>
              <a:t>http://</a:t>
            </a:r>
            <a:r>
              <a:rPr lang="cs-CZ" dirty="0" smtClean="0">
                <a:hlinkClick r:id="rId2"/>
              </a:rPr>
              <a:t>www.olympic.cz/upload/files/Rozvojovy-olympijsky-program-na-obdobi-2013-2016.pdf</a:t>
            </a:r>
            <a:r>
              <a:rPr lang="cs-CZ" dirty="0" smtClean="0"/>
              <a:t> </a:t>
            </a:r>
            <a:endParaRPr lang="cs-CZ" dirty="0"/>
          </a:p>
        </p:txBody>
      </p:sp>
    </p:spTree>
    <p:extLst>
      <p:ext uri="{BB962C8B-B14F-4D97-AF65-F5344CB8AC3E}">
        <p14:creationId xmlns:p14="http://schemas.microsoft.com/office/powerpoint/2010/main" val="132877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EU</a:t>
            </a:r>
            <a:endParaRPr lang="cs-CZ" dirty="0"/>
          </a:p>
        </p:txBody>
      </p:sp>
      <p:sp>
        <p:nvSpPr>
          <p:cNvPr id="3" name="Zástupný symbol pro obsah 2"/>
          <p:cNvSpPr>
            <a:spLocks noGrp="1"/>
          </p:cNvSpPr>
          <p:nvPr>
            <p:ph idx="1"/>
          </p:nvPr>
        </p:nvSpPr>
        <p:spPr/>
        <p:txBody>
          <a:bodyPr>
            <a:normAutofit lnSpcReduction="10000"/>
          </a:bodyPr>
          <a:lstStyle/>
          <a:p>
            <a:r>
              <a:rPr lang="cs-CZ" b="1" dirty="0"/>
              <a:t>Evropská komise</a:t>
            </a:r>
            <a:r>
              <a:rPr lang="cs-CZ" dirty="0"/>
              <a:t> </a:t>
            </a:r>
          </a:p>
          <a:p>
            <a:pPr lvl="1"/>
            <a:r>
              <a:rPr lang="cs-CZ" dirty="0"/>
              <a:t>Sport </a:t>
            </a:r>
          </a:p>
          <a:p>
            <a:r>
              <a:rPr lang="cs-CZ" b="1" dirty="0"/>
              <a:t>Evropský parlament </a:t>
            </a:r>
            <a:endParaRPr lang="cs-CZ" dirty="0"/>
          </a:p>
          <a:p>
            <a:pPr lvl="1"/>
            <a:r>
              <a:rPr lang="cs-CZ" dirty="0">
                <a:hlinkClick r:id="rId3" tooltip="Výbor pro kulturu a vzdělávání"/>
              </a:rPr>
              <a:t>Výbor pro kulturu a vzdělávání</a:t>
            </a:r>
            <a:r>
              <a:rPr lang="cs-CZ" dirty="0"/>
              <a:t> </a:t>
            </a:r>
          </a:p>
          <a:p>
            <a:r>
              <a:rPr lang="cs-CZ" b="1" dirty="0"/>
              <a:t>Rada Evropské unie </a:t>
            </a:r>
            <a:endParaRPr lang="cs-CZ" dirty="0"/>
          </a:p>
          <a:p>
            <a:pPr lvl="1"/>
            <a:r>
              <a:rPr lang="cs-CZ" dirty="0">
                <a:hlinkClick r:id="rId4" tooltip="Rada pro vzdělávání, mládež, kulturu a sport"/>
              </a:rPr>
              <a:t>Rada pro vzdělávání, mládež, kulturu a sport</a:t>
            </a:r>
            <a:r>
              <a:rPr lang="cs-CZ" dirty="0"/>
              <a:t> </a:t>
            </a:r>
          </a:p>
          <a:p>
            <a:r>
              <a:rPr lang="cs-CZ" b="1" dirty="0"/>
              <a:t>Výbor regionů </a:t>
            </a:r>
            <a:endParaRPr lang="cs-CZ" dirty="0"/>
          </a:p>
          <a:p>
            <a:pPr lvl="1"/>
            <a:r>
              <a:rPr lang="cs-CZ" dirty="0">
                <a:hlinkClick r:id="rId5" tooltip="Komise pro vzdělávání, mládež, kulturu a výzkum (EDUC)"/>
              </a:rPr>
              <a:t>Komise pro vzdělávání, mládež, kulturu a výzkum (EDUC) </a:t>
            </a:r>
            <a:endParaRPr lang="cs-CZ" dirty="0"/>
          </a:p>
          <a:p>
            <a:endParaRPr lang="cs-CZ" dirty="0"/>
          </a:p>
        </p:txBody>
      </p:sp>
    </p:spTree>
    <p:extLst>
      <p:ext uri="{BB962C8B-B14F-4D97-AF65-F5344CB8AC3E}">
        <p14:creationId xmlns:p14="http://schemas.microsoft.com/office/powerpoint/2010/main" val="2254506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dirty="0" smtClean="0"/>
              <a:t>Evropská unie - komise</a:t>
            </a:r>
          </a:p>
        </p:txBody>
      </p:sp>
      <p:sp>
        <p:nvSpPr>
          <p:cNvPr id="9219" name="Rectangle 3"/>
          <p:cNvSpPr>
            <a:spLocks noGrp="1" noChangeArrowheads="1"/>
          </p:cNvSpPr>
          <p:nvPr>
            <p:ph type="body" idx="1"/>
          </p:nvPr>
        </p:nvSpPr>
        <p:spPr/>
        <p:txBody>
          <a:bodyPr>
            <a:normAutofit fontScale="70000" lnSpcReduction="20000"/>
          </a:bodyPr>
          <a:lstStyle/>
          <a:p>
            <a:r>
              <a:rPr lang="cs-CZ" dirty="0" smtClean="0"/>
              <a:t>Hlavní témata:</a:t>
            </a:r>
          </a:p>
          <a:p>
            <a:pPr lvl="1"/>
            <a:r>
              <a:rPr lang="cs-CZ" dirty="0" smtClean="0"/>
              <a:t>pohybových aktivit upevňujících zdraví; </a:t>
            </a:r>
          </a:p>
          <a:p>
            <a:pPr lvl="2"/>
            <a:r>
              <a:rPr lang="cs-CZ" dirty="0" err="1" smtClean="0"/>
              <a:t>Programme</a:t>
            </a:r>
            <a:r>
              <a:rPr lang="cs-CZ" dirty="0" smtClean="0"/>
              <a:t> </a:t>
            </a:r>
            <a:r>
              <a:rPr lang="cs-CZ" dirty="0" err="1" smtClean="0"/>
              <a:t>of</a:t>
            </a:r>
            <a:r>
              <a:rPr lang="cs-CZ" dirty="0" smtClean="0"/>
              <a:t> </a:t>
            </a:r>
            <a:r>
              <a:rPr lang="cs-CZ" dirty="0" err="1" smtClean="0"/>
              <a:t>Community</a:t>
            </a:r>
            <a:r>
              <a:rPr lang="cs-CZ" dirty="0" smtClean="0"/>
              <a:t> </a:t>
            </a:r>
            <a:r>
              <a:rPr lang="cs-CZ" dirty="0" err="1" smtClean="0"/>
              <a:t>Action</a:t>
            </a:r>
            <a:r>
              <a:rPr lang="cs-CZ" dirty="0" smtClean="0"/>
              <a:t> in </a:t>
            </a:r>
            <a:r>
              <a:rPr lang="cs-CZ" dirty="0" err="1" smtClean="0"/>
              <a:t>the</a:t>
            </a:r>
            <a:r>
              <a:rPr lang="cs-CZ" dirty="0" smtClean="0"/>
              <a:t> </a:t>
            </a:r>
            <a:r>
              <a:rPr lang="cs-CZ" dirty="0" err="1" smtClean="0"/>
              <a:t>field</a:t>
            </a:r>
            <a:r>
              <a:rPr lang="cs-CZ" dirty="0" smtClean="0"/>
              <a:t> </a:t>
            </a:r>
            <a:r>
              <a:rPr lang="cs-CZ" dirty="0" err="1" smtClean="0"/>
              <a:t>of</a:t>
            </a:r>
            <a:r>
              <a:rPr lang="cs-CZ" dirty="0" smtClean="0"/>
              <a:t> Public </a:t>
            </a:r>
            <a:r>
              <a:rPr lang="cs-CZ" dirty="0" err="1" smtClean="0"/>
              <a:t>Health</a:t>
            </a:r>
            <a:r>
              <a:rPr lang="cs-CZ" dirty="0" smtClean="0"/>
              <a:t> (2003-2008)</a:t>
            </a:r>
          </a:p>
          <a:p>
            <a:pPr lvl="1"/>
            <a:r>
              <a:rPr lang="cs-CZ" dirty="0" smtClean="0"/>
              <a:t>vzdělávání a odborné přípravy ve sportu; </a:t>
            </a:r>
          </a:p>
          <a:p>
            <a:pPr lvl="1"/>
            <a:r>
              <a:rPr lang="cs-CZ" dirty="0" smtClean="0"/>
              <a:t>sportu pro osoby se zdravotním postižením; </a:t>
            </a:r>
          </a:p>
          <a:p>
            <a:pPr lvl="1"/>
            <a:r>
              <a:rPr lang="cs-CZ" dirty="0" smtClean="0"/>
              <a:t>genderové rovnosti ve sportu;</a:t>
            </a:r>
          </a:p>
          <a:p>
            <a:pPr lvl="1"/>
            <a:r>
              <a:rPr lang="cs-CZ" dirty="0" err="1" smtClean="0"/>
              <a:t>antidopingu</a:t>
            </a:r>
            <a:r>
              <a:rPr lang="cs-CZ" dirty="0" smtClean="0"/>
              <a:t>; </a:t>
            </a:r>
          </a:p>
          <a:p>
            <a:pPr lvl="2"/>
            <a:r>
              <a:rPr lang="cs-CZ" dirty="0" smtClean="0"/>
              <a:t>Doping (UNSECO) International </a:t>
            </a:r>
            <a:r>
              <a:rPr lang="cs-CZ" dirty="0" err="1" smtClean="0"/>
              <a:t>Convention</a:t>
            </a:r>
            <a:r>
              <a:rPr lang="cs-CZ" dirty="0" smtClean="0"/>
              <a:t> </a:t>
            </a:r>
            <a:r>
              <a:rPr lang="cs-CZ" dirty="0" err="1" smtClean="0"/>
              <a:t>against</a:t>
            </a:r>
            <a:r>
              <a:rPr lang="cs-CZ" dirty="0" smtClean="0"/>
              <a:t> Doping in Sport 2005 </a:t>
            </a:r>
          </a:p>
          <a:p>
            <a:pPr lvl="1"/>
            <a:r>
              <a:rPr lang="cs-CZ" dirty="0" smtClean="0"/>
              <a:t>sociálního začleňování při sportu a prostřednictvím sportu; </a:t>
            </a:r>
          </a:p>
          <a:p>
            <a:pPr lvl="1"/>
            <a:r>
              <a:rPr lang="cs-CZ" dirty="0" smtClean="0"/>
              <a:t>dobrovolné činnosti v oblasti sportu; </a:t>
            </a:r>
          </a:p>
          <a:p>
            <a:pPr lvl="1"/>
            <a:r>
              <a:rPr lang="cs-CZ" dirty="0" smtClean="0"/>
              <a:t>projevů násilí a netolerance ve sportu;</a:t>
            </a:r>
          </a:p>
          <a:p>
            <a:pPr lvl="1"/>
            <a:r>
              <a:rPr lang="cs-CZ" dirty="0" smtClean="0"/>
              <a:t>vedení a organizace sportu.</a:t>
            </a:r>
          </a:p>
          <a:p>
            <a:endParaRPr lang="cs-CZ" dirty="0" smtClean="0"/>
          </a:p>
          <a:p>
            <a:r>
              <a:rPr lang="cs-CZ" dirty="0" smtClean="0"/>
              <a:t>Erasmus </a:t>
            </a:r>
            <a:r>
              <a:rPr lang="cs-CZ" dirty="0"/>
              <a:t>+ sport </a:t>
            </a:r>
            <a:r>
              <a:rPr lang="cs-CZ" dirty="0" err="1"/>
              <a:t>funding</a:t>
            </a:r>
            <a:endParaRPr lang="cs-CZ" dirty="0" smtClean="0"/>
          </a:p>
        </p:txBody>
      </p:sp>
    </p:spTree>
    <p:extLst>
      <p:ext uri="{BB962C8B-B14F-4D97-AF65-F5344CB8AC3E}">
        <p14:creationId xmlns:p14="http://schemas.microsoft.com/office/powerpoint/2010/main" val="2000382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err="1" smtClean="0"/>
              <a:t>Work</a:t>
            </a:r>
            <a:r>
              <a:rPr lang="cs-CZ" dirty="0" smtClean="0"/>
              <a:t> </a:t>
            </a:r>
            <a:r>
              <a:rPr lang="cs-CZ" dirty="0" err="1" smtClean="0"/>
              <a:t>plan</a:t>
            </a:r>
            <a:r>
              <a:rPr lang="cs-CZ" dirty="0" smtClean="0"/>
              <a:t> </a:t>
            </a:r>
            <a:r>
              <a:rPr lang="cs-CZ" dirty="0" err="1" smtClean="0"/>
              <a:t>for</a:t>
            </a:r>
            <a:r>
              <a:rPr lang="cs-CZ" dirty="0" smtClean="0"/>
              <a:t> sport 2011-2014</a:t>
            </a:r>
            <a:endParaRPr lang="cs-CZ" dirty="0"/>
          </a:p>
        </p:txBody>
      </p:sp>
      <p:sp>
        <p:nvSpPr>
          <p:cNvPr id="3" name="Zástupný symbol pro obsah 2"/>
          <p:cNvSpPr>
            <a:spLocks noGrp="1"/>
          </p:cNvSpPr>
          <p:nvPr>
            <p:ph idx="1"/>
          </p:nvPr>
        </p:nvSpPr>
        <p:spPr>
          <a:xfrm>
            <a:off x="457200" y="908720"/>
            <a:ext cx="8435280" cy="5688632"/>
          </a:xfrm>
        </p:spPr>
        <p:txBody>
          <a:bodyPr>
            <a:normAutofit fontScale="32500" lnSpcReduction="20000"/>
          </a:bodyPr>
          <a:lstStyle/>
          <a:p>
            <a:pPr marL="0" indent="0">
              <a:buNone/>
            </a:pPr>
            <a:r>
              <a:rPr lang="cs-CZ" sz="4900" dirty="0" err="1"/>
              <a:t>the</a:t>
            </a:r>
            <a:r>
              <a:rPr lang="cs-CZ" sz="4900" dirty="0"/>
              <a:t> </a:t>
            </a:r>
            <a:r>
              <a:rPr lang="cs-CZ" sz="4900" dirty="0" err="1"/>
              <a:t>societal</a:t>
            </a:r>
            <a:r>
              <a:rPr lang="cs-CZ" sz="4900" dirty="0"/>
              <a:t> role </a:t>
            </a:r>
            <a:r>
              <a:rPr lang="cs-CZ" sz="4900" dirty="0" err="1"/>
              <a:t>of</a:t>
            </a:r>
            <a:r>
              <a:rPr lang="cs-CZ" sz="4900" dirty="0"/>
              <a:t> sport:</a:t>
            </a:r>
          </a:p>
          <a:p>
            <a:r>
              <a:rPr lang="cs-CZ" sz="4000" dirty="0"/>
              <a:t>—	</a:t>
            </a:r>
            <a:r>
              <a:rPr lang="cs-CZ" sz="4000" dirty="0" err="1"/>
              <a:t>fight</a:t>
            </a:r>
            <a:r>
              <a:rPr lang="cs-CZ" sz="4000" dirty="0"/>
              <a:t> </a:t>
            </a:r>
            <a:r>
              <a:rPr lang="cs-CZ" sz="4000" dirty="0" err="1"/>
              <a:t>against</a:t>
            </a:r>
            <a:r>
              <a:rPr lang="cs-CZ" sz="4000" dirty="0"/>
              <a:t> doping,</a:t>
            </a:r>
          </a:p>
          <a:p>
            <a:r>
              <a:rPr lang="cs-CZ" sz="4000" dirty="0"/>
              <a:t>—	</a:t>
            </a:r>
            <a:r>
              <a:rPr lang="cs-CZ" sz="4000" dirty="0" err="1"/>
              <a:t>education</a:t>
            </a:r>
            <a:r>
              <a:rPr lang="cs-CZ" sz="4000" dirty="0"/>
              <a:t>, </a:t>
            </a:r>
            <a:r>
              <a:rPr lang="cs-CZ" sz="4000" dirty="0" err="1"/>
              <a:t>training</a:t>
            </a:r>
            <a:r>
              <a:rPr lang="cs-CZ" sz="4000" dirty="0"/>
              <a:t> and </a:t>
            </a:r>
            <a:r>
              <a:rPr lang="cs-CZ" sz="4000" dirty="0" err="1"/>
              <a:t>qualifications</a:t>
            </a:r>
            <a:r>
              <a:rPr lang="cs-CZ" sz="4000" dirty="0"/>
              <a:t> in sport,</a:t>
            </a:r>
          </a:p>
          <a:p>
            <a:r>
              <a:rPr lang="cs-CZ" sz="4000" dirty="0"/>
              <a:t>—	</a:t>
            </a:r>
            <a:r>
              <a:rPr lang="cs-CZ" sz="4000" dirty="0" err="1"/>
              <a:t>prevention</a:t>
            </a:r>
            <a:r>
              <a:rPr lang="cs-CZ" sz="4000" dirty="0"/>
              <a:t> </a:t>
            </a:r>
            <a:r>
              <a:rPr lang="cs-CZ" sz="4000" dirty="0" err="1"/>
              <a:t>of</a:t>
            </a:r>
            <a:r>
              <a:rPr lang="cs-CZ" sz="4000" dirty="0"/>
              <a:t> and </a:t>
            </a:r>
            <a:r>
              <a:rPr lang="cs-CZ" sz="4000" dirty="0" err="1"/>
              <a:t>fight</a:t>
            </a:r>
            <a:r>
              <a:rPr lang="cs-CZ" sz="4000" dirty="0"/>
              <a:t> </a:t>
            </a:r>
            <a:r>
              <a:rPr lang="cs-CZ" sz="4000" dirty="0" err="1"/>
              <a:t>against</a:t>
            </a:r>
            <a:r>
              <a:rPr lang="cs-CZ" sz="4000" dirty="0"/>
              <a:t> </a:t>
            </a:r>
            <a:r>
              <a:rPr lang="cs-CZ" sz="4000" dirty="0" err="1"/>
              <a:t>violence</a:t>
            </a:r>
            <a:r>
              <a:rPr lang="cs-CZ" sz="4000" dirty="0"/>
              <a:t> and intolerance,</a:t>
            </a:r>
          </a:p>
          <a:p>
            <a:r>
              <a:rPr lang="cs-CZ" sz="4000" dirty="0"/>
              <a:t>—	</a:t>
            </a:r>
            <a:r>
              <a:rPr lang="cs-CZ" sz="4000" dirty="0" err="1"/>
              <a:t>health-enhancing</a:t>
            </a:r>
            <a:r>
              <a:rPr lang="cs-CZ" sz="4000" dirty="0"/>
              <a:t> </a:t>
            </a:r>
            <a:r>
              <a:rPr lang="cs-CZ" sz="4000" dirty="0" err="1"/>
              <a:t>physical</a:t>
            </a:r>
            <a:r>
              <a:rPr lang="cs-CZ" sz="4000" dirty="0"/>
              <a:t> </a:t>
            </a:r>
            <a:r>
              <a:rPr lang="cs-CZ" sz="4000" dirty="0" err="1"/>
              <a:t>activity</a:t>
            </a:r>
            <a:r>
              <a:rPr lang="cs-CZ" sz="4000" dirty="0"/>
              <a:t>,</a:t>
            </a:r>
          </a:p>
          <a:p>
            <a:r>
              <a:rPr lang="cs-CZ" sz="4000" dirty="0"/>
              <a:t>—	</a:t>
            </a:r>
            <a:r>
              <a:rPr lang="cs-CZ" sz="4000" dirty="0" err="1"/>
              <a:t>social</a:t>
            </a:r>
            <a:r>
              <a:rPr lang="cs-CZ" sz="4000" dirty="0"/>
              <a:t> </a:t>
            </a:r>
            <a:r>
              <a:rPr lang="cs-CZ" sz="4000" dirty="0" err="1"/>
              <a:t>inclusion</a:t>
            </a:r>
            <a:r>
              <a:rPr lang="cs-CZ" sz="4000" dirty="0"/>
              <a:t> in and </a:t>
            </a:r>
            <a:r>
              <a:rPr lang="cs-CZ" sz="4000" dirty="0" err="1"/>
              <a:t>through</a:t>
            </a:r>
            <a:r>
              <a:rPr lang="cs-CZ" sz="4000" dirty="0"/>
              <a:t> sport,</a:t>
            </a:r>
          </a:p>
          <a:p>
            <a:r>
              <a:rPr lang="cs-CZ" sz="4000" dirty="0"/>
              <a:t>—	</a:t>
            </a:r>
            <a:r>
              <a:rPr lang="cs-CZ" sz="4000" dirty="0" err="1"/>
              <a:t>voluntary</a:t>
            </a:r>
            <a:r>
              <a:rPr lang="cs-CZ" sz="4000" dirty="0"/>
              <a:t> </a:t>
            </a:r>
            <a:r>
              <a:rPr lang="cs-CZ" sz="4000" dirty="0" err="1"/>
              <a:t>activity</a:t>
            </a:r>
            <a:r>
              <a:rPr lang="cs-CZ" sz="4000" dirty="0"/>
              <a:t> in sport,</a:t>
            </a:r>
          </a:p>
          <a:p>
            <a:r>
              <a:rPr lang="cs-CZ" sz="4000" dirty="0"/>
              <a:t>—	</a:t>
            </a:r>
            <a:r>
              <a:rPr lang="cs-CZ" sz="4000" dirty="0" err="1"/>
              <a:t>cooperation</a:t>
            </a:r>
            <a:r>
              <a:rPr lang="cs-CZ" sz="4000" dirty="0"/>
              <a:t> </a:t>
            </a:r>
            <a:r>
              <a:rPr lang="cs-CZ" sz="4000" dirty="0" err="1"/>
              <a:t>with</a:t>
            </a:r>
            <a:r>
              <a:rPr lang="cs-CZ" sz="4000" dirty="0"/>
              <a:t> </a:t>
            </a:r>
            <a:r>
              <a:rPr lang="cs-CZ" sz="4000" dirty="0" err="1"/>
              <a:t>third</a:t>
            </a:r>
            <a:r>
              <a:rPr lang="cs-CZ" sz="4000" dirty="0"/>
              <a:t> </a:t>
            </a:r>
            <a:r>
              <a:rPr lang="cs-CZ" sz="4000" dirty="0" err="1"/>
              <a:t>countries</a:t>
            </a:r>
            <a:r>
              <a:rPr lang="cs-CZ" sz="4000" dirty="0"/>
              <a:t> and </a:t>
            </a:r>
            <a:r>
              <a:rPr lang="cs-CZ" sz="4000" dirty="0" err="1"/>
              <a:t>organisations</a:t>
            </a:r>
            <a:r>
              <a:rPr lang="cs-CZ" sz="4000" dirty="0"/>
              <a:t>,</a:t>
            </a:r>
          </a:p>
          <a:p>
            <a:r>
              <a:rPr lang="cs-CZ" sz="4000" dirty="0"/>
              <a:t>—	</a:t>
            </a:r>
            <a:r>
              <a:rPr lang="cs-CZ" sz="4000" dirty="0" err="1"/>
              <a:t>sustainable</a:t>
            </a:r>
            <a:r>
              <a:rPr lang="cs-CZ" sz="4000" dirty="0"/>
              <a:t> </a:t>
            </a:r>
            <a:r>
              <a:rPr lang="cs-CZ" sz="4000" dirty="0" err="1"/>
              <a:t>development</a:t>
            </a:r>
            <a:r>
              <a:rPr lang="cs-CZ" sz="4000" dirty="0"/>
              <a:t> in and </a:t>
            </a:r>
            <a:r>
              <a:rPr lang="cs-CZ" sz="4000" dirty="0" err="1"/>
              <a:t>through</a:t>
            </a:r>
            <a:r>
              <a:rPr lang="cs-CZ" sz="4000" dirty="0"/>
              <a:t> sport</a:t>
            </a:r>
            <a:r>
              <a:rPr lang="cs-CZ" sz="4000" dirty="0" smtClean="0"/>
              <a:t>;</a:t>
            </a:r>
            <a:endParaRPr lang="cs-CZ" sz="4000" dirty="0"/>
          </a:p>
          <a:p>
            <a:pPr marL="0" indent="0">
              <a:buNone/>
            </a:pPr>
            <a:r>
              <a:rPr lang="cs-CZ" sz="4900" dirty="0" err="1" smtClean="0"/>
              <a:t>the</a:t>
            </a:r>
            <a:r>
              <a:rPr lang="cs-CZ" sz="4900" dirty="0" smtClean="0"/>
              <a:t> </a:t>
            </a:r>
            <a:r>
              <a:rPr lang="cs-CZ" sz="4900" dirty="0" err="1"/>
              <a:t>economic</a:t>
            </a:r>
            <a:r>
              <a:rPr lang="cs-CZ" sz="4900" dirty="0"/>
              <a:t> </a:t>
            </a:r>
            <a:r>
              <a:rPr lang="cs-CZ" sz="4900" dirty="0" err="1"/>
              <a:t>dimension</a:t>
            </a:r>
            <a:r>
              <a:rPr lang="cs-CZ" sz="4900" dirty="0"/>
              <a:t> </a:t>
            </a:r>
            <a:r>
              <a:rPr lang="cs-CZ" sz="4900" dirty="0" err="1"/>
              <a:t>of</a:t>
            </a:r>
            <a:r>
              <a:rPr lang="cs-CZ" sz="4900" dirty="0"/>
              <a:t> sport:</a:t>
            </a:r>
          </a:p>
          <a:p>
            <a:r>
              <a:rPr lang="cs-CZ" sz="3700" dirty="0"/>
              <a:t>—	</a:t>
            </a:r>
            <a:r>
              <a:rPr lang="cs-CZ" sz="4000" dirty="0"/>
              <a:t>evidence-</a:t>
            </a:r>
            <a:r>
              <a:rPr lang="cs-CZ" sz="4000" dirty="0" err="1"/>
              <a:t>based</a:t>
            </a:r>
            <a:r>
              <a:rPr lang="cs-CZ" sz="4000" dirty="0"/>
              <a:t> </a:t>
            </a:r>
            <a:r>
              <a:rPr lang="cs-CZ" sz="4000" dirty="0" err="1"/>
              <a:t>policy-making</a:t>
            </a:r>
            <a:r>
              <a:rPr lang="cs-CZ" sz="4000" dirty="0"/>
              <a:t> in </a:t>
            </a:r>
            <a:r>
              <a:rPr lang="cs-CZ" sz="4000" dirty="0" err="1"/>
              <a:t>the</a:t>
            </a:r>
            <a:r>
              <a:rPr lang="cs-CZ" sz="4000" dirty="0"/>
              <a:t> </a:t>
            </a:r>
            <a:r>
              <a:rPr lang="cs-CZ" sz="4000" dirty="0" err="1"/>
              <a:t>field</a:t>
            </a:r>
            <a:r>
              <a:rPr lang="cs-CZ" sz="4000" dirty="0"/>
              <a:t> </a:t>
            </a:r>
            <a:r>
              <a:rPr lang="cs-CZ" sz="4000" dirty="0" err="1"/>
              <a:t>of</a:t>
            </a:r>
            <a:r>
              <a:rPr lang="cs-CZ" sz="4000" dirty="0"/>
              <a:t> sport,</a:t>
            </a:r>
          </a:p>
          <a:p>
            <a:r>
              <a:rPr lang="cs-CZ" sz="4000" dirty="0"/>
              <a:t>—	</a:t>
            </a:r>
            <a:r>
              <a:rPr lang="cs-CZ" sz="4000" dirty="0" err="1"/>
              <a:t>sustainable</a:t>
            </a:r>
            <a:r>
              <a:rPr lang="cs-CZ" sz="4000" dirty="0"/>
              <a:t> </a:t>
            </a:r>
            <a:r>
              <a:rPr lang="cs-CZ" sz="4000" dirty="0" err="1"/>
              <a:t>financing</a:t>
            </a:r>
            <a:r>
              <a:rPr lang="cs-CZ" sz="4000" dirty="0"/>
              <a:t> </a:t>
            </a:r>
            <a:r>
              <a:rPr lang="cs-CZ" sz="4000" dirty="0" err="1"/>
              <a:t>of</a:t>
            </a:r>
            <a:r>
              <a:rPr lang="cs-CZ" sz="4000" dirty="0"/>
              <a:t> sport,</a:t>
            </a:r>
          </a:p>
          <a:p>
            <a:r>
              <a:rPr lang="cs-CZ" sz="4000" dirty="0"/>
              <a:t>—	</a:t>
            </a:r>
            <a:r>
              <a:rPr lang="cs-CZ" sz="4000" dirty="0" err="1"/>
              <a:t>application</a:t>
            </a:r>
            <a:r>
              <a:rPr lang="cs-CZ" sz="4000" dirty="0"/>
              <a:t> </a:t>
            </a:r>
            <a:r>
              <a:rPr lang="cs-CZ" sz="4000" dirty="0" err="1"/>
              <a:t>of</a:t>
            </a:r>
            <a:r>
              <a:rPr lang="cs-CZ" sz="4000" dirty="0"/>
              <a:t> EU </a:t>
            </a:r>
            <a:r>
              <a:rPr lang="cs-CZ" sz="4000" dirty="0" err="1"/>
              <a:t>State</a:t>
            </a:r>
            <a:r>
              <a:rPr lang="cs-CZ" sz="4000" dirty="0"/>
              <a:t> </a:t>
            </a:r>
            <a:r>
              <a:rPr lang="cs-CZ" sz="4000" dirty="0" err="1"/>
              <a:t>aid</a:t>
            </a:r>
            <a:r>
              <a:rPr lang="cs-CZ" sz="4000" dirty="0"/>
              <a:t> </a:t>
            </a:r>
            <a:r>
              <a:rPr lang="cs-CZ" sz="4000" dirty="0" err="1"/>
              <a:t>rules</a:t>
            </a:r>
            <a:r>
              <a:rPr lang="cs-CZ" sz="4000" dirty="0"/>
              <a:t> to sport,</a:t>
            </a:r>
          </a:p>
          <a:p>
            <a:r>
              <a:rPr lang="cs-CZ" sz="4000" dirty="0"/>
              <a:t>—	</a:t>
            </a:r>
            <a:r>
              <a:rPr lang="cs-CZ" sz="4000" dirty="0" err="1"/>
              <a:t>regional</a:t>
            </a:r>
            <a:r>
              <a:rPr lang="cs-CZ" sz="4000" dirty="0"/>
              <a:t> </a:t>
            </a:r>
            <a:r>
              <a:rPr lang="cs-CZ" sz="4000" dirty="0" err="1"/>
              <a:t>development</a:t>
            </a:r>
            <a:r>
              <a:rPr lang="cs-CZ" sz="4000" dirty="0"/>
              <a:t> and </a:t>
            </a:r>
            <a:r>
              <a:rPr lang="cs-CZ" sz="4000" dirty="0" err="1"/>
              <a:t>employability</a:t>
            </a:r>
            <a:r>
              <a:rPr lang="cs-CZ" sz="4000" dirty="0" smtClean="0"/>
              <a:t>;</a:t>
            </a:r>
            <a:r>
              <a:rPr lang="cs-CZ" sz="3700" dirty="0"/>
              <a:t> </a:t>
            </a:r>
          </a:p>
          <a:p>
            <a:pPr marL="0" indent="0">
              <a:buNone/>
            </a:pPr>
            <a:r>
              <a:rPr lang="cs-CZ" sz="4900" dirty="0" err="1" smtClean="0"/>
              <a:t>the</a:t>
            </a:r>
            <a:r>
              <a:rPr lang="cs-CZ" sz="4900" dirty="0" smtClean="0"/>
              <a:t> </a:t>
            </a:r>
            <a:r>
              <a:rPr lang="cs-CZ" sz="4900" dirty="0" err="1"/>
              <a:t>organisation</a:t>
            </a:r>
            <a:r>
              <a:rPr lang="cs-CZ" sz="4900" dirty="0"/>
              <a:t> </a:t>
            </a:r>
            <a:r>
              <a:rPr lang="cs-CZ" sz="4900" dirty="0" err="1"/>
              <a:t>of</a:t>
            </a:r>
            <a:r>
              <a:rPr lang="cs-CZ" sz="4900" dirty="0"/>
              <a:t> sport:</a:t>
            </a:r>
          </a:p>
          <a:p>
            <a:r>
              <a:rPr lang="cs-CZ" sz="4000" dirty="0"/>
              <a:t>—	</a:t>
            </a:r>
            <a:r>
              <a:rPr lang="cs-CZ" sz="4000" dirty="0" err="1"/>
              <a:t>good</a:t>
            </a:r>
            <a:r>
              <a:rPr lang="cs-CZ" sz="4000" dirty="0"/>
              <a:t> </a:t>
            </a:r>
            <a:r>
              <a:rPr lang="cs-CZ" sz="4000" dirty="0" err="1"/>
              <a:t>governance</a:t>
            </a:r>
            <a:r>
              <a:rPr lang="cs-CZ" sz="4000" dirty="0"/>
              <a:t> in sport,</a:t>
            </a:r>
          </a:p>
          <a:p>
            <a:r>
              <a:rPr lang="cs-CZ" sz="4000" dirty="0"/>
              <a:t>—	</a:t>
            </a:r>
            <a:r>
              <a:rPr lang="cs-CZ" sz="4000" dirty="0" err="1"/>
              <a:t>the</a:t>
            </a:r>
            <a:r>
              <a:rPr lang="cs-CZ" sz="4000" dirty="0"/>
              <a:t> </a:t>
            </a:r>
            <a:r>
              <a:rPr lang="cs-CZ" sz="4000" dirty="0" err="1"/>
              <a:t>specific</a:t>
            </a:r>
            <a:r>
              <a:rPr lang="cs-CZ" sz="4000" dirty="0"/>
              <a:t> </a:t>
            </a:r>
            <a:r>
              <a:rPr lang="cs-CZ" sz="4000" dirty="0" err="1"/>
              <a:t>nature</a:t>
            </a:r>
            <a:r>
              <a:rPr lang="cs-CZ" sz="4000" dirty="0"/>
              <a:t> </a:t>
            </a:r>
            <a:r>
              <a:rPr lang="cs-CZ" sz="4000" dirty="0" err="1"/>
              <a:t>of</a:t>
            </a:r>
            <a:r>
              <a:rPr lang="cs-CZ" sz="4000" dirty="0"/>
              <a:t> sport,</a:t>
            </a:r>
          </a:p>
          <a:p>
            <a:r>
              <a:rPr lang="cs-CZ" sz="4000" dirty="0"/>
              <a:t>—	free </a:t>
            </a:r>
            <a:r>
              <a:rPr lang="cs-CZ" sz="4000" dirty="0" err="1"/>
              <a:t>movement</a:t>
            </a:r>
            <a:r>
              <a:rPr lang="cs-CZ" sz="4000" dirty="0"/>
              <a:t> and </a:t>
            </a:r>
            <a:r>
              <a:rPr lang="cs-CZ" sz="4000" dirty="0" err="1"/>
              <a:t>nationality</a:t>
            </a:r>
            <a:r>
              <a:rPr lang="cs-CZ" sz="4000" dirty="0"/>
              <a:t> </a:t>
            </a:r>
            <a:r>
              <a:rPr lang="cs-CZ" sz="4000" dirty="0" err="1"/>
              <a:t>of</a:t>
            </a:r>
            <a:r>
              <a:rPr lang="cs-CZ" sz="4000" dirty="0"/>
              <a:t> </a:t>
            </a:r>
            <a:r>
              <a:rPr lang="cs-CZ" sz="4000" dirty="0" err="1"/>
              <a:t>sportspeople</a:t>
            </a:r>
            <a:r>
              <a:rPr lang="cs-CZ" sz="4000" dirty="0"/>
              <a:t>,</a:t>
            </a:r>
          </a:p>
          <a:p>
            <a:r>
              <a:rPr lang="cs-CZ" sz="4000" dirty="0"/>
              <a:t>—	transfer </a:t>
            </a:r>
            <a:r>
              <a:rPr lang="cs-CZ" sz="4000" dirty="0" err="1"/>
              <a:t>rules</a:t>
            </a:r>
            <a:r>
              <a:rPr lang="cs-CZ" sz="4000" dirty="0"/>
              <a:t> and </a:t>
            </a:r>
            <a:r>
              <a:rPr lang="cs-CZ" sz="4000" dirty="0" err="1"/>
              <a:t>activities</a:t>
            </a:r>
            <a:r>
              <a:rPr lang="cs-CZ" sz="4000" dirty="0"/>
              <a:t> </a:t>
            </a:r>
            <a:r>
              <a:rPr lang="cs-CZ" sz="4000" dirty="0" err="1"/>
              <a:t>of</a:t>
            </a:r>
            <a:r>
              <a:rPr lang="cs-CZ" sz="4000" dirty="0"/>
              <a:t> sport </a:t>
            </a:r>
            <a:r>
              <a:rPr lang="cs-CZ" sz="4000" dirty="0" err="1"/>
              <a:t>agents</a:t>
            </a:r>
            <a:r>
              <a:rPr lang="cs-CZ" sz="4000" dirty="0"/>
              <a:t>,</a:t>
            </a:r>
          </a:p>
          <a:p>
            <a:r>
              <a:rPr lang="cs-CZ" sz="4000" dirty="0"/>
              <a:t>—	integrity </a:t>
            </a:r>
            <a:r>
              <a:rPr lang="cs-CZ" sz="4000" dirty="0" err="1"/>
              <a:t>of</a:t>
            </a:r>
            <a:r>
              <a:rPr lang="cs-CZ" sz="4000" dirty="0"/>
              <a:t> </a:t>
            </a:r>
            <a:r>
              <a:rPr lang="cs-CZ" sz="4000" dirty="0" err="1"/>
              <a:t>sporting</a:t>
            </a:r>
            <a:r>
              <a:rPr lang="cs-CZ" sz="4000" dirty="0"/>
              <a:t> </a:t>
            </a:r>
            <a:r>
              <a:rPr lang="cs-CZ" sz="4000" dirty="0" err="1"/>
              <a:t>competitions</a:t>
            </a:r>
            <a:r>
              <a:rPr lang="cs-CZ" sz="4000" dirty="0"/>
              <a:t>, </a:t>
            </a:r>
            <a:r>
              <a:rPr lang="cs-CZ" sz="4000" dirty="0" err="1"/>
              <a:t>including</a:t>
            </a:r>
            <a:r>
              <a:rPr lang="cs-CZ" sz="4000" dirty="0"/>
              <a:t> </a:t>
            </a:r>
            <a:r>
              <a:rPr lang="cs-CZ" sz="4000" dirty="0" err="1"/>
              <a:t>match</a:t>
            </a:r>
            <a:r>
              <a:rPr lang="cs-CZ" sz="4000" dirty="0"/>
              <a:t> </a:t>
            </a:r>
            <a:r>
              <a:rPr lang="cs-CZ" sz="4000" dirty="0" err="1"/>
              <a:t>fixing</a:t>
            </a:r>
            <a:r>
              <a:rPr lang="cs-CZ" sz="4000" dirty="0"/>
              <a:t>, </a:t>
            </a:r>
            <a:r>
              <a:rPr lang="cs-CZ" sz="4000" dirty="0" err="1"/>
              <a:t>corruption</a:t>
            </a:r>
            <a:r>
              <a:rPr lang="cs-CZ" sz="4000" dirty="0"/>
              <a:t>, </a:t>
            </a:r>
            <a:r>
              <a:rPr lang="cs-CZ" sz="4000" dirty="0" err="1"/>
              <a:t>money-laundering</a:t>
            </a:r>
            <a:r>
              <a:rPr lang="cs-CZ" sz="4000" dirty="0"/>
              <a:t> and </a:t>
            </a:r>
            <a:r>
              <a:rPr lang="cs-CZ" sz="4000" dirty="0" err="1"/>
              <a:t>other</a:t>
            </a:r>
            <a:r>
              <a:rPr lang="cs-CZ" sz="4000" dirty="0"/>
              <a:t> </a:t>
            </a:r>
            <a:r>
              <a:rPr lang="cs-CZ" sz="4000" dirty="0" err="1"/>
              <a:t>forms</a:t>
            </a:r>
            <a:r>
              <a:rPr lang="cs-CZ" sz="4000" dirty="0"/>
              <a:t> </a:t>
            </a:r>
            <a:r>
              <a:rPr lang="cs-CZ" sz="4000" dirty="0" err="1"/>
              <a:t>of</a:t>
            </a:r>
            <a:r>
              <a:rPr lang="cs-CZ" sz="4000" dirty="0"/>
              <a:t> </a:t>
            </a:r>
            <a:r>
              <a:rPr lang="cs-CZ" sz="4000" dirty="0" err="1"/>
              <a:t>financial</a:t>
            </a:r>
            <a:r>
              <a:rPr lang="cs-CZ" sz="4000" dirty="0"/>
              <a:t> </a:t>
            </a:r>
            <a:r>
              <a:rPr lang="cs-CZ" sz="4000" dirty="0" err="1"/>
              <a:t>crime</a:t>
            </a:r>
            <a:r>
              <a:rPr lang="cs-CZ" sz="4000" dirty="0"/>
              <a:t>,</a:t>
            </a:r>
          </a:p>
          <a:p>
            <a:r>
              <a:rPr lang="cs-CZ" sz="4000" dirty="0"/>
              <a:t>—	</a:t>
            </a:r>
            <a:r>
              <a:rPr lang="cs-CZ" sz="4000" dirty="0" err="1"/>
              <a:t>European</a:t>
            </a:r>
            <a:r>
              <a:rPr lang="cs-CZ" sz="4000" dirty="0"/>
              <a:t> </a:t>
            </a:r>
            <a:r>
              <a:rPr lang="cs-CZ" sz="4000" dirty="0" err="1"/>
              <a:t>social</a:t>
            </a:r>
            <a:r>
              <a:rPr lang="cs-CZ" sz="4000" dirty="0"/>
              <a:t> </a:t>
            </a:r>
            <a:r>
              <a:rPr lang="cs-CZ" sz="4000" dirty="0" err="1"/>
              <a:t>dialogue</a:t>
            </a:r>
            <a:r>
              <a:rPr lang="cs-CZ" sz="4000" dirty="0"/>
              <a:t> in </a:t>
            </a:r>
            <a:r>
              <a:rPr lang="cs-CZ" sz="4000" dirty="0" err="1"/>
              <a:t>the</a:t>
            </a:r>
            <a:r>
              <a:rPr lang="cs-CZ" sz="4000" dirty="0"/>
              <a:t> sport </a:t>
            </a:r>
            <a:r>
              <a:rPr lang="cs-CZ" sz="4000" dirty="0" err="1"/>
              <a:t>sector</a:t>
            </a:r>
            <a:r>
              <a:rPr lang="cs-CZ" sz="4000" dirty="0"/>
              <a:t>,</a:t>
            </a:r>
          </a:p>
          <a:p>
            <a:r>
              <a:rPr lang="cs-CZ" sz="4000" dirty="0"/>
              <a:t>—	</a:t>
            </a:r>
            <a:r>
              <a:rPr lang="cs-CZ" sz="4000" dirty="0" err="1"/>
              <a:t>protection</a:t>
            </a:r>
            <a:r>
              <a:rPr lang="cs-CZ" sz="4000" dirty="0"/>
              <a:t> </a:t>
            </a:r>
            <a:r>
              <a:rPr lang="cs-CZ" sz="4000" dirty="0" err="1"/>
              <a:t>of</a:t>
            </a:r>
            <a:r>
              <a:rPr lang="cs-CZ" sz="4000" dirty="0"/>
              <a:t> </a:t>
            </a:r>
            <a:r>
              <a:rPr lang="cs-CZ" sz="4000" dirty="0" err="1"/>
              <a:t>minors</a:t>
            </a:r>
            <a:r>
              <a:rPr lang="cs-CZ" sz="4000" dirty="0"/>
              <a:t>,</a:t>
            </a:r>
          </a:p>
          <a:p>
            <a:r>
              <a:rPr lang="cs-CZ" sz="4000" dirty="0"/>
              <a:t>—	</a:t>
            </a:r>
            <a:r>
              <a:rPr lang="cs-CZ" sz="4000" dirty="0" err="1"/>
              <a:t>licensing</a:t>
            </a:r>
            <a:r>
              <a:rPr lang="cs-CZ" sz="4000" dirty="0"/>
              <a:t> </a:t>
            </a:r>
            <a:r>
              <a:rPr lang="cs-CZ" sz="4000" dirty="0" err="1"/>
              <a:t>system</a:t>
            </a:r>
            <a:r>
              <a:rPr lang="cs-CZ" sz="4000" dirty="0"/>
              <a:t> </a:t>
            </a:r>
            <a:r>
              <a:rPr lang="cs-CZ" sz="4000" dirty="0" err="1"/>
              <a:t>of</a:t>
            </a:r>
            <a:r>
              <a:rPr lang="cs-CZ" sz="4000" dirty="0"/>
              <a:t> </a:t>
            </a:r>
            <a:r>
              <a:rPr lang="cs-CZ" sz="4000" dirty="0" err="1"/>
              <a:t>clubs</a:t>
            </a:r>
            <a:r>
              <a:rPr lang="cs-CZ" sz="4000" dirty="0"/>
              <a:t>,</a:t>
            </a:r>
          </a:p>
          <a:p>
            <a:r>
              <a:rPr lang="cs-CZ" sz="4000" dirty="0"/>
              <a:t>—	media </a:t>
            </a:r>
            <a:r>
              <a:rPr lang="cs-CZ" sz="4000" dirty="0" err="1"/>
              <a:t>rights</a:t>
            </a:r>
            <a:r>
              <a:rPr lang="cs-CZ" sz="4000" dirty="0"/>
              <a:t> and </a:t>
            </a:r>
            <a:r>
              <a:rPr lang="cs-CZ" sz="4000" dirty="0" err="1"/>
              <a:t>intellectual</a:t>
            </a:r>
            <a:r>
              <a:rPr lang="cs-CZ" sz="4000" dirty="0"/>
              <a:t> </a:t>
            </a:r>
            <a:r>
              <a:rPr lang="cs-CZ" sz="4000" dirty="0" err="1"/>
              <a:t>property</a:t>
            </a:r>
            <a:r>
              <a:rPr lang="cs-CZ" sz="4000" dirty="0"/>
              <a:t> </a:t>
            </a:r>
            <a:r>
              <a:rPr lang="cs-CZ" sz="4000" dirty="0" err="1"/>
              <a:t>rights</a:t>
            </a:r>
            <a:r>
              <a:rPr lang="cs-CZ" sz="4000" dirty="0"/>
              <a:t>.</a:t>
            </a:r>
          </a:p>
          <a:p>
            <a:endParaRPr lang="cs-CZ" dirty="0" smtClean="0"/>
          </a:p>
          <a:p>
            <a:r>
              <a:rPr lang="cs-CZ" dirty="0">
                <a:hlinkClick r:id="rId2"/>
              </a:rPr>
              <a:t>http://eur-lex.europa.eu/legal-content/EN/TXT/?</a:t>
            </a:r>
            <a:r>
              <a:rPr lang="cs-CZ" dirty="0" smtClean="0">
                <a:hlinkClick r:id="rId2"/>
              </a:rPr>
              <a:t>qid=1389638705530&amp;uri=CELEX:42011Y0601%2801%29</a:t>
            </a:r>
            <a:endParaRPr lang="cs-CZ" dirty="0" smtClean="0"/>
          </a:p>
          <a:p>
            <a:endParaRPr lang="cs-CZ" dirty="0"/>
          </a:p>
        </p:txBody>
      </p:sp>
    </p:spTree>
    <p:extLst>
      <p:ext uri="{BB962C8B-B14F-4D97-AF65-F5344CB8AC3E}">
        <p14:creationId xmlns:p14="http://schemas.microsoft.com/office/powerpoint/2010/main" val="2919702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634082"/>
          </a:xfrm>
        </p:spPr>
        <p:txBody>
          <a:bodyPr>
            <a:normAutofit fontScale="90000"/>
          </a:bodyPr>
          <a:lstStyle/>
          <a:p>
            <a:pPr eaLnBrk="1" hangingPunct="1"/>
            <a:r>
              <a:rPr lang="cs-CZ" dirty="0" smtClean="0"/>
              <a:t>Evropská unie</a:t>
            </a:r>
          </a:p>
        </p:txBody>
      </p:sp>
      <p:sp>
        <p:nvSpPr>
          <p:cNvPr id="10243" name="Rectangle 3"/>
          <p:cNvSpPr>
            <a:spLocks noGrp="1" noChangeArrowheads="1"/>
          </p:cNvSpPr>
          <p:nvPr>
            <p:ph type="body" idx="1"/>
          </p:nvPr>
        </p:nvSpPr>
        <p:spPr>
          <a:xfrm>
            <a:off x="457200" y="1124744"/>
            <a:ext cx="8229600" cy="5472608"/>
          </a:xfrm>
        </p:spPr>
        <p:txBody>
          <a:bodyPr>
            <a:normAutofit fontScale="70000" lnSpcReduction="20000"/>
          </a:bodyPr>
          <a:lstStyle/>
          <a:p>
            <a:pPr eaLnBrk="1" hangingPunct="1">
              <a:lnSpc>
                <a:spcPct val="90000"/>
              </a:lnSpc>
            </a:pPr>
            <a:r>
              <a:rPr lang="cs-CZ" sz="2400" dirty="0" smtClean="0"/>
              <a:t>V návrhu ústavy sport ukotven, jinak v základních smlouvách téma sportu chybí</a:t>
            </a:r>
          </a:p>
          <a:p>
            <a:pPr eaLnBrk="1" hangingPunct="1">
              <a:lnSpc>
                <a:spcPct val="90000"/>
              </a:lnSpc>
            </a:pPr>
            <a:r>
              <a:rPr lang="cs-CZ" sz="2400" dirty="0" smtClean="0"/>
              <a:t>Evropská unie a sport (1991)</a:t>
            </a:r>
          </a:p>
          <a:p>
            <a:pPr eaLnBrk="1" hangingPunct="1">
              <a:lnSpc>
                <a:spcPct val="90000"/>
              </a:lnSpc>
            </a:pPr>
            <a:r>
              <a:rPr lang="cs-CZ" sz="2400" b="1" dirty="0" smtClean="0"/>
              <a:t>Bílá kniha o sportu (2007)</a:t>
            </a:r>
          </a:p>
          <a:p>
            <a:pPr lvl="1" eaLnBrk="1" hangingPunct="1">
              <a:lnSpc>
                <a:spcPct val="90000"/>
              </a:lnSpc>
            </a:pPr>
            <a:r>
              <a:rPr lang="cs-CZ" sz="2000" dirty="0" smtClean="0"/>
              <a:t>Akční plán „</a:t>
            </a:r>
            <a:r>
              <a:rPr lang="cs-CZ" sz="2000" dirty="0" err="1" smtClean="0"/>
              <a:t>Pierre</a:t>
            </a:r>
            <a:r>
              <a:rPr lang="cs-CZ" sz="2000" dirty="0" smtClean="0"/>
              <a:t> de </a:t>
            </a:r>
            <a:r>
              <a:rPr lang="cs-CZ" sz="2000" dirty="0" err="1" smtClean="0"/>
              <a:t>Coubertin</a:t>
            </a:r>
            <a:r>
              <a:rPr lang="cs-CZ" sz="2000" dirty="0" smtClean="0"/>
              <a:t>“ (listopad 2007) </a:t>
            </a:r>
            <a:endParaRPr lang="cs-CZ" sz="2000" b="1" dirty="0" smtClean="0"/>
          </a:p>
          <a:p>
            <a:pPr>
              <a:lnSpc>
                <a:spcPct val="90000"/>
              </a:lnSpc>
            </a:pPr>
            <a:r>
              <a:rPr lang="cs-CZ" sz="2400" dirty="0"/>
              <a:t>Evropská dimenze sportu </a:t>
            </a:r>
            <a:r>
              <a:rPr lang="cs-CZ" sz="2400" dirty="0" smtClean="0"/>
              <a:t>2011 – usnesení komise ve smyslu p</a:t>
            </a:r>
            <a:r>
              <a:rPr lang="cs-CZ" sz="2000" dirty="0" smtClean="0"/>
              <a:t>otvrzení priorit</a:t>
            </a:r>
            <a:endParaRPr lang="cs-CZ" sz="2000" dirty="0"/>
          </a:p>
          <a:p>
            <a:pPr lvl="1"/>
            <a:r>
              <a:rPr lang="cs-CZ" dirty="0" smtClean="0"/>
              <a:t>Pokud jde o ekonomický rozměr sportu, Komise vyzývá:</a:t>
            </a:r>
          </a:p>
          <a:p>
            <a:pPr lvl="2"/>
            <a:r>
              <a:rPr lang="cs-CZ" dirty="0" smtClean="0"/>
              <a:t>sportovní asociace k vytvoření jednotného mechanismu prodeje mediálních práv pro následné efektivnější přerozdělení zisku,</a:t>
            </a:r>
          </a:p>
          <a:p>
            <a:pPr lvl="2"/>
            <a:r>
              <a:rPr lang="cs-CZ" dirty="0" smtClean="0"/>
              <a:t>více se zaměřit na uplatňování práva k duševnímu vlastnictví v oblasti sportu, </a:t>
            </a:r>
          </a:p>
          <a:p>
            <a:pPr lvl="2"/>
            <a:r>
              <a:rPr lang="cs-CZ" dirty="0" smtClean="0"/>
              <a:t>sdílet správné postupy pro transparentní a udržitelné financování sportu,</a:t>
            </a:r>
          </a:p>
          <a:p>
            <a:pPr lvl="2"/>
            <a:r>
              <a:rPr lang="cs-CZ" dirty="0" smtClean="0"/>
              <a:t>monitorovat uplatňování zákona o státní podpoře v oblasti sportu,</a:t>
            </a:r>
          </a:p>
          <a:p>
            <a:pPr lvl="2"/>
            <a:r>
              <a:rPr lang="cs-CZ" dirty="0" smtClean="0"/>
              <a:t>plně využít finanční zdroje ze strukturálních fondů určené sportu,</a:t>
            </a:r>
          </a:p>
          <a:p>
            <a:pPr lvl="2"/>
            <a:r>
              <a:rPr lang="cs-CZ" dirty="0" smtClean="0"/>
              <a:t>pracovat na souhrnu srovnatelných statistických údajů ze všech členských států.</a:t>
            </a:r>
          </a:p>
          <a:p>
            <a:pPr lvl="1">
              <a:lnSpc>
                <a:spcPct val="90000"/>
              </a:lnSpc>
            </a:pPr>
            <a:endParaRPr lang="cs-CZ" sz="2000" b="1" dirty="0" smtClean="0"/>
          </a:p>
          <a:p>
            <a:pPr>
              <a:lnSpc>
                <a:spcPct val="90000"/>
              </a:lnSpc>
            </a:pPr>
            <a:r>
              <a:rPr lang="cs-CZ" sz="2300" dirty="0" smtClean="0"/>
              <a:t>Evropská komise – DG </a:t>
            </a:r>
            <a:r>
              <a:rPr lang="cs-CZ" sz="2300" dirty="0" err="1" smtClean="0"/>
              <a:t>for</a:t>
            </a:r>
            <a:r>
              <a:rPr lang="cs-CZ" sz="2300" dirty="0" smtClean="0"/>
              <a:t> </a:t>
            </a:r>
            <a:r>
              <a:rPr lang="cs-CZ" sz="2300" dirty="0" err="1" smtClean="0"/>
              <a:t>Education</a:t>
            </a:r>
            <a:r>
              <a:rPr lang="cs-CZ" sz="2300" dirty="0" smtClean="0"/>
              <a:t>, </a:t>
            </a:r>
            <a:r>
              <a:rPr lang="cs-CZ" sz="2300" dirty="0" err="1" smtClean="0"/>
              <a:t>Culture</a:t>
            </a:r>
            <a:r>
              <a:rPr lang="cs-CZ" sz="2300" dirty="0" smtClean="0"/>
              <a:t>, </a:t>
            </a:r>
            <a:r>
              <a:rPr lang="cs-CZ" sz="2300" dirty="0" err="1" smtClean="0"/>
              <a:t>Multilingualism</a:t>
            </a:r>
            <a:r>
              <a:rPr lang="cs-CZ" sz="2300" dirty="0" smtClean="0"/>
              <a:t> and </a:t>
            </a:r>
            <a:r>
              <a:rPr lang="cs-CZ" sz="2300" dirty="0" err="1" smtClean="0"/>
              <a:t>Youth</a:t>
            </a:r>
            <a:endParaRPr lang="cs-CZ" sz="2300" dirty="0" smtClean="0"/>
          </a:p>
          <a:p>
            <a:pPr lvl="1" eaLnBrk="1" hangingPunct="1">
              <a:lnSpc>
                <a:spcPct val="90000"/>
              </a:lnSpc>
            </a:pPr>
            <a:r>
              <a:rPr lang="cs-CZ" sz="2000" dirty="0" smtClean="0"/>
              <a:t>Spolupráce např. s Evropským sportovním fórem, ENSGO,…</a:t>
            </a:r>
          </a:p>
          <a:p>
            <a:pPr lvl="1" eaLnBrk="1" hangingPunct="1">
              <a:lnSpc>
                <a:spcPct val="90000"/>
              </a:lnSpc>
            </a:pPr>
            <a:r>
              <a:rPr lang="cs-CZ" sz="2000" dirty="0" smtClean="0"/>
              <a:t>(</a:t>
            </a:r>
            <a:r>
              <a:rPr lang="cs-CZ" sz="2000" dirty="0" err="1" smtClean="0"/>
              <a:t>Androulla</a:t>
            </a:r>
            <a:r>
              <a:rPr lang="cs-CZ" sz="2000" dirty="0" smtClean="0"/>
              <a:t> </a:t>
            </a:r>
            <a:r>
              <a:rPr lang="cs-CZ" sz="2000" dirty="0" err="1" smtClean="0"/>
              <a:t>Vassiliou</a:t>
            </a:r>
            <a:r>
              <a:rPr lang="cs-CZ" sz="2000" dirty="0" smtClean="0"/>
              <a:t>)</a:t>
            </a:r>
          </a:p>
          <a:p>
            <a:pPr lvl="1" eaLnBrk="1" hangingPunct="1">
              <a:lnSpc>
                <a:spcPct val="90000"/>
              </a:lnSpc>
            </a:pPr>
            <a:r>
              <a:rPr lang="en-US" sz="2000" dirty="0" smtClean="0"/>
              <a:t>STUDY ON THE EQUAL TREATMENT OF NON-NATIONALS IN INDIVIDUAL SPORTS COMPETITIONS</a:t>
            </a:r>
            <a:endParaRPr lang="cs-CZ" sz="2000" dirty="0" smtClean="0"/>
          </a:p>
          <a:p>
            <a:pPr eaLnBrk="1" hangingPunct="1">
              <a:lnSpc>
                <a:spcPct val="90000"/>
              </a:lnSpc>
            </a:pPr>
            <a:endParaRPr lang="cs-CZ" sz="2400" dirty="0" smtClean="0"/>
          </a:p>
          <a:p>
            <a:pPr eaLnBrk="1" hangingPunct="1">
              <a:lnSpc>
                <a:spcPct val="90000"/>
              </a:lnSpc>
            </a:pPr>
            <a:r>
              <a:rPr lang="cs-CZ" sz="2400" dirty="0" smtClean="0"/>
              <a:t>Evropský soudní dvůr</a:t>
            </a:r>
          </a:p>
          <a:p>
            <a:pPr lvl="1" eaLnBrk="1" hangingPunct="1">
              <a:lnSpc>
                <a:spcPct val="90000"/>
              </a:lnSpc>
            </a:pPr>
            <a:r>
              <a:rPr lang="cs-CZ" sz="2000" dirty="0" smtClean="0"/>
              <a:t>Hráči</a:t>
            </a:r>
          </a:p>
          <a:p>
            <a:pPr lvl="1" eaLnBrk="1" hangingPunct="1">
              <a:lnSpc>
                <a:spcPct val="90000"/>
              </a:lnSpc>
            </a:pPr>
            <a:endParaRPr lang="cs-CZ" sz="2000" dirty="0" smtClean="0"/>
          </a:p>
          <a:p>
            <a:pPr eaLnBrk="1" hangingPunct="1">
              <a:lnSpc>
                <a:spcPct val="90000"/>
              </a:lnSpc>
              <a:buFontTx/>
              <a:buNone/>
            </a:pPr>
            <a:endParaRPr lang="cs-CZ" sz="2400" dirty="0" smtClean="0"/>
          </a:p>
        </p:txBody>
      </p:sp>
    </p:spTree>
    <p:extLst>
      <p:ext uri="{BB962C8B-B14F-4D97-AF65-F5344CB8AC3E}">
        <p14:creationId xmlns:p14="http://schemas.microsoft.com/office/powerpoint/2010/main" val="4076171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cs-CZ" sz="3600" b="1" dirty="0" err="1" smtClean="0"/>
              <a:t>Sportaccord</a:t>
            </a:r>
            <a:r>
              <a:rPr lang="cs-CZ" sz="3600" dirty="0" smtClean="0"/>
              <a:t>  - do r. 2009: </a:t>
            </a:r>
            <a:r>
              <a:rPr lang="en-US" sz="3600" dirty="0" smtClean="0"/>
              <a:t>General Association of International Sports Federations (</a:t>
            </a:r>
            <a:r>
              <a:rPr lang="cs-CZ" sz="3600" dirty="0" smtClean="0"/>
              <a:t>GAISF, A</a:t>
            </a:r>
            <a:r>
              <a:rPr lang="en-US" sz="3600" dirty="0" smtClean="0"/>
              <a:t>G</a:t>
            </a:r>
            <a:r>
              <a:rPr lang="cs-CZ" sz="3600" dirty="0" smtClean="0"/>
              <a:t>F</a:t>
            </a:r>
            <a:r>
              <a:rPr lang="en-US" sz="3600" dirty="0" smtClean="0"/>
              <a:t>IS)</a:t>
            </a:r>
            <a:endParaRPr lang="cs-CZ" sz="3600" dirty="0" smtClean="0"/>
          </a:p>
        </p:txBody>
      </p:sp>
      <p:sp>
        <p:nvSpPr>
          <p:cNvPr id="11267" name="Rectangle 3"/>
          <p:cNvSpPr>
            <a:spLocks noGrp="1" noChangeArrowheads="1"/>
          </p:cNvSpPr>
          <p:nvPr>
            <p:ph type="body" idx="1"/>
          </p:nvPr>
        </p:nvSpPr>
        <p:spPr/>
        <p:txBody>
          <a:bodyPr/>
          <a:lstStyle/>
          <a:p>
            <a:pPr eaLnBrk="1" hangingPunct="1">
              <a:lnSpc>
                <a:spcPct val="90000"/>
              </a:lnSpc>
            </a:pPr>
            <a:r>
              <a:rPr lang="cs-CZ" sz="2800" smtClean="0"/>
              <a:t>SportAccord is the umbrella organisation for both Olympic and non-Olympic sports as well as organizers of sporting events </a:t>
            </a:r>
          </a:p>
          <a:p>
            <a:pPr eaLnBrk="1" hangingPunct="1">
              <a:lnSpc>
                <a:spcPct val="90000"/>
              </a:lnSpc>
            </a:pPr>
            <a:r>
              <a:rPr lang="cs-CZ" sz="2800" smtClean="0"/>
              <a:t>Cíle</a:t>
            </a:r>
          </a:p>
          <a:p>
            <a:pPr lvl="1" eaLnBrk="1" hangingPunct="1">
              <a:lnSpc>
                <a:spcPct val="90000"/>
              </a:lnSpc>
            </a:pPr>
            <a:r>
              <a:rPr lang="cs-CZ" sz="2400" smtClean="0"/>
              <a:t>Udržovat autoritu a autonomii svých členů</a:t>
            </a:r>
          </a:p>
          <a:p>
            <a:pPr lvl="1" eaLnBrk="1" hangingPunct="1">
              <a:lnSpc>
                <a:spcPct val="90000"/>
              </a:lnSpc>
            </a:pPr>
            <a:r>
              <a:rPr lang="cs-CZ" sz="2400" smtClean="0"/>
              <a:t>Poskytovat užší spojení mezi svými členy a ostatními sportovními organizacemi </a:t>
            </a:r>
          </a:p>
          <a:p>
            <a:pPr lvl="1" eaLnBrk="1" hangingPunct="1">
              <a:lnSpc>
                <a:spcPct val="90000"/>
              </a:lnSpc>
            </a:pPr>
            <a:r>
              <a:rPr lang="cs-CZ" sz="2400" smtClean="0"/>
              <a:t>Koordinovat a chránit své zájmy</a:t>
            </a:r>
          </a:p>
          <a:p>
            <a:pPr lvl="1" eaLnBrk="1" hangingPunct="1">
              <a:lnSpc>
                <a:spcPct val="90000"/>
              </a:lnSpc>
            </a:pPr>
            <a:r>
              <a:rPr lang="cs-CZ" sz="2400" smtClean="0"/>
              <a:t>Sbírat, ověřovat a šířit informace </a:t>
            </a:r>
          </a:p>
          <a:p>
            <a:pPr eaLnBrk="1" hangingPunct="1">
              <a:lnSpc>
                <a:spcPct val="90000"/>
              </a:lnSpc>
            </a:pPr>
            <a:r>
              <a:rPr lang="cs-CZ" sz="2800" smtClean="0"/>
              <a:t>Členové – mezinárodní federace – např., FIFA, IAAF,…+/- 84 členů</a:t>
            </a:r>
          </a:p>
        </p:txBody>
      </p:sp>
    </p:spTree>
    <p:extLst>
      <p:ext uri="{BB962C8B-B14F-4D97-AF65-F5344CB8AC3E}">
        <p14:creationId xmlns:p14="http://schemas.microsoft.com/office/powerpoint/2010/main" val="1643057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50900"/>
          </a:xfrm>
        </p:spPr>
        <p:txBody>
          <a:bodyPr>
            <a:normAutofit fontScale="90000"/>
          </a:bodyPr>
          <a:lstStyle/>
          <a:p>
            <a:pPr eaLnBrk="1" hangingPunct="1"/>
            <a:r>
              <a:rPr lang="cs-CZ" sz="3200" smtClean="0"/>
              <a:t>ENGSO – European Non-Govermental Sports Organisation</a:t>
            </a:r>
          </a:p>
        </p:txBody>
      </p:sp>
      <p:sp>
        <p:nvSpPr>
          <p:cNvPr id="12291" name="Rectangle 3"/>
          <p:cNvSpPr>
            <a:spLocks noGrp="1" noChangeArrowheads="1"/>
          </p:cNvSpPr>
          <p:nvPr>
            <p:ph type="body" idx="1"/>
          </p:nvPr>
        </p:nvSpPr>
        <p:spPr>
          <a:xfrm>
            <a:off x="457200" y="1196975"/>
            <a:ext cx="8229600" cy="5400675"/>
          </a:xfrm>
        </p:spPr>
        <p:txBody>
          <a:bodyPr/>
          <a:lstStyle/>
          <a:p>
            <a:pPr>
              <a:lnSpc>
                <a:spcPct val="80000"/>
              </a:lnSpc>
            </a:pPr>
            <a:r>
              <a:rPr lang="en-US" sz="2000" i="1" dirty="0"/>
              <a:t>The vision of ENGSO is to be the leading voice of voluntary sports </a:t>
            </a:r>
            <a:r>
              <a:rPr lang="en-US" sz="2000" i="1" dirty="0" err="1"/>
              <a:t>organisations</a:t>
            </a:r>
            <a:r>
              <a:rPr lang="en-US" sz="2000" i="1" dirty="0"/>
              <a:t> in Europe.</a:t>
            </a:r>
            <a:endParaRPr lang="cs-CZ" sz="2000" i="1" dirty="0" smtClean="0"/>
          </a:p>
          <a:p>
            <a:pPr eaLnBrk="1" hangingPunct="1">
              <a:lnSpc>
                <a:spcPct val="80000"/>
              </a:lnSpc>
            </a:pPr>
            <a:r>
              <a:rPr lang="cs-CZ" sz="2000" dirty="0" smtClean="0"/>
              <a:t>Členy tohoto sdružení jsou evropské nevládní sportovní organizace, sdružující národní sportovní svazy. </a:t>
            </a:r>
          </a:p>
          <a:p>
            <a:pPr eaLnBrk="1" hangingPunct="1">
              <a:lnSpc>
                <a:spcPct val="80000"/>
              </a:lnSpc>
            </a:pPr>
            <a:r>
              <a:rPr lang="cs-CZ" sz="2000" dirty="0" smtClean="0"/>
              <a:t>ENGSO je v evropském měřítku vlivnou a uznávanou institucí v oboru, </a:t>
            </a:r>
            <a:r>
              <a:rPr lang="cs-CZ" sz="2000" dirty="0" err="1" smtClean="0"/>
              <a:t>m.j</a:t>
            </a:r>
            <a:r>
              <a:rPr lang="cs-CZ" sz="2000" dirty="0" smtClean="0"/>
              <a:t>. je konzultativním orgánem Rady Evropy pro oblast sportu </a:t>
            </a:r>
          </a:p>
          <a:p>
            <a:pPr eaLnBrk="1" hangingPunct="1">
              <a:lnSpc>
                <a:spcPct val="80000"/>
              </a:lnSpc>
            </a:pPr>
            <a:r>
              <a:rPr lang="cs-CZ" sz="2000" dirty="0" smtClean="0"/>
              <a:t>Sídlo : Frankfurt, Vznik: 1966 (ČR – ČSTV/ČUS)</a:t>
            </a:r>
          </a:p>
          <a:p>
            <a:pPr eaLnBrk="1" hangingPunct="1">
              <a:lnSpc>
                <a:spcPct val="80000"/>
              </a:lnSpc>
            </a:pPr>
            <a:r>
              <a:rPr lang="cs-CZ" sz="2000" dirty="0" smtClean="0"/>
              <a:t>Hlavní cíle ENGSO:</a:t>
            </a:r>
          </a:p>
          <a:p>
            <a:pPr lvl="1" eaLnBrk="1" hangingPunct="1">
              <a:lnSpc>
                <a:spcPct val="80000"/>
              </a:lnSpc>
            </a:pPr>
            <a:r>
              <a:rPr lang="cs-CZ" sz="1800" dirty="0" smtClean="0"/>
              <a:t>Propagovat a bránit nezávislost a autonomii sportu v Evropě</a:t>
            </a:r>
          </a:p>
          <a:p>
            <a:pPr lvl="1" eaLnBrk="1" hangingPunct="1">
              <a:lnSpc>
                <a:spcPct val="80000"/>
              </a:lnSpc>
            </a:pPr>
            <a:r>
              <a:rPr lang="cs-CZ" sz="1800" dirty="0" smtClean="0"/>
              <a:t>Dosahovat politických i ekonomických výsledků v EU v oblasti sportu</a:t>
            </a:r>
          </a:p>
          <a:p>
            <a:pPr lvl="1" eaLnBrk="1" hangingPunct="1">
              <a:lnSpc>
                <a:spcPct val="80000"/>
              </a:lnSpc>
            </a:pPr>
            <a:r>
              <a:rPr lang="cs-CZ" sz="1800" dirty="0" smtClean="0"/>
              <a:t>Převzít aktivní úlohu při rozvoji kooperace v Evropě </a:t>
            </a:r>
          </a:p>
          <a:p>
            <a:pPr lvl="1" eaLnBrk="1" hangingPunct="1">
              <a:lnSpc>
                <a:spcPct val="80000"/>
              </a:lnSpc>
            </a:pPr>
            <a:r>
              <a:rPr lang="cs-CZ" sz="1800" dirty="0" smtClean="0"/>
              <a:t>Zvýšit status a kredit sportu ve členských zemích a bojovat s negativními tendencemi ve sportu </a:t>
            </a:r>
          </a:p>
          <a:p>
            <a:pPr lvl="1" eaLnBrk="1" hangingPunct="1">
              <a:lnSpc>
                <a:spcPct val="80000"/>
              </a:lnSpc>
            </a:pPr>
            <a:r>
              <a:rPr lang="cs-CZ" sz="1800" dirty="0" smtClean="0"/>
              <a:t>Podporovat dobrovolnictví jako významný faktor rozvoje společnosti </a:t>
            </a:r>
          </a:p>
          <a:p>
            <a:pPr lvl="1" eaLnBrk="1" hangingPunct="1">
              <a:lnSpc>
                <a:spcPct val="80000"/>
              </a:lnSpc>
            </a:pPr>
            <a:r>
              <a:rPr lang="cs-CZ" sz="1800" dirty="0" smtClean="0"/>
              <a:t>Podporovat rovnost mezi muži a ženami ve sportu </a:t>
            </a:r>
          </a:p>
          <a:p>
            <a:pPr lvl="1" eaLnBrk="1" hangingPunct="1">
              <a:lnSpc>
                <a:spcPct val="80000"/>
              </a:lnSpc>
            </a:pPr>
            <a:r>
              <a:rPr lang="cs-CZ" sz="1800" dirty="0" smtClean="0"/>
              <a:t>Vytvářet spojení mezi rozdílnými organizace při podpoře sportu pro všechny </a:t>
            </a:r>
          </a:p>
          <a:p>
            <a:pPr lvl="1" eaLnBrk="1" hangingPunct="1">
              <a:lnSpc>
                <a:spcPct val="80000"/>
              </a:lnSpc>
            </a:pPr>
            <a:r>
              <a:rPr lang="cs-CZ" sz="1800" dirty="0" smtClean="0"/>
              <a:t>Napomáhat sportovnímu rozvoji ve členských zemích – od sportu dětí, přes sport pro všechny až  k vrcholovému sportu </a:t>
            </a:r>
            <a:br>
              <a:rPr lang="cs-CZ" sz="1800" dirty="0" smtClean="0"/>
            </a:br>
            <a:endParaRPr lang="cs-CZ" sz="1800" dirty="0" smtClean="0"/>
          </a:p>
        </p:txBody>
      </p:sp>
    </p:spTree>
    <p:extLst>
      <p:ext uri="{BB962C8B-B14F-4D97-AF65-F5344CB8AC3E}">
        <p14:creationId xmlns:p14="http://schemas.microsoft.com/office/powerpoint/2010/main" val="1820493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ENSGO</a:t>
            </a:r>
          </a:p>
        </p:txBody>
      </p:sp>
      <p:sp>
        <p:nvSpPr>
          <p:cNvPr id="13315" name="Rectangle 3"/>
          <p:cNvSpPr>
            <a:spLocks noGrp="1" noChangeArrowheads="1"/>
          </p:cNvSpPr>
          <p:nvPr>
            <p:ph type="body" idx="1"/>
          </p:nvPr>
        </p:nvSpPr>
        <p:spPr/>
        <p:txBody>
          <a:bodyPr/>
          <a:lstStyle/>
          <a:p>
            <a:pPr eaLnBrk="1" hangingPunct="1">
              <a:lnSpc>
                <a:spcPct val="80000"/>
              </a:lnSpc>
            </a:pPr>
            <a:r>
              <a:rPr lang="cs-CZ" sz="2000" smtClean="0"/>
              <a:t>Aktivity :</a:t>
            </a:r>
          </a:p>
          <a:p>
            <a:pPr lvl="1" eaLnBrk="1" hangingPunct="1">
              <a:lnSpc>
                <a:spcPct val="80000"/>
              </a:lnSpc>
            </a:pPr>
            <a:r>
              <a:rPr lang="cs-CZ" sz="1800" smtClean="0"/>
              <a:t>Monitoring, diskuze a výměna informací o politice EU týkající se sportu </a:t>
            </a:r>
          </a:p>
          <a:p>
            <a:pPr lvl="1" eaLnBrk="1" hangingPunct="1">
              <a:lnSpc>
                <a:spcPct val="80000"/>
              </a:lnSpc>
            </a:pPr>
            <a:r>
              <a:rPr lang="cs-CZ" sz="1800" smtClean="0"/>
              <a:t>Udržování kontaktu mezi evropskými institucemi a zájmovými skupinami </a:t>
            </a:r>
          </a:p>
          <a:p>
            <a:pPr lvl="1" eaLnBrk="1" hangingPunct="1">
              <a:lnSpc>
                <a:spcPct val="80000"/>
              </a:lnSpc>
            </a:pPr>
            <a:r>
              <a:rPr lang="cs-CZ" sz="1800" smtClean="0"/>
              <a:t>Zvýšit pozornost a hodnotu přikládanou sportu v EU</a:t>
            </a:r>
          </a:p>
          <a:p>
            <a:pPr lvl="1" eaLnBrk="1" hangingPunct="1">
              <a:lnSpc>
                <a:spcPct val="80000"/>
              </a:lnSpc>
            </a:pPr>
            <a:r>
              <a:rPr lang="cs-CZ" sz="1800" smtClean="0"/>
              <a:t>Podporovat úsilí evropského sportovního hnutí požadujícího právní ukotvení sportu ve smlouvě o EU </a:t>
            </a:r>
          </a:p>
          <a:p>
            <a:pPr lvl="1" eaLnBrk="1" hangingPunct="1">
              <a:lnSpc>
                <a:spcPct val="80000"/>
              </a:lnSpc>
            </a:pPr>
            <a:r>
              <a:rPr lang="cs-CZ" sz="1800" smtClean="0"/>
              <a:t>Rozvíjet kooperaci mezi východní a západní Evropou </a:t>
            </a:r>
          </a:p>
          <a:p>
            <a:pPr lvl="1" eaLnBrk="1" hangingPunct="1">
              <a:lnSpc>
                <a:spcPct val="80000"/>
              </a:lnSpc>
            </a:pPr>
            <a:r>
              <a:rPr lang="cs-CZ" sz="1800" smtClean="0"/>
              <a:t>Účastnit se v evropských projektech </a:t>
            </a:r>
          </a:p>
          <a:p>
            <a:pPr lvl="1" eaLnBrk="1" hangingPunct="1">
              <a:lnSpc>
                <a:spcPct val="80000"/>
              </a:lnSpc>
            </a:pPr>
            <a:r>
              <a:rPr lang="cs-CZ" sz="1800" smtClean="0"/>
              <a:t>Pořádat konference, setkání apod. .</a:t>
            </a:r>
          </a:p>
          <a:p>
            <a:pPr eaLnBrk="1" hangingPunct="1">
              <a:lnSpc>
                <a:spcPct val="80000"/>
              </a:lnSpc>
            </a:pPr>
            <a:r>
              <a:rPr lang="cs-CZ" sz="2000" smtClean="0"/>
              <a:t>Country reports (poslední 2009)</a:t>
            </a:r>
          </a:p>
          <a:p>
            <a:pPr eaLnBrk="1" hangingPunct="1">
              <a:lnSpc>
                <a:spcPct val="80000"/>
              </a:lnSpc>
            </a:pPr>
            <a:r>
              <a:rPr lang="cs-CZ" sz="2000" smtClean="0"/>
              <a:t>Členové: </a:t>
            </a:r>
            <a:br>
              <a:rPr lang="cs-CZ" sz="2000" smtClean="0"/>
            </a:br>
            <a:r>
              <a:rPr lang="cs-CZ" sz="2000" smtClean="0"/>
              <a:t>National Sports Confederations, National Olympic Committees. </a:t>
            </a:r>
            <a:br>
              <a:rPr lang="cs-CZ" sz="2000" smtClean="0"/>
            </a:br>
            <a:r>
              <a:rPr lang="cs-CZ" sz="2000" smtClean="0"/>
              <a:t/>
            </a:r>
            <a:br>
              <a:rPr lang="cs-CZ" sz="2000" smtClean="0"/>
            </a:br>
            <a:r>
              <a:rPr lang="cs-CZ" sz="2000" smtClean="0"/>
              <a:t>Size : Around 60 members. </a:t>
            </a:r>
            <a:br>
              <a:rPr lang="cs-CZ" sz="2000" smtClean="0"/>
            </a:br>
            <a:endParaRPr lang="cs-CZ" sz="2000" smtClean="0"/>
          </a:p>
        </p:txBody>
      </p:sp>
    </p:spTree>
    <p:extLst>
      <p:ext uri="{BB962C8B-B14F-4D97-AF65-F5344CB8AC3E}">
        <p14:creationId xmlns:p14="http://schemas.microsoft.com/office/powerpoint/2010/main" val="1023495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z="4000" smtClean="0"/>
              <a:t>Council of Europe - Committee for the Development of Sport (CDDS) </a:t>
            </a:r>
            <a:endParaRPr lang="cs-CZ" sz="4000" smtClean="0"/>
          </a:p>
        </p:txBody>
      </p:sp>
      <p:sp>
        <p:nvSpPr>
          <p:cNvPr id="14339" name="Rectangle 3"/>
          <p:cNvSpPr>
            <a:spLocks noGrp="1" noChangeArrowheads="1"/>
          </p:cNvSpPr>
          <p:nvPr>
            <p:ph type="body" idx="1"/>
          </p:nvPr>
        </p:nvSpPr>
        <p:spPr/>
        <p:txBody>
          <a:bodyPr/>
          <a:lstStyle/>
          <a:p>
            <a:pPr eaLnBrk="1" hangingPunct="1">
              <a:lnSpc>
                <a:spcPct val="80000"/>
              </a:lnSpc>
            </a:pPr>
            <a:r>
              <a:rPr lang="cs-CZ" sz="1800" smtClean="0"/>
              <a:t>Založena 1976</a:t>
            </a:r>
          </a:p>
          <a:p>
            <a:pPr eaLnBrk="1" hangingPunct="1">
              <a:lnSpc>
                <a:spcPct val="80000"/>
              </a:lnSpc>
              <a:buFontTx/>
              <a:buNone/>
            </a:pPr>
            <a:endParaRPr lang="cs-CZ" sz="1800" smtClean="0"/>
          </a:p>
          <a:p>
            <a:pPr eaLnBrk="1" hangingPunct="1">
              <a:lnSpc>
                <a:spcPct val="80000"/>
              </a:lnSpc>
            </a:pPr>
            <a:r>
              <a:rPr lang="cs-CZ" sz="1800" smtClean="0"/>
              <a:t>Priority:</a:t>
            </a:r>
          </a:p>
          <a:p>
            <a:pPr lvl="1" eaLnBrk="1" hangingPunct="1">
              <a:lnSpc>
                <a:spcPct val="80000"/>
              </a:lnSpc>
            </a:pPr>
            <a:r>
              <a:rPr lang="cs-CZ" sz="1600" smtClean="0">
                <a:solidFill>
                  <a:schemeClr val="accent2"/>
                </a:solidFill>
              </a:rPr>
              <a:t>Good governance in sport</a:t>
            </a:r>
          </a:p>
          <a:p>
            <a:pPr lvl="1" eaLnBrk="1" hangingPunct="1">
              <a:lnSpc>
                <a:spcPct val="80000"/>
              </a:lnSpc>
            </a:pPr>
            <a:r>
              <a:rPr lang="cs-CZ" sz="1600" smtClean="0"/>
              <a:t>Physical education</a:t>
            </a:r>
          </a:p>
          <a:p>
            <a:pPr lvl="1" eaLnBrk="1" hangingPunct="1">
              <a:lnSpc>
                <a:spcPct val="80000"/>
              </a:lnSpc>
            </a:pPr>
            <a:r>
              <a:rPr lang="cs-CZ" sz="1600" smtClean="0"/>
              <a:t>Women in sport</a:t>
            </a:r>
          </a:p>
          <a:p>
            <a:pPr lvl="1" eaLnBrk="1" hangingPunct="1">
              <a:lnSpc>
                <a:spcPct val="80000"/>
              </a:lnSpc>
            </a:pPr>
            <a:r>
              <a:rPr lang="cs-CZ" sz="1600" smtClean="0"/>
              <a:t>Sport ministers conferences</a:t>
            </a:r>
          </a:p>
          <a:p>
            <a:pPr lvl="1" eaLnBrk="1" hangingPunct="1">
              <a:lnSpc>
                <a:spcPct val="80000"/>
              </a:lnSpc>
            </a:pPr>
            <a:r>
              <a:rPr lang="cs-CZ" sz="1600" smtClean="0"/>
              <a:t>Sport cooperation in enlarged Europe</a:t>
            </a:r>
          </a:p>
          <a:p>
            <a:pPr eaLnBrk="1" hangingPunct="1">
              <a:lnSpc>
                <a:spcPct val="80000"/>
              </a:lnSpc>
            </a:pPr>
            <a:r>
              <a:rPr lang="cs-CZ" sz="1800" smtClean="0"/>
              <a:t>Hlavní zaměření</a:t>
            </a:r>
          </a:p>
          <a:p>
            <a:pPr lvl="1" eaLnBrk="1" hangingPunct="1">
              <a:lnSpc>
                <a:spcPct val="80000"/>
              </a:lnSpc>
            </a:pPr>
            <a:r>
              <a:rPr lang="cs-CZ" sz="1600" smtClean="0"/>
              <a:t>Doping</a:t>
            </a:r>
          </a:p>
          <a:p>
            <a:pPr lvl="1" eaLnBrk="1" hangingPunct="1">
              <a:lnSpc>
                <a:spcPct val="80000"/>
              </a:lnSpc>
            </a:pPr>
            <a:r>
              <a:rPr lang="cs-CZ" sz="1600" smtClean="0"/>
              <a:t>Násilí </a:t>
            </a:r>
          </a:p>
          <a:p>
            <a:pPr eaLnBrk="1" hangingPunct="1">
              <a:lnSpc>
                <a:spcPct val="80000"/>
              </a:lnSpc>
            </a:pPr>
            <a:r>
              <a:rPr lang="cs-CZ" sz="1800" b="1" smtClean="0"/>
              <a:t>Výstupy:</a:t>
            </a:r>
          </a:p>
          <a:p>
            <a:pPr lvl="1" eaLnBrk="1" hangingPunct="1">
              <a:lnSpc>
                <a:spcPct val="80000"/>
              </a:lnSpc>
            </a:pPr>
            <a:r>
              <a:rPr lang="cs-CZ" sz="1600" b="1" smtClean="0"/>
              <a:t>Antidopingová úmluva (1989)</a:t>
            </a:r>
          </a:p>
          <a:p>
            <a:pPr lvl="1" eaLnBrk="1" hangingPunct="1">
              <a:lnSpc>
                <a:spcPct val="80000"/>
              </a:lnSpc>
            </a:pPr>
            <a:r>
              <a:rPr lang="cs-CZ" sz="1600" b="1" smtClean="0"/>
              <a:t>Evropská úmluva k diváckému násilí… (1985)</a:t>
            </a:r>
          </a:p>
          <a:p>
            <a:pPr lvl="1" eaLnBrk="1" hangingPunct="1">
              <a:lnSpc>
                <a:spcPct val="80000"/>
              </a:lnSpc>
            </a:pPr>
            <a:r>
              <a:rPr lang="cs-CZ" sz="1600" b="1" smtClean="0"/>
              <a:t>Evropská charta sportu (1992)</a:t>
            </a:r>
          </a:p>
          <a:p>
            <a:pPr lvl="1" eaLnBrk="1" hangingPunct="1">
              <a:lnSpc>
                <a:spcPct val="80000"/>
              </a:lnSpc>
            </a:pPr>
            <a:r>
              <a:rPr lang="en-US" sz="1600" b="1" smtClean="0"/>
              <a:t>Code for sustainability in sport: a partnership between sport and the environment</a:t>
            </a:r>
            <a:r>
              <a:rPr lang="cs-CZ" sz="1600" b="1" smtClean="0"/>
              <a:t> (2000)</a:t>
            </a:r>
          </a:p>
        </p:txBody>
      </p:sp>
    </p:spTree>
    <p:extLst>
      <p:ext uri="{BB962C8B-B14F-4D97-AF65-F5344CB8AC3E}">
        <p14:creationId xmlns:p14="http://schemas.microsoft.com/office/powerpoint/2010/main" val="3859105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Evropská charta sportu</a:t>
            </a:r>
          </a:p>
        </p:txBody>
      </p:sp>
      <p:sp>
        <p:nvSpPr>
          <p:cNvPr id="15363" name="Rectangle 3"/>
          <p:cNvSpPr>
            <a:spLocks noGrp="1" noChangeArrowheads="1"/>
          </p:cNvSpPr>
          <p:nvPr>
            <p:ph type="body" idx="1"/>
          </p:nvPr>
        </p:nvSpPr>
        <p:spPr/>
        <p:txBody>
          <a:bodyPr/>
          <a:lstStyle/>
          <a:p>
            <a:pPr eaLnBrk="1" hangingPunct="1"/>
            <a:r>
              <a:rPr lang="cs-CZ" sz="2800" smtClean="0"/>
              <a:t>Cíle:</a:t>
            </a:r>
          </a:p>
          <a:p>
            <a:pPr lvl="1" eaLnBrk="1" hangingPunct="1"/>
            <a:r>
              <a:rPr lang="cs-CZ" sz="2400" smtClean="0"/>
              <a:t>Aby každému byla poskytnuta možnost sportu</a:t>
            </a:r>
          </a:p>
          <a:p>
            <a:pPr lvl="1" eaLnBrk="1" hangingPunct="1"/>
            <a:r>
              <a:rPr lang="cs-CZ" sz="2400" smtClean="0"/>
              <a:t>Chránily a rozvíjely se morální a etické zásady</a:t>
            </a:r>
          </a:p>
          <a:p>
            <a:pPr eaLnBrk="1" hangingPunct="1"/>
            <a:r>
              <a:rPr lang="cs-CZ" sz="2800" smtClean="0"/>
              <a:t>Další články (12):</a:t>
            </a:r>
          </a:p>
          <a:p>
            <a:pPr lvl="1" eaLnBrk="1" hangingPunct="1"/>
            <a:r>
              <a:rPr lang="cs-CZ" sz="2400" smtClean="0"/>
              <a:t>Vymezení působnosti,</a:t>
            </a:r>
          </a:p>
          <a:p>
            <a:pPr lvl="1" eaLnBrk="1" hangingPunct="1"/>
            <a:r>
              <a:rPr lang="cs-CZ" sz="2400" smtClean="0"/>
              <a:t>Sportovní hnutí</a:t>
            </a:r>
          </a:p>
          <a:p>
            <a:pPr lvl="1" eaLnBrk="1" hangingPunct="1"/>
            <a:r>
              <a:rPr lang="cs-CZ" sz="2400" smtClean="0"/>
              <a:t>Zařízení a činnost</a:t>
            </a:r>
          </a:p>
          <a:p>
            <a:pPr lvl="1" eaLnBrk="1" hangingPunct="1"/>
            <a:r>
              <a:rPr lang="cs-CZ" sz="2400" smtClean="0"/>
              <a:t>Podpora vrcholovému sportu</a:t>
            </a:r>
          </a:p>
          <a:p>
            <a:pPr lvl="1" eaLnBrk="1" hangingPunct="1"/>
            <a:r>
              <a:rPr lang="cs-CZ" sz="2400" smtClean="0"/>
              <a:t>…..</a:t>
            </a:r>
          </a:p>
          <a:p>
            <a:pPr lvl="1" eaLnBrk="1" hangingPunct="1"/>
            <a:endParaRPr lang="cs-CZ" sz="2400" smtClean="0"/>
          </a:p>
        </p:txBody>
      </p:sp>
    </p:spTree>
    <p:extLst>
      <p:ext uri="{BB962C8B-B14F-4D97-AF65-F5344CB8AC3E}">
        <p14:creationId xmlns:p14="http://schemas.microsoft.com/office/powerpoint/2010/main" val="2019139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K čemu jsou potřeba komise a dokumenty?</a:t>
            </a:r>
          </a:p>
          <a:p>
            <a:r>
              <a:rPr lang="cs-CZ" dirty="0" smtClean="0"/>
              <a:t>Potřeba</a:t>
            </a:r>
          </a:p>
          <a:p>
            <a:r>
              <a:rPr lang="cs-CZ" dirty="0" smtClean="0"/>
              <a:t>Instituce</a:t>
            </a:r>
          </a:p>
          <a:p>
            <a:r>
              <a:rPr lang="cs-CZ" dirty="0" smtClean="0"/>
              <a:t>Dokument</a:t>
            </a:r>
          </a:p>
          <a:p>
            <a:r>
              <a:rPr lang="cs-CZ" dirty="0" smtClean="0"/>
              <a:t>Politika</a:t>
            </a:r>
          </a:p>
          <a:p>
            <a:r>
              <a:rPr lang="cs-CZ" dirty="0" smtClean="0"/>
              <a:t>Finance</a:t>
            </a:r>
          </a:p>
          <a:p>
            <a:r>
              <a:rPr lang="cs-CZ" dirty="0" smtClean="0"/>
              <a:t>Skutečnost</a:t>
            </a:r>
          </a:p>
          <a:p>
            <a:r>
              <a:rPr lang="cs-CZ" dirty="0" smtClean="0"/>
              <a:t>…ale efektivnost?</a:t>
            </a:r>
            <a:endParaRPr lang="cs-CZ" dirty="0"/>
          </a:p>
          <a:p>
            <a:endParaRPr lang="cs-CZ" dirty="0"/>
          </a:p>
        </p:txBody>
      </p:sp>
    </p:spTree>
    <p:extLst>
      <p:ext uri="{BB962C8B-B14F-4D97-AF65-F5344CB8AC3E}">
        <p14:creationId xmlns:p14="http://schemas.microsoft.com/office/powerpoint/2010/main" val="487000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cs-CZ" sz="2800" smtClean="0"/>
              <a:t>Evropská úmluva k diváckému násilí a nevhodnému chování při sportovních utkáních, zvláště fotbalových zápasech</a:t>
            </a:r>
          </a:p>
        </p:txBody>
      </p:sp>
      <p:sp>
        <p:nvSpPr>
          <p:cNvPr id="16387" name="Rectangle 3"/>
          <p:cNvSpPr>
            <a:spLocks noGrp="1" noChangeArrowheads="1"/>
          </p:cNvSpPr>
          <p:nvPr>
            <p:ph type="body" idx="1"/>
          </p:nvPr>
        </p:nvSpPr>
        <p:spPr/>
        <p:txBody>
          <a:bodyPr/>
          <a:lstStyle/>
          <a:p>
            <a:pPr eaLnBrk="1" hangingPunct="1">
              <a:lnSpc>
                <a:spcPct val="80000"/>
              </a:lnSpc>
            </a:pPr>
            <a:r>
              <a:rPr lang="cs-CZ" sz="2000" dirty="0" smtClean="0"/>
              <a:t>Přijatý 1985 (ČR 1995)</a:t>
            </a:r>
          </a:p>
          <a:p>
            <a:pPr eaLnBrk="1" hangingPunct="1">
              <a:lnSpc>
                <a:spcPct val="80000"/>
              </a:lnSpc>
            </a:pPr>
            <a:r>
              <a:rPr lang="cs-CZ" sz="2000" b="1" dirty="0" smtClean="0"/>
              <a:t>Kromě vlastního násilí pod tento pojem spadají i další formy rizikového chováním, jako jsou rasistické urážky, používání extremistické symboliky či chování ohrožující bezpečnost ostatních diváků, hráčů a rozhodčích (například házení předmětů na hrací plochu)</a:t>
            </a:r>
            <a:r>
              <a:rPr lang="cs-CZ" sz="2000" dirty="0" smtClean="0"/>
              <a:t> </a:t>
            </a:r>
          </a:p>
          <a:p>
            <a:pPr eaLnBrk="1" hangingPunct="1">
              <a:lnSpc>
                <a:spcPct val="80000"/>
              </a:lnSpc>
            </a:pPr>
            <a:endParaRPr lang="cs-CZ" sz="2000" dirty="0" smtClean="0"/>
          </a:p>
          <a:p>
            <a:pPr eaLnBrk="1" hangingPunct="1">
              <a:lnSpc>
                <a:spcPct val="80000"/>
              </a:lnSpc>
            </a:pPr>
            <a:r>
              <a:rPr lang="cs-CZ" sz="2000" dirty="0" smtClean="0"/>
              <a:t>Parlament České republiky tuto úmluvu neratifikoval, neřadí se tato úmluva mezi mezinárodní smlouvy, které mají  přednost před zákonem.</a:t>
            </a:r>
          </a:p>
          <a:p>
            <a:pPr lvl="1" eaLnBrk="1" hangingPunct="1">
              <a:lnSpc>
                <a:spcPct val="80000"/>
              </a:lnSpc>
            </a:pPr>
            <a:r>
              <a:rPr lang="cs-CZ" sz="1800" dirty="0" smtClean="0"/>
              <a:t>Rozhodnutí Rady EU ze dne 25. dubna 2002 týkající se bezpečnosti v souvislosti s fotbalovými zápasy s mezinárodním rozměrem (2002/348/JHA) </a:t>
            </a:r>
          </a:p>
          <a:p>
            <a:pPr lvl="1" eaLnBrk="1" hangingPunct="1">
              <a:lnSpc>
                <a:spcPct val="80000"/>
              </a:lnSpc>
            </a:pPr>
            <a:r>
              <a:rPr lang="cs-CZ" sz="1800" dirty="0" smtClean="0"/>
              <a:t>Usnesení Rady EU ze dne 6. prosince 2001 o příručce s doporučeními pro mezinárodní policejní spolupráci a opatření pro předcházení násilí a výtržností a boji proti nim v souvislosti s fotbalovými zápasy mezinárodního rozměru, které se týkají alespoň jednoho členského státu (2002/C 22/01).</a:t>
            </a:r>
          </a:p>
          <a:p>
            <a:pPr eaLnBrk="1" hangingPunct="1">
              <a:lnSpc>
                <a:spcPct val="80000"/>
              </a:lnSpc>
            </a:pPr>
            <a:endParaRPr lang="cs-CZ" sz="3600" dirty="0" smtClean="0"/>
          </a:p>
          <a:p>
            <a:pPr eaLnBrk="1" hangingPunct="1">
              <a:lnSpc>
                <a:spcPct val="80000"/>
              </a:lnSpc>
            </a:pPr>
            <a:endParaRPr lang="cs-CZ" sz="3600" dirty="0" smtClean="0"/>
          </a:p>
        </p:txBody>
      </p:sp>
    </p:spTree>
    <p:extLst>
      <p:ext uri="{BB962C8B-B14F-4D97-AF65-F5344CB8AC3E}">
        <p14:creationId xmlns:p14="http://schemas.microsoft.com/office/powerpoint/2010/main" val="3532429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562074"/>
          </a:xfrm>
        </p:spPr>
        <p:txBody>
          <a:bodyPr>
            <a:normAutofit fontScale="90000"/>
          </a:bodyPr>
          <a:lstStyle/>
          <a:p>
            <a:pPr eaLnBrk="1" hangingPunct="1"/>
            <a:r>
              <a:rPr lang="cs-CZ" dirty="0" smtClean="0"/>
              <a:t>K diváckému násilí v ČR</a:t>
            </a:r>
          </a:p>
        </p:txBody>
      </p:sp>
      <p:sp>
        <p:nvSpPr>
          <p:cNvPr id="17411" name="Rectangle 3"/>
          <p:cNvSpPr>
            <a:spLocks noGrp="1" noChangeArrowheads="1"/>
          </p:cNvSpPr>
          <p:nvPr>
            <p:ph type="body" idx="1"/>
          </p:nvPr>
        </p:nvSpPr>
        <p:spPr>
          <a:xfrm>
            <a:off x="457200" y="764704"/>
            <a:ext cx="8435280" cy="5904656"/>
          </a:xfrm>
        </p:spPr>
        <p:txBody>
          <a:bodyPr>
            <a:normAutofit/>
          </a:bodyPr>
          <a:lstStyle/>
          <a:p>
            <a:pPr eaLnBrk="1" hangingPunct="1">
              <a:lnSpc>
                <a:spcPct val="80000"/>
              </a:lnSpc>
            </a:pPr>
            <a:r>
              <a:rPr lang="cs-CZ" sz="1800" dirty="0" smtClean="0"/>
              <a:t>2008 koncepce: Návrhy opatření k řešení problematiky diváckého násilí. 1. ledna 2009 funguje nová koncepce zajištění bezpečnosti na sportovních utkáních</a:t>
            </a:r>
          </a:p>
          <a:p>
            <a:pPr eaLnBrk="1" hangingPunct="1">
              <a:lnSpc>
                <a:spcPct val="80000"/>
              </a:lnSpc>
            </a:pPr>
            <a:r>
              <a:rPr lang="cs-CZ" sz="2400" b="1" dirty="0" smtClean="0"/>
              <a:t>Zpráva o situaci v oblasti diváckého násilí, dopadu koncepce v praxi a návrzích dalších opatření (2010) (</a:t>
            </a:r>
            <a:r>
              <a:rPr lang="cs-CZ" sz="2400" b="1" i="1" dirty="0" smtClean="0"/>
              <a:t>IS</a:t>
            </a:r>
            <a:r>
              <a:rPr lang="cs-CZ" sz="2400" b="1" dirty="0" smtClean="0"/>
              <a:t>)</a:t>
            </a:r>
          </a:p>
          <a:p>
            <a:pPr eaLnBrk="1" hangingPunct="1">
              <a:lnSpc>
                <a:spcPct val="80000"/>
              </a:lnSpc>
            </a:pPr>
            <a:r>
              <a:rPr lang="cs-CZ" sz="1800" dirty="0" smtClean="0"/>
              <a:t>Koordinační komise k problematice diváckého násilí a nevhodného chování při sportovních utkáních, zvláště při fotbalových zápasech (MV, MŠMT, ČMFS, LH a experti).r. 2001 (EU) síť Národních fotbalových informačních bodů v rámci policie každého členského státu </a:t>
            </a:r>
          </a:p>
          <a:p>
            <a:pPr eaLnBrk="1" hangingPunct="1">
              <a:lnSpc>
                <a:spcPct val="80000"/>
              </a:lnSpc>
            </a:pPr>
            <a:r>
              <a:rPr lang="cs-CZ" sz="1800" dirty="0" smtClean="0"/>
              <a:t>Dále v ČR: </a:t>
            </a:r>
            <a:r>
              <a:rPr lang="cs-CZ" sz="1600" dirty="0" err="1" smtClean="0"/>
              <a:t>antikonfliktní</a:t>
            </a:r>
            <a:r>
              <a:rPr lang="cs-CZ" sz="1600" dirty="0" smtClean="0"/>
              <a:t> týmy (policie) </a:t>
            </a:r>
            <a:r>
              <a:rPr lang="cs-CZ" sz="1600" dirty="0" err="1" smtClean="0"/>
              <a:t>Spotteři</a:t>
            </a:r>
            <a:r>
              <a:rPr lang="cs-CZ" sz="1600" dirty="0" smtClean="0"/>
              <a:t> („tajní“ policisté)</a:t>
            </a:r>
          </a:p>
          <a:p>
            <a:pPr lvl="1">
              <a:lnSpc>
                <a:spcPct val="80000"/>
              </a:lnSpc>
            </a:pPr>
            <a:r>
              <a:rPr lang="cs-CZ" sz="1400" dirty="0" smtClean="0"/>
              <a:t>nový alternativní trest zákazu vstupu na sportovní, kulturní a jiné společenské akce, který je součástí nového trestního zákoníku účinného od 1. ledna 2010 – až 10 let</a:t>
            </a:r>
          </a:p>
          <a:p>
            <a:pPr>
              <a:lnSpc>
                <a:spcPct val="80000"/>
              </a:lnSpc>
            </a:pPr>
            <a:r>
              <a:rPr lang="cs-CZ" sz="2400" dirty="0"/>
              <a:t>Problémy (ekonomické i organizační):</a:t>
            </a:r>
          </a:p>
          <a:p>
            <a:pPr lvl="1">
              <a:lnSpc>
                <a:spcPct val="80000"/>
              </a:lnSpc>
            </a:pPr>
            <a:r>
              <a:rPr lang="cs-CZ" sz="2000" dirty="0"/>
              <a:t>Násilí při utkání; Přeprava fanoušků; Doprovod fanoušků; Úklid, jiné…</a:t>
            </a:r>
          </a:p>
          <a:p>
            <a:pPr lvl="2">
              <a:lnSpc>
                <a:spcPct val="80000"/>
              </a:lnSpc>
            </a:pPr>
            <a:r>
              <a:rPr lang="cs-CZ" sz="1800" dirty="0"/>
              <a:t>Příklad r.2009: Na stadion byla dvakrát povolána k zásahu Policie ČR v počtu 100 zasahujících policistů, zásah trval cca 27 minut a náklady samotného zásahu byly vyčísleny na 80 000Kč.</a:t>
            </a:r>
          </a:p>
          <a:p>
            <a:pPr>
              <a:lnSpc>
                <a:spcPct val="80000"/>
              </a:lnSpc>
            </a:pPr>
            <a:r>
              <a:rPr lang="cs-CZ" sz="2400" dirty="0" smtClean="0"/>
              <a:t>Nové nástroje k </a:t>
            </a:r>
            <a:r>
              <a:rPr lang="cs-CZ" sz="2400" dirty="0"/>
              <a:t>zajištění bezpečnosti na stadionech:</a:t>
            </a:r>
          </a:p>
          <a:p>
            <a:pPr lvl="1">
              <a:lnSpc>
                <a:spcPct val="80000"/>
              </a:lnSpc>
            </a:pPr>
            <a:r>
              <a:rPr lang="cs-CZ" sz="2000" dirty="0"/>
              <a:t>spolupráce s Policií </a:t>
            </a:r>
            <a:r>
              <a:rPr lang="cs-CZ" sz="2000" dirty="0" smtClean="0"/>
              <a:t>ČR; důslednější </a:t>
            </a:r>
            <a:r>
              <a:rPr lang="cs-CZ" sz="2000" dirty="0"/>
              <a:t>kontroly před samotným vstupem na </a:t>
            </a:r>
            <a:r>
              <a:rPr lang="cs-CZ" sz="2000" dirty="0" smtClean="0"/>
              <a:t>stadion; prodej </a:t>
            </a:r>
            <a:r>
              <a:rPr lang="cs-CZ" sz="2000" dirty="0"/>
              <a:t>vstupenek tzv. na jméno (adresný </a:t>
            </a:r>
            <a:r>
              <a:rPr lang="cs-CZ" sz="2000" dirty="0" err="1"/>
              <a:t>ticketing</a:t>
            </a:r>
            <a:r>
              <a:rPr lang="cs-CZ" sz="2000" dirty="0" smtClean="0"/>
              <a:t>); instalace </a:t>
            </a:r>
            <a:r>
              <a:rPr lang="cs-CZ" sz="2000" dirty="0"/>
              <a:t>kvalitních kamerových systémů, </a:t>
            </a:r>
          </a:p>
          <a:p>
            <a:pPr eaLnBrk="1" hangingPunct="1">
              <a:lnSpc>
                <a:spcPct val="80000"/>
              </a:lnSpc>
            </a:pPr>
            <a:endParaRPr lang="cs-CZ" sz="1800" dirty="0" smtClean="0"/>
          </a:p>
        </p:txBody>
      </p:sp>
    </p:spTree>
    <p:extLst>
      <p:ext uri="{BB962C8B-B14F-4D97-AF65-F5344CB8AC3E}">
        <p14:creationId xmlns:p14="http://schemas.microsoft.com/office/powerpoint/2010/main" val="718437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European</a:t>
            </a:r>
            <a:r>
              <a:rPr lang="cs-CZ" dirty="0" smtClean="0"/>
              <a:t> </a:t>
            </a:r>
            <a:r>
              <a:rPr lang="cs-CZ" dirty="0" err="1" smtClean="0"/>
              <a:t>Lotteries</a:t>
            </a:r>
            <a:endParaRPr lang="cs-CZ" dirty="0"/>
          </a:p>
        </p:txBody>
      </p:sp>
      <p:sp>
        <p:nvSpPr>
          <p:cNvPr id="3" name="Zástupný symbol pro obsah 2"/>
          <p:cNvSpPr>
            <a:spLocks noGrp="1"/>
          </p:cNvSpPr>
          <p:nvPr>
            <p:ph idx="1"/>
          </p:nvPr>
        </p:nvSpPr>
        <p:spPr>
          <a:xfrm>
            <a:off x="457200" y="1124744"/>
            <a:ext cx="8435280" cy="5616624"/>
          </a:xfrm>
        </p:spPr>
        <p:txBody>
          <a:bodyPr>
            <a:normAutofit fontScale="47500" lnSpcReduction="20000"/>
          </a:bodyPr>
          <a:lstStyle/>
          <a:p>
            <a:r>
              <a:rPr lang="en-US" sz="3800" dirty="0"/>
              <a:t>The European Lotteries is the umbrella </a:t>
            </a:r>
            <a:r>
              <a:rPr lang="en-US" sz="3800" dirty="0" err="1"/>
              <a:t>organisation</a:t>
            </a:r>
            <a:r>
              <a:rPr lang="en-US" sz="3800" dirty="0"/>
              <a:t> of national lotteries operating games of chance for the public benefit. EL brings together state-owned and private operators, both profit and non-profit, who operate on behalf of the state. Our members only offer gambling and betting services in the jurisdictions in which they are licensed by the respective national government. </a:t>
            </a:r>
            <a:endParaRPr lang="cs-CZ" sz="3800" dirty="0" smtClean="0"/>
          </a:p>
          <a:p>
            <a:r>
              <a:rPr lang="en-US" sz="3400" dirty="0" smtClean="0"/>
              <a:t>Our </a:t>
            </a:r>
            <a:r>
              <a:rPr lang="en-US" sz="3400" dirty="0"/>
              <a:t>Association was created in 1983 under Swiss law and is headquartered in Lausanne, Switzerland. In 1999, we adopted the name The European Lotteries and added the sport betting operators to our membership. In 2007, we set up an EU Representation office in Brussels</a:t>
            </a:r>
            <a:r>
              <a:rPr lang="en-US" sz="3400" dirty="0" smtClean="0"/>
              <a:t>.</a:t>
            </a:r>
            <a:endParaRPr lang="cs-CZ" sz="3400" dirty="0" smtClean="0"/>
          </a:p>
          <a:p>
            <a:pPr fontAlgn="base"/>
            <a:r>
              <a:rPr lang="en-US" sz="3400" b="1" cap="all" dirty="0"/>
              <a:t>OUR VALUES</a:t>
            </a:r>
          </a:p>
          <a:p>
            <a:pPr fontAlgn="base"/>
            <a:r>
              <a:rPr lang="en-US" sz="3400" b="1" dirty="0" smtClean="0"/>
              <a:t>Subsidiarity</a:t>
            </a:r>
            <a:r>
              <a:rPr lang="en-US" sz="3400" b="1" dirty="0"/>
              <a:t> –</a:t>
            </a:r>
            <a:r>
              <a:rPr lang="en-US" sz="3400" dirty="0"/>
              <a:t> Member States hold the primary competence to </a:t>
            </a:r>
            <a:r>
              <a:rPr lang="en-US" sz="3400" dirty="0" err="1"/>
              <a:t>organise</a:t>
            </a:r>
            <a:r>
              <a:rPr lang="en-US" sz="3400" dirty="0"/>
              <a:t> and regulate gambling activities. They need to work together to guarantee law enforcement against illegal operators and to protect consumers.</a:t>
            </a:r>
          </a:p>
          <a:p>
            <a:pPr fontAlgn="base"/>
            <a:r>
              <a:rPr lang="en-US" sz="3400" b="1" dirty="0"/>
              <a:t>Precaution </a:t>
            </a:r>
            <a:r>
              <a:rPr lang="en-US" sz="3400" dirty="0"/>
              <a:t>– players need to be protected from harmful and unregulated gambling offerings through effective and efficient law enforcement. In light of the risks inherent to any gambling activity, we advocate that governments take a very cautious approach with regard to the regulation of games in their markets.</a:t>
            </a:r>
          </a:p>
          <a:p>
            <a:pPr fontAlgn="base"/>
            <a:r>
              <a:rPr lang="en-US" sz="3400" b="1" dirty="0"/>
              <a:t>Solidarity </a:t>
            </a:r>
            <a:r>
              <a:rPr lang="en-US" sz="3400" dirty="0"/>
              <a:t>– The revenue generated by Lotteries in Europe represents an important contribution to the State budget and specific good causes. The specific features and the sustainable contributions from lotteries to society need to be </a:t>
            </a:r>
            <a:r>
              <a:rPr lang="en-US" sz="3400" dirty="0" err="1"/>
              <a:t>recognised</a:t>
            </a:r>
            <a:r>
              <a:rPr lang="en-US" sz="3400" dirty="0"/>
              <a:t> and taken into account in any coordinated approach at policy level.</a:t>
            </a:r>
          </a:p>
          <a:p>
            <a:pPr fontAlgn="base"/>
            <a:r>
              <a:rPr lang="en-US" sz="3400" b="1" dirty="0"/>
              <a:t>Integrity –</a:t>
            </a:r>
            <a:r>
              <a:rPr lang="en-US" sz="3400" dirty="0"/>
              <a:t> As the historic partners of sport, we defend the European sport model against threats from match-fixing and other criminal activities and call for further measures to protect sport integrity</a:t>
            </a:r>
            <a:r>
              <a:rPr lang="en-US" sz="3400" dirty="0" smtClean="0"/>
              <a:t>.</a:t>
            </a:r>
            <a:endParaRPr lang="cs-CZ" sz="3400" dirty="0" smtClean="0"/>
          </a:p>
          <a:p>
            <a:pPr fontAlgn="base"/>
            <a:endParaRPr lang="cs-CZ" sz="3400" dirty="0"/>
          </a:p>
          <a:p>
            <a:pPr fontAlgn="base"/>
            <a:r>
              <a:rPr lang="cs-CZ" sz="3400" dirty="0" smtClean="0"/>
              <a:t>CZ: Sazka</a:t>
            </a:r>
            <a:endParaRPr lang="en-US" sz="3400" dirty="0"/>
          </a:p>
        </p:txBody>
      </p:sp>
    </p:spTree>
    <p:extLst>
      <p:ext uri="{BB962C8B-B14F-4D97-AF65-F5344CB8AC3E}">
        <p14:creationId xmlns:p14="http://schemas.microsoft.com/office/powerpoint/2010/main" val="2554789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z="3600" smtClean="0"/>
              <a:t>Ostatní dokumenty</a:t>
            </a:r>
          </a:p>
        </p:txBody>
      </p:sp>
      <p:sp>
        <p:nvSpPr>
          <p:cNvPr id="19459" name="Rectangle 3"/>
          <p:cNvSpPr>
            <a:spLocks noGrp="1" noChangeArrowheads="1"/>
          </p:cNvSpPr>
          <p:nvPr>
            <p:ph type="body" idx="1"/>
          </p:nvPr>
        </p:nvSpPr>
        <p:spPr/>
        <p:txBody>
          <a:bodyPr/>
          <a:lstStyle/>
          <a:p>
            <a:pPr eaLnBrk="1" hangingPunct="1"/>
            <a:r>
              <a:rPr lang="cs-CZ" sz="2800" dirty="0" smtClean="0"/>
              <a:t>Evropská charta sportu pro všechny – zdravotně postižené osoby</a:t>
            </a:r>
            <a:endParaRPr lang="cs-CZ" dirty="0" smtClean="0"/>
          </a:p>
          <a:p>
            <a:pPr lvl="1" eaLnBrk="1" hangingPunct="1"/>
            <a:r>
              <a:rPr lang="cs-CZ" dirty="0" smtClean="0"/>
              <a:t>Přijatá 1996</a:t>
            </a:r>
          </a:p>
          <a:p>
            <a:pPr eaLnBrk="1" hangingPunct="1"/>
            <a:r>
              <a:rPr lang="cs-CZ" dirty="0" smtClean="0"/>
              <a:t>Evropský manifest o mládeži a sportu</a:t>
            </a:r>
          </a:p>
          <a:p>
            <a:pPr lvl="1" eaLnBrk="1" hangingPunct="1"/>
            <a:r>
              <a:rPr lang="cs-CZ" dirty="0" smtClean="0"/>
              <a:t>Lisabon 1995</a:t>
            </a:r>
          </a:p>
          <a:p>
            <a:pPr eaLnBrk="1" hangingPunct="1"/>
            <a:r>
              <a:rPr lang="cs-CZ" dirty="0" smtClean="0"/>
              <a:t>Evropská antidopingová úmluva</a:t>
            </a:r>
          </a:p>
          <a:p>
            <a:pPr lvl="1" eaLnBrk="1" hangingPunct="1"/>
            <a:r>
              <a:rPr lang="cs-CZ" dirty="0" smtClean="0"/>
              <a:t>Přijetí 1989 (Rada Evropy, UNESCO a IOC)</a:t>
            </a:r>
          </a:p>
          <a:p>
            <a:pPr lvl="1" eaLnBrk="1" hangingPunct="1"/>
            <a:endParaRPr lang="cs-CZ" dirty="0" smtClean="0"/>
          </a:p>
        </p:txBody>
      </p:sp>
    </p:spTree>
    <p:extLst>
      <p:ext uri="{BB962C8B-B14F-4D97-AF65-F5344CB8AC3E}">
        <p14:creationId xmlns:p14="http://schemas.microsoft.com/office/powerpoint/2010/main" val="1831038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t>Literatura</a:t>
            </a:r>
          </a:p>
        </p:txBody>
      </p:sp>
      <p:sp>
        <p:nvSpPr>
          <p:cNvPr id="22531" name="Rectangle 3"/>
          <p:cNvSpPr>
            <a:spLocks noGrp="1" noChangeArrowheads="1"/>
          </p:cNvSpPr>
          <p:nvPr>
            <p:ph type="body" idx="1"/>
          </p:nvPr>
        </p:nvSpPr>
        <p:spPr/>
        <p:txBody>
          <a:bodyPr>
            <a:normAutofit fontScale="70000" lnSpcReduction="20000"/>
          </a:bodyPr>
          <a:lstStyle/>
          <a:p>
            <a:r>
              <a:rPr lang="cs-CZ" dirty="0"/>
              <a:t>Povinná literatura</a:t>
            </a:r>
          </a:p>
          <a:p>
            <a:pPr lvl="1"/>
            <a:r>
              <a:rPr lang="cs-CZ" dirty="0"/>
              <a:t>Hobza, Rektořík – Základy ekonomie sportu – kpt. 6 a 7 (s.62-96)</a:t>
            </a:r>
          </a:p>
          <a:p>
            <a:r>
              <a:rPr lang="cs-CZ" dirty="0"/>
              <a:t>Doporučená literatura</a:t>
            </a:r>
          </a:p>
          <a:p>
            <a:pPr lvl="1"/>
            <a:r>
              <a:rPr lang="cs-CZ" dirty="0"/>
              <a:t>Novotný – Ekonomika sportu – kpt. 4.1, 4.2, </a:t>
            </a:r>
            <a:r>
              <a:rPr lang="cs-CZ" dirty="0" smtClean="0"/>
              <a:t>5</a:t>
            </a:r>
          </a:p>
          <a:p>
            <a:pPr lvl="1"/>
            <a:r>
              <a:rPr lang="cs-CZ" dirty="0" smtClean="0"/>
              <a:t>Rada Evropy</a:t>
            </a:r>
          </a:p>
          <a:p>
            <a:pPr lvl="2"/>
            <a:r>
              <a:rPr lang="cs-CZ" dirty="0" smtClean="0">
                <a:hlinkClick r:id="rId2"/>
              </a:rPr>
              <a:t>http://www.coe.int/T/dg4/Sport/Default_en.asp</a:t>
            </a:r>
            <a:endParaRPr lang="cs-CZ" dirty="0" smtClean="0"/>
          </a:p>
          <a:p>
            <a:pPr lvl="1"/>
            <a:r>
              <a:rPr lang="cs-CZ" dirty="0" smtClean="0"/>
              <a:t>EU – sport </a:t>
            </a:r>
            <a:r>
              <a:rPr lang="cs-CZ" dirty="0" err="1" smtClean="0"/>
              <a:t>site</a:t>
            </a:r>
            <a:endParaRPr lang="cs-CZ" dirty="0" smtClean="0"/>
          </a:p>
          <a:p>
            <a:pPr lvl="2"/>
            <a:r>
              <a:rPr lang="cs-CZ" dirty="0" smtClean="0">
                <a:hlinkClick r:id="rId3"/>
              </a:rPr>
              <a:t>http://europa.eu/legislation_summaries/education_training_youth/sport/ef0025_en.htm</a:t>
            </a:r>
            <a:endParaRPr lang="cs-CZ" dirty="0" smtClean="0"/>
          </a:p>
          <a:p>
            <a:pPr lvl="2"/>
            <a:r>
              <a:rPr lang="cs-CZ" dirty="0" smtClean="0">
                <a:hlinkClick r:id="rId4"/>
              </a:rPr>
              <a:t>http://ec.europa.eu/sport/index_en.htm</a:t>
            </a:r>
            <a:endParaRPr lang="cs-CZ" dirty="0" smtClean="0"/>
          </a:p>
          <a:p>
            <a:pPr lvl="1"/>
            <a:r>
              <a:rPr lang="cs-CZ" dirty="0" smtClean="0"/>
              <a:t>MOV</a:t>
            </a:r>
          </a:p>
          <a:p>
            <a:pPr lvl="2"/>
            <a:r>
              <a:rPr lang="cs-CZ" dirty="0" smtClean="0">
                <a:hlinkClick r:id="rId5"/>
              </a:rPr>
              <a:t>http://www.olympic.org</a:t>
            </a:r>
            <a:endParaRPr lang="cs-CZ" dirty="0" smtClean="0"/>
          </a:p>
          <a:p>
            <a:r>
              <a:rPr lang="cs-CZ">
                <a:hlinkClick r:id="rId6"/>
              </a:rPr>
              <a:t>http://</a:t>
            </a:r>
            <a:r>
              <a:rPr lang="cs-CZ" smtClean="0">
                <a:hlinkClick r:id="rId6"/>
              </a:rPr>
              <a:t>ec.europa.eu/sport/library/documents/f-studies/study-funding-grassroots-sports-finalreport-vol2.pdf</a:t>
            </a:r>
            <a:endParaRPr lang="cs-CZ" smtClean="0"/>
          </a:p>
          <a:p>
            <a:endParaRPr lang="cs-CZ" dirty="0"/>
          </a:p>
          <a:p>
            <a:pPr lvl="1">
              <a:buFontTx/>
              <a:buNone/>
            </a:pPr>
            <a:endParaRPr lang="cs-CZ" dirty="0"/>
          </a:p>
        </p:txBody>
      </p:sp>
    </p:spTree>
    <p:extLst>
      <p:ext uri="{BB962C8B-B14F-4D97-AF65-F5344CB8AC3E}">
        <p14:creationId xmlns:p14="http://schemas.microsoft.com/office/powerpoint/2010/main" val="2161487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Rectangle 2"/>
          <p:cNvSpPr>
            <a:spLocks noGrp="1" noChangeArrowheads="1"/>
          </p:cNvSpPr>
          <p:nvPr>
            <p:ph type="title"/>
          </p:nvPr>
        </p:nvSpPr>
        <p:spPr/>
        <p:txBody>
          <a:bodyPr/>
          <a:lstStyle/>
          <a:p>
            <a:pPr eaLnBrk="1" hangingPunct="1"/>
            <a:r>
              <a:rPr lang="cs-CZ" sz="4000" b="1" dirty="0" smtClean="0">
                <a:solidFill>
                  <a:schemeClr val="accent2"/>
                </a:solidFill>
              </a:rPr>
              <a:t>1. Zahraniční struktury</a:t>
            </a:r>
            <a:br>
              <a:rPr lang="cs-CZ" sz="4000" b="1" dirty="0" smtClean="0">
                <a:solidFill>
                  <a:schemeClr val="accent2"/>
                </a:solidFill>
              </a:rPr>
            </a:br>
            <a:endParaRPr lang="cs-CZ" sz="2000" b="1" dirty="0" smtClean="0">
              <a:solidFill>
                <a:schemeClr val="accent2"/>
              </a:solidFill>
            </a:endParaRPr>
          </a:p>
        </p:txBody>
      </p:sp>
      <p:sp>
        <p:nvSpPr>
          <p:cNvPr id="1042" name="Rectangle 3"/>
          <p:cNvSpPr>
            <a:spLocks noGrp="1" noChangeArrowheads="1"/>
          </p:cNvSpPr>
          <p:nvPr>
            <p:ph type="body" sz="half" idx="1"/>
          </p:nvPr>
        </p:nvSpPr>
        <p:spPr/>
        <p:txBody>
          <a:bodyPr>
            <a:normAutofit fontScale="92500" lnSpcReduction="20000"/>
          </a:bodyPr>
          <a:lstStyle/>
          <a:p>
            <a:pPr eaLnBrk="1" hangingPunct="1">
              <a:lnSpc>
                <a:spcPct val="80000"/>
              </a:lnSpc>
            </a:pPr>
            <a:r>
              <a:rPr lang="cs-CZ" sz="2000" dirty="0" smtClean="0"/>
              <a:t>International </a:t>
            </a:r>
            <a:r>
              <a:rPr lang="cs-CZ" sz="2000" dirty="0" err="1" smtClean="0"/>
              <a:t>Olympic</a:t>
            </a:r>
            <a:r>
              <a:rPr lang="cs-CZ" sz="2000" dirty="0" smtClean="0"/>
              <a:t> </a:t>
            </a:r>
            <a:r>
              <a:rPr lang="cs-CZ" sz="2000" dirty="0" err="1" smtClean="0"/>
              <a:t>Committee</a:t>
            </a:r>
            <a:r>
              <a:rPr lang="cs-CZ" sz="2000" dirty="0" smtClean="0"/>
              <a:t> (</a:t>
            </a:r>
            <a:r>
              <a:rPr lang="cs-CZ" sz="2000" b="1" dirty="0" smtClean="0"/>
              <a:t>IOC</a:t>
            </a:r>
            <a:r>
              <a:rPr lang="cs-CZ" sz="2000" dirty="0" smtClean="0"/>
              <a:t>), EOC</a:t>
            </a:r>
          </a:p>
          <a:p>
            <a:pPr eaLnBrk="1" hangingPunct="1">
              <a:lnSpc>
                <a:spcPct val="80000"/>
              </a:lnSpc>
            </a:pPr>
            <a:r>
              <a:rPr lang="cs-CZ" sz="2000" dirty="0" smtClean="0"/>
              <a:t>Evropská unie</a:t>
            </a:r>
          </a:p>
          <a:p>
            <a:pPr eaLnBrk="1" hangingPunct="1">
              <a:lnSpc>
                <a:spcPct val="80000"/>
              </a:lnSpc>
            </a:pPr>
            <a:r>
              <a:rPr lang="en-US" sz="2000" dirty="0" smtClean="0"/>
              <a:t>Council of Europe - Committee for the Development of Sport (</a:t>
            </a:r>
            <a:r>
              <a:rPr lang="en-US" sz="2000" b="1" dirty="0" smtClean="0"/>
              <a:t>CDDS</a:t>
            </a:r>
            <a:r>
              <a:rPr lang="en-US" sz="2000" dirty="0" smtClean="0"/>
              <a:t>) </a:t>
            </a:r>
            <a:endParaRPr lang="cs-CZ" sz="2000" dirty="0" smtClean="0"/>
          </a:p>
          <a:p>
            <a:pPr eaLnBrk="1" hangingPunct="1">
              <a:lnSpc>
                <a:spcPct val="80000"/>
              </a:lnSpc>
            </a:pPr>
            <a:r>
              <a:rPr lang="cs-CZ" sz="2000" b="1" dirty="0" smtClean="0"/>
              <a:t>ENGSO</a:t>
            </a:r>
            <a:r>
              <a:rPr lang="cs-CZ" sz="2000" dirty="0" smtClean="0"/>
              <a:t> – </a:t>
            </a:r>
            <a:r>
              <a:rPr lang="cs-CZ" sz="2000" dirty="0" err="1" smtClean="0"/>
              <a:t>European</a:t>
            </a:r>
            <a:r>
              <a:rPr lang="cs-CZ" sz="2000" dirty="0" smtClean="0"/>
              <a:t> Non-</a:t>
            </a:r>
            <a:r>
              <a:rPr lang="cs-CZ" sz="2000" dirty="0" err="1" smtClean="0"/>
              <a:t>Govermental</a:t>
            </a:r>
            <a:r>
              <a:rPr lang="cs-CZ" sz="2000" dirty="0" smtClean="0"/>
              <a:t> </a:t>
            </a:r>
            <a:r>
              <a:rPr lang="cs-CZ" sz="2000" dirty="0" err="1" smtClean="0"/>
              <a:t>Sports</a:t>
            </a:r>
            <a:r>
              <a:rPr lang="cs-CZ" sz="2000" dirty="0" smtClean="0"/>
              <a:t> </a:t>
            </a:r>
            <a:r>
              <a:rPr lang="cs-CZ" sz="2000" dirty="0" err="1" smtClean="0"/>
              <a:t>Organisation</a:t>
            </a:r>
            <a:endParaRPr lang="cs-CZ" sz="2000" dirty="0" smtClean="0"/>
          </a:p>
          <a:p>
            <a:pPr eaLnBrk="1" hangingPunct="1">
              <a:lnSpc>
                <a:spcPct val="80000"/>
              </a:lnSpc>
            </a:pPr>
            <a:r>
              <a:rPr lang="cs-CZ" sz="2000" dirty="0" err="1" smtClean="0"/>
              <a:t>Sportaccord</a:t>
            </a:r>
            <a:r>
              <a:rPr lang="cs-CZ" sz="2000" dirty="0" smtClean="0"/>
              <a:t> (</a:t>
            </a:r>
            <a:r>
              <a:rPr lang="cs-CZ" sz="2000" b="1" dirty="0" smtClean="0"/>
              <a:t>SA</a:t>
            </a:r>
            <a:r>
              <a:rPr lang="cs-CZ" sz="2000" dirty="0" smtClean="0"/>
              <a:t>)</a:t>
            </a:r>
          </a:p>
          <a:p>
            <a:pPr eaLnBrk="1" hangingPunct="1">
              <a:lnSpc>
                <a:spcPct val="80000"/>
              </a:lnSpc>
            </a:pPr>
            <a:r>
              <a:rPr lang="cs-CZ" sz="2000" dirty="0" err="1" smtClean="0"/>
              <a:t>European</a:t>
            </a:r>
            <a:r>
              <a:rPr lang="cs-CZ" sz="2000" dirty="0" smtClean="0"/>
              <a:t> </a:t>
            </a:r>
            <a:r>
              <a:rPr lang="cs-CZ" sz="2000" dirty="0" err="1" smtClean="0"/>
              <a:t>Sports</a:t>
            </a:r>
            <a:r>
              <a:rPr lang="cs-CZ" sz="2000" dirty="0" smtClean="0"/>
              <a:t> </a:t>
            </a:r>
            <a:r>
              <a:rPr lang="cs-CZ" sz="2000" dirty="0" err="1" smtClean="0"/>
              <a:t>Conference</a:t>
            </a:r>
            <a:r>
              <a:rPr lang="cs-CZ" sz="2000" dirty="0" smtClean="0"/>
              <a:t> (</a:t>
            </a:r>
            <a:r>
              <a:rPr lang="cs-CZ" sz="2000" b="1" dirty="0" smtClean="0"/>
              <a:t>ESC</a:t>
            </a:r>
            <a:r>
              <a:rPr lang="cs-CZ" sz="2000" dirty="0" smtClean="0"/>
              <a:t>)</a:t>
            </a:r>
          </a:p>
          <a:p>
            <a:pPr eaLnBrk="1" hangingPunct="1">
              <a:lnSpc>
                <a:spcPct val="80000"/>
              </a:lnSpc>
            </a:pPr>
            <a:endParaRPr lang="cs-CZ" sz="2000" dirty="0"/>
          </a:p>
          <a:p>
            <a:pPr lvl="0">
              <a:lnSpc>
                <a:spcPct val="80000"/>
              </a:lnSpc>
            </a:pPr>
            <a:r>
              <a:rPr lang="cs-CZ" sz="2000" dirty="0" smtClean="0"/>
              <a:t>+ </a:t>
            </a:r>
          </a:p>
          <a:p>
            <a:pPr lvl="0">
              <a:lnSpc>
                <a:spcPct val="80000"/>
              </a:lnSpc>
            </a:pPr>
            <a:r>
              <a:rPr lang="en-US" sz="2000" dirty="0" smtClean="0"/>
              <a:t>the </a:t>
            </a:r>
            <a:r>
              <a:rPr lang="en-US" sz="2000" dirty="0"/>
              <a:t>Association of Summer Olympic International Federations (ASOIF), </a:t>
            </a:r>
            <a:endParaRPr lang="cs-CZ" sz="2000" dirty="0" smtClean="0"/>
          </a:p>
          <a:p>
            <a:pPr lvl="0">
              <a:lnSpc>
                <a:spcPct val="80000"/>
              </a:lnSpc>
            </a:pPr>
            <a:r>
              <a:rPr lang="en-US" sz="2000" dirty="0" smtClean="0"/>
              <a:t>the </a:t>
            </a:r>
            <a:r>
              <a:rPr lang="en-US" sz="2000" dirty="0"/>
              <a:t>Association of International Olympic Winter Sports Federations (AIOWF), </a:t>
            </a:r>
            <a:endParaRPr lang="cs-CZ" sz="2000" dirty="0" smtClean="0"/>
          </a:p>
          <a:p>
            <a:pPr lvl="0">
              <a:lnSpc>
                <a:spcPct val="80000"/>
              </a:lnSpc>
            </a:pPr>
            <a:r>
              <a:rPr lang="en-US" sz="2000" dirty="0" smtClean="0"/>
              <a:t>the </a:t>
            </a:r>
            <a:r>
              <a:rPr lang="en-US" sz="2000" dirty="0"/>
              <a:t>Association of IOC </a:t>
            </a:r>
            <a:r>
              <a:rPr lang="en-US" sz="2000" dirty="0" err="1"/>
              <a:t>Recognised</a:t>
            </a:r>
            <a:r>
              <a:rPr lang="en-US" sz="2000" dirty="0"/>
              <a:t> International Sports Federations (ARISF) </a:t>
            </a:r>
            <a:endParaRPr lang="cs-CZ" sz="2000" dirty="0" smtClean="0"/>
          </a:p>
          <a:p>
            <a:pPr lvl="0">
              <a:lnSpc>
                <a:spcPct val="80000"/>
              </a:lnSpc>
            </a:pPr>
            <a:r>
              <a:rPr lang="en-US" sz="2000" dirty="0" smtClean="0"/>
              <a:t>and </a:t>
            </a:r>
            <a:r>
              <a:rPr lang="en-US" sz="2000" dirty="0"/>
              <a:t>the </a:t>
            </a:r>
            <a:r>
              <a:rPr lang="en-US" sz="2000" dirty="0" err="1" smtClean="0"/>
              <a:t>SportAccord</a:t>
            </a:r>
            <a:endParaRPr lang="cs-CZ" sz="2000" dirty="0">
              <a:latin typeface="Arial" charset="0"/>
            </a:endParaRPr>
          </a:p>
          <a:p>
            <a:pPr eaLnBrk="1" hangingPunct="1">
              <a:lnSpc>
                <a:spcPct val="80000"/>
              </a:lnSpc>
            </a:pPr>
            <a:endParaRPr lang="cs-CZ" sz="2000" dirty="0" smtClean="0"/>
          </a:p>
        </p:txBody>
      </p:sp>
      <p:graphicFrame>
        <p:nvGraphicFramePr>
          <p:cNvPr id="2" name="Diagram 1"/>
          <p:cNvGraphicFramePr/>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02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3600" smtClean="0"/>
              <a:t>International Olympic Committee (IOC)</a:t>
            </a:r>
          </a:p>
        </p:txBody>
      </p:sp>
      <p:sp>
        <p:nvSpPr>
          <p:cNvPr id="7171" name="Rectangle 3"/>
          <p:cNvSpPr>
            <a:spLocks noGrp="1" noChangeArrowheads="1"/>
          </p:cNvSpPr>
          <p:nvPr>
            <p:ph type="body" idx="1"/>
          </p:nvPr>
        </p:nvSpPr>
        <p:spPr>
          <a:xfrm>
            <a:off x="395536" y="1196752"/>
            <a:ext cx="8229600" cy="4525963"/>
          </a:xfrm>
        </p:spPr>
        <p:txBody>
          <a:bodyPr>
            <a:normAutofit fontScale="55000" lnSpcReduction="20000"/>
          </a:bodyPr>
          <a:lstStyle/>
          <a:p>
            <a:r>
              <a:rPr lang="en-US" b="1" dirty="0"/>
              <a:t>Sport: a human right for all individuals</a:t>
            </a:r>
            <a:endParaRPr lang="cs-CZ" b="1" dirty="0" smtClean="0"/>
          </a:p>
          <a:p>
            <a:pPr eaLnBrk="1" hangingPunct="1"/>
            <a:r>
              <a:rPr lang="cs-CZ" b="1" dirty="0" smtClean="0"/>
              <a:t>Olympijská charta sportu</a:t>
            </a:r>
          </a:p>
          <a:p>
            <a:pPr lvl="1"/>
            <a:r>
              <a:rPr lang="en-GB" i="1" dirty="0" err="1"/>
              <a:t>Olympism</a:t>
            </a:r>
            <a:r>
              <a:rPr lang="en-GB" i="1" dirty="0"/>
              <a:t> is a philosophy of life, exalting and combining in a balanced whole the qualities of body, will and mind. Blending sport with culture and education, </a:t>
            </a:r>
            <a:r>
              <a:rPr lang="en-GB" i="1" dirty="0" err="1"/>
              <a:t>Olympism</a:t>
            </a:r>
            <a:r>
              <a:rPr lang="en-GB" i="1" dirty="0"/>
              <a:t> seeks to create a way of life based on the joy of effort, the educational value of good example, social responsibility and respect for universal fundamental ethical principles.</a:t>
            </a:r>
            <a:endParaRPr lang="cs-CZ" i="1" dirty="0"/>
          </a:p>
          <a:p>
            <a:r>
              <a:rPr lang="cs-CZ" dirty="0" smtClean="0"/>
              <a:t>Nad MOV stojí tzv</a:t>
            </a:r>
            <a:r>
              <a:rPr lang="cs-CZ" dirty="0"/>
              <a:t>. </a:t>
            </a:r>
            <a:r>
              <a:rPr lang="cs-CZ" b="1" dirty="0"/>
              <a:t>olympijský kongres</a:t>
            </a:r>
            <a:r>
              <a:rPr lang="cs-CZ" dirty="0"/>
              <a:t>, který činí zásadní strategická rozhodnutí. </a:t>
            </a:r>
            <a:endParaRPr lang="cs-CZ" dirty="0" smtClean="0"/>
          </a:p>
          <a:p>
            <a:pPr lvl="1"/>
            <a:r>
              <a:rPr lang="cs-CZ" dirty="0" smtClean="0"/>
              <a:t>Členové, čestný prezident, čestní členové, členové </a:t>
            </a:r>
            <a:r>
              <a:rPr lang="cs-CZ" dirty="0"/>
              <a:t>mezinárodních olympijských komisí, </a:t>
            </a:r>
            <a:r>
              <a:rPr lang="cs-CZ" dirty="0" smtClean="0"/>
              <a:t>delegáti/zástupci </a:t>
            </a:r>
            <a:r>
              <a:rPr lang="cs-CZ" dirty="0"/>
              <a:t>světových sportovních federací a zástupci národních olympijských výborů.  Současně se mohou zúčastnit pozvaní sportovci</a:t>
            </a:r>
          </a:p>
          <a:p>
            <a:pPr eaLnBrk="1" hangingPunct="1"/>
            <a:r>
              <a:rPr lang="cs-CZ" sz="2900" b="1" dirty="0" smtClean="0"/>
              <a:t>Komise </a:t>
            </a:r>
            <a:r>
              <a:rPr lang="cs-CZ" sz="2900" dirty="0" smtClean="0"/>
              <a:t>(celkem 25) – arbitrážní soud, komise pro fair play, komise pro paralympiádu, </a:t>
            </a:r>
            <a:r>
              <a:rPr lang="cs-CZ" sz="2900" dirty="0" err="1" smtClean="0"/>
              <a:t>antidoping</a:t>
            </a:r>
            <a:r>
              <a:rPr lang="cs-CZ" sz="2900" dirty="0" smtClean="0"/>
              <a:t>…</a:t>
            </a:r>
          </a:p>
          <a:p>
            <a:r>
              <a:rPr lang="cs-CZ" sz="2900" dirty="0" smtClean="0"/>
              <a:t>Sídlo v </a:t>
            </a:r>
            <a:r>
              <a:rPr lang="en-GB" sz="2900" dirty="0" smtClean="0"/>
              <a:t>Lausanne</a:t>
            </a:r>
            <a:r>
              <a:rPr lang="cs-CZ" sz="2900" dirty="0" smtClean="0"/>
              <a:t> (Švýcarsko)</a:t>
            </a:r>
          </a:p>
          <a:p>
            <a:pPr eaLnBrk="1" hangingPunct="1"/>
            <a:r>
              <a:rPr lang="cs-CZ" sz="2900" b="1" dirty="0" smtClean="0"/>
              <a:t>IOC </a:t>
            </a:r>
            <a:r>
              <a:rPr lang="cs-CZ" sz="2900" b="1" dirty="0" err="1" smtClean="0"/>
              <a:t>members</a:t>
            </a:r>
            <a:r>
              <a:rPr lang="cs-CZ" sz="2900" b="1" dirty="0" smtClean="0"/>
              <a:t>: 106</a:t>
            </a:r>
            <a:r>
              <a:rPr lang="cs-CZ" sz="2900" dirty="0" smtClean="0"/>
              <a:t> členů (</a:t>
            </a:r>
            <a:r>
              <a:rPr lang="cs-CZ" sz="2900" dirty="0" err="1" smtClean="0"/>
              <a:t>max</a:t>
            </a:r>
            <a:r>
              <a:rPr lang="cs-CZ" sz="2900" dirty="0" smtClean="0"/>
              <a:t> 115), 33 čestných členů a 1 čestní doživotní členové (CZ nikdo, SVK 2)</a:t>
            </a:r>
          </a:p>
          <a:p>
            <a:pPr eaLnBrk="1" hangingPunct="1"/>
            <a:r>
              <a:rPr lang="cs-CZ" sz="2900" dirty="0" smtClean="0"/>
              <a:t>IOC rozděluje cca 92% příjmů z Olympijského marketingu do národních OC, </a:t>
            </a:r>
            <a:r>
              <a:rPr lang="cs-CZ" sz="2900" dirty="0" err="1" smtClean="0"/>
              <a:t>IFs</a:t>
            </a:r>
            <a:r>
              <a:rPr lang="cs-CZ" sz="2900" dirty="0" smtClean="0"/>
              <a:t>, </a:t>
            </a:r>
            <a:r>
              <a:rPr lang="cs-CZ" sz="2900" dirty="0" err="1" smtClean="0"/>
              <a:t>OCOGs</a:t>
            </a:r>
            <a:endParaRPr lang="cs-CZ" sz="2900" dirty="0" smtClean="0"/>
          </a:p>
          <a:p>
            <a:r>
              <a:rPr lang="cs-CZ" sz="2900" dirty="0" smtClean="0"/>
              <a:t>Nominační komise: 7 členů (3 zvoleni etickou komisí, 3 na zasedání IOC a jeden Atletickou komisí IOC. Funkční období je 4 roky a mohou být znovuzvoleni</a:t>
            </a:r>
            <a:r>
              <a:rPr lang="en-US" sz="2900" dirty="0" smtClean="0"/>
              <a:t>.</a:t>
            </a:r>
            <a:endParaRPr lang="cs-CZ" sz="29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4982280"/>
            <a:ext cx="2915226" cy="1642244"/>
          </a:xfrm>
          <a:prstGeom prst="rect">
            <a:avLst/>
          </a:prstGeom>
        </p:spPr>
      </p:pic>
    </p:spTree>
    <p:extLst>
      <p:ext uri="{BB962C8B-B14F-4D97-AF65-F5344CB8AC3E}">
        <p14:creationId xmlns:p14="http://schemas.microsoft.com/office/powerpoint/2010/main" val="2099312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69441" y="260648"/>
            <a:ext cx="8229600" cy="346075"/>
          </a:xfrm>
        </p:spPr>
        <p:txBody>
          <a:bodyPr>
            <a:normAutofit fontScale="90000"/>
          </a:bodyPr>
          <a:lstStyle/>
          <a:p>
            <a:pPr eaLnBrk="1" hangingPunct="1"/>
            <a:r>
              <a:rPr lang="cs-CZ" sz="2800" smtClean="0"/>
              <a:t>Příjmy a výdaje IOC</a:t>
            </a:r>
          </a:p>
        </p:txBody>
      </p:sp>
      <p:graphicFrame>
        <p:nvGraphicFramePr>
          <p:cNvPr id="10273" name="Group 33"/>
          <p:cNvGraphicFramePr>
            <a:graphicFrameLocks noGrp="1"/>
          </p:cNvGraphicFramePr>
          <p:nvPr>
            <p:ph sz="half" idx="2"/>
            <p:extLst>
              <p:ext uri="{D42A27DB-BD31-4B8C-83A1-F6EECF244321}">
                <p14:modId xmlns:p14="http://schemas.microsoft.com/office/powerpoint/2010/main" val="232547947"/>
              </p:ext>
            </p:extLst>
          </p:nvPr>
        </p:nvGraphicFramePr>
        <p:xfrm>
          <a:off x="323528" y="3356992"/>
          <a:ext cx="8229600" cy="3345245"/>
        </p:xfrm>
        <a:graphic>
          <a:graphicData uri="http://schemas.openxmlformats.org/drawingml/2006/table">
            <a:tbl>
              <a:tblPr/>
              <a:tblGrid>
                <a:gridCol w="5122912"/>
                <a:gridCol w="3106688"/>
              </a:tblGrid>
              <a:tr h="41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Období 2001-2004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Výdaje (10% IOC)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NOC (národní 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319 500 000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err="1" smtClean="0">
                          <a:ln>
                            <a:noFill/>
                          </a:ln>
                          <a:solidFill>
                            <a:schemeClr val="tx1"/>
                          </a:solidFill>
                          <a:effectLst/>
                          <a:latin typeface="Arial" charset="0"/>
                        </a:rPr>
                        <a:t>IFs</a:t>
                      </a:r>
                      <a:r>
                        <a:rPr kumimoji="0" lang="cs-CZ" sz="2000" b="0" i="0" u="none" strike="noStrike" cap="none" normalizeH="0" baseline="0" dirty="0" smtClean="0">
                          <a:ln>
                            <a:noFill/>
                          </a:ln>
                          <a:solidFill>
                            <a:schemeClr val="tx1"/>
                          </a:solidFill>
                          <a:effectLst/>
                          <a:latin typeface="Arial" charset="0"/>
                        </a:rPr>
                        <a:t> (svět sport. federace: </a:t>
                      </a:r>
                      <a:r>
                        <a:rPr lang="en-US" sz="1400" dirty="0" smtClean="0"/>
                        <a:t>the Association of Summer Olympic International Federations (ASOIF), the Association of International Olympic Winter Sports Federations (AIOWF), the Association of IOC </a:t>
                      </a:r>
                      <a:r>
                        <a:rPr lang="en-US" sz="1400" dirty="0" err="1" smtClean="0"/>
                        <a:t>Recognised</a:t>
                      </a:r>
                      <a:r>
                        <a:rPr lang="en-US" sz="1400" dirty="0" smtClean="0"/>
                        <a:t> International Sports Federations (ARISF) and the </a:t>
                      </a:r>
                      <a:r>
                        <a:rPr lang="en-US" sz="1400" dirty="0" err="1" smtClean="0"/>
                        <a:t>SportAccord</a:t>
                      </a:r>
                      <a:r>
                        <a:rPr lang="en-US" sz="1400" dirty="0" smtClean="0"/>
                        <a:t>, which also includes other sports federations</a:t>
                      </a:r>
                      <a:endParaRPr kumimoji="0" lang="cs-CZ" sz="1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346 400 000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OGOC – pořadatelský výbor dalších OH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1" u="none" strike="noStrike" cap="none" normalizeH="0" baseline="0" smtClean="0">
                          <a:ln>
                            <a:noFill/>
                          </a:ln>
                          <a:solidFill>
                            <a:schemeClr val="tx1"/>
                          </a:solidFill>
                          <a:effectLst/>
                          <a:latin typeface="Arial" charset="0"/>
                        </a:rPr>
                        <a:t>? 3 187 980 000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Arial" charset="0"/>
                        </a:rPr>
                        <a:t>IOC (MOV)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2000" b="0" i="1" u="none" strike="noStrike" cap="none" normalizeH="0" baseline="0" dirty="0" smtClean="0">
                          <a:ln>
                            <a:noFill/>
                          </a:ln>
                          <a:solidFill>
                            <a:schemeClr val="tx1"/>
                          </a:solidFill>
                          <a:effectLst/>
                          <a:latin typeface="Arial" charset="0"/>
                        </a:rPr>
                        <a:t>335 120 000 USD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0" y="548680"/>
            <a:ext cx="8753475" cy="2676525"/>
          </a:xfrm>
          <a:prstGeom prst="rect">
            <a:avLst/>
          </a:prstGeom>
        </p:spPr>
      </p:pic>
    </p:spTree>
    <p:extLst>
      <p:ext uri="{BB962C8B-B14F-4D97-AF65-F5344CB8AC3E}">
        <p14:creationId xmlns:p14="http://schemas.microsoft.com/office/powerpoint/2010/main" val="1841619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a:p>
        </p:txBody>
      </p:sp>
      <p:pic>
        <p:nvPicPr>
          <p:cNvPr id="6" name="obrázek 70" descr="prijmy MOV"/>
          <p:cNvPicPr/>
          <p:nvPr/>
        </p:nvPicPr>
        <p:blipFill>
          <a:blip r:embed="rId2">
            <a:extLst>
              <a:ext uri="{28A0092B-C50C-407E-A947-70E740481C1C}">
                <a14:useLocalDpi xmlns:a14="http://schemas.microsoft.com/office/drawing/2010/main" val="0"/>
              </a:ext>
            </a:extLst>
          </a:blip>
          <a:srcRect/>
          <a:stretch>
            <a:fillRect/>
          </a:stretch>
        </p:blipFill>
        <p:spPr bwMode="auto">
          <a:xfrm>
            <a:off x="539552" y="692696"/>
            <a:ext cx="7776864" cy="5040560"/>
          </a:xfrm>
          <a:prstGeom prst="rect">
            <a:avLst/>
          </a:prstGeom>
          <a:noFill/>
        </p:spPr>
      </p:pic>
    </p:spTree>
    <p:extLst>
      <p:ext uri="{BB962C8B-B14F-4D97-AF65-F5344CB8AC3E}">
        <p14:creationId xmlns:p14="http://schemas.microsoft.com/office/powerpoint/2010/main" val="79400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Výhody sponzoringu OH</a:t>
            </a:r>
            <a:endParaRPr lang="cs-CZ" dirty="0"/>
          </a:p>
        </p:txBody>
      </p:sp>
      <p:sp>
        <p:nvSpPr>
          <p:cNvPr id="3" name="Zástupný symbol pro obsah 2"/>
          <p:cNvSpPr>
            <a:spLocks noGrp="1"/>
          </p:cNvSpPr>
          <p:nvPr>
            <p:ph idx="1"/>
          </p:nvPr>
        </p:nvSpPr>
        <p:spPr/>
        <p:txBody>
          <a:bodyPr/>
          <a:lstStyle/>
          <a:p>
            <a:r>
              <a:rPr lang="cs-CZ" dirty="0" err="1" smtClean="0"/>
              <a:t>Enhance</a:t>
            </a:r>
            <a:r>
              <a:rPr lang="cs-CZ" dirty="0" smtClean="0"/>
              <a:t> Brand </a:t>
            </a:r>
            <a:r>
              <a:rPr lang="cs-CZ" dirty="0" err="1" smtClean="0"/>
              <a:t>Equity</a:t>
            </a:r>
            <a:endParaRPr lang="cs-CZ" dirty="0" smtClean="0"/>
          </a:p>
          <a:p>
            <a:r>
              <a:rPr lang="cs-CZ" dirty="0" err="1" smtClean="0"/>
              <a:t>Build</a:t>
            </a:r>
            <a:r>
              <a:rPr lang="cs-CZ" dirty="0" smtClean="0"/>
              <a:t> </a:t>
            </a:r>
            <a:r>
              <a:rPr lang="cs-CZ" dirty="0" err="1" smtClean="0"/>
              <a:t>Corporate</a:t>
            </a:r>
            <a:r>
              <a:rPr lang="cs-CZ" dirty="0" smtClean="0"/>
              <a:t> </a:t>
            </a:r>
            <a:r>
              <a:rPr lang="cs-CZ" dirty="0" err="1" smtClean="0"/>
              <a:t>Reputation</a:t>
            </a:r>
            <a:endParaRPr lang="cs-CZ" dirty="0" smtClean="0"/>
          </a:p>
          <a:p>
            <a:r>
              <a:rPr lang="cs-CZ" dirty="0" err="1" smtClean="0"/>
              <a:t>Develop</a:t>
            </a:r>
            <a:r>
              <a:rPr lang="cs-CZ" dirty="0" smtClean="0"/>
              <a:t> </a:t>
            </a:r>
            <a:r>
              <a:rPr lang="cs-CZ" dirty="0" err="1" smtClean="0"/>
              <a:t>Customer</a:t>
            </a:r>
            <a:r>
              <a:rPr lang="cs-CZ" dirty="0" smtClean="0"/>
              <a:t> </a:t>
            </a:r>
            <a:r>
              <a:rPr lang="cs-CZ" dirty="0" err="1" smtClean="0"/>
              <a:t>Relationship</a:t>
            </a:r>
            <a:endParaRPr lang="cs-CZ" dirty="0" smtClean="0"/>
          </a:p>
          <a:p>
            <a:r>
              <a:rPr lang="cs-CZ" dirty="0" err="1" smtClean="0"/>
              <a:t>Increase</a:t>
            </a:r>
            <a:r>
              <a:rPr lang="cs-CZ" dirty="0" smtClean="0"/>
              <a:t> sales</a:t>
            </a:r>
          </a:p>
          <a:p>
            <a:r>
              <a:rPr lang="cs-CZ" dirty="0" err="1" smtClean="0"/>
              <a:t>Motivate</a:t>
            </a:r>
            <a:r>
              <a:rPr lang="cs-CZ" dirty="0" smtClean="0"/>
              <a:t> </a:t>
            </a:r>
            <a:r>
              <a:rPr lang="cs-CZ" dirty="0" err="1" smtClean="0"/>
              <a:t>employees</a:t>
            </a:r>
            <a:endParaRPr lang="cs-CZ" dirty="0" smtClean="0"/>
          </a:p>
          <a:p>
            <a:r>
              <a:rPr lang="cs-CZ" dirty="0" err="1" smtClean="0"/>
              <a:t>Connect</a:t>
            </a:r>
            <a:r>
              <a:rPr lang="cs-CZ" dirty="0" smtClean="0"/>
              <a:t> </a:t>
            </a:r>
            <a:r>
              <a:rPr lang="cs-CZ" dirty="0" err="1" smtClean="0"/>
              <a:t>with</a:t>
            </a:r>
            <a:r>
              <a:rPr lang="cs-CZ" dirty="0" smtClean="0"/>
              <a:t> </a:t>
            </a:r>
            <a:r>
              <a:rPr lang="cs-CZ" dirty="0" err="1" smtClean="0"/>
              <a:t>local</a:t>
            </a:r>
            <a:r>
              <a:rPr lang="cs-CZ" dirty="0" smtClean="0"/>
              <a:t> </a:t>
            </a:r>
            <a:r>
              <a:rPr lang="cs-CZ" dirty="0" err="1" smtClean="0"/>
              <a:t>community</a:t>
            </a:r>
            <a:endParaRPr lang="cs-CZ" dirty="0"/>
          </a:p>
        </p:txBody>
      </p:sp>
    </p:spTree>
    <p:extLst>
      <p:ext uri="{BB962C8B-B14F-4D97-AF65-F5344CB8AC3E}">
        <p14:creationId xmlns:p14="http://schemas.microsoft.com/office/powerpoint/2010/main" val="843035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Problémy MOV</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Korupce </a:t>
            </a:r>
          </a:p>
          <a:p>
            <a:pPr lvl="1"/>
            <a:r>
              <a:rPr lang="cs-CZ" dirty="0" smtClean="0"/>
              <a:t>Volba pořadatelských měst </a:t>
            </a:r>
          </a:p>
          <a:p>
            <a:pPr lvl="1"/>
            <a:r>
              <a:rPr lang="cs-CZ" dirty="0" smtClean="0"/>
              <a:t>Limity pro sportovce</a:t>
            </a:r>
          </a:p>
          <a:p>
            <a:pPr lvl="1"/>
            <a:r>
              <a:rPr lang="cs-CZ" dirty="0" smtClean="0"/>
              <a:t>Výběr sportů</a:t>
            </a:r>
          </a:p>
          <a:p>
            <a:r>
              <a:rPr lang="cs-CZ" dirty="0" smtClean="0"/>
              <a:t>Ekonomická neefektivnost</a:t>
            </a:r>
          </a:p>
          <a:p>
            <a:pPr lvl="1"/>
            <a:r>
              <a:rPr lang="cs-CZ" dirty="0" smtClean="0"/>
              <a:t>Řízení MOV</a:t>
            </a:r>
          </a:p>
          <a:p>
            <a:pPr lvl="1"/>
            <a:r>
              <a:rPr lang="cs-CZ" dirty="0" smtClean="0"/>
              <a:t>Organizace OH – využití olympijských zařízení</a:t>
            </a:r>
          </a:p>
          <a:p>
            <a:pPr lvl="1"/>
            <a:r>
              <a:rPr lang="cs-CZ" dirty="0" smtClean="0"/>
              <a:t>Negativní ekonomické dopady na pořadatelské státy</a:t>
            </a:r>
          </a:p>
          <a:p>
            <a:pPr lvl="1"/>
            <a:endParaRPr lang="cs-CZ" dirty="0"/>
          </a:p>
        </p:txBody>
      </p:sp>
    </p:spTree>
    <p:extLst>
      <p:ext uri="{BB962C8B-B14F-4D97-AF65-F5344CB8AC3E}">
        <p14:creationId xmlns:p14="http://schemas.microsoft.com/office/powerpoint/2010/main" val="990277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European</a:t>
            </a:r>
            <a:r>
              <a:rPr lang="cs-CZ" dirty="0" smtClean="0"/>
              <a:t> </a:t>
            </a:r>
            <a:r>
              <a:rPr lang="cs-CZ" dirty="0" err="1" smtClean="0"/>
              <a:t>olympic</a:t>
            </a:r>
            <a:r>
              <a:rPr lang="cs-CZ" dirty="0" smtClean="0"/>
              <a:t> </a:t>
            </a:r>
            <a:r>
              <a:rPr lang="cs-CZ" dirty="0" err="1" smtClean="0"/>
              <a:t>committees</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ENOCs The European National Olympic Committees (N.O.C.s) form an Association " the European Olympic Committees" (E.O.C.) which is a non-profit making or distributing </a:t>
            </a:r>
            <a:r>
              <a:rPr lang="en-US" dirty="0" err="1"/>
              <a:t>organisation</a:t>
            </a:r>
            <a:r>
              <a:rPr lang="en-US" dirty="0"/>
              <a:t> with public responsibilities which has the following main aims</a:t>
            </a:r>
            <a:r>
              <a:rPr lang="en-US" dirty="0" smtClean="0"/>
              <a:t>:</a:t>
            </a:r>
            <a:endParaRPr lang="cs-CZ" dirty="0" smtClean="0"/>
          </a:p>
          <a:p>
            <a:pPr marL="0" indent="0">
              <a:buNone/>
            </a:pPr>
            <a:endParaRPr lang="en-US" dirty="0"/>
          </a:p>
          <a:p>
            <a:r>
              <a:rPr lang="en-US" dirty="0" smtClean="0"/>
              <a:t>the </a:t>
            </a:r>
            <a:r>
              <a:rPr lang="en-US" dirty="0"/>
              <a:t>spreading throughout Europe of the Olympic ideals as defined by the I.O.C. Charter, in close collaboration with the International Olympic Committee (I.O.C.), the Association of National Olympic Committees (A.N.O.C.) and the Olympic Associations of the other continents;</a:t>
            </a:r>
          </a:p>
          <a:p>
            <a:r>
              <a:rPr lang="en-US" dirty="0" smtClean="0"/>
              <a:t>education </a:t>
            </a:r>
            <a:r>
              <a:rPr lang="en-US" dirty="0"/>
              <a:t>of youth by sport in a spirit of better comprehension, friendship and respect for the environment, contributing thereby to the construction of a better and more peaceful world;</a:t>
            </a:r>
          </a:p>
          <a:p>
            <a:r>
              <a:rPr lang="en-US" dirty="0" smtClean="0"/>
              <a:t>promotion </a:t>
            </a:r>
            <a:r>
              <a:rPr lang="en-US" dirty="0"/>
              <a:t>of co-operation between the European N.O.C.s by research, study of common interests , exchange of information and the </a:t>
            </a:r>
            <a:r>
              <a:rPr lang="en-US" dirty="0" err="1"/>
              <a:t>defence</a:t>
            </a:r>
            <a:r>
              <a:rPr lang="en-US" dirty="0"/>
              <a:t> of common attitudes;</a:t>
            </a:r>
          </a:p>
          <a:p>
            <a:r>
              <a:rPr lang="en-US" dirty="0" smtClean="0"/>
              <a:t>development </a:t>
            </a:r>
            <a:r>
              <a:rPr lang="en-US" dirty="0"/>
              <a:t>of the Olympic Solidarity </a:t>
            </a:r>
            <a:r>
              <a:rPr lang="en-US" dirty="0" err="1"/>
              <a:t>programmes</a:t>
            </a:r>
            <a:r>
              <a:rPr lang="en-US" dirty="0"/>
              <a:t> of I.O.C. in Europe.</a:t>
            </a:r>
          </a:p>
          <a:p>
            <a:endParaRPr lang="cs-CZ" dirty="0"/>
          </a:p>
        </p:txBody>
      </p:sp>
    </p:spTree>
    <p:extLst>
      <p:ext uri="{BB962C8B-B14F-4D97-AF65-F5344CB8AC3E}">
        <p14:creationId xmlns:p14="http://schemas.microsoft.com/office/powerpoint/2010/main" val="2561806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TotalTime>
  <Words>1805</Words>
  <Application>Microsoft Office PowerPoint</Application>
  <PresentationFormat>Předvádění na obrazovce (4:3)</PresentationFormat>
  <Paragraphs>286</Paragraphs>
  <Slides>24</Slides>
  <Notes>10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systému Office</vt:lpstr>
      <vt:lpstr>Zahraniční instituce </vt:lpstr>
      <vt:lpstr>Prezentace aplikace PowerPoint</vt:lpstr>
      <vt:lpstr>1. Zahraniční struktury </vt:lpstr>
      <vt:lpstr>International Olympic Committee (IOC)</vt:lpstr>
      <vt:lpstr>Příjmy a výdaje IOC</vt:lpstr>
      <vt:lpstr>Prezentace aplikace PowerPoint</vt:lpstr>
      <vt:lpstr>Výhody sponzoringu OH</vt:lpstr>
      <vt:lpstr>Problémy MOV</vt:lpstr>
      <vt:lpstr>European olympic committees</vt:lpstr>
      <vt:lpstr>ČOV</vt:lpstr>
      <vt:lpstr>EU</vt:lpstr>
      <vt:lpstr>Evropská unie - komise</vt:lpstr>
      <vt:lpstr>Work plan for sport 2011-2014</vt:lpstr>
      <vt:lpstr>Evropská unie</vt:lpstr>
      <vt:lpstr>Sportaccord  - do r. 2009: General Association of International Sports Federations (GAISF, AGFIS)</vt:lpstr>
      <vt:lpstr>ENGSO – European Non-Govermental Sports Organisation</vt:lpstr>
      <vt:lpstr>ENSGO</vt:lpstr>
      <vt:lpstr>Council of Europe - Committee for the Development of Sport (CDDS) </vt:lpstr>
      <vt:lpstr>Evropská charta sportu</vt:lpstr>
      <vt:lpstr>Evropská úmluva k diváckému násilí a nevhodnému chování při sportovních utkáních, zvláště fotbalových zápasech</vt:lpstr>
      <vt:lpstr>K diváckému násilí v ČR</vt:lpstr>
      <vt:lpstr>European Lotteries</vt:lpstr>
      <vt:lpstr>Ostatní dokumenty</vt:lpstr>
      <vt:lpstr>Literatura</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Zahraniční instituce &amp; Mikroekonomické aspekty</dc:title>
  <dc:creator>MP</dc:creator>
  <cp:lastModifiedBy>Marek</cp:lastModifiedBy>
  <cp:revision>14</cp:revision>
  <dcterms:created xsi:type="dcterms:W3CDTF">2012-03-28T06:41:24Z</dcterms:created>
  <dcterms:modified xsi:type="dcterms:W3CDTF">2015-04-26T07:04:12Z</dcterms:modified>
</cp:coreProperties>
</file>