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4" r:id="rId2"/>
  </p:sldMasterIdLst>
  <p:notesMasterIdLst>
    <p:notesMasterId r:id="rId18"/>
  </p:notesMasterIdLst>
  <p:handoutMasterIdLst>
    <p:handoutMasterId r:id="rId19"/>
  </p:handoutMasterIdLst>
  <p:sldIdLst>
    <p:sldId id="267" r:id="rId3"/>
    <p:sldId id="296" r:id="rId4"/>
    <p:sldId id="297" r:id="rId5"/>
    <p:sldId id="298" r:id="rId6"/>
    <p:sldId id="295" r:id="rId7"/>
    <p:sldId id="299" r:id="rId8"/>
    <p:sldId id="257" r:id="rId9"/>
    <p:sldId id="300" r:id="rId10"/>
    <p:sldId id="283" r:id="rId11"/>
    <p:sldId id="294" r:id="rId12"/>
    <p:sldId id="262" r:id="rId13"/>
    <p:sldId id="290" r:id="rId14"/>
    <p:sldId id="292" r:id="rId15"/>
    <p:sldId id="293" r:id="rId16"/>
    <p:sldId id="291"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9" d="100"/>
          <a:sy n="119" d="100"/>
        </p:scale>
        <p:origin x="-14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C2044-F1FD-4E55-95F2-D4FE1452446E}" type="doc">
      <dgm:prSet loTypeId="urn:microsoft.com/office/officeart/2005/8/layout/cycle2" loCatId="cycle" qsTypeId="urn:microsoft.com/office/officeart/2005/8/quickstyle/simple1#1" qsCatId="simple" csTypeId="urn:microsoft.com/office/officeart/2005/8/colors/accent1_2#1" csCatId="accent1" phldr="1"/>
      <dgm:spPr/>
      <dgm:t>
        <a:bodyPr/>
        <a:lstStyle/>
        <a:p>
          <a:endParaRPr lang="cs-CZ"/>
        </a:p>
      </dgm:t>
    </dgm:pt>
    <dgm:pt modelId="{DCEB3FAF-A214-4BC1-A599-EA1DAAB75F29}">
      <dgm:prSet phldrT="[Text]" custT="1"/>
      <dgm:spPr/>
      <dgm:t>
        <a:bodyPr/>
        <a:lstStyle/>
        <a:p>
          <a:r>
            <a:rPr lang="cs-CZ" sz="1800" dirty="0" smtClean="0"/>
            <a:t>Teoretický rámec</a:t>
          </a:r>
          <a:endParaRPr lang="cs-CZ" sz="1800" dirty="0"/>
        </a:p>
      </dgm:t>
    </dgm:pt>
    <dgm:pt modelId="{E6C05CBC-9FDE-45E7-843F-74D82DE3400F}" type="parTrans" cxnId="{01DAC8D7-8034-4712-81E1-2B3005EE31D9}">
      <dgm:prSet/>
      <dgm:spPr/>
      <dgm:t>
        <a:bodyPr/>
        <a:lstStyle/>
        <a:p>
          <a:endParaRPr lang="cs-CZ"/>
        </a:p>
      </dgm:t>
    </dgm:pt>
    <dgm:pt modelId="{E2EF6E27-2164-4B31-8725-E30CC373B453}" type="sibTrans" cxnId="{01DAC8D7-8034-4712-81E1-2B3005EE31D9}">
      <dgm:prSet/>
      <dgm:spPr/>
      <dgm:t>
        <a:bodyPr/>
        <a:lstStyle/>
        <a:p>
          <a:endParaRPr lang="cs-CZ"/>
        </a:p>
      </dgm:t>
    </dgm:pt>
    <dgm:pt modelId="{5AED943C-9E62-455B-AE25-8D29711B776F}">
      <dgm:prSet phldrT="[Text]" custT="1"/>
      <dgm:spPr/>
      <dgm:t>
        <a:bodyPr/>
        <a:lstStyle/>
        <a:p>
          <a:r>
            <a:rPr lang="cs-CZ" sz="1400" dirty="0" smtClean="0"/>
            <a:t>formulace </a:t>
          </a:r>
          <a:r>
            <a:rPr lang="cs-CZ" sz="1800" dirty="0" smtClean="0"/>
            <a:t>hypotéz</a:t>
          </a:r>
          <a:endParaRPr lang="cs-CZ" sz="1800" dirty="0"/>
        </a:p>
      </dgm:t>
    </dgm:pt>
    <dgm:pt modelId="{63D47245-5BFB-45CB-81AF-ED5A51B50A03}" type="parTrans" cxnId="{04B2F793-4110-4DF8-ADE4-6735EB4DB5F9}">
      <dgm:prSet/>
      <dgm:spPr/>
      <dgm:t>
        <a:bodyPr/>
        <a:lstStyle/>
        <a:p>
          <a:endParaRPr lang="cs-CZ"/>
        </a:p>
      </dgm:t>
    </dgm:pt>
    <dgm:pt modelId="{91FCFCA6-5DFD-42D5-8AEC-4CE0D1F646B7}" type="sibTrans" cxnId="{04B2F793-4110-4DF8-ADE4-6735EB4DB5F9}">
      <dgm:prSet/>
      <dgm:spPr/>
      <dgm:t>
        <a:bodyPr/>
        <a:lstStyle/>
        <a:p>
          <a:endParaRPr lang="cs-CZ"/>
        </a:p>
      </dgm:t>
    </dgm:pt>
    <dgm:pt modelId="{6FE602FC-1A37-41F7-A829-2C9DE43DF3D6}">
      <dgm:prSet phldrT="[Text]" custT="1"/>
      <dgm:spPr/>
      <dgm:t>
        <a:bodyPr/>
        <a:lstStyle/>
        <a:p>
          <a:r>
            <a:rPr lang="cs-CZ" sz="1200" dirty="0" smtClean="0"/>
            <a:t>konstrukce </a:t>
          </a:r>
          <a:r>
            <a:rPr lang="cs-CZ" sz="1800" dirty="0" smtClean="0"/>
            <a:t>nástrojů </a:t>
          </a:r>
          <a:r>
            <a:rPr lang="cs-CZ" sz="1400" dirty="0" smtClean="0"/>
            <a:t>pro sběr dat</a:t>
          </a:r>
          <a:endParaRPr lang="cs-CZ" sz="1400" dirty="0"/>
        </a:p>
      </dgm:t>
    </dgm:pt>
    <dgm:pt modelId="{9DFEC7ED-3EA5-48E8-A216-2ECA2CD0568B}" type="parTrans" cxnId="{92DBC43B-CDFA-495D-9F7E-13E0C959A56F}">
      <dgm:prSet/>
      <dgm:spPr/>
      <dgm:t>
        <a:bodyPr/>
        <a:lstStyle/>
        <a:p>
          <a:endParaRPr lang="cs-CZ"/>
        </a:p>
      </dgm:t>
    </dgm:pt>
    <dgm:pt modelId="{A23B9F17-062A-4194-B844-BC17F72C0908}" type="sibTrans" cxnId="{92DBC43B-CDFA-495D-9F7E-13E0C959A56F}">
      <dgm:prSet/>
      <dgm:spPr/>
      <dgm:t>
        <a:bodyPr/>
        <a:lstStyle/>
        <a:p>
          <a:endParaRPr lang="cs-CZ"/>
        </a:p>
      </dgm:t>
    </dgm:pt>
    <dgm:pt modelId="{2CAEA7D6-84DE-47A1-BA74-F18335F688B3}">
      <dgm:prSet phldrT="[Text]" custT="1"/>
      <dgm:spPr/>
      <dgm:t>
        <a:bodyPr/>
        <a:lstStyle/>
        <a:p>
          <a:r>
            <a:rPr lang="cs-CZ" sz="1800" dirty="0" smtClean="0"/>
            <a:t>sběr dat</a:t>
          </a:r>
          <a:endParaRPr lang="cs-CZ" sz="1800" dirty="0"/>
        </a:p>
      </dgm:t>
    </dgm:pt>
    <dgm:pt modelId="{BA1CC05F-B605-496E-BFF7-0D096BFFB629}" type="parTrans" cxnId="{E72CBE16-BFD8-452D-91E5-DE0CD00E1436}">
      <dgm:prSet/>
      <dgm:spPr/>
      <dgm:t>
        <a:bodyPr/>
        <a:lstStyle/>
        <a:p>
          <a:endParaRPr lang="cs-CZ"/>
        </a:p>
      </dgm:t>
    </dgm:pt>
    <dgm:pt modelId="{92E18588-D878-4BC0-B954-1A5432A3E3B4}" type="sibTrans" cxnId="{E72CBE16-BFD8-452D-91E5-DE0CD00E1436}">
      <dgm:prSet/>
      <dgm:spPr/>
      <dgm:t>
        <a:bodyPr/>
        <a:lstStyle/>
        <a:p>
          <a:endParaRPr lang="cs-CZ"/>
        </a:p>
      </dgm:t>
    </dgm:pt>
    <dgm:pt modelId="{0E432B61-AF91-43F4-8007-42BB12856A15}">
      <dgm:prSet phldrT="[Text]" custT="1"/>
      <dgm:spPr/>
      <dgm:t>
        <a:bodyPr/>
        <a:lstStyle/>
        <a:p>
          <a:r>
            <a:rPr lang="cs-CZ" sz="1800" dirty="0" smtClean="0"/>
            <a:t>analýza dat</a:t>
          </a:r>
          <a:endParaRPr lang="cs-CZ" sz="1800" dirty="0"/>
        </a:p>
      </dgm:t>
    </dgm:pt>
    <dgm:pt modelId="{377D60D6-D62E-4070-9C54-C9873F0570B1}" type="parTrans" cxnId="{DA926136-C6F0-4BBE-8E56-95A69D9D0C22}">
      <dgm:prSet/>
      <dgm:spPr/>
      <dgm:t>
        <a:bodyPr/>
        <a:lstStyle/>
        <a:p>
          <a:endParaRPr lang="cs-CZ"/>
        </a:p>
      </dgm:t>
    </dgm:pt>
    <dgm:pt modelId="{23506B8E-3189-4C67-B5A5-BAB26E2AF013}" type="sibTrans" cxnId="{DA926136-C6F0-4BBE-8E56-95A69D9D0C22}">
      <dgm:prSet/>
      <dgm:spPr/>
      <dgm:t>
        <a:bodyPr/>
        <a:lstStyle/>
        <a:p>
          <a:endParaRPr lang="cs-CZ"/>
        </a:p>
      </dgm:t>
    </dgm:pt>
    <dgm:pt modelId="{12D18788-98AC-4F60-A0FD-B75FC55C93FC}">
      <dgm:prSet phldrT="[Text]" custT="1"/>
      <dgm:spPr/>
      <dgm:t>
        <a:bodyPr/>
        <a:lstStyle/>
        <a:p>
          <a:r>
            <a:rPr lang="cs-CZ" sz="1200" dirty="0" smtClean="0"/>
            <a:t>interpretace </a:t>
          </a:r>
          <a:r>
            <a:rPr lang="cs-CZ" sz="1800" dirty="0" smtClean="0"/>
            <a:t>závěrů</a:t>
          </a:r>
          <a:endParaRPr lang="cs-CZ" sz="1800" dirty="0"/>
        </a:p>
      </dgm:t>
    </dgm:pt>
    <dgm:pt modelId="{C1AEB607-BA5B-4A88-91AC-18ED4ADF4C32}" type="parTrans" cxnId="{EE3D64AD-6672-43F1-9885-C00F64C77E23}">
      <dgm:prSet/>
      <dgm:spPr/>
      <dgm:t>
        <a:bodyPr/>
        <a:lstStyle/>
        <a:p>
          <a:endParaRPr lang="cs-CZ"/>
        </a:p>
      </dgm:t>
    </dgm:pt>
    <dgm:pt modelId="{C904065E-4152-4E6C-9B4D-6ADD4C0C39F8}" type="sibTrans" cxnId="{EE3D64AD-6672-43F1-9885-C00F64C77E23}">
      <dgm:prSet/>
      <dgm:spPr/>
      <dgm:t>
        <a:bodyPr/>
        <a:lstStyle/>
        <a:p>
          <a:endParaRPr lang="cs-CZ"/>
        </a:p>
      </dgm:t>
    </dgm:pt>
    <dgm:pt modelId="{722B8713-4D79-4694-B401-180B4983617B}" type="pres">
      <dgm:prSet presAssocID="{BBEC2044-F1FD-4E55-95F2-D4FE1452446E}" presName="cycle" presStyleCnt="0">
        <dgm:presLayoutVars>
          <dgm:dir/>
          <dgm:resizeHandles val="exact"/>
        </dgm:presLayoutVars>
      </dgm:prSet>
      <dgm:spPr/>
      <dgm:t>
        <a:bodyPr/>
        <a:lstStyle/>
        <a:p>
          <a:endParaRPr lang="cs-CZ"/>
        </a:p>
      </dgm:t>
    </dgm:pt>
    <dgm:pt modelId="{22B1E4DE-165F-4580-91AF-FE32C2216BD5}" type="pres">
      <dgm:prSet presAssocID="{DCEB3FAF-A214-4BC1-A599-EA1DAAB75F29}" presName="node" presStyleLbl="node1" presStyleIdx="0" presStyleCnt="6">
        <dgm:presLayoutVars>
          <dgm:bulletEnabled val="1"/>
        </dgm:presLayoutVars>
      </dgm:prSet>
      <dgm:spPr/>
      <dgm:t>
        <a:bodyPr/>
        <a:lstStyle/>
        <a:p>
          <a:endParaRPr lang="cs-CZ"/>
        </a:p>
      </dgm:t>
    </dgm:pt>
    <dgm:pt modelId="{95627465-3FA5-4F95-A132-E6A10DC2DEE8}" type="pres">
      <dgm:prSet presAssocID="{E2EF6E27-2164-4B31-8725-E30CC373B453}" presName="sibTrans" presStyleLbl="sibTrans2D1" presStyleIdx="0" presStyleCnt="6"/>
      <dgm:spPr/>
      <dgm:t>
        <a:bodyPr/>
        <a:lstStyle/>
        <a:p>
          <a:endParaRPr lang="cs-CZ"/>
        </a:p>
      </dgm:t>
    </dgm:pt>
    <dgm:pt modelId="{4C8310C6-E55D-4C49-8469-1353ADF19971}" type="pres">
      <dgm:prSet presAssocID="{E2EF6E27-2164-4B31-8725-E30CC373B453}" presName="connectorText" presStyleLbl="sibTrans2D1" presStyleIdx="0" presStyleCnt="6"/>
      <dgm:spPr/>
      <dgm:t>
        <a:bodyPr/>
        <a:lstStyle/>
        <a:p>
          <a:endParaRPr lang="cs-CZ"/>
        </a:p>
      </dgm:t>
    </dgm:pt>
    <dgm:pt modelId="{330ACE7B-724A-4529-83C6-430DDD65577E}" type="pres">
      <dgm:prSet presAssocID="{5AED943C-9E62-455B-AE25-8D29711B776F}" presName="node" presStyleLbl="node1" presStyleIdx="1" presStyleCnt="6">
        <dgm:presLayoutVars>
          <dgm:bulletEnabled val="1"/>
        </dgm:presLayoutVars>
      </dgm:prSet>
      <dgm:spPr/>
      <dgm:t>
        <a:bodyPr/>
        <a:lstStyle/>
        <a:p>
          <a:endParaRPr lang="cs-CZ"/>
        </a:p>
      </dgm:t>
    </dgm:pt>
    <dgm:pt modelId="{7FF98B63-1766-4067-8672-332C5A6929F9}" type="pres">
      <dgm:prSet presAssocID="{91FCFCA6-5DFD-42D5-8AEC-4CE0D1F646B7}" presName="sibTrans" presStyleLbl="sibTrans2D1" presStyleIdx="1" presStyleCnt="6"/>
      <dgm:spPr/>
      <dgm:t>
        <a:bodyPr/>
        <a:lstStyle/>
        <a:p>
          <a:endParaRPr lang="cs-CZ"/>
        </a:p>
      </dgm:t>
    </dgm:pt>
    <dgm:pt modelId="{03AAAC52-4BA4-42A6-83A1-F67CADC07346}" type="pres">
      <dgm:prSet presAssocID="{91FCFCA6-5DFD-42D5-8AEC-4CE0D1F646B7}" presName="connectorText" presStyleLbl="sibTrans2D1" presStyleIdx="1" presStyleCnt="6"/>
      <dgm:spPr/>
      <dgm:t>
        <a:bodyPr/>
        <a:lstStyle/>
        <a:p>
          <a:endParaRPr lang="cs-CZ"/>
        </a:p>
      </dgm:t>
    </dgm:pt>
    <dgm:pt modelId="{9F5627B7-2E6A-431B-A9C2-4EED58038EC0}" type="pres">
      <dgm:prSet presAssocID="{6FE602FC-1A37-41F7-A829-2C9DE43DF3D6}" presName="node" presStyleLbl="node1" presStyleIdx="2" presStyleCnt="6">
        <dgm:presLayoutVars>
          <dgm:bulletEnabled val="1"/>
        </dgm:presLayoutVars>
      </dgm:prSet>
      <dgm:spPr/>
      <dgm:t>
        <a:bodyPr/>
        <a:lstStyle/>
        <a:p>
          <a:endParaRPr lang="cs-CZ"/>
        </a:p>
      </dgm:t>
    </dgm:pt>
    <dgm:pt modelId="{72A87B1E-F2ED-45E0-BA0B-9CFDA4A8FC63}" type="pres">
      <dgm:prSet presAssocID="{A23B9F17-062A-4194-B844-BC17F72C0908}" presName="sibTrans" presStyleLbl="sibTrans2D1" presStyleIdx="2" presStyleCnt="6"/>
      <dgm:spPr/>
      <dgm:t>
        <a:bodyPr/>
        <a:lstStyle/>
        <a:p>
          <a:endParaRPr lang="cs-CZ"/>
        </a:p>
      </dgm:t>
    </dgm:pt>
    <dgm:pt modelId="{F0F2B53E-C3F7-43BE-AD65-94568EF233FF}" type="pres">
      <dgm:prSet presAssocID="{A23B9F17-062A-4194-B844-BC17F72C0908}" presName="connectorText" presStyleLbl="sibTrans2D1" presStyleIdx="2" presStyleCnt="6"/>
      <dgm:spPr/>
      <dgm:t>
        <a:bodyPr/>
        <a:lstStyle/>
        <a:p>
          <a:endParaRPr lang="cs-CZ"/>
        </a:p>
      </dgm:t>
    </dgm:pt>
    <dgm:pt modelId="{1285D3B9-D2CA-477D-BB7E-04553EB2E998}" type="pres">
      <dgm:prSet presAssocID="{2CAEA7D6-84DE-47A1-BA74-F18335F688B3}" presName="node" presStyleLbl="node1" presStyleIdx="3" presStyleCnt="6">
        <dgm:presLayoutVars>
          <dgm:bulletEnabled val="1"/>
        </dgm:presLayoutVars>
      </dgm:prSet>
      <dgm:spPr/>
      <dgm:t>
        <a:bodyPr/>
        <a:lstStyle/>
        <a:p>
          <a:endParaRPr lang="cs-CZ"/>
        </a:p>
      </dgm:t>
    </dgm:pt>
    <dgm:pt modelId="{9179579B-8D96-4D03-A9F1-66E403C7111C}" type="pres">
      <dgm:prSet presAssocID="{92E18588-D878-4BC0-B954-1A5432A3E3B4}" presName="sibTrans" presStyleLbl="sibTrans2D1" presStyleIdx="3" presStyleCnt="6"/>
      <dgm:spPr/>
      <dgm:t>
        <a:bodyPr/>
        <a:lstStyle/>
        <a:p>
          <a:endParaRPr lang="cs-CZ"/>
        </a:p>
      </dgm:t>
    </dgm:pt>
    <dgm:pt modelId="{1FBAC307-49ED-478B-89CA-D0C17F5E8A13}" type="pres">
      <dgm:prSet presAssocID="{92E18588-D878-4BC0-B954-1A5432A3E3B4}" presName="connectorText" presStyleLbl="sibTrans2D1" presStyleIdx="3" presStyleCnt="6"/>
      <dgm:spPr/>
      <dgm:t>
        <a:bodyPr/>
        <a:lstStyle/>
        <a:p>
          <a:endParaRPr lang="cs-CZ"/>
        </a:p>
      </dgm:t>
    </dgm:pt>
    <dgm:pt modelId="{770C5DDE-FFB9-45DF-B476-92C31792DCAF}" type="pres">
      <dgm:prSet presAssocID="{0E432B61-AF91-43F4-8007-42BB12856A15}" presName="node" presStyleLbl="node1" presStyleIdx="4" presStyleCnt="6">
        <dgm:presLayoutVars>
          <dgm:bulletEnabled val="1"/>
        </dgm:presLayoutVars>
      </dgm:prSet>
      <dgm:spPr/>
      <dgm:t>
        <a:bodyPr/>
        <a:lstStyle/>
        <a:p>
          <a:endParaRPr lang="cs-CZ"/>
        </a:p>
      </dgm:t>
    </dgm:pt>
    <dgm:pt modelId="{7C1B07A6-3A68-43E5-93AD-6713424EE388}" type="pres">
      <dgm:prSet presAssocID="{23506B8E-3189-4C67-B5A5-BAB26E2AF013}" presName="sibTrans" presStyleLbl="sibTrans2D1" presStyleIdx="4" presStyleCnt="6"/>
      <dgm:spPr/>
      <dgm:t>
        <a:bodyPr/>
        <a:lstStyle/>
        <a:p>
          <a:endParaRPr lang="cs-CZ"/>
        </a:p>
      </dgm:t>
    </dgm:pt>
    <dgm:pt modelId="{37611D12-1691-4B85-8D05-A849A275116C}" type="pres">
      <dgm:prSet presAssocID="{23506B8E-3189-4C67-B5A5-BAB26E2AF013}" presName="connectorText" presStyleLbl="sibTrans2D1" presStyleIdx="4" presStyleCnt="6"/>
      <dgm:spPr/>
      <dgm:t>
        <a:bodyPr/>
        <a:lstStyle/>
        <a:p>
          <a:endParaRPr lang="cs-CZ"/>
        </a:p>
      </dgm:t>
    </dgm:pt>
    <dgm:pt modelId="{A16F929C-01E3-4372-B63F-6B8FC125E743}" type="pres">
      <dgm:prSet presAssocID="{12D18788-98AC-4F60-A0FD-B75FC55C93FC}" presName="node" presStyleLbl="node1" presStyleIdx="5" presStyleCnt="6">
        <dgm:presLayoutVars>
          <dgm:bulletEnabled val="1"/>
        </dgm:presLayoutVars>
      </dgm:prSet>
      <dgm:spPr/>
      <dgm:t>
        <a:bodyPr/>
        <a:lstStyle/>
        <a:p>
          <a:endParaRPr lang="cs-CZ"/>
        </a:p>
      </dgm:t>
    </dgm:pt>
    <dgm:pt modelId="{6453C2DE-C77F-42BB-B66F-AB733B34D508}" type="pres">
      <dgm:prSet presAssocID="{C904065E-4152-4E6C-9B4D-6ADD4C0C39F8}" presName="sibTrans" presStyleLbl="sibTrans2D1" presStyleIdx="5" presStyleCnt="6"/>
      <dgm:spPr/>
      <dgm:t>
        <a:bodyPr/>
        <a:lstStyle/>
        <a:p>
          <a:endParaRPr lang="cs-CZ"/>
        </a:p>
      </dgm:t>
    </dgm:pt>
    <dgm:pt modelId="{E2813486-1426-49C0-AE1B-C032C52B86EF}" type="pres">
      <dgm:prSet presAssocID="{C904065E-4152-4E6C-9B4D-6ADD4C0C39F8}" presName="connectorText" presStyleLbl="sibTrans2D1" presStyleIdx="5" presStyleCnt="6"/>
      <dgm:spPr/>
      <dgm:t>
        <a:bodyPr/>
        <a:lstStyle/>
        <a:p>
          <a:endParaRPr lang="cs-CZ"/>
        </a:p>
      </dgm:t>
    </dgm:pt>
  </dgm:ptLst>
  <dgm:cxnLst>
    <dgm:cxn modelId="{6143C386-9CAA-4B26-8052-45E46F0F2F73}" type="presOf" srcId="{0E432B61-AF91-43F4-8007-42BB12856A15}" destId="{770C5DDE-FFB9-45DF-B476-92C31792DCAF}" srcOrd="0" destOrd="0" presId="urn:microsoft.com/office/officeart/2005/8/layout/cycle2"/>
    <dgm:cxn modelId="{01DAC8D7-8034-4712-81E1-2B3005EE31D9}" srcId="{BBEC2044-F1FD-4E55-95F2-D4FE1452446E}" destId="{DCEB3FAF-A214-4BC1-A599-EA1DAAB75F29}" srcOrd="0" destOrd="0" parTransId="{E6C05CBC-9FDE-45E7-843F-74D82DE3400F}" sibTransId="{E2EF6E27-2164-4B31-8725-E30CC373B453}"/>
    <dgm:cxn modelId="{DA926136-C6F0-4BBE-8E56-95A69D9D0C22}" srcId="{BBEC2044-F1FD-4E55-95F2-D4FE1452446E}" destId="{0E432B61-AF91-43F4-8007-42BB12856A15}" srcOrd="4" destOrd="0" parTransId="{377D60D6-D62E-4070-9C54-C9873F0570B1}" sibTransId="{23506B8E-3189-4C67-B5A5-BAB26E2AF013}"/>
    <dgm:cxn modelId="{B9A0FFB9-32B6-4BB2-A8AD-A287A3BD8027}" type="presOf" srcId="{12D18788-98AC-4F60-A0FD-B75FC55C93FC}" destId="{A16F929C-01E3-4372-B63F-6B8FC125E743}" srcOrd="0" destOrd="0" presId="urn:microsoft.com/office/officeart/2005/8/layout/cycle2"/>
    <dgm:cxn modelId="{65C97D55-ED53-4F47-9813-3A6DF307980D}" type="presOf" srcId="{C904065E-4152-4E6C-9B4D-6ADD4C0C39F8}" destId="{E2813486-1426-49C0-AE1B-C032C52B86EF}" srcOrd="1" destOrd="0" presId="urn:microsoft.com/office/officeart/2005/8/layout/cycle2"/>
    <dgm:cxn modelId="{EE3D64AD-6672-43F1-9885-C00F64C77E23}" srcId="{BBEC2044-F1FD-4E55-95F2-D4FE1452446E}" destId="{12D18788-98AC-4F60-A0FD-B75FC55C93FC}" srcOrd="5" destOrd="0" parTransId="{C1AEB607-BA5B-4A88-91AC-18ED4ADF4C32}" sibTransId="{C904065E-4152-4E6C-9B4D-6ADD4C0C39F8}"/>
    <dgm:cxn modelId="{05D59B54-F3E7-4D03-905B-BCD6B73EAC6E}" type="presOf" srcId="{A23B9F17-062A-4194-B844-BC17F72C0908}" destId="{F0F2B53E-C3F7-43BE-AD65-94568EF233FF}" srcOrd="1" destOrd="0" presId="urn:microsoft.com/office/officeart/2005/8/layout/cycle2"/>
    <dgm:cxn modelId="{E72CBE16-BFD8-452D-91E5-DE0CD00E1436}" srcId="{BBEC2044-F1FD-4E55-95F2-D4FE1452446E}" destId="{2CAEA7D6-84DE-47A1-BA74-F18335F688B3}" srcOrd="3" destOrd="0" parTransId="{BA1CC05F-B605-496E-BFF7-0D096BFFB629}" sibTransId="{92E18588-D878-4BC0-B954-1A5432A3E3B4}"/>
    <dgm:cxn modelId="{92DBC43B-CDFA-495D-9F7E-13E0C959A56F}" srcId="{BBEC2044-F1FD-4E55-95F2-D4FE1452446E}" destId="{6FE602FC-1A37-41F7-A829-2C9DE43DF3D6}" srcOrd="2" destOrd="0" parTransId="{9DFEC7ED-3EA5-48E8-A216-2ECA2CD0568B}" sibTransId="{A23B9F17-062A-4194-B844-BC17F72C0908}"/>
    <dgm:cxn modelId="{BA9633E2-B6AF-4E18-9715-70FA1454CA24}" type="presOf" srcId="{BBEC2044-F1FD-4E55-95F2-D4FE1452446E}" destId="{722B8713-4D79-4694-B401-180B4983617B}" srcOrd="0" destOrd="0" presId="urn:microsoft.com/office/officeart/2005/8/layout/cycle2"/>
    <dgm:cxn modelId="{985E4AEE-CB56-426C-BCD7-E000542B341F}" type="presOf" srcId="{A23B9F17-062A-4194-B844-BC17F72C0908}" destId="{72A87B1E-F2ED-45E0-BA0B-9CFDA4A8FC63}" srcOrd="0" destOrd="0" presId="urn:microsoft.com/office/officeart/2005/8/layout/cycle2"/>
    <dgm:cxn modelId="{3FA6F013-7D8B-4720-97C0-CA4FD96B9A74}" type="presOf" srcId="{6FE602FC-1A37-41F7-A829-2C9DE43DF3D6}" destId="{9F5627B7-2E6A-431B-A9C2-4EED58038EC0}" srcOrd="0" destOrd="0" presId="urn:microsoft.com/office/officeart/2005/8/layout/cycle2"/>
    <dgm:cxn modelId="{1D3DD1B5-5F84-4A4B-92D9-6B9E0FA8761D}" type="presOf" srcId="{E2EF6E27-2164-4B31-8725-E30CC373B453}" destId="{95627465-3FA5-4F95-A132-E6A10DC2DEE8}" srcOrd="0" destOrd="0" presId="urn:microsoft.com/office/officeart/2005/8/layout/cycle2"/>
    <dgm:cxn modelId="{DFC97026-0DC5-4720-BA96-790537142AB6}" type="presOf" srcId="{23506B8E-3189-4C67-B5A5-BAB26E2AF013}" destId="{7C1B07A6-3A68-43E5-93AD-6713424EE388}" srcOrd="0" destOrd="0" presId="urn:microsoft.com/office/officeart/2005/8/layout/cycle2"/>
    <dgm:cxn modelId="{9D9D4CC5-1B43-42F6-84DA-96FE3BBD19F4}" type="presOf" srcId="{DCEB3FAF-A214-4BC1-A599-EA1DAAB75F29}" destId="{22B1E4DE-165F-4580-91AF-FE32C2216BD5}" srcOrd="0" destOrd="0" presId="urn:microsoft.com/office/officeart/2005/8/layout/cycle2"/>
    <dgm:cxn modelId="{04B2F793-4110-4DF8-ADE4-6735EB4DB5F9}" srcId="{BBEC2044-F1FD-4E55-95F2-D4FE1452446E}" destId="{5AED943C-9E62-455B-AE25-8D29711B776F}" srcOrd="1" destOrd="0" parTransId="{63D47245-5BFB-45CB-81AF-ED5A51B50A03}" sibTransId="{91FCFCA6-5DFD-42D5-8AEC-4CE0D1F646B7}"/>
    <dgm:cxn modelId="{F465BF3A-8739-4415-B3C3-C7D9AEA4B1E2}" type="presOf" srcId="{91FCFCA6-5DFD-42D5-8AEC-4CE0D1F646B7}" destId="{7FF98B63-1766-4067-8672-332C5A6929F9}" srcOrd="0" destOrd="0" presId="urn:microsoft.com/office/officeart/2005/8/layout/cycle2"/>
    <dgm:cxn modelId="{D0F35956-B95A-4449-9E72-F17854EE6789}" type="presOf" srcId="{5AED943C-9E62-455B-AE25-8D29711B776F}" destId="{330ACE7B-724A-4529-83C6-430DDD65577E}" srcOrd="0" destOrd="0" presId="urn:microsoft.com/office/officeart/2005/8/layout/cycle2"/>
    <dgm:cxn modelId="{9F2CDEAE-5F47-4871-9734-6BA34F0B1534}" type="presOf" srcId="{23506B8E-3189-4C67-B5A5-BAB26E2AF013}" destId="{37611D12-1691-4B85-8D05-A849A275116C}" srcOrd="1" destOrd="0" presId="urn:microsoft.com/office/officeart/2005/8/layout/cycle2"/>
    <dgm:cxn modelId="{CC2F90B5-CCA4-4CE8-9EC0-681B721A3590}" type="presOf" srcId="{2CAEA7D6-84DE-47A1-BA74-F18335F688B3}" destId="{1285D3B9-D2CA-477D-BB7E-04553EB2E998}" srcOrd="0" destOrd="0" presId="urn:microsoft.com/office/officeart/2005/8/layout/cycle2"/>
    <dgm:cxn modelId="{99EDA0F7-8CB7-4F32-8578-714E61E49006}" type="presOf" srcId="{92E18588-D878-4BC0-B954-1A5432A3E3B4}" destId="{9179579B-8D96-4D03-A9F1-66E403C7111C}" srcOrd="0" destOrd="0" presId="urn:microsoft.com/office/officeart/2005/8/layout/cycle2"/>
    <dgm:cxn modelId="{7BF4850B-A6A5-4E12-8540-FA493B38E9C9}" type="presOf" srcId="{91FCFCA6-5DFD-42D5-8AEC-4CE0D1F646B7}" destId="{03AAAC52-4BA4-42A6-83A1-F67CADC07346}" srcOrd="1" destOrd="0" presId="urn:microsoft.com/office/officeart/2005/8/layout/cycle2"/>
    <dgm:cxn modelId="{0936F389-3A50-42B7-AB3F-013F08337B40}" type="presOf" srcId="{92E18588-D878-4BC0-B954-1A5432A3E3B4}" destId="{1FBAC307-49ED-478B-89CA-D0C17F5E8A13}" srcOrd="1" destOrd="0" presId="urn:microsoft.com/office/officeart/2005/8/layout/cycle2"/>
    <dgm:cxn modelId="{04CD2FF0-E28D-4424-9172-8DB8A22A76AB}" type="presOf" srcId="{C904065E-4152-4E6C-9B4D-6ADD4C0C39F8}" destId="{6453C2DE-C77F-42BB-B66F-AB733B34D508}" srcOrd="0" destOrd="0" presId="urn:microsoft.com/office/officeart/2005/8/layout/cycle2"/>
    <dgm:cxn modelId="{D98C9097-51E6-46BA-B58F-814ED3EAA90B}" type="presOf" srcId="{E2EF6E27-2164-4B31-8725-E30CC373B453}" destId="{4C8310C6-E55D-4C49-8469-1353ADF19971}" srcOrd="1" destOrd="0" presId="urn:microsoft.com/office/officeart/2005/8/layout/cycle2"/>
    <dgm:cxn modelId="{A37F432E-97AF-495F-B19F-B924013406AA}" type="presParOf" srcId="{722B8713-4D79-4694-B401-180B4983617B}" destId="{22B1E4DE-165F-4580-91AF-FE32C2216BD5}" srcOrd="0" destOrd="0" presId="urn:microsoft.com/office/officeart/2005/8/layout/cycle2"/>
    <dgm:cxn modelId="{E4053091-C903-4CFC-A14E-105D875CD86F}" type="presParOf" srcId="{722B8713-4D79-4694-B401-180B4983617B}" destId="{95627465-3FA5-4F95-A132-E6A10DC2DEE8}" srcOrd="1" destOrd="0" presId="urn:microsoft.com/office/officeart/2005/8/layout/cycle2"/>
    <dgm:cxn modelId="{4D93714E-A4D5-4833-A791-DE013ACD496A}" type="presParOf" srcId="{95627465-3FA5-4F95-A132-E6A10DC2DEE8}" destId="{4C8310C6-E55D-4C49-8469-1353ADF19971}" srcOrd="0" destOrd="0" presId="urn:microsoft.com/office/officeart/2005/8/layout/cycle2"/>
    <dgm:cxn modelId="{5EE2E745-47E3-467B-85A9-ACA888DAF522}" type="presParOf" srcId="{722B8713-4D79-4694-B401-180B4983617B}" destId="{330ACE7B-724A-4529-83C6-430DDD65577E}" srcOrd="2" destOrd="0" presId="urn:microsoft.com/office/officeart/2005/8/layout/cycle2"/>
    <dgm:cxn modelId="{79E548A0-D6A7-468F-8170-957E5ABBF6F2}" type="presParOf" srcId="{722B8713-4D79-4694-B401-180B4983617B}" destId="{7FF98B63-1766-4067-8672-332C5A6929F9}" srcOrd="3" destOrd="0" presId="urn:microsoft.com/office/officeart/2005/8/layout/cycle2"/>
    <dgm:cxn modelId="{2699C7BA-33E5-414F-85C4-566DE0EFC174}" type="presParOf" srcId="{7FF98B63-1766-4067-8672-332C5A6929F9}" destId="{03AAAC52-4BA4-42A6-83A1-F67CADC07346}" srcOrd="0" destOrd="0" presId="urn:microsoft.com/office/officeart/2005/8/layout/cycle2"/>
    <dgm:cxn modelId="{87001FBE-2BA7-43BE-BCCE-412A5788F50C}" type="presParOf" srcId="{722B8713-4D79-4694-B401-180B4983617B}" destId="{9F5627B7-2E6A-431B-A9C2-4EED58038EC0}" srcOrd="4" destOrd="0" presId="urn:microsoft.com/office/officeart/2005/8/layout/cycle2"/>
    <dgm:cxn modelId="{9A2060F4-9079-4099-AAFC-9E3A89DD67E4}" type="presParOf" srcId="{722B8713-4D79-4694-B401-180B4983617B}" destId="{72A87B1E-F2ED-45E0-BA0B-9CFDA4A8FC63}" srcOrd="5" destOrd="0" presId="urn:microsoft.com/office/officeart/2005/8/layout/cycle2"/>
    <dgm:cxn modelId="{4E38003E-8DCE-4FA9-B168-88AA63AC1868}" type="presParOf" srcId="{72A87B1E-F2ED-45E0-BA0B-9CFDA4A8FC63}" destId="{F0F2B53E-C3F7-43BE-AD65-94568EF233FF}" srcOrd="0" destOrd="0" presId="urn:microsoft.com/office/officeart/2005/8/layout/cycle2"/>
    <dgm:cxn modelId="{F48E5272-B977-4C0E-8335-3DB80E73C9B5}" type="presParOf" srcId="{722B8713-4D79-4694-B401-180B4983617B}" destId="{1285D3B9-D2CA-477D-BB7E-04553EB2E998}" srcOrd="6" destOrd="0" presId="urn:microsoft.com/office/officeart/2005/8/layout/cycle2"/>
    <dgm:cxn modelId="{D0D6E418-9393-4E46-8EA2-7F81A648622C}" type="presParOf" srcId="{722B8713-4D79-4694-B401-180B4983617B}" destId="{9179579B-8D96-4D03-A9F1-66E403C7111C}" srcOrd="7" destOrd="0" presId="urn:microsoft.com/office/officeart/2005/8/layout/cycle2"/>
    <dgm:cxn modelId="{0226E59A-4E44-4580-A295-0CFBD73A6009}" type="presParOf" srcId="{9179579B-8D96-4D03-A9F1-66E403C7111C}" destId="{1FBAC307-49ED-478B-89CA-D0C17F5E8A13}" srcOrd="0" destOrd="0" presId="urn:microsoft.com/office/officeart/2005/8/layout/cycle2"/>
    <dgm:cxn modelId="{7E6B65DE-0301-4F1B-9674-C4BE66F1821E}" type="presParOf" srcId="{722B8713-4D79-4694-B401-180B4983617B}" destId="{770C5DDE-FFB9-45DF-B476-92C31792DCAF}" srcOrd="8" destOrd="0" presId="urn:microsoft.com/office/officeart/2005/8/layout/cycle2"/>
    <dgm:cxn modelId="{76E99519-600A-4477-884C-AD817F4FE0E8}" type="presParOf" srcId="{722B8713-4D79-4694-B401-180B4983617B}" destId="{7C1B07A6-3A68-43E5-93AD-6713424EE388}" srcOrd="9" destOrd="0" presId="urn:microsoft.com/office/officeart/2005/8/layout/cycle2"/>
    <dgm:cxn modelId="{EC8D0C7F-84AB-4E11-B565-3F01D48FA2D0}" type="presParOf" srcId="{7C1B07A6-3A68-43E5-93AD-6713424EE388}" destId="{37611D12-1691-4B85-8D05-A849A275116C}" srcOrd="0" destOrd="0" presId="urn:microsoft.com/office/officeart/2005/8/layout/cycle2"/>
    <dgm:cxn modelId="{EF559AA3-046C-462A-9490-E951B0E9D62E}" type="presParOf" srcId="{722B8713-4D79-4694-B401-180B4983617B}" destId="{A16F929C-01E3-4372-B63F-6B8FC125E743}" srcOrd="10" destOrd="0" presId="urn:microsoft.com/office/officeart/2005/8/layout/cycle2"/>
    <dgm:cxn modelId="{54EAFA93-4A8E-466C-A7E5-9278491976F1}" type="presParOf" srcId="{722B8713-4D79-4694-B401-180B4983617B}" destId="{6453C2DE-C77F-42BB-B66F-AB733B34D508}" srcOrd="11" destOrd="0" presId="urn:microsoft.com/office/officeart/2005/8/layout/cycle2"/>
    <dgm:cxn modelId="{77E7DB1B-868E-428D-8638-6750FBEC0A4F}" type="presParOf" srcId="{6453C2DE-C77F-42BB-B66F-AB733B34D508}" destId="{E2813486-1426-49C0-AE1B-C032C52B86EF}"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B1E4DE-165F-4580-91AF-FE32C2216BD5}">
      <dsp:nvSpPr>
        <dsp:cNvPr id="0" name=""/>
        <dsp:cNvSpPr/>
      </dsp:nvSpPr>
      <dsp:spPr>
        <a:xfrm>
          <a:off x="3550220" y="1185"/>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Teoretický rámec</a:t>
          </a:r>
          <a:endParaRPr lang="cs-CZ" sz="1800" kern="1200" dirty="0"/>
        </a:p>
      </dsp:txBody>
      <dsp:txXfrm>
        <a:off x="3550220" y="1185"/>
        <a:ext cx="1129158" cy="1129158"/>
      </dsp:txXfrm>
    </dsp:sp>
    <dsp:sp modelId="{95627465-3FA5-4F95-A132-E6A10DC2DEE8}">
      <dsp:nvSpPr>
        <dsp:cNvPr id="0" name=""/>
        <dsp:cNvSpPr/>
      </dsp:nvSpPr>
      <dsp:spPr>
        <a:xfrm rot="1800000">
          <a:off x="4691801" y="795262"/>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800000">
        <a:off x="4691801" y="795262"/>
        <a:ext cx="301070" cy="381091"/>
      </dsp:txXfrm>
    </dsp:sp>
    <dsp:sp modelId="{330ACE7B-724A-4529-83C6-430DDD65577E}">
      <dsp:nvSpPr>
        <dsp:cNvPr id="0" name=""/>
        <dsp:cNvSpPr/>
      </dsp:nvSpPr>
      <dsp:spPr>
        <a:xfrm>
          <a:off x="5020053"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cs-CZ" sz="1400" kern="1200" dirty="0" smtClean="0"/>
            <a:t>formulace </a:t>
          </a:r>
          <a:r>
            <a:rPr lang="cs-CZ" sz="1800" kern="1200" dirty="0" smtClean="0"/>
            <a:t>hypotéz</a:t>
          </a:r>
          <a:endParaRPr lang="cs-CZ" sz="1800" kern="1200" dirty="0"/>
        </a:p>
      </dsp:txBody>
      <dsp:txXfrm>
        <a:off x="5020053" y="849793"/>
        <a:ext cx="1129158" cy="1129158"/>
      </dsp:txXfrm>
    </dsp:sp>
    <dsp:sp modelId="{7FF98B63-1766-4067-8672-332C5A6929F9}">
      <dsp:nvSpPr>
        <dsp:cNvPr id="0" name=""/>
        <dsp:cNvSpPr/>
      </dsp:nvSpPr>
      <dsp:spPr>
        <a:xfrm rot="5400000">
          <a:off x="5434097" y="2063915"/>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5400000">
        <a:off x="5434097" y="2063915"/>
        <a:ext cx="301070" cy="381091"/>
      </dsp:txXfrm>
    </dsp:sp>
    <dsp:sp modelId="{9F5627B7-2E6A-431B-A9C2-4EED58038EC0}">
      <dsp:nvSpPr>
        <dsp:cNvPr id="0" name=""/>
        <dsp:cNvSpPr/>
      </dsp:nvSpPr>
      <dsp:spPr>
        <a:xfrm>
          <a:off x="5020053"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konstrukce </a:t>
          </a:r>
          <a:r>
            <a:rPr lang="cs-CZ" sz="1800" kern="1200" dirty="0" smtClean="0"/>
            <a:t>nástrojů </a:t>
          </a:r>
          <a:r>
            <a:rPr lang="cs-CZ" sz="1400" kern="1200" dirty="0" smtClean="0"/>
            <a:t>pro sběr dat</a:t>
          </a:r>
          <a:endParaRPr lang="cs-CZ" sz="1400" kern="1200" dirty="0"/>
        </a:p>
      </dsp:txBody>
      <dsp:txXfrm>
        <a:off x="5020053" y="2547010"/>
        <a:ext cx="1129158" cy="1129158"/>
      </dsp:txXfrm>
    </dsp:sp>
    <dsp:sp modelId="{72A87B1E-F2ED-45E0-BA0B-9CFDA4A8FC63}">
      <dsp:nvSpPr>
        <dsp:cNvPr id="0" name=""/>
        <dsp:cNvSpPr/>
      </dsp:nvSpPr>
      <dsp:spPr>
        <a:xfrm rot="9000000">
          <a:off x="4706560" y="334108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9000000">
        <a:off x="4706560" y="3341088"/>
        <a:ext cx="301070" cy="381091"/>
      </dsp:txXfrm>
    </dsp:sp>
    <dsp:sp modelId="{1285D3B9-D2CA-477D-BB7E-04553EB2E998}">
      <dsp:nvSpPr>
        <dsp:cNvPr id="0" name=""/>
        <dsp:cNvSpPr/>
      </dsp:nvSpPr>
      <dsp:spPr>
        <a:xfrm>
          <a:off x="3550220" y="3395618"/>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sběr dat</a:t>
          </a:r>
          <a:endParaRPr lang="cs-CZ" sz="1800" kern="1200" dirty="0"/>
        </a:p>
      </dsp:txBody>
      <dsp:txXfrm>
        <a:off x="3550220" y="3395618"/>
        <a:ext cx="1129158" cy="1129158"/>
      </dsp:txXfrm>
    </dsp:sp>
    <dsp:sp modelId="{9179579B-8D96-4D03-A9F1-66E403C7111C}">
      <dsp:nvSpPr>
        <dsp:cNvPr id="0" name=""/>
        <dsp:cNvSpPr/>
      </dsp:nvSpPr>
      <dsp:spPr>
        <a:xfrm rot="12600000">
          <a:off x="3236727" y="334960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2600000">
        <a:off x="3236727" y="3349608"/>
        <a:ext cx="301070" cy="381091"/>
      </dsp:txXfrm>
    </dsp:sp>
    <dsp:sp modelId="{770C5DDE-FFB9-45DF-B476-92C31792DCAF}">
      <dsp:nvSpPr>
        <dsp:cNvPr id="0" name=""/>
        <dsp:cNvSpPr/>
      </dsp:nvSpPr>
      <dsp:spPr>
        <a:xfrm>
          <a:off x="2080387"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analýza dat</a:t>
          </a:r>
          <a:endParaRPr lang="cs-CZ" sz="1800" kern="1200" dirty="0"/>
        </a:p>
      </dsp:txBody>
      <dsp:txXfrm>
        <a:off x="2080387" y="2547010"/>
        <a:ext cx="1129158" cy="1129158"/>
      </dsp:txXfrm>
    </dsp:sp>
    <dsp:sp modelId="{7C1B07A6-3A68-43E5-93AD-6713424EE388}">
      <dsp:nvSpPr>
        <dsp:cNvPr id="0" name=""/>
        <dsp:cNvSpPr/>
      </dsp:nvSpPr>
      <dsp:spPr>
        <a:xfrm rot="16200000">
          <a:off x="2494431" y="2080956"/>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6200000">
        <a:off x="2494431" y="2080956"/>
        <a:ext cx="301070" cy="381091"/>
      </dsp:txXfrm>
    </dsp:sp>
    <dsp:sp modelId="{A16F929C-01E3-4372-B63F-6B8FC125E743}">
      <dsp:nvSpPr>
        <dsp:cNvPr id="0" name=""/>
        <dsp:cNvSpPr/>
      </dsp:nvSpPr>
      <dsp:spPr>
        <a:xfrm>
          <a:off x="2080387"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interpretace </a:t>
          </a:r>
          <a:r>
            <a:rPr lang="cs-CZ" sz="1800" kern="1200" dirty="0" smtClean="0"/>
            <a:t>závěrů</a:t>
          </a:r>
          <a:endParaRPr lang="cs-CZ" sz="1800" kern="1200" dirty="0"/>
        </a:p>
      </dsp:txBody>
      <dsp:txXfrm>
        <a:off x="2080387" y="849793"/>
        <a:ext cx="1129158" cy="1129158"/>
      </dsp:txXfrm>
    </dsp:sp>
    <dsp:sp modelId="{6453C2DE-C77F-42BB-B66F-AB733B34D508}">
      <dsp:nvSpPr>
        <dsp:cNvPr id="0" name=""/>
        <dsp:cNvSpPr/>
      </dsp:nvSpPr>
      <dsp:spPr>
        <a:xfrm rot="19800000">
          <a:off x="3221968" y="803783"/>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9800000">
        <a:off x="3221968" y="803783"/>
        <a:ext cx="301070" cy="38109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87F9400-FCFC-47DB-B633-85897C0CCA59}" type="datetimeFigureOut">
              <a:rPr lang="cs-CZ"/>
              <a:pPr>
                <a:defRPr/>
              </a:pPr>
              <a:t>24.2.2016</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3834F9F-6CCB-40CE-8975-B860E5BB139D}"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4E4ADC8-ADE6-47AA-AF62-0C757C535F47}" type="datetimeFigureOut">
              <a:rPr lang="cs-CZ"/>
              <a:pPr>
                <a:defRPr/>
              </a:pPr>
              <a:t>24.2.2016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CB6ABFF-A194-4E6D-959E-C9D9D3FC49DE}"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a:ln/>
        </p:spPr>
      </p:sp>
      <p:sp>
        <p:nvSpPr>
          <p:cNvPr id="25603" name="Zástupný symbol pro poznámky 2"/>
          <p:cNvSpPr>
            <a:spLocks noGrp="1"/>
          </p:cNvSpPr>
          <p:nvPr>
            <p:ph type="body" idx="1"/>
          </p:nvPr>
        </p:nvSpPr>
        <p:spPr>
          <a:noFill/>
          <a:ln/>
        </p:spPr>
        <p:txBody>
          <a:bodyPr/>
          <a:lstStyle/>
          <a:p>
            <a:r>
              <a:rPr lang="cs-CZ" smtClean="0"/>
              <a:t>Co je společné pro přírodní a sociální vědy? Empirický základ? Přírodní vědy studují přírodní svět, sociologie sociální svět.</a:t>
            </a:r>
          </a:p>
        </p:txBody>
      </p:sp>
      <p:sp>
        <p:nvSpPr>
          <p:cNvPr id="24580" name="Zástupný symbol pro číslo snímku 3"/>
          <p:cNvSpPr>
            <a:spLocks noGrp="1"/>
          </p:cNvSpPr>
          <p:nvPr>
            <p:ph type="sldNum" sz="quarter" idx="5"/>
          </p:nvPr>
        </p:nvSpPr>
        <p:spPr/>
        <p:txBody>
          <a:bodyPr/>
          <a:lstStyle/>
          <a:p>
            <a:pPr>
              <a:defRPr/>
            </a:pPr>
            <a:fld id="{30A28EB9-A1D8-4803-B1BC-70587CFBB45E}" type="slidenum">
              <a:rPr lang="cs-CZ" smtClean="0"/>
              <a:pPr>
                <a:defRPr/>
              </a:pPr>
              <a:t>3</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E937CF0C-654C-4BED-9F13-D728D7E90D2C}"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36759E8-2347-4E95-92E7-2355701E9280}"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480B678-C8FE-40E1-80D9-ED8A71B48D8A}"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218A4AD-2882-42F3-8B66-AEAB1C7AE381}"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F364BBD-FB34-4FFE-B7DA-0B313EF57D7B}"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F5DEE0E-F4F5-41C3-8238-A06BD90EC206}"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pPr>
              <a:defRPr/>
            </a:pPr>
            <a:fld id="{E937CF0C-654C-4BED-9F13-D728D7E90D2C}" type="datetimeFigureOut">
              <a:rPr lang="cs-CZ" smtClean="0"/>
              <a:pPr>
                <a:defRPr/>
              </a:pPr>
              <a:t>24.2.2016</a:t>
            </a:fld>
            <a:endParaRPr lang="cs-CZ"/>
          </a:p>
        </p:txBody>
      </p:sp>
      <p:sp>
        <p:nvSpPr>
          <p:cNvPr id="17" name="Zástupný symbol pro zápatí 16"/>
          <p:cNvSpPr>
            <a:spLocks noGrp="1"/>
          </p:cNvSpPr>
          <p:nvPr>
            <p:ph type="ftr" sz="quarter" idx="11"/>
          </p:nvPr>
        </p:nvSpPr>
        <p:spPr/>
        <p:txBody>
          <a:bodyPr/>
          <a:lstStyle/>
          <a:p>
            <a:pPr>
              <a:defRPr/>
            </a:pPr>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436759E8-2347-4E95-92E7-2355701E9280}" type="slidenum">
              <a:rPr lang="cs-CZ" smtClean="0"/>
              <a:pPr>
                <a:defRPr/>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pPr>
              <a:defRPr/>
            </a:pPr>
            <a:fld id="{4180AD3F-F37B-4E59-8AE7-2B12111C2CE2}" type="datetimeFigureOut">
              <a:rPr lang="cs-CZ" smtClean="0"/>
              <a:pPr>
                <a:defRPr/>
              </a:pPr>
              <a:t>24.2.2016</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25692BB-5A23-49D9-B413-BEAB1069C3BF}" type="slidenum">
              <a:rPr lang="cs-CZ" smtClean="0"/>
              <a:pPr>
                <a:defRPr/>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fld id="{0540554E-7B91-4A22-AD00-22C2627DBBFF}" type="datetimeFigureOut">
              <a:rPr lang="cs-CZ" smtClean="0"/>
              <a:pPr>
                <a:defRPr/>
              </a:pPr>
              <a:t>24.2.2016</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pPr>
              <a:defRPr/>
            </a:pPr>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pPr>
              <a:defRPr/>
            </a:pPr>
            <a:fld id="{EFBD792F-6F70-449D-AB81-D1FB7BAC6C8D}"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pPr>
              <a:defRPr/>
            </a:pPr>
            <a:fld id="{F2C00576-75D8-43C3-932A-A34BF6FAF062}" type="datetimeFigureOut">
              <a:rPr lang="cs-CZ" smtClean="0"/>
              <a:pPr>
                <a:defRPr/>
              </a:pPr>
              <a:t>24.2.2016</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B44DD7-F4D7-40FB-8F2C-0C69A5A1414A}" type="slidenum">
              <a:rPr lang="cs-CZ" smtClean="0"/>
              <a:pPr>
                <a:defRPr/>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pPr>
              <a:defRPr/>
            </a:pPr>
            <a:fld id="{4706127C-C42F-40F7-8E07-7415DFDEFC6A}" type="datetimeFigureOut">
              <a:rPr lang="cs-CZ" smtClean="0"/>
              <a:pPr>
                <a:defRPr/>
              </a:pPr>
              <a:t>24.2.2016</a:t>
            </a:fld>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D4FA55E-99D0-4325-B773-D5B2E17B65DA}" type="slidenum">
              <a:rPr lang="cs-CZ" smtClean="0"/>
              <a:pPr>
                <a:defRPr/>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fld id="{B6DCE9D2-B429-4DBD-BB6F-0A601599B940}" type="datetimeFigureOut">
              <a:rPr lang="cs-CZ" smtClean="0"/>
              <a:pPr>
                <a:defRPr/>
              </a:pPr>
              <a:t>24.2.2016</a:t>
            </a:fld>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8F92BB1-E4C1-4CBE-89D5-CAC6C6696CC2}" type="slidenum">
              <a:rPr lang="cs-CZ" smtClean="0"/>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BE7691A5-DAE2-4933-9089-15139556D8CE}" type="datetimeFigureOut">
              <a:rPr lang="cs-CZ" smtClean="0"/>
              <a:pPr>
                <a:defRPr/>
              </a:pPr>
              <a:t>24.2.2016</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DCB85E3-3C73-4851-B589-BD91CC09A58D}" type="slidenum">
              <a:rPr lang="cs-CZ" smtClean="0"/>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fld id="{28C02557-08C9-4096-B6D2-7F5BBD3C9D1D}" type="datetimeFigureOut">
              <a:rPr lang="cs-CZ" smtClean="0"/>
              <a:pPr>
                <a:defRPr/>
              </a:pPr>
              <a:t>24.2.2016</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E63B105-985C-464B-9AA4-D4E3202F44CA}" type="slidenum">
              <a:rPr lang="cs-CZ" smtClean="0"/>
              <a:pPr>
                <a:defRPr/>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180AD3F-F37B-4E59-8AE7-2B12111C2CE2}"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5692BB-5A23-49D9-B413-BEAB1069C3BF}"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fld id="{469F45B5-1913-46FB-AB32-D62EA3B49C1B}" type="datetimeFigureOut">
              <a:rPr lang="cs-CZ" smtClean="0"/>
              <a:pPr>
                <a:defRPr/>
              </a:pPr>
              <a:t>24.2.2016</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pPr>
              <a:defRPr/>
            </a:pPr>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pPr>
              <a:defRPr/>
            </a:pPr>
            <a:fld id="{50C6878B-89EB-463A-ACAB-A090F9D370A0}" type="slidenum">
              <a:rPr lang="cs-CZ" smtClean="0"/>
              <a:pPr>
                <a:defRPr/>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B480B678-C8FE-40E1-80D9-ED8A71B48D8A}" type="datetimeFigureOut">
              <a:rPr lang="cs-CZ" smtClean="0"/>
              <a:pPr>
                <a:defRPr/>
              </a:pPr>
              <a:t>24.2.2016</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218A4AD-2882-42F3-8B66-AEAB1C7AE381}" type="slidenum">
              <a:rPr lang="cs-CZ" smtClean="0"/>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0F364BBD-FB34-4FFE-B7DA-0B313EF57D7B}" type="datetimeFigureOut">
              <a:rPr lang="cs-CZ" smtClean="0"/>
              <a:pPr>
                <a:defRPr/>
              </a:pPr>
              <a:t>24.2.2016</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F5DEE0E-F4F5-41C3-8238-A06BD90EC20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540554E-7B91-4A22-AD00-22C2627DBBFF}"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FBD792F-6F70-449D-AB81-D1FB7BAC6C8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2C00576-75D8-43C3-932A-A34BF6FAF062}"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7B44DD7-F4D7-40FB-8F2C-0C69A5A1414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4706127C-C42F-40F7-8E07-7415DFDEFC6A}" type="datetimeFigureOut">
              <a:rPr lang="cs-CZ"/>
              <a:pPr>
                <a:defRPr/>
              </a:pPr>
              <a:t>24.2.2016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6D4FA55E-99D0-4325-B773-D5B2E17B65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B6DCE9D2-B429-4DBD-BB6F-0A601599B940}" type="datetimeFigureOut">
              <a:rPr lang="cs-CZ"/>
              <a:pPr>
                <a:defRPr/>
              </a:pPr>
              <a:t>24.2.2016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98F92BB1-E4C1-4CBE-89D5-CAC6C6696CC2}"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E7691A5-DAE2-4933-9089-15139556D8CE}" type="datetimeFigureOut">
              <a:rPr lang="cs-CZ"/>
              <a:pPr>
                <a:defRPr/>
              </a:pPr>
              <a:t>24.2.2016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9DCB85E3-3C73-4851-B589-BD91CC09A58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8C02557-08C9-4096-B6D2-7F5BBD3C9D1D}"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E63B105-985C-464B-9AA4-D4E3202F44C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69F45B5-1913-46FB-AB32-D62EA3B49C1B}"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0C6878B-89EB-463A-ACAB-A090F9D370A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D2B2C9-7A33-4A73-8853-305DD1D9FADA}" type="datetimeFigureOut">
              <a:rPr lang="cs-CZ"/>
              <a:pPr>
                <a:defRPr/>
              </a:pPr>
              <a:t>24.2.2016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9A82057-EEB0-41E8-9DE7-3C7A65CE1AD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3"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15D2B2C9-7A33-4A73-8853-305DD1D9FADA}" type="datetimeFigureOut">
              <a:rPr lang="cs-CZ" smtClean="0"/>
              <a:pPr>
                <a:defRPr/>
              </a:pPr>
              <a:t>24.2.2016</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49A82057-EEB0-41E8-9DE7-3C7A65CE1AD5}"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Dokument_aplikace_Microsoft_Office_Word_97-_20031.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981075"/>
            <a:ext cx="8229600" cy="1143000"/>
          </a:xfrm>
        </p:spPr>
        <p:txBody>
          <a:bodyPr rtlCol="0">
            <a:normAutofit/>
          </a:bodyPr>
          <a:lstStyle/>
          <a:p>
            <a:pPr eaLnBrk="1" fontAlgn="auto" hangingPunct="1">
              <a:spcAft>
                <a:spcPts val="0"/>
              </a:spcAft>
              <a:defRPr/>
            </a:pPr>
            <a:r>
              <a:rPr lang="cs-CZ" b="1" dirty="0" smtClean="0">
                <a:solidFill>
                  <a:srgbClr val="0070C0"/>
                </a:solidFill>
              </a:rPr>
              <a:t>Co je to empirický výzkum</a:t>
            </a:r>
            <a:endParaRPr lang="cs-CZ" b="1" dirty="0">
              <a:solidFill>
                <a:srgbClr val="0070C0"/>
              </a:solidFill>
            </a:endParaRPr>
          </a:p>
        </p:txBody>
      </p:sp>
      <p:sp>
        <p:nvSpPr>
          <p:cNvPr id="52226" name="Zástupný symbol pro obsah 2"/>
          <p:cNvSpPr>
            <a:spLocks noGrp="1"/>
          </p:cNvSpPr>
          <p:nvPr>
            <p:ph idx="1"/>
          </p:nvPr>
        </p:nvSpPr>
        <p:spPr/>
        <p:txBody>
          <a:bodyPr/>
          <a:lstStyle/>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p:txBody>
      </p:sp>
      <p:sp>
        <p:nvSpPr>
          <p:cNvPr id="52227" name="TextovéPole 3"/>
          <p:cNvSpPr txBox="1">
            <a:spLocks noChangeArrowheads="1"/>
          </p:cNvSpPr>
          <p:nvPr/>
        </p:nvSpPr>
        <p:spPr bwMode="auto">
          <a:xfrm>
            <a:off x="3779838" y="2205038"/>
            <a:ext cx="1646605" cy="523220"/>
          </a:xfrm>
          <a:prstGeom prst="rect">
            <a:avLst/>
          </a:prstGeom>
          <a:noFill/>
          <a:ln w="9525">
            <a:noFill/>
            <a:miter lim="800000"/>
            <a:headEnd/>
            <a:tailEnd/>
          </a:ln>
        </p:spPr>
        <p:txBody>
          <a:bodyPr wrap="none">
            <a:spAutoFit/>
          </a:bodyPr>
          <a:lstStyle/>
          <a:p>
            <a:r>
              <a:rPr lang="cs-CZ" sz="2800" dirty="0" smtClean="0">
                <a:latin typeface="Calibri" pitchFamily="34" charset="0"/>
              </a:rPr>
              <a:t>24.2.2016</a:t>
            </a:r>
            <a:endParaRPr lang="cs-CZ" sz="28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rtlCol="0">
            <a:normAutofit fontScale="90000"/>
          </a:bodyPr>
          <a:lstStyle/>
          <a:p>
            <a:pPr eaLnBrk="1" fontAlgn="auto" hangingPunct="1">
              <a:spcAft>
                <a:spcPts val="0"/>
              </a:spcAft>
              <a:defRPr/>
            </a:pPr>
            <a:r>
              <a:rPr lang="cs-CZ" sz="4000" u="sng" dirty="0" smtClean="0"/>
              <a:t>Na začátku výzkumu se musíme rozhodnout</a:t>
            </a:r>
            <a:r>
              <a:rPr lang="cs-CZ" sz="4000" dirty="0" smtClean="0"/>
              <a:t>:</a:t>
            </a:r>
            <a:endParaRPr lang="cs-CZ" dirty="0"/>
          </a:p>
        </p:txBody>
      </p:sp>
      <p:sp>
        <p:nvSpPr>
          <p:cNvPr id="5123" name="Rectangle 1027"/>
          <p:cNvSpPr>
            <a:spLocks noGrp="1" noChangeArrowheads="1"/>
          </p:cNvSpPr>
          <p:nvPr>
            <p:ph idx="1"/>
          </p:nvPr>
        </p:nvSpPr>
        <p:spPr>
          <a:xfrm>
            <a:off x="684213" y="1628775"/>
            <a:ext cx="7772400" cy="3429000"/>
          </a:xfrm>
        </p:spPr>
        <p:txBody>
          <a:bodyPr/>
          <a:lstStyle/>
          <a:p>
            <a:pPr eaLnBrk="1" hangingPunct="1"/>
            <a:r>
              <a:rPr lang="cs-CZ" dirty="0" smtClean="0"/>
              <a:t>Co chceme zjistit – jaký bude účel a co 	bude cíl výzkumu?</a:t>
            </a:r>
          </a:p>
          <a:p>
            <a:pPr eaLnBrk="1" hangingPunct="1"/>
            <a:r>
              <a:rPr lang="cs-CZ" dirty="0" smtClean="0"/>
              <a:t>Musíme se rozhodnout, jaký typ informací/dat  nás bude zajímat </a:t>
            </a:r>
            <a:r>
              <a:rPr lang="cs-CZ" sz="2400" dirty="0" smtClean="0"/>
              <a:t>(kvalitativní x kvantifikovatelné)</a:t>
            </a:r>
            <a:r>
              <a:rPr lang="cs-CZ" dirty="0" smtClean="0"/>
              <a:t> ?</a:t>
            </a:r>
          </a:p>
          <a:p>
            <a:pPr eaLnBrk="1" hangingPunct="1"/>
            <a:r>
              <a:rPr lang="cs-CZ" dirty="0" smtClean="0"/>
              <a:t>Jak budeme data získávat?</a:t>
            </a:r>
          </a:p>
          <a:p>
            <a:pPr eaLnBrk="1" hangingPunct="1"/>
            <a:r>
              <a:rPr lang="cs-CZ" dirty="0" smtClean="0"/>
              <a:t>Jak budeme data analyzovat? </a:t>
            </a:r>
          </a:p>
          <a:p>
            <a:pPr eaLnBrk="1" hangingPunct="1"/>
            <a:endParaRPr lang="cs-CZ" dirty="0" smtClean="0"/>
          </a:p>
          <a:p>
            <a:pPr eaLnBrk="1" hangingPunct="1">
              <a:buFont typeface="Arial" charset="0"/>
              <a:buNone/>
            </a:pPr>
            <a:endParaRPr lang="cs-CZ" dirty="0" smtClean="0"/>
          </a:p>
        </p:txBody>
      </p:sp>
      <p:sp>
        <p:nvSpPr>
          <p:cNvPr id="5124" name="TextovéPole 3"/>
          <p:cNvSpPr txBox="1">
            <a:spLocks noChangeArrowheads="1"/>
          </p:cNvSpPr>
          <p:nvPr/>
        </p:nvSpPr>
        <p:spPr bwMode="auto">
          <a:xfrm>
            <a:off x="6804025" y="6165850"/>
            <a:ext cx="1938338" cy="400050"/>
          </a:xfrm>
          <a:prstGeom prst="rect">
            <a:avLst/>
          </a:prstGeom>
          <a:noFill/>
          <a:ln w="9525">
            <a:noFill/>
            <a:miter lim="800000"/>
            <a:headEnd/>
            <a:tailEnd/>
          </a:ln>
        </p:spPr>
        <p:txBody>
          <a:bodyPr wrap="none">
            <a:spAutoFit/>
          </a:bodyPr>
          <a:lstStyle/>
          <a:p>
            <a:r>
              <a:rPr lang="cs-CZ" sz="2000" i="1">
                <a:latin typeface="Calibri" pitchFamily="34" charset="0"/>
              </a:rPr>
              <a:t>Punch, K.F., 2008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Nadpis 1"/>
          <p:cNvSpPr>
            <a:spLocks noGrp="1"/>
          </p:cNvSpPr>
          <p:nvPr>
            <p:ph type="title"/>
          </p:nvPr>
        </p:nvSpPr>
        <p:spPr/>
        <p:txBody>
          <a:bodyPr/>
          <a:lstStyle/>
          <a:p>
            <a:pPr eaLnBrk="1" hangingPunct="1"/>
            <a:r>
              <a:rPr lang="cs-CZ" smtClean="0"/>
              <a:t>Testování vs. porozumění</a:t>
            </a:r>
          </a:p>
        </p:txBody>
      </p:sp>
      <p:graphicFrame>
        <p:nvGraphicFramePr>
          <p:cNvPr id="4" name="Zástupný symbol pro obsah 3"/>
          <p:cNvGraphicFramePr>
            <a:graphicFrameLocks noGrp="1"/>
          </p:cNvGraphicFramePr>
          <p:nvPr>
            <p:ph idx="1"/>
          </p:nvPr>
        </p:nvGraphicFramePr>
        <p:xfrm>
          <a:off x="457200" y="1600200"/>
          <a:ext cx="8229600" cy="32054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cs-CZ" sz="1800" b="1" kern="1200" dirty="0" smtClean="0">
                          <a:solidFill>
                            <a:schemeClr val="tx1"/>
                          </a:solidFill>
                          <a:latin typeface="+mn-lt"/>
                          <a:ea typeface="+mn-ea"/>
                          <a:cs typeface="+mn-cs"/>
                        </a:rPr>
                        <a:t>Kvantitativní</a:t>
                      </a:r>
                      <a:endParaRPr lang="cs-C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cs-CZ" sz="1800" b="1" dirty="0">
                          <a:solidFill>
                            <a:schemeClr val="tx1"/>
                          </a:solidFill>
                          <a:latin typeface="Times New Roman"/>
                          <a:ea typeface="Times New Roman"/>
                          <a:cs typeface="Times New Roman"/>
                        </a:rPr>
                        <a:t>Kvalitativní</a:t>
                      </a:r>
                      <a:endParaRPr lang="cs-CZ" sz="1800" dirty="0">
                        <a:solidFill>
                          <a:schemeClr val="tx1"/>
                        </a:solidFill>
                        <a:latin typeface="Times New Roman"/>
                        <a:ea typeface="Times New Roman"/>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cílem</a:t>
                      </a:r>
                    </a:p>
                    <a:p>
                      <a:r>
                        <a:rPr lang="cs-CZ" sz="1800" kern="1200" dirty="0" smtClean="0">
                          <a:solidFill>
                            <a:schemeClr val="dk1"/>
                          </a:solidFill>
                          <a:latin typeface="+mn-lt"/>
                          <a:ea typeface="+mn-ea"/>
                          <a:cs typeface="+mn-cs"/>
                        </a:rPr>
                        <a:t>je testování hypotéz</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cílem </a:t>
                      </a:r>
                    </a:p>
                    <a:p>
                      <a:r>
                        <a:rPr lang="cs-CZ" sz="1800" kern="1200" dirty="0" smtClean="0">
                          <a:solidFill>
                            <a:schemeClr val="dk1"/>
                          </a:solidFill>
                          <a:latin typeface="+mn-lt"/>
                          <a:ea typeface="+mn-ea"/>
                          <a:cs typeface="+mn-cs"/>
                        </a:rPr>
                        <a:t>je formulace, vytvoření teorie (hypotéz)</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deduktivní logika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kern="1200" dirty="0" smtClean="0">
                          <a:solidFill>
                            <a:schemeClr val="dk1"/>
                          </a:solidFill>
                          <a:latin typeface="+mn-lt"/>
                          <a:ea typeface="+mn-ea"/>
                          <a:cs typeface="+mn-cs"/>
                        </a:rPr>
                        <a:t>induktivní logika</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omezený rozsah informace o mnoha jednotkách/jedincích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mnoho informace o malém počtu jednotek/jedinců</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redukce reality na proměnné a sledované vztahy mezi nimi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redukce počtu sledovaných jedinců/jednotek</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normAutofit/>
          </a:bodyPr>
          <a:lstStyle/>
          <a:p>
            <a:r>
              <a:rPr lang="cs-CZ" sz="4000" u="sng" dirty="0" smtClean="0"/>
              <a:t>Rozlišujeme</a:t>
            </a:r>
            <a:r>
              <a:rPr lang="cs-CZ" sz="4000" dirty="0" smtClean="0"/>
              <a:t>:</a:t>
            </a:r>
            <a:endParaRPr lang="cs-CZ" dirty="0"/>
          </a:p>
        </p:txBody>
      </p:sp>
      <p:sp>
        <p:nvSpPr>
          <p:cNvPr id="14339" name="Rectangle 1027"/>
          <p:cNvSpPr>
            <a:spLocks noGrp="1" noChangeArrowheads="1"/>
          </p:cNvSpPr>
          <p:nvPr>
            <p:ph idx="1"/>
          </p:nvPr>
        </p:nvSpPr>
        <p:spPr>
          <a:xfrm>
            <a:off x="683568" y="1628800"/>
            <a:ext cx="7772400" cy="3429000"/>
          </a:xfrm>
        </p:spPr>
        <p:txBody>
          <a:bodyPr>
            <a:normAutofit fontScale="92500" lnSpcReduction="10000"/>
          </a:bodyPr>
          <a:lstStyle/>
          <a:p>
            <a:r>
              <a:rPr lang="cs-CZ" i="1" dirty="0" smtClean="0"/>
              <a:t>Téma</a:t>
            </a:r>
            <a:r>
              <a:rPr lang="cs-CZ" dirty="0" smtClean="0"/>
              <a:t> resp. předmět výzkumu</a:t>
            </a:r>
          </a:p>
          <a:p>
            <a:r>
              <a:rPr lang="cs-CZ" i="1" dirty="0" smtClean="0"/>
              <a:t>Výzkumný problém</a:t>
            </a:r>
            <a:r>
              <a:rPr lang="cs-CZ" dirty="0" smtClean="0"/>
              <a:t>, zúžení předmětu na některé jeho významné aspekty, tedy co chceme zjistit?</a:t>
            </a:r>
          </a:p>
          <a:p>
            <a:r>
              <a:rPr lang="cs-CZ" i="1" dirty="0" smtClean="0"/>
              <a:t>Výzkumná otázka (cíl)</a:t>
            </a:r>
            <a:r>
              <a:rPr lang="cs-CZ" dirty="0" smtClean="0"/>
              <a:t> - konkrétní otázka na </a:t>
            </a:r>
            <a:r>
              <a:rPr lang="cs-CZ" dirty="0" err="1" smtClean="0"/>
              <a:t>kt</a:t>
            </a:r>
            <a:r>
              <a:rPr lang="cs-CZ" dirty="0" smtClean="0"/>
              <a:t>. hledáme prostřednictvím výzkumu odpověď.</a:t>
            </a:r>
          </a:p>
          <a:p>
            <a:r>
              <a:rPr lang="cs-CZ" i="1" dirty="0" smtClean="0"/>
              <a:t>Hypotézy</a:t>
            </a:r>
          </a:p>
          <a:p>
            <a:endParaRPr lang="cs-CZ" dirty="0" smtClean="0"/>
          </a:p>
          <a:p>
            <a:endParaRPr lang="cs-CZ" dirty="0" smtClean="0"/>
          </a:p>
          <a:p>
            <a:endParaRPr lang="cs-CZ" dirty="0" smtClean="0"/>
          </a:p>
          <a:p>
            <a:pPr>
              <a:buNone/>
            </a:pPr>
            <a:endParaRPr lang="cs-CZ" dirty="0"/>
          </a:p>
        </p:txBody>
      </p:sp>
      <p:sp>
        <p:nvSpPr>
          <p:cNvPr id="4" name="TextovéPole 3"/>
          <p:cNvSpPr txBox="1"/>
          <p:nvPr/>
        </p:nvSpPr>
        <p:spPr>
          <a:xfrm>
            <a:off x="6444208" y="5877272"/>
            <a:ext cx="2408032" cy="1015663"/>
          </a:xfrm>
          <a:prstGeom prst="rect">
            <a:avLst/>
          </a:prstGeom>
          <a:noFill/>
        </p:spPr>
        <p:txBody>
          <a:bodyPr wrap="none" rtlCol="0">
            <a:spAutoFit/>
          </a:bodyPr>
          <a:lstStyle/>
          <a:p>
            <a:endParaRPr lang="cs-CZ" sz="2000" i="1" dirty="0" smtClean="0"/>
          </a:p>
          <a:p>
            <a:r>
              <a:rPr lang="cs-CZ" sz="2000" i="1" dirty="0" smtClean="0"/>
              <a:t>Mareš, </a:t>
            </a:r>
            <a:r>
              <a:rPr lang="cs-CZ" sz="2000" i="1" dirty="0" err="1" smtClean="0"/>
              <a:t>Rabušic</a:t>
            </a:r>
            <a:r>
              <a:rPr lang="cs-CZ" sz="2000" i="1" dirty="0" smtClean="0"/>
              <a:t>, 2006</a:t>
            </a:r>
          </a:p>
          <a:p>
            <a:endParaRPr lang="cs-CZ" sz="2000" i="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Zadání</a:t>
            </a:r>
            <a:endParaRPr lang="cs-CZ" dirty="0"/>
          </a:p>
        </p:txBody>
      </p:sp>
      <p:sp>
        <p:nvSpPr>
          <p:cNvPr id="3" name="Zástupný symbol pro obsah 2"/>
          <p:cNvSpPr>
            <a:spLocks noGrp="1"/>
          </p:cNvSpPr>
          <p:nvPr>
            <p:ph sz="quarter" idx="1"/>
          </p:nvPr>
        </p:nvSpPr>
        <p:spPr>
          <a:xfrm>
            <a:off x="395536" y="1340768"/>
            <a:ext cx="8229600" cy="4525963"/>
          </a:xfrm>
        </p:spPr>
        <p:txBody>
          <a:bodyPr/>
          <a:lstStyle/>
          <a:p>
            <a:pPr>
              <a:buNone/>
            </a:pPr>
            <a:r>
              <a:rPr lang="cs-CZ" dirty="0" smtClean="0">
                <a:latin typeface="Calibri" pitchFamily="34" charset="0"/>
                <a:cs typeface="Calibri" pitchFamily="34" charset="0"/>
              </a:rPr>
              <a:t>	Představte si, že před zavedením školného si vás MŠMT pověřilo, abyste výzkumem zjistili postoje těch osob, kterých se to nejvíc dotkne, tedy studentů, resp. jejich rodin. Ministerstvo bude nejvíce zajímat, jak se postoje studentů ke školnému budou lišit:</a:t>
            </a:r>
          </a:p>
          <a:p>
            <a:pPr lvl="1"/>
            <a:r>
              <a:rPr lang="cs-CZ" dirty="0" smtClean="0">
                <a:latin typeface="Calibri" pitchFamily="34" charset="0"/>
                <a:cs typeface="Calibri" pitchFamily="34" charset="0"/>
              </a:rPr>
              <a:t>Podle </a:t>
            </a:r>
            <a:r>
              <a:rPr lang="cs-CZ" dirty="0" err="1" smtClean="0">
                <a:latin typeface="Calibri" pitchFamily="34" charset="0"/>
                <a:cs typeface="Calibri" pitchFamily="34" charset="0"/>
              </a:rPr>
              <a:t>socio</a:t>
            </a:r>
            <a:r>
              <a:rPr lang="cs-CZ" dirty="0" smtClean="0">
                <a:latin typeface="Calibri" pitchFamily="34" charset="0"/>
                <a:cs typeface="Calibri" pitchFamily="34" charset="0"/>
              </a:rPr>
              <a:t>-ekonomického postavení rodiny dotazovaných</a:t>
            </a:r>
          </a:p>
          <a:p>
            <a:pPr lvl="1"/>
            <a:r>
              <a:rPr lang="cs-CZ" dirty="0" smtClean="0">
                <a:latin typeface="Calibri" pitchFamily="34" charset="0"/>
                <a:cs typeface="Calibri" pitchFamily="34" charset="0"/>
              </a:rPr>
              <a:t>Podle představ respondentů o sociální spravedlnosti</a:t>
            </a:r>
          </a:p>
          <a:p>
            <a:pPr lvl="1"/>
            <a:r>
              <a:rPr lang="cs-CZ" dirty="0" smtClean="0">
                <a:latin typeface="Calibri" pitchFamily="34" charset="0"/>
                <a:cs typeface="Calibri" pitchFamily="34" charset="0"/>
              </a:rPr>
              <a:t>Podle dalších relevantních kritérií, které mohou mít vliv na postoje ke školnému (ministerstvo zde spoléhá na vaši odbornou erudici).</a:t>
            </a:r>
            <a:endParaRPr lang="cs-CZ"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Úkol na další hodinu (</a:t>
            </a:r>
            <a:r>
              <a:rPr lang="cs-CZ" smtClean="0"/>
              <a:t>na 9.3.)</a:t>
            </a:r>
            <a:endParaRPr lang="cs-CZ" dirty="0"/>
          </a:p>
        </p:txBody>
      </p:sp>
      <p:sp>
        <p:nvSpPr>
          <p:cNvPr id="3" name="Zástupný symbol pro obsah 2"/>
          <p:cNvSpPr>
            <a:spLocks noGrp="1"/>
          </p:cNvSpPr>
          <p:nvPr>
            <p:ph sz="quarter" idx="1"/>
          </p:nvPr>
        </p:nvSpPr>
        <p:spPr>
          <a:xfrm>
            <a:off x="395536" y="1340768"/>
            <a:ext cx="8229600" cy="4525963"/>
          </a:xfrm>
        </p:spPr>
        <p:txBody>
          <a:bodyPr>
            <a:normAutofit/>
          </a:bodyPr>
          <a:lstStyle/>
          <a:p>
            <a:pPr>
              <a:buNone/>
            </a:pPr>
            <a:r>
              <a:rPr lang="cs-CZ" dirty="0" smtClean="0">
                <a:latin typeface="Calibri" pitchFamily="34" charset="0"/>
                <a:cs typeface="Calibri" pitchFamily="34" charset="0"/>
              </a:rPr>
              <a:t>	</a:t>
            </a:r>
          </a:p>
          <a:p>
            <a:pPr>
              <a:buNone/>
            </a:pPr>
            <a:r>
              <a:rPr lang="cs-CZ" dirty="0" smtClean="0">
                <a:latin typeface="Calibri" pitchFamily="34" charset="0"/>
                <a:cs typeface="Calibri" pitchFamily="34" charset="0"/>
              </a:rPr>
              <a:t>Přečtěte si první kapitolu z: </a:t>
            </a:r>
          </a:p>
          <a:p>
            <a:pPr>
              <a:buNone/>
            </a:pPr>
            <a:r>
              <a:rPr lang="cs-CZ" dirty="0" smtClean="0">
                <a:latin typeface="Calibri" pitchFamily="34" charset="0"/>
                <a:cs typeface="Calibri" pitchFamily="34" charset="0"/>
              </a:rPr>
              <a:t>	</a:t>
            </a:r>
            <a:r>
              <a:rPr lang="cs-CZ" dirty="0" err="1" smtClean="0">
                <a:latin typeface="Calibri" pitchFamily="34" charset="0"/>
                <a:cs typeface="Calibri" pitchFamily="34" charset="0"/>
              </a:rPr>
              <a:t>Babbie</a:t>
            </a:r>
            <a:r>
              <a:rPr lang="cs-CZ" dirty="0" smtClean="0">
                <a:latin typeface="Calibri" pitchFamily="34" charset="0"/>
                <a:cs typeface="Calibri" pitchFamily="34" charset="0"/>
              </a:rPr>
              <a:t>, E.: </a:t>
            </a:r>
            <a:r>
              <a:rPr lang="cs-CZ" i="1" dirty="0" err="1" smtClean="0">
                <a:latin typeface="Calibri" pitchFamily="34" charset="0"/>
                <a:cs typeface="Calibri" pitchFamily="34" charset="0"/>
              </a:rPr>
              <a:t>The</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Practise</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of</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Social</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Research</a:t>
            </a:r>
            <a:r>
              <a:rPr lang="cs-CZ" dirty="0" smtClean="0">
                <a:latin typeface="Calibri" pitchFamily="34" charset="0"/>
                <a:cs typeface="Calibri" pitchFamily="34" charset="0"/>
              </a:rPr>
              <a:t>. </a:t>
            </a:r>
            <a:r>
              <a:rPr lang="cs-CZ" dirty="0" err="1" smtClean="0">
                <a:latin typeface="Calibri" pitchFamily="34" charset="0"/>
                <a:cs typeface="Calibri" pitchFamily="34" charset="0"/>
              </a:rPr>
              <a:t>Cengage</a:t>
            </a:r>
            <a:r>
              <a:rPr lang="cs-CZ" dirty="0" smtClean="0">
                <a:latin typeface="Calibri" pitchFamily="34" charset="0"/>
                <a:cs typeface="Calibri" pitchFamily="34" charset="0"/>
              </a:rPr>
              <a:t> </a:t>
            </a:r>
            <a:r>
              <a:rPr lang="cs-CZ" dirty="0" err="1" smtClean="0">
                <a:latin typeface="Calibri" pitchFamily="34" charset="0"/>
                <a:cs typeface="Calibri" pitchFamily="34" charset="0"/>
              </a:rPr>
              <a:t>Learning</a:t>
            </a:r>
            <a:r>
              <a:rPr lang="cs-CZ" dirty="0" smtClean="0">
                <a:latin typeface="Calibri" pitchFamily="34" charset="0"/>
                <a:cs typeface="Calibri" pitchFamily="34" charset="0"/>
              </a:rPr>
              <a:t>, </a:t>
            </a:r>
            <a:r>
              <a:rPr lang="cs-CZ" dirty="0" err="1" smtClean="0">
                <a:latin typeface="Calibri" pitchFamily="34" charset="0"/>
                <a:cs typeface="Calibri" pitchFamily="34" charset="0"/>
              </a:rPr>
              <a:t>Wadsworth</a:t>
            </a:r>
            <a:r>
              <a:rPr lang="cs-CZ" dirty="0" smtClean="0">
                <a:latin typeface="Calibri" pitchFamily="34" charset="0"/>
                <a:cs typeface="Calibri" pitchFamily="34" charset="0"/>
              </a:rPr>
              <a:t> 2010, 2007. Vybraný rozsah: str. 3-30. </a:t>
            </a:r>
          </a:p>
          <a:p>
            <a:pPr>
              <a:buNone/>
            </a:pPr>
            <a:r>
              <a:rPr lang="cs-CZ" dirty="0" smtClean="0">
                <a:latin typeface="Calibri" pitchFamily="34" charset="0"/>
                <a:cs typeface="Calibri" pitchFamily="34" charset="0"/>
              </a:rPr>
              <a:t>	</a:t>
            </a:r>
            <a:r>
              <a:rPr lang="cs-CZ" i="1" dirty="0" smtClean="0">
                <a:latin typeface="Calibri" pitchFamily="34" charset="0"/>
                <a:cs typeface="Calibri" pitchFamily="34" charset="0"/>
              </a:rPr>
              <a:t>Kniha je dostupná v knihovně ESF. </a:t>
            </a:r>
          </a:p>
          <a:p>
            <a:pPr>
              <a:buNone/>
            </a:pPr>
            <a:endParaRPr lang="cs-CZ"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Doporučená literatura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err="1" smtClean="0">
                <a:latin typeface="Calibri" pitchFamily="34" charset="0"/>
              </a:rPr>
              <a:t>Disman</a:t>
            </a:r>
            <a:r>
              <a:rPr lang="cs-CZ" dirty="0" smtClean="0">
                <a:latin typeface="Calibri" pitchFamily="34" charset="0"/>
              </a:rPr>
              <a:t>, M.: </a:t>
            </a:r>
            <a:r>
              <a:rPr lang="cs-CZ" i="1" dirty="0" smtClean="0">
                <a:latin typeface="Calibri" pitchFamily="34" charset="0"/>
              </a:rPr>
              <a:t>Jak se vyrábí sociologická znalost. </a:t>
            </a:r>
            <a:r>
              <a:rPr lang="cs-CZ" dirty="0" smtClean="0">
                <a:latin typeface="Calibri" pitchFamily="34" charset="0"/>
              </a:rPr>
              <a:t>Karolinum, Praha 2009 (či starší vydání).</a:t>
            </a:r>
          </a:p>
          <a:p>
            <a:r>
              <a:rPr lang="cs-CZ" dirty="0" err="1" smtClean="0">
                <a:latin typeface="Calibri" pitchFamily="34" charset="0"/>
              </a:rPr>
              <a:t>Punch</a:t>
            </a:r>
            <a:r>
              <a:rPr lang="cs-CZ" dirty="0" smtClean="0">
                <a:latin typeface="Calibri" pitchFamily="34" charset="0"/>
              </a:rPr>
              <a:t>, K.F.: </a:t>
            </a:r>
            <a:r>
              <a:rPr lang="cs-CZ" i="1" dirty="0" smtClean="0">
                <a:latin typeface="Calibri" pitchFamily="34" charset="0"/>
              </a:rPr>
              <a:t>Základy kvantitativního šetření</a:t>
            </a:r>
            <a:r>
              <a:rPr lang="cs-CZ" dirty="0" smtClean="0">
                <a:latin typeface="Calibri" pitchFamily="34" charset="0"/>
              </a:rPr>
              <a:t>. Portál, Praha 2008.</a:t>
            </a:r>
          </a:p>
          <a:p>
            <a:r>
              <a:rPr lang="cs-CZ" dirty="0" err="1" smtClean="0">
                <a:latin typeface="Calibri" pitchFamily="34" charset="0"/>
              </a:rPr>
              <a:t>Surynek</a:t>
            </a:r>
            <a:r>
              <a:rPr lang="cs-CZ" dirty="0" smtClean="0">
                <a:latin typeface="Calibri" pitchFamily="34" charset="0"/>
              </a:rPr>
              <a:t>, A., Komárková, R., Kašparová, E.: </a:t>
            </a:r>
          </a:p>
          <a:p>
            <a:pPr>
              <a:buNone/>
            </a:pPr>
            <a:r>
              <a:rPr lang="cs-CZ" i="1" dirty="0" smtClean="0">
                <a:latin typeface="Calibri" pitchFamily="34" charset="0"/>
              </a:rPr>
              <a:t>	Základy sociologického výzkumu.</a:t>
            </a:r>
            <a:r>
              <a:rPr lang="cs-CZ" dirty="0" smtClean="0">
                <a:latin typeface="Calibri" pitchFamily="34" charset="0"/>
              </a:rPr>
              <a:t> Management </a:t>
            </a:r>
            <a:r>
              <a:rPr lang="cs-CZ" dirty="0" err="1" smtClean="0">
                <a:latin typeface="Calibri" pitchFamily="34" charset="0"/>
              </a:rPr>
              <a:t>Press</a:t>
            </a:r>
            <a:r>
              <a:rPr lang="cs-CZ" dirty="0" smtClean="0">
                <a:latin typeface="Calibri" pitchFamily="34" charset="0"/>
              </a:rPr>
              <a:t>, Praha 2001.</a:t>
            </a:r>
          </a:p>
          <a:p>
            <a:r>
              <a:rPr lang="cs-CZ" dirty="0" smtClean="0"/>
              <a:t>Šanderová, J.: </a:t>
            </a:r>
            <a:r>
              <a:rPr lang="cs-CZ" i="1" dirty="0" smtClean="0"/>
              <a:t>Jak číst a psát odborný text ve společenských vědách: několik zásad pro začátečníky</a:t>
            </a:r>
            <a:r>
              <a:rPr lang="cs-CZ" dirty="0" smtClean="0"/>
              <a:t>. Slon, Praha 2005. </a:t>
            </a:r>
            <a:endParaRPr lang="cs-CZ" dirty="0" smtClean="0">
              <a:latin typeface="Calibri" pitchFamily="34" charset="0"/>
            </a:endParaRPr>
          </a:p>
          <a:p>
            <a:pPr>
              <a:buNone/>
            </a:pPr>
            <a:endParaRPr lang="cs-CZ" dirty="0" smtClean="0">
              <a:latin typeface="Calibri" pitchFamily="34" charset="0"/>
            </a:endParaRPr>
          </a:p>
          <a:p>
            <a:endParaRPr lang="cs-CZ" dirty="0" smtClean="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dirty="0" smtClean="0"/>
              <a:t>Co je věda I.</a:t>
            </a:r>
          </a:p>
        </p:txBody>
      </p:sp>
      <p:sp>
        <p:nvSpPr>
          <p:cNvPr id="8195" name="Rectangle 3"/>
          <p:cNvSpPr>
            <a:spLocks noGrp="1" noChangeArrowheads="1"/>
          </p:cNvSpPr>
          <p:nvPr>
            <p:ph type="body" idx="1"/>
          </p:nvPr>
        </p:nvSpPr>
        <p:spPr/>
        <p:txBody>
          <a:bodyPr/>
          <a:lstStyle/>
          <a:p>
            <a:pPr eaLnBrk="1" hangingPunct="1"/>
            <a:r>
              <a:rPr lang="cs-CZ" altLang="cs-CZ" dirty="0" smtClean="0"/>
              <a:t>Věda – „užití systematických metod empirického zkoumání, teoretické analýzy dat a logického vyhodnocování argumentů za účelem vytvoření souhrnu znalostí v určité oblasti“</a:t>
            </a:r>
          </a:p>
          <a:p>
            <a:pPr eaLnBrk="1" hangingPunct="1"/>
            <a:r>
              <a:rPr lang="cs-CZ" altLang="cs-CZ" dirty="0" smtClean="0"/>
              <a:t>Výsledky vědeckého procesu jsou neustále předmětem revize</a:t>
            </a:r>
          </a:p>
          <a:p>
            <a:pPr eaLnBrk="1" hangingPunct="1"/>
            <a:r>
              <a:rPr lang="cs-CZ" altLang="cs-CZ" dirty="0" smtClean="0"/>
              <a:t>Konfrontace s přírodními vědami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259632" y="620688"/>
          <a:ext cx="6937375" cy="5029200"/>
        </p:xfrm>
        <a:graphic>
          <a:graphicData uri="http://schemas.openxmlformats.org/presentationml/2006/ole">
            <p:oleObj spid="_x0000_s1026" name="Document" r:id="rId4" imgW="7727943" imgH="5617562" progId="Word.Document.8">
              <p:embed/>
            </p:oleObj>
          </a:graphicData>
        </a:graphic>
      </p:graphicFrame>
      <p:sp>
        <p:nvSpPr>
          <p:cNvPr id="1027" name="TextovéPole 2"/>
          <p:cNvSpPr txBox="1">
            <a:spLocks noChangeArrowheads="1"/>
          </p:cNvSpPr>
          <p:nvPr/>
        </p:nvSpPr>
        <p:spPr bwMode="auto">
          <a:xfrm>
            <a:off x="5159375" y="6237288"/>
            <a:ext cx="3759200" cy="461962"/>
          </a:xfrm>
          <a:prstGeom prst="rect">
            <a:avLst/>
          </a:prstGeom>
          <a:noFill/>
          <a:ln w="9525">
            <a:noFill/>
            <a:miter lim="800000"/>
            <a:headEnd/>
            <a:tailEnd/>
          </a:ln>
        </p:spPr>
        <p:txBody>
          <a:bodyPr wrap="none">
            <a:spAutoFit/>
          </a:bodyPr>
          <a:lstStyle/>
          <a:p>
            <a:pPr algn="r"/>
            <a:r>
              <a:rPr lang="cs-CZ" i="1"/>
              <a:t>(Pramen: Disman, 2008:15)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pPr eaLnBrk="1" hangingPunct="1"/>
            <a:r>
              <a:rPr lang="cs-CZ" sz="4000" b="1" smtClean="0"/>
              <a:t>Hl. zásady sociálních věd:</a:t>
            </a:r>
            <a:endParaRPr lang="cs-CZ" b="1" smtClean="0"/>
          </a:p>
        </p:txBody>
      </p:sp>
      <p:sp>
        <p:nvSpPr>
          <p:cNvPr id="14339" name="Rectangle 1027"/>
          <p:cNvSpPr>
            <a:spLocks noGrp="1" noChangeArrowheads="1"/>
          </p:cNvSpPr>
          <p:nvPr>
            <p:ph idx="1"/>
          </p:nvPr>
        </p:nvSpPr>
        <p:spPr>
          <a:xfrm>
            <a:off x="684213" y="1628775"/>
            <a:ext cx="7772400" cy="4103688"/>
          </a:xfrm>
        </p:spPr>
        <p:txBody>
          <a:bodyPr rtlCol="0">
            <a:normAutofit fontScale="25000" lnSpcReduction="20000"/>
          </a:bodyPr>
          <a:lstStyle/>
          <a:p>
            <a:pPr eaLnBrk="1" fontAlgn="auto" hangingPunct="1">
              <a:spcAft>
                <a:spcPts val="0"/>
              </a:spcAft>
              <a:buFont typeface="Arial" pitchFamily="34" charset="0"/>
              <a:buChar char="•"/>
              <a:defRPr/>
            </a:pPr>
            <a:r>
              <a:rPr lang="cs-CZ" sz="12000" dirty="0" smtClean="0"/>
              <a:t>Pokoušejí se vysvětlit, co se děje (nikoli co by se mělo stát), tzv. </a:t>
            </a:r>
            <a:r>
              <a:rPr lang="cs-CZ" sz="12000" u="sng" dirty="0" smtClean="0"/>
              <a:t>pozitivistická tradice</a:t>
            </a:r>
            <a:r>
              <a:rPr lang="cs-CZ" sz="12000" dirty="0" smtClean="0"/>
              <a:t>.</a:t>
            </a:r>
          </a:p>
          <a:p>
            <a:pPr eaLnBrk="1" fontAlgn="auto" hangingPunct="1">
              <a:spcAft>
                <a:spcPts val="0"/>
              </a:spcAft>
              <a:buFont typeface="Arial" pitchFamily="34" charset="0"/>
              <a:buChar char="•"/>
              <a:defRPr/>
            </a:pPr>
            <a:r>
              <a:rPr lang="cs-CZ" sz="12000" dirty="0" smtClean="0"/>
              <a:t>Hledají pravidelnosti v sociálním životě.</a:t>
            </a:r>
          </a:p>
          <a:p>
            <a:pPr eaLnBrk="1" fontAlgn="auto" hangingPunct="1">
              <a:spcAft>
                <a:spcPts val="0"/>
              </a:spcAft>
              <a:buFont typeface="Arial" pitchFamily="34" charset="0"/>
              <a:buChar char="•"/>
              <a:defRPr/>
            </a:pPr>
            <a:r>
              <a:rPr lang="cs-CZ" sz="12000" dirty="0" smtClean="0"/>
              <a:t>Sociální vědci vysvětlují jednání souboru lidí (nikoli jednotlivců).</a:t>
            </a:r>
          </a:p>
          <a:p>
            <a:pPr eaLnBrk="1" fontAlgn="auto" hangingPunct="1">
              <a:spcAft>
                <a:spcPts val="0"/>
              </a:spcAft>
              <a:buFont typeface="Arial" pitchFamily="34" charset="0"/>
              <a:buChar char="•"/>
              <a:defRPr/>
            </a:pPr>
            <a:r>
              <a:rPr lang="cs-CZ" sz="12000" dirty="0" smtClean="0"/>
              <a:t>Realita  je převedena do roviny proměnných.</a:t>
            </a:r>
          </a:p>
          <a:p>
            <a:pPr lvl="1" eaLnBrk="1" fontAlgn="auto" hangingPunct="1">
              <a:spcAft>
                <a:spcPts val="0"/>
              </a:spcAft>
              <a:buFont typeface="Arial" pitchFamily="34" charset="0"/>
              <a:buChar char="–"/>
              <a:defRPr/>
            </a:pPr>
            <a:r>
              <a:rPr lang="cs-CZ" sz="8800" dirty="0" smtClean="0"/>
              <a:t>Redukce počtu pozorovaných proměnných</a:t>
            </a:r>
          </a:p>
          <a:p>
            <a:pPr lvl="1" eaLnBrk="1" fontAlgn="auto" hangingPunct="1">
              <a:spcAft>
                <a:spcPts val="0"/>
              </a:spcAft>
              <a:buFont typeface="Arial" pitchFamily="34" charset="0"/>
              <a:buChar char="–"/>
              <a:defRPr/>
            </a:pPr>
            <a:r>
              <a:rPr lang="cs-CZ" sz="8800" dirty="0" smtClean="0"/>
              <a:t>Redukce počtu analyzovaných vztahů mezi nimi</a:t>
            </a:r>
          </a:p>
          <a:p>
            <a:pPr lvl="1" eaLnBrk="1" fontAlgn="auto" hangingPunct="1">
              <a:spcAft>
                <a:spcPts val="0"/>
              </a:spcAft>
              <a:buFont typeface="Arial" pitchFamily="34" charset="0"/>
              <a:buChar char="–"/>
              <a:defRPr/>
            </a:pPr>
            <a:r>
              <a:rPr lang="cs-CZ" sz="8800" dirty="0" smtClean="0"/>
              <a:t>Redukce populace na vzorek</a:t>
            </a:r>
          </a:p>
          <a:p>
            <a:pPr lvl="1" eaLnBrk="1" fontAlgn="auto" hangingPunct="1">
              <a:spcAft>
                <a:spcPts val="0"/>
              </a:spcAft>
              <a:buFont typeface="Arial" pitchFamily="34" charset="0"/>
              <a:buChar char="–"/>
              <a:defRPr/>
            </a:pPr>
            <a:r>
              <a:rPr lang="cs-CZ" sz="8800" dirty="0" smtClean="0"/>
              <a:t>Redukce časového kontinua</a:t>
            </a:r>
          </a:p>
          <a:p>
            <a:pPr lvl="1" eaLnBrk="1" fontAlgn="auto" hangingPunct="1">
              <a:spcAft>
                <a:spcPts val="0"/>
              </a:spcAft>
              <a:buFont typeface="Arial" pitchFamily="34" charset="0"/>
              <a:buChar char="–"/>
              <a:defRPr/>
            </a:pPr>
            <a:endParaRPr lang="cs-CZ" dirty="0" smtClean="0"/>
          </a:p>
          <a:p>
            <a:pPr eaLnBrk="1" fontAlgn="auto" hangingPunct="1">
              <a:spcAft>
                <a:spcPts val="0"/>
              </a:spcAft>
              <a:buFont typeface="Arial" pitchFamily="34" charset="0"/>
              <a:buNone/>
              <a:defRPr/>
            </a:pPr>
            <a:endParaRPr lang="cs-CZ" dirty="0" smtClean="0"/>
          </a:p>
          <a:p>
            <a:pPr eaLnBrk="1" fontAlgn="auto" hangingPunct="1">
              <a:spcAft>
                <a:spcPts val="0"/>
              </a:spcAft>
              <a:buFont typeface="Arial" pitchFamily="34" charset="0"/>
              <a:buChar char="•"/>
              <a:defRPr/>
            </a:pPr>
            <a:endParaRPr lang="cs-CZ" dirty="0" smtClean="0"/>
          </a:p>
          <a:p>
            <a:pPr eaLnBrk="1" fontAlgn="auto" hangingPunct="1">
              <a:spcAft>
                <a:spcPts val="0"/>
              </a:spcAft>
              <a:buFont typeface="Arial" pitchFamily="34" charset="0"/>
              <a:buNone/>
              <a:defRPr/>
            </a:pPr>
            <a:r>
              <a:rPr lang="cs-CZ" dirty="0" smtClean="0"/>
              <a:t> </a:t>
            </a:r>
          </a:p>
          <a:p>
            <a:pPr eaLnBrk="1" fontAlgn="auto" hangingPunct="1">
              <a:spcAft>
                <a:spcPts val="0"/>
              </a:spcAft>
              <a:buFont typeface="Arial" pitchFamily="34" charset="0"/>
              <a:buChar char="•"/>
              <a:defRPr/>
            </a:pPr>
            <a:endParaRPr lang="cs-CZ" dirty="0" smtClean="0"/>
          </a:p>
          <a:p>
            <a:pPr eaLnBrk="1" fontAlgn="auto" hangingPunct="1">
              <a:spcAft>
                <a:spcPts val="0"/>
              </a:spcAft>
              <a:buFont typeface="Arial" pitchFamily="34" charset="0"/>
              <a:buNone/>
              <a:defRPr/>
            </a:pPr>
            <a:endParaRPr lang="cs-CZ" dirty="0"/>
          </a:p>
        </p:txBody>
      </p:sp>
      <p:sp>
        <p:nvSpPr>
          <p:cNvPr id="9220" name="TextovéPole 3"/>
          <p:cNvSpPr txBox="1">
            <a:spLocks noChangeArrowheads="1"/>
          </p:cNvSpPr>
          <p:nvPr/>
        </p:nvSpPr>
        <p:spPr bwMode="auto">
          <a:xfrm>
            <a:off x="6156325" y="5842000"/>
            <a:ext cx="2771775" cy="1016000"/>
          </a:xfrm>
          <a:prstGeom prst="rect">
            <a:avLst/>
          </a:prstGeom>
          <a:noFill/>
          <a:ln w="9525">
            <a:noFill/>
            <a:miter lim="800000"/>
            <a:headEnd/>
            <a:tailEnd/>
          </a:ln>
        </p:spPr>
        <p:txBody>
          <a:bodyPr wrap="none">
            <a:spAutoFit/>
          </a:bodyPr>
          <a:lstStyle/>
          <a:p>
            <a:r>
              <a:rPr lang="cs-CZ">
                <a:latin typeface="Calibri" pitchFamily="34" charset="0"/>
              </a:rPr>
              <a:t>Použité zdroje:</a:t>
            </a:r>
          </a:p>
          <a:p>
            <a:r>
              <a:rPr lang="cs-CZ" sz="2000" i="1">
                <a:latin typeface="Calibri" pitchFamily="34" charset="0"/>
              </a:rPr>
              <a:t>Babbie, E., © 2010,2007,</a:t>
            </a:r>
          </a:p>
          <a:p>
            <a:r>
              <a:rPr lang="cs-CZ" sz="2000" i="1">
                <a:latin typeface="Calibri" pitchFamily="34" charset="0"/>
              </a:rPr>
              <a:t>Disman, M.,2008.</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4213" y="476250"/>
            <a:ext cx="7772400" cy="1143000"/>
          </a:xfrm>
        </p:spPr>
        <p:txBody>
          <a:bodyPr/>
          <a:lstStyle/>
          <a:p>
            <a:pPr eaLnBrk="1" hangingPunct="1">
              <a:defRPr/>
            </a:pPr>
            <a:r>
              <a:rPr lang="cs-CZ" sz="4000" b="1" dirty="0" smtClean="0">
                <a:solidFill>
                  <a:schemeClr val="accent1">
                    <a:lumMod val="50000"/>
                  </a:schemeClr>
                </a:solidFill>
                <a:latin typeface="Cambria" pitchFamily="18" charset="0"/>
              </a:rPr>
              <a:t>Hl. předpoklady pozitivismu</a:t>
            </a:r>
          </a:p>
        </p:txBody>
      </p:sp>
      <p:sp>
        <p:nvSpPr>
          <p:cNvPr id="10243" name="Rectangle 3"/>
          <p:cNvSpPr>
            <a:spLocks noGrp="1" noChangeArrowheads="1"/>
          </p:cNvSpPr>
          <p:nvPr>
            <p:ph type="body" idx="4294967295"/>
          </p:nvPr>
        </p:nvSpPr>
        <p:spPr>
          <a:xfrm>
            <a:off x="457200" y="1600200"/>
            <a:ext cx="8229600" cy="4852988"/>
          </a:xfrm>
        </p:spPr>
        <p:txBody>
          <a:bodyPr/>
          <a:lstStyle/>
          <a:p>
            <a:pPr marL="266700" lvl="2" eaLnBrk="1" hangingPunct="1">
              <a:lnSpc>
                <a:spcPct val="90000"/>
              </a:lnSpc>
              <a:buFont typeface="Symbol" pitchFamily="18" charset="2"/>
              <a:buChar char="·"/>
            </a:pPr>
            <a:endParaRPr lang="cs-CZ" sz="3200" smtClean="0">
              <a:latin typeface="Cambria" pitchFamily="18" charset="0"/>
            </a:endParaRPr>
          </a:p>
          <a:p>
            <a:pPr marL="266700" lvl="2" eaLnBrk="1" hangingPunct="1">
              <a:lnSpc>
                <a:spcPct val="90000"/>
              </a:lnSpc>
              <a:buFont typeface="Symbol" pitchFamily="18" charset="2"/>
              <a:buChar char="·"/>
            </a:pPr>
            <a:r>
              <a:rPr lang="cs-CZ" sz="3200" smtClean="0">
                <a:latin typeface="Cambria" pitchFamily="18" charset="0"/>
              </a:rPr>
              <a:t> Předmětem vědy mají být jen fakta  	zjistitelná přímou zkušeností.</a:t>
            </a:r>
          </a:p>
          <a:p>
            <a:pPr marL="266700" lvl="2" eaLnBrk="1" hangingPunct="1">
              <a:lnSpc>
                <a:spcPct val="90000"/>
              </a:lnSpc>
              <a:buFont typeface="Symbol" pitchFamily="18" charset="2"/>
              <a:buChar char="·"/>
            </a:pPr>
            <a:r>
              <a:rPr lang="cs-CZ" sz="3200" smtClean="0">
                <a:latin typeface="Cambria" pitchFamily="18" charset="0"/>
              </a:rPr>
              <a:t> Věda má být budována  podle vzoru 	přírodních věd (jeho vědeckých metod).</a:t>
            </a:r>
          </a:p>
          <a:p>
            <a:pPr marL="266700" lvl="2" eaLnBrk="1" hangingPunct="1">
              <a:lnSpc>
                <a:spcPct val="90000"/>
              </a:lnSpc>
              <a:buFont typeface="Symbol" pitchFamily="18" charset="2"/>
              <a:buChar char="·"/>
            </a:pPr>
            <a:r>
              <a:rPr lang="cs-CZ" sz="3200" smtClean="0">
                <a:latin typeface="Cambria" pitchFamily="18" charset="0"/>
              </a:rPr>
              <a:t> K pokroku ve vědeckém poznání dochází 	prostřednictvím nepřetržitého 	kumulativního poznávání . </a:t>
            </a:r>
          </a:p>
          <a:p>
            <a:pPr eaLnBrk="1" hangingPunct="1"/>
            <a:endParaRPr lang="cs-CZ" sz="2800" smtClean="0">
              <a:latin typeface="Cambr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4213" y="476250"/>
            <a:ext cx="7772400" cy="1143000"/>
          </a:xfrm>
        </p:spPr>
        <p:txBody>
          <a:bodyPr/>
          <a:lstStyle/>
          <a:p>
            <a:pPr eaLnBrk="1" hangingPunct="1">
              <a:defRPr/>
            </a:pPr>
            <a:r>
              <a:rPr lang="cs-CZ" sz="4000" b="1" dirty="0" smtClean="0">
                <a:solidFill>
                  <a:schemeClr val="accent1">
                    <a:lumMod val="50000"/>
                  </a:schemeClr>
                </a:solidFill>
                <a:latin typeface="Cambria" pitchFamily="18" charset="0"/>
              </a:rPr>
              <a:t>Co dělá vědu vědou?</a:t>
            </a:r>
          </a:p>
        </p:txBody>
      </p:sp>
      <p:sp>
        <p:nvSpPr>
          <p:cNvPr id="17411" name="Rectangle 3"/>
          <p:cNvSpPr>
            <a:spLocks noGrp="1" noChangeArrowheads="1"/>
          </p:cNvSpPr>
          <p:nvPr>
            <p:ph type="body" idx="4294967295"/>
          </p:nvPr>
        </p:nvSpPr>
        <p:spPr>
          <a:xfrm>
            <a:off x="457200" y="1600200"/>
            <a:ext cx="8229600" cy="4852988"/>
          </a:xfrm>
        </p:spPr>
        <p:txBody>
          <a:bodyPr/>
          <a:lstStyle/>
          <a:p>
            <a:pPr marL="266700" lvl="2" eaLnBrk="1" hangingPunct="1">
              <a:lnSpc>
                <a:spcPct val="90000"/>
              </a:lnSpc>
              <a:buFont typeface="Symbol" pitchFamily="18" charset="2"/>
              <a:buChar char="·"/>
            </a:pPr>
            <a:endParaRPr lang="cs-CZ" sz="3200" smtClean="0">
              <a:latin typeface="Cambria" pitchFamily="18" charset="0"/>
            </a:endParaRPr>
          </a:p>
          <a:p>
            <a:pPr marL="266700" lvl="2" eaLnBrk="1" hangingPunct="1">
              <a:lnSpc>
                <a:spcPct val="90000"/>
              </a:lnSpc>
              <a:buFont typeface="Symbol" pitchFamily="18" charset="2"/>
              <a:buChar char="·"/>
            </a:pPr>
            <a:r>
              <a:rPr lang="cs-CZ" sz="3200" smtClean="0">
                <a:latin typeface="Cambria" pitchFamily="18" charset="0"/>
              </a:rPr>
              <a:t> Specifický předmět studia.</a:t>
            </a:r>
          </a:p>
          <a:p>
            <a:pPr marL="266700" lvl="2" eaLnBrk="1" hangingPunct="1">
              <a:lnSpc>
                <a:spcPct val="90000"/>
              </a:lnSpc>
              <a:spcBef>
                <a:spcPts val="1200"/>
              </a:spcBef>
              <a:buFont typeface="Symbol" pitchFamily="18" charset="2"/>
              <a:buChar char="·"/>
            </a:pPr>
            <a:r>
              <a:rPr lang="cs-CZ" sz="3200" smtClean="0">
                <a:latin typeface="Cambria" pitchFamily="18" charset="0"/>
              </a:rPr>
              <a:t> Obsahově jednoznačná terminologie (vědecký jazyk).</a:t>
            </a:r>
          </a:p>
          <a:p>
            <a:pPr marL="266700" lvl="2" eaLnBrk="1" hangingPunct="1">
              <a:lnSpc>
                <a:spcPct val="90000"/>
              </a:lnSpc>
              <a:spcBef>
                <a:spcPts val="1200"/>
              </a:spcBef>
              <a:buFont typeface="Symbol" pitchFamily="18" charset="2"/>
              <a:buChar char="·"/>
            </a:pPr>
            <a:r>
              <a:rPr lang="cs-CZ" sz="3200" smtClean="0">
                <a:latin typeface="Cambria" pitchFamily="18" charset="0"/>
              </a:rPr>
              <a:t> Vlastní teorie, metody a techniky poznávání.</a:t>
            </a:r>
          </a:p>
          <a:p>
            <a:pPr marL="266700" lvl="2" eaLnBrk="1" hangingPunct="1">
              <a:lnSpc>
                <a:spcPct val="90000"/>
              </a:lnSpc>
              <a:spcBef>
                <a:spcPts val="1200"/>
              </a:spcBef>
              <a:buFont typeface="Symbol" pitchFamily="18" charset="2"/>
              <a:buChar char="·"/>
            </a:pPr>
            <a:r>
              <a:rPr lang="cs-CZ" sz="3200" smtClean="0">
                <a:latin typeface="Cambria" pitchFamily="18" charset="0"/>
              </a:rPr>
              <a:t> Systematizace poznatků . </a:t>
            </a:r>
          </a:p>
          <a:p>
            <a:pPr eaLnBrk="1" hangingPunct="1">
              <a:buFontTx/>
              <a:buNone/>
            </a:pPr>
            <a:endParaRPr lang="cs-CZ" sz="2800" smtClean="0">
              <a:latin typeface="Cambria" pitchFamily="18" charset="0"/>
            </a:endParaRPr>
          </a:p>
        </p:txBody>
      </p:sp>
      <p:sp>
        <p:nvSpPr>
          <p:cNvPr id="17412" name="TextovéPole 3"/>
          <p:cNvSpPr txBox="1">
            <a:spLocks noChangeArrowheads="1"/>
          </p:cNvSpPr>
          <p:nvPr/>
        </p:nvSpPr>
        <p:spPr bwMode="auto">
          <a:xfrm>
            <a:off x="3638550" y="6396038"/>
            <a:ext cx="5505450" cy="461962"/>
          </a:xfrm>
          <a:prstGeom prst="rect">
            <a:avLst/>
          </a:prstGeom>
          <a:noFill/>
          <a:ln w="9525">
            <a:noFill/>
            <a:miter lim="800000"/>
            <a:headEnd/>
            <a:tailEnd/>
          </a:ln>
        </p:spPr>
        <p:txBody>
          <a:bodyPr wrap="none">
            <a:spAutoFit/>
          </a:bodyPr>
          <a:lstStyle/>
          <a:p>
            <a:r>
              <a:rPr lang="cs-CZ" i="1" baseline="30000">
                <a:sym typeface="Symbol" pitchFamily="18" charset="2"/>
              </a:rPr>
              <a:t></a:t>
            </a:r>
            <a:r>
              <a:rPr lang="cs-CZ" i="1"/>
              <a:t> Urban, L. 2008. Sociologie trochu jinak.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t> MODEL EMPIRICKÉ VĚDY</a:t>
            </a:r>
            <a:br>
              <a:rPr lang="cs-CZ" dirty="0" smtClean="0"/>
            </a:br>
            <a:endParaRPr lang="cs-CZ" dirty="0"/>
          </a:p>
        </p:txBody>
      </p:sp>
      <p:graphicFrame>
        <p:nvGraphicFramePr>
          <p:cNvPr id="4" name="Zástupný symbol pro obsah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975679BB-4AE9-4EDB-A89F-084088055F78}" type="slidenum">
              <a:rPr lang="cs-CZ"/>
              <a:pPr/>
              <a:t>8</a:t>
            </a:fld>
            <a:endParaRPr lang="cs-CZ"/>
          </a:p>
        </p:txBody>
      </p:sp>
      <p:sp>
        <p:nvSpPr>
          <p:cNvPr id="80898" name="Rectangle 2"/>
          <p:cNvSpPr>
            <a:spLocks noGrp="1" noChangeArrowheads="1"/>
          </p:cNvSpPr>
          <p:nvPr>
            <p:ph type="title"/>
          </p:nvPr>
        </p:nvSpPr>
        <p:spPr/>
        <p:txBody>
          <a:bodyPr>
            <a:normAutofit fontScale="90000"/>
          </a:bodyPr>
          <a:lstStyle/>
          <a:p>
            <a:r>
              <a:rPr lang="cs-CZ" sz="4000" b="1"/>
              <a:t>Cíle výzkumu</a:t>
            </a:r>
            <a:r>
              <a:rPr lang="cs-CZ" sz="4000"/>
              <a:t/>
            </a:r>
            <a:br>
              <a:rPr lang="cs-CZ" sz="4000"/>
            </a:br>
            <a:endParaRPr lang="cs-CZ" sz="4000"/>
          </a:p>
        </p:txBody>
      </p:sp>
      <p:sp>
        <p:nvSpPr>
          <p:cNvPr id="80899" name="Rectangle 3"/>
          <p:cNvSpPr>
            <a:spLocks noGrp="1" noChangeArrowheads="1"/>
          </p:cNvSpPr>
          <p:nvPr>
            <p:ph type="body" idx="1"/>
          </p:nvPr>
        </p:nvSpPr>
        <p:spPr/>
        <p:txBody>
          <a:bodyPr/>
          <a:lstStyle/>
          <a:p>
            <a:pPr>
              <a:lnSpc>
                <a:spcPct val="90000"/>
              </a:lnSpc>
              <a:buFontTx/>
              <a:buNone/>
            </a:pPr>
            <a:r>
              <a:rPr lang="cs-CZ" dirty="0"/>
              <a:t>1. </a:t>
            </a:r>
            <a:r>
              <a:rPr lang="cs-CZ" b="1" dirty="0"/>
              <a:t>Explorace – průzkum </a:t>
            </a:r>
            <a:br>
              <a:rPr lang="cs-CZ" b="1" dirty="0"/>
            </a:br>
            <a:r>
              <a:rPr lang="cs-CZ" dirty="0"/>
              <a:t>počáteční, hrubé porozumění nějakému jevu</a:t>
            </a:r>
          </a:p>
          <a:p>
            <a:pPr>
              <a:lnSpc>
                <a:spcPct val="90000"/>
              </a:lnSpc>
              <a:buFontTx/>
              <a:buNone/>
            </a:pPr>
            <a:r>
              <a:rPr lang="cs-CZ" dirty="0"/>
              <a:t>2. </a:t>
            </a:r>
            <a:r>
              <a:rPr lang="cs-CZ" b="1" dirty="0"/>
              <a:t>Deskripce – popis</a:t>
            </a:r>
            <a:br>
              <a:rPr lang="cs-CZ" b="1" dirty="0"/>
            </a:br>
            <a:r>
              <a:rPr lang="cs-CZ" dirty="0"/>
              <a:t>přesné měření a popis vlastností populace nebo </a:t>
            </a:r>
            <a:r>
              <a:rPr lang="cs-CZ" dirty="0" smtClean="0"/>
              <a:t>jevu.  Co, jak</a:t>
            </a:r>
            <a:r>
              <a:rPr lang="cs-CZ" dirty="0"/>
              <a:t>, kolik? </a:t>
            </a:r>
          </a:p>
          <a:p>
            <a:pPr>
              <a:lnSpc>
                <a:spcPct val="90000"/>
              </a:lnSpc>
              <a:buFontTx/>
              <a:buNone/>
            </a:pPr>
            <a:r>
              <a:rPr lang="cs-CZ" dirty="0"/>
              <a:t>3. </a:t>
            </a:r>
            <a:r>
              <a:rPr lang="cs-CZ" b="1" dirty="0"/>
              <a:t>Explanace – vysvětlení</a:t>
            </a:r>
            <a:br>
              <a:rPr lang="cs-CZ" b="1" dirty="0"/>
            </a:br>
            <a:r>
              <a:rPr lang="cs-CZ" dirty="0"/>
              <a:t>odhalení a popis vztahů mezi různými aspekty sledovaného jevu &gt; Proč?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Effect transition="in" filter="fade">
                                      <p:cBhvr>
                                        <p:cTn id="7" dur="2000"/>
                                        <p:tgtEl>
                                          <p:spTgt spid="808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9">
                                            <p:txEl>
                                              <p:pRg st="0" end="0"/>
                                            </p:txEl>
                                          </p:spTgt>
                                        </p:tgtEl>
                                        <p:attrNameLst>
                                          <p:attrName>style.visibility</p:attrName>
                                        </p:attrNameLst>
                                      </p:cBhvr>
                                      <p:to>
                                        <p:strVal val="visible"/>
                                      </p:to>
                                    </p:set>
                                    <p:animEffect transition="in" filter="fade">
                                      <p:cBhvr>
                                        <p:cTn id="12" dur="2000"/>
                                        <p:tgtEl>
                                          <p:spTgt spid="808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899">
                                            <p:txEl>
                                              <p:pRg st="1" end="1"/>
                                            </p:txEl>
                                          </p:spTgt>
                                        </p:tgtEl>
                                        <p:attrNameLst>
                                          <p:attrName>style.visibility</p:attrName>
                                        </p:attrNameLst>
                                      </p:cBhvr>
                                      <p:to>
                                        <p:strVal val="visible"/>
                                      </p:to>
                                    </p:set>
                                    <p:animEffect transition="in" filter="fade">
                                      <p:cBhvr>
                                        <p:cTn id="17" dur="2000"/>
                                        <p:tgtEl>
                                          <p:spTgt spid="808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0899">
                                            <p:txEl>
                                              <p:pRg st="2" end="2"/>
                                            </p:txEl>
                                          </p:spTgt>
                                        </p:tgtEl>
                                        <p:attrNameLst>
                                          <p:attrName>style.visibility</p:attrName>
                                        </p:attrNameLst>
                                      </p:cBhvr>
                                      <p:to>
                                        <p:strVal val="visible"/>
                                      </p:to>
                                    </p:set>
                                    <p:animEffect transition="in" filter="fade">
                                      <p:cBhvr>
                                        <p:cTn id="22" dur="2000"/>
                                        <p:tgtEl>
                                          <p:spTgt spid="808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981075"/>
            <a:ext cx="8229600" cy="1143000"/>
          </a:xfrm>
        </p:spPr>
        <p:txBody>
          <a:bodyPr rtlCol="0">
            <a:normAutofit fontScale="90000"/>
          </a:bodyPr>
          <a:lstStyle/>
          <a:p>
            <a:pPr eaLnBrk="1" fontAlgn="auto" hangingPunct="1">
              <a:spcAft>
                <a:spcPts val="0"/>
              </a:spcAft>
              <a:defRPr/>
            </a:pP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Volba a formulace   </a:t>
            </a:r>
            <a:br>
              <a:rPr lang="cs-CZ" b="1" dirty="0" smtClean="0">
                <a:solidFill>
                  <a:srgbClr val="0070C0"/>
                </a:solidFill>
              </a:rPr>
            </a:br>
            <a:r>
              <a:rPr lang="cs-CZ" b="1" dirty="0" smtClean="0">
                <a:solidFill>
                  <a:srgbClr val="0070C0"/>
                </a:solidFill>
              </a:rPr>
              <a:t>výzkumného problému</a:t>
            </a:r>
            <a:endParaRPr lang="cs-CZ" b="1" dirty="0">
              <a:solidFill>
                <a:srgbClr val="0070C0"/>
              </a:solidFill>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TotalTime>
  <Words>409</Words>
  <Application>Microsoft Office PowerPoint</Application>
  <PresentationFormat>Předvádění na obrazovce (4:3)</PresentationFormat>
  <Paragraphs>98</Paragraphs>
  <Slides>15</Slides>
  <Notes>1</Notes>
  <HiddenSlides>0</HiddenSlides>
  <MMClips>0</MMClips>
  <ScaleCrop>false</ScaleCrop>
  <HeadingPairs>
    <vt:vector size="6" baseType="variant">
      <vt:variant>
        <vt:lpstr>Motiv</vt:lpstr>
      </vt:variant>
      <vt:variant>
        <vt:i4>2</vt:i4>
      </vt:variant>
      <vt:variant>
        <vt:lpstr>Vložené servery OLE</vt:lpstr>
      </vt:variant>
      <vt:variant>
        <vt:i4>1</vt:i4>
      </vt:variant>
      <vt:variant>
        <vt:lpstr>Nadpisy snímků</vt:lpstr>
      </vt:variant>
      <vt:variant>
        <vt:i4>15</vt:i4>
      </vt:variant>
    </vt:vector>
  </HeadingPairs>
  <TitlesOfParts>
    <vt:vector size="18" baseType="lpstr">
      <vt:lpstr>Motiv sady Office</vt:lpstr>
      <vt:lpstr>Jmění</vt:lpstr>
      <vt:lpstr>Document</vt:lpstr>
      <vt:lpstr>Co je to empirický výzkum</vt:lpstr>
      <vt:lpstr>Co je věda I.</vt:lpstr>
      <vt:lpstr>Snímek 3</vt:lpstr>
      <vt:lpstr>Hl. zásady sociálních věd:</vt:lpstr>
      <vt:lpstr>Hl. předpoklady pozitivismu</vt:lpstr>
      <vt:lpstr>Co dělá vědu vědou?</vt:lpstr>
      <vt:lpstr> MODEL EMPIRICKÉ VĚDY </vt:lpstr>
      <vt:lpstr>Cíle výzkumu </vt:lpstr>
      <vt:lpstr>     Volba a formulace    výzkumného problému</vt:lpstr>
      <vt:lpstr>Na začátku výzkumu se musíme rozhodnout:</vt:lpstr>
      <vt:lpstr>Testování vs. porozumění</vt:lpstr>
      <vt:lpstr>Rozlišujeme:</vt:lpstr>
      <vt:lpstr>Zadání</vt:lpstr>
      <vt:lpstr>Úkol na další hodinu (na 9.3.)</vt:lpstr>
      <vt:lpstr>Doporučená literatura</vt:lpstr>
    </vt:vector>
  </TitlesOfParts>
  <Company>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katrnak</dc:creator>
  <cp:lastModifiedBy>aaaa</cp:lastModifiedBy>
  <cp:revision>112</cp:revision>
  <dcterms:created xsi:type="dcterms:W3CDTF">2010-11-11T11:06:05Z</dcterms:created>
  <dcterms:modified xsi:type="dcterms:W3CDTF">2016-02-24T11:44:32Z</dcterms:modified>
</cp:coreProperties>
</file>