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78" r:id="rId2"/>
  </p:sldMasterIdLst>
  <p:notesMasterIdLst>
    <p:notesMasterId r:id="rId20"/>
  </p:notesMasterIdLst>
  <p:handoutMasterIdLst>
    <p:handoutMasterId r:id="rId21"/>
  </p:handoutMasterIdLst>
  <p:sldIdLst>
    <p:sldId id="273" r:id="rId3"/>
    <p:sldId id="274" r:id="rId4"/>
    <p:sldId id="288" r:id="rId5"/>
    <p:sldId id="291" r:id="rId6"/>
    <p:sldId id="284" r:id="rId7"/>
    <p:sldId id="285" r:id="rId8"/>
    <p:sldId id="283" r:id="rId9"/>
    <p:sldId id="276" r:id="rId10"/>
    <p:sldId id="287" r:id="rId11"/>
    <p:sldId id="290" r:id="rId12"/>
    <p:sldId id="286" r:id="rId13"/>
    <p:sldId id="275" r:id="rId14"/>
    <p:sldId id="263" r:id="rId15"/>
    <p:sldId id="264" r:id="rId16"/>
    <p:sldId id="265" r:id="rId17"/>
    <p:sldId id="277" r:id="rId18"/>
    <p:sldId id="257" r:id="rId19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66"/>
    <a:srgbClr val="D6CE2A"/>
    <a:srgbClr val="FFCCFF"/>
    <a:srgbClr val="FF99FF"/>
    <a:srgbClr val="97BAFF"/>
    <a:srgbClr val="FFFF99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0" autoAdjust="0"/>
    <p:restoredTop sz="94617" autoAdjust="0"/>
  </p:normalViewPr>
  <p:slideViewPr>
    <p:cSldViewPr>
      <p:cViewPr varScale="1">
        <p:scale>
          <a:sx n="119" d="100"/>
          <a:sy n="11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A65C3C-FC6A-48C0-A147-6F57C8E86F7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7888"/>
            <a:ext cx="493871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FD60FF-3948-4916-8DA4-CD079DE59A5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dirty="0" smtClean="0"/>
              <a:t>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D9346-CAED-46E9-9681-2A66D1C30108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C1BBE-E513-42AB-B1ED-5B0F34DB987A}" type="slidenum">
              <a:rPr lang="cs-CZ"/>
              <a:pPr/>
              <a:t>17</a:t>
            </a:fld>
            <a:endParaRPr lang="cs-CZ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BDED742D-C622-450B-BEE2-6F473D444A4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F845B-3594-4E68-BF2B-E5A8A822CB8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A4A84-3D27-4654-AC70-91A4D3D981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742D-C622-450B-BEE2-6F473D444A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8826-7CEF-45B6-9C98-C2DB7CC2F7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205-32CE-4E0F-8912-083386ADB0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C5E5-50BF-4B02-8CC2-DF059BB5B2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F53-E1A4-4ACE-BFA3-934942E96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48B5-FE2C-4C04-A847-4876D3F1A9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92C8-8AE2-47D5-ACD3-127600D0C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6BD5-4C2C-4106-AA40-B83AF17547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68826-7CEF-45B6-9C98-C2DB7CC2F79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3DFE-5AB8-4914-8EA1-4E0C11ECEA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845B-3594-4E68-BF2B-E5A8A822CB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4A84-3D27-4654-AC70-91A4D3D981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32205-32CE-4E0F-8912-083386ADB0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6C5E5-50BF-4B02-8CC2-DF059BB5B2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4AF53-E1A4-4ACE-BFA3-934942E962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B48B5-FE2C-4C04-A847-4876D3F1A94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092C8-8AE2-47D5-ACD3-127600D0CA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B6BD5-4C2C-4106-AA40-B83AF17547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03DFE-5AB8-4914-8EA1-4E0C11ECEA7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ED77CA48-11A4-40CF-AAC7-ABE73DA30E8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7CA48-11A4-40CF-AAC7-ABE73DA30E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3768" y="692696"/>
            <a:ext cx="5972200" cy="1143000"/>
          </a:xfrm>
        </p:spPr>
        <p:txBody>
          <a:bodyPr/>
          <a:lstStyle/>
          <a:p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Logika a metody výběru vzorku</a:t>
            </a:r>
            <a:r>
              <a:rPr lang="cs-CZ" sz="4000" dirty="0" smtClean="0"/>
              <a:t> </a:t>
            </a:r>
            <a:endParaRPr lang="cs-CZ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3501008"/>
            <a:ext cx="6400800" cy="66280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Calibri" pitchFamily="34" charset="0"/>
                <a:cs typeface="Calibri" pitchFamily="34" charset="0"/>
              </a:rPr>
              <a:t> Základní pojmy výběrových šetření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 Způsoby výběru vzorku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91880" y="2564904"/>
            <a:ext cx="1564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20. 4. 2016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3. Velikost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905000"/>
            <a:ext cx="7634808" cy="4114800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pPr lvl="1"/>
            <a:r>
              <a:rPr lang="cs-CZ" dirty="0" smtClean="0"/>
              <a:t> S rostoucí velikostí vzorku se rozdíl mezi strukturou populace a vzorku zmenšuje.</a:t>
            </a:r>
          </a:p>
          <a:p>
            <a:pPr lvl="1">
              <a:buNone/>
            </a:pPr>
            <a:r>
              <a:rPr lang="cs-CZ" dirty="0" smtClean="0"/>
              <a:t>ALE!</a:t>
            </a:r>
            <a:endParaRPr lang="cs-CZ" dirty="0"/>
          </a:p>
          <a:p>
            <a:pPr lvl="1"/>
            <a:r>
              <a:rPr lang="cs-CZ" dirty="0" smtClean="0"/>
              <a:t> Menší reprezentativní je „lepší“ než velký nereprezentativní vzorek. </a:t>
            </a:r>
            <a:endParaRPr lang="cs-CZ" dirty="0"/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4. Návratnost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a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reprezentativita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 lvl="1"/>
            <a:r>
              <a:rPr lang="cs-CZ" dirty="0"/>
              <a:t>V případě výběrového šetření = kolik z rozdaných dotazníků se nám vrátilo.</a:t>
            </a:r>
          </a:p>
          <a:p>
            <a:pPr lvl="1"/>
            <a:r>
              <a:rPr lang="cs-CZ" dirty="0"/>
              <a:t>V případě ankety = jaké procento </a:t>
            </a:r>
            <a:r>
              <a:rPr lang="cs-CZ" dirty="0" smtClean="0"/>
              <a:t>nám </a:t>
            </a:r>
            <a:r>
              <a:rPr lang="cs-CZ" dirty="0"/>
              <a:t>vyplnilo </a:t>
            </a:r>
            <a:r>
              <a:rPr lang="cs-CZ" dirty="0" smtClean="0"/>
              <a:t>dotazníky (ovšem nevíme % z čeho?).</a:t>
            </a:r>
            <a:endParaRPr lang="cs-CZ" dirty="0"/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bg2"/>
                </a:solidFill>
              </a:rPr>
              <a:t>Způsoby výběru vzorku: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19300"/>
            <a:ext cx="8229600" cy="2838450"/>
          </a:xfrm>
          <a:ln>
            <a:solidFill>
              <a:srgbClr val="8CCA3A"/>
            </a:solidFill>
          </a:ln>
        </p:spPr>
        <p:txBody>
          <a:bodyPr/>
          <a:lstStyle/>
          <a:p>
            <a:pPr algn="ctr"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8CCA3A"/>
                </a:solidFill>
              </a:rPr>
              <a:t>(1) Výběr založený na pravděpodobnosti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9A941E"/>
                </a:solidFill>
              </a:rPr>
              <a:t>(2) Záměrný výběr </a:t>
            </a:r>
            <a:r>
              <a:rPr lang="cs-CZ" smtClean="0">
                <a:solidFill>
                  <a:srgbClr val="9A941E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CC9900"/>
                </a:solidFill>
              </a:rPr>
              <a:t>(3) Výběry nezaložené na pravděpodobnosti</a:t>
            </a:r>
            <a:endParaRPr lang="cs-CZ" smtClean="0">
              <a:solidFill>
                <a:srgbClr val="9A941E"/>
              </a:solidFill>
            </a:endParaRPr>
          </a:p>
          <a:p>
            <a:pPr algn="ctr" eaLnBrk="1" hangingPunct="1"/>
            <a:endParaRPr lang="cs-CZ" smtClean="0">
              <a:solidFill>
                <a:srgbClr val="9A941E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accent1"/>
                </a:solidFill>
              </a:rPr>
              <a:t>Výběr založený na pravděpodobnosti - typy:</a:t>
            </a:r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prostý </a:t>
            </a:r>
            <a:r>
              <a:rPr lang="cs-CZ" dirty="0"/>
              <a:t>náhodný výběr </a:t>
            </a:r>
          </a:p>
          <a:p>
            <a:r>
              <a:rPr lang="cs-CZ" dirty="0"/>
              <a:t>systematický výběr</a:t>
            </a:r>
          </a:p>
          <a:p>
            <a:r>
              <a:rPr lang="cs-CZ" dirty="0"/>
              <a:t>vícestupňový výběr…..</a:t>
            </a:r>
            <a:r>
              <a:rPr lang="cs-CZ" dirty="0">
                <a:sym typeface="Symbol" pitchFamily="18" charset="2"/>
              </a:rPr>
              <a:t> skupinkový výběr</a:t>
            </a:r>
          </a:p>
          <a:p>
            <a:r>
              <a:rPr lang="cs-CZ" dirty="0">
                <a:sym typeface="Symbol" pitchFamily="18" charset="2"/>
              </a:rPr>
              <a:t>stratifikovaný výběr  proporční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sym typeface="Symbol" pitchFamily="18" charset="2"/>
              </a:rPr>
              <a:t>					  disproporční</a:t>
            </a:r>
          </a:p>
          <a:p>
            <a:r>
              <a:rPr lang="cs-CZ" dirty="0">
                <a:sym typeface="Symbol" pitchFamily="18" charset="2"/>
              </a:rPr>
              <a:t>panel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bg2"/>
                </a:solidFill>
              </a:rPr>
              <a:t>Záměrný výběr: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19300"/>
            <a:ext cx="8229600" cy="2014538"/>
          </a:xfrm>
        </p:spPr>
        <p:txBody>
          <a:bodyPr/>
          <a:lstStyle/>
          <a:p>
            <a:pPr algn="ctr"/>
            <a:endParaRPr lang="cs-CZ"/>
          </a:p>
          <a:p>
            <a:pPr algn="ctr"/>
            <a:r>
              <a:rPr lang="cs-CZ"/>
              <a:t>kvótní výběr neboli též quasi-reprezentativní výběr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CC9900"/>
                </a:solidFill>
              </a:rPr>
              <a:t>Výběry nezaložené na pravděpodobnosti:</a:t>
            </a: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362200"/>
            <a:ext cx="7772400" cy="3124200"/>
          </a:xfrm>
        </p:spPr>
        <p:txBody>
          <a:bodyPr/>
          <a:lstStyle/>
          <a:p>
            <a:r>
              <a:rPr lang="cs-CZ" dirty="0"/>
              <a:t>nahodilý výběr </a:t>
            </a:r>
          </a:p>
          <a:p>
            <a:r>
              <a:rPr lang="cs-CZ" dirty="0"/>
              <a:t>výběr soudců (expertů)</a:t>
            </a:r>
          </a:p>
          <a:p>
            <a:r>
              <a:rPr lang="cs-CZ" dirty="0">
                <a:sym typeface="Symbol" pitchFamily="18" charset="2"/>
              </a:rPr>
              <a:t>řetězový výběr (tzv. sněhová koule)</a:t>
            </a:r>
          </a:p>
          <a:p>
            <a:r>
              <a:rPr lang="cs-CZ" dirty="0" err="1">
                <a:sym typeface="Symbol" pitchFamily="18" charset="2"/>
              </a:rPr>
              <a:t>samovýběr</a:t>
            </a:r>
            <a:r>
              <a:rPr lang="cs-CZ" dirty="0">
                <a:sym typeface="Symbol" pitchFamily="18" charset="2"/>
              </a:rPr>
              <a:t> </a:t>
            </a:r>
            <a:r>
              <a:rPr lang="cs-CZ" dirty="0" smtClean="0">
                <a:sym typeface="Symbol" pitchFamily="18" charset="2"/>
              </a:rPr>
              <a:t>(anketa)</a:t>
            </a:r>
            <a:endParaRPr lang="cs-CZ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cs-CZ" dirty="0">
                <a:sym typeface="Symbol" pitchFamily="18" charset="2"/>
              </a:rPr>
              <a:t>			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Při hodnocení kvality se ptáme</a:t>
            </a:r>
            <a:endParaRPr lang="cs-CZ" sz="3600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683568" y="1844824"/>
            <a:ext cx="7772400" cy="4464496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 smtClean="0"/>
              <a:t>Kdo prováděl šetření?</a:t>
            </a:r>
          </a:p>
          <a:p>
            <a:r>
              <a:rPr lang="cs-CZ" i="1" dirty="0" smtClean="0"/>
              <a:t>Jaká byla populace?</a:t>
            </a:r>
          </a:p>
          <a:p>
            <a:r>
              <a:rPr lang="cs-CZ" i="1" dirty="0" smtClean="0"/>
              <a:t>Jaká byla opora výběru?</a:t>
            </a:r>
          </a:p>
          <a:p>
            <a:r>
              <a:rPr lang="cs-CZ" i="1" dirty="0" smtClean="0"/>
              <a:t>Jak byl vzorek vybrán?</a:t>
            </a:r>
          </a:p>
          <a:p>
            <a:r>
              <a:rPr lang="cs-CZ" i="1" dirty="0" smtClean="0"/>
              <a:t>Jak byl vzorek veliký?</a:t>
            </a:r>
          </a:p>
          <a:p>
            <a:r>
              <a:rPr lang="cs-CZ" i="1" dirty="0" smtClean="0"/>
              <a:t>Jaká byla návratnost?</a:t>
            </a:r>
          </a:p>
          <a:p>
            <a:r>
              <a:rPr lang="cs-CZ" i="1" dirty="0" smtClean="0"/>
              <a:t>Jak byli jedinci kontaktováni?</a:t>
            </a:r>
          </a:p>
          <a:p>
            <a:r>
              <a:rPr lang="cs-CZ" i="1" dirty="0" smtClean="0"/>
              <a:t>Bylo šetření ovlivněno něčím, co mohlo ovlivnit odpovědi? 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04248" y="6165304"/>
            <a:ext cx="1758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err="1" smtClean="0"/>
              <a:t>Hendl</a:t>
            </a:r>
            <a:r>
              <a:rPr lang="cs-CZ" sz="2000" i="1" dirty="0" smtClean="0"/>
              <a:t>, J., 2004</a:t>
            </a:r>
            <a:endParaRPr lang="cs-CZ" sz="2000" i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60648"/>
            <a:ext cx="6259860" cy="1143000"/>
          </a:xfrm>
        </p:spPr>
        <p:txBody>
          <a:bodyPr/>
          <a:lstStyle/>
          <a:p>
            <a:pPr algn="l"/>
            <a:r>
              <a:rPr lang="cs-CZ" dirty="0"/>
              <a:t>Literatura</a:t>
            </a:r>
          </a:p>
        </p:txBody>
      </p:sp>
      <p:sp useBgFill="1"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12776"/>
            <a:ext cx="7772400" cy="432048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endParaRPr lang="cs-CZ" sz="4500" dirty="0" smtClean="0"/>
          </a:p>
          <a:p>
            <a:pPr>
              <a:lnSpc>
                <a:spcPct val="90000"/>
              </a:lnSpc>
            </a:pPr>
            <a:r>
              <a:rPr lang="cs-CZ" sz="4500" dirty="0" err="1" smtClean="0"/>
              <a:t>Disman</a:t>
            </a:r>
            <a:r>
              <a:rPr lang="cs-CZ" sz="4500" dirty="0"/>
              <a:t>, M.: </a:t>
            </a:r>
            <a:r>
              <a:rPr lang="cs-CZ" sz="4500" b="1" i="1" dirty="0"/>
              <a:t>Jak se vyrábí sociologická znalost</a:t>
            </a:r>
            <a:r>
              <a:rPr lang="cs-CZ" sz="4500" b="1" dirty="0"/>
              <a:t>. </a:t>
            </a:r>
            <a:r>
              <a:rPr lang="cs-CZ" sz="4500" dirty="0"/>
              <a:t>Praha: Karolinum, 1993.</a:t>
            </a:r>
          </a:p>
          <a:p>
            <a:pPr>
              <a:lnSpc>
                <a:spcPct val="90000"/>
              </a:lnSpc>
            </a:pPr>
            <a:r>
              <a:rPr lang="cs-CZ" sz="4500" dirty="0" err="1"/>
              <a:t>Hendl</a:t>
            </a:r>
            <a:r>
              <a:rPr lang="cs-CZ" sz="4500" dirty="0"/>
              <a:t>, J.: </a:t>
            </a:r>
            <a:r>
              <a:rPr lang="cs-CZ" sz="4500" b="1" i="1" dirty="0"/>
              <a:t>Přehled statistických metod zpracování dat</a:t>
            </a:r>
            <a:r>
              <a:rPr lang="cs-CZ" sz="4500" b="1" dirty="0"/>
              <a:t>. </a:t>
            </a:r>
            <a:r>
              <a:rPr lang="cs-CZ" sz="4500" dirty="0"/>
              <a:t>Praha: Portál, 2004</a:t>
            </a:r>
            <a:r>
              <a:rPr lang="cs-CZ" sz="45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sz="4500" dirty="0" smtClean="0"/>
              <a:t>Krejčí, J.: </a:t>
            </a:r>
            <a:r>
              <a:rPr lang="cs-CZ" sz="4500" b="1" i="1" dirty="0" smtClean="0"/>
              <a:t>Kvalita výběrových šetření a standardy </a:t>
            </a:r>
            <a:br>
              <a:rPr lang="cs-CZ" sz="4500" b="1" i="1" dirty="0" smtClean="0"/>
            </a:br>
            <a:r>
              <a:rPr lang="cs-CZ" sz="4500" b="1" i="1" dirty="0" smtClean="0"/>
              <a:t>v sociálním výzkumu </a:t>
            </a:r>
            <a:r>
              <a:rPr lang="cs-CZ" sz="4500" dirty="0" smtClean="0"/>
              <a:t>(studijní materiál). Sociologický ústav AV ČR, Praha 2011.</a:t>
            </a:r>
            <a:endParaRPr lang="cs-CZ" sz="4500" dirty="0"/>
          </a:p>
          <a:p>
            <a:pPr>
              <a:lnSpc>
                <a:spcPct val="90000"/>
              </a:lnSpc>
              <a:buFontTx/>
              <a:buNone/>
            </a:pPr>
            <a:endParaRPr lang="cs-CZ" sz="45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4500" dirty="0" smtClean="0"/>
              <a:t>Pro </a:t>
            </a:r>
            <a:r>
              <a:rPr lang="cs-CZ" sz="4500" dirty="0"/>
              <a:t>příp. vážnější zájem o oblast empirických výzkumů:</a:t>
            </a:r>
          </a:p>
          <a:p>
            <a:pPr>
              <a:lnSpc>
                <a:spcPct val="90000"/>
              </a:lnSpc>
            </a:pPr>
            <a:r>
              <a:rPr lang="cs-CZ" sz="4500" dirty="0"/>
              <a:t>Krejčí, J.: </a:t>
            </a:r>
            <a:r>
              <a:rPr lang="cs-CZ" sz="4500" b="1" i="1" dirty="0"/>
              <a:t>Kvalita </a:t>
            </a:r>
            <a:r>
              <a:rPr lang="cs-CZ" sz="4500" b="1" i="1" dirty="0" err="1"/>
              <a:t>sociálněvědních</a:t>
            </a:r>
            <a:r>
              <a:rPr lang="cs-CZ" sz="4500" b="1" i="1" dirty="0"/>
              <a:t> výběrových šetření</a:t>
            </a:r>
            <a:r>
              <a:rPr lang="cs-CZ" sz="4500" b="1" dirty="0"/>
              <a:t>.</a:t>
            </a:r>
            <a:r>
              <a:rPr lang="cs-CZ" sz="4500" dirty="0"/>
              <a:t> Praha 2008.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dirty="0"/>
          </a:p>
          <a:p>
            <a:pPr>
              <a:lnSpc>
                <a:spcPct val="90000"/>
              </a:lnSpc>
              <a:buFontTx/>
              <a:buNone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ZÁKLADNÍ POJMY  VÝBĚROVÉHO ŠETŘENÍ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72816"/>
            <a:ext cx="8064896" cy="41148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Cílová populace </a:t>
            </a:r>
            <a:r>
              <a:rPr lang="cs-CZ" sz="3200" dirty="0" smtClean="0">
                <a:cs typeface="Times New Roman" pitchFamily="18" charset="0"/>
              </a:rPr>
              <a:t>je soubor jednotek, </a:t>
            </a:r>
            <a:br>
              <a:rPr lang="cs-CZ" sz="3200" dirty="0" smtClean="0">
                <a:cs typeface="Times New Roman" pitchFamily="18" charset="0"/>
              </a:rPr>
            </a:br>
            <a:r>
              <a:rPr lang="cs-CZ" sz="3200" dirty="0" smtClean="0">
                <a:cs typeface="Times New Roman" pitchFamily="18" charset="0"/>
              </a:rPr>
              <a:t>o kterém předpokládáme, že jsou pro něj závěry platné </a:t>
            </a:r>
            <a:r>
              <a:rPr lang="cs-CZ" b="1" dirty="0" smtClean="0"/>
              <a:t>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Základní </a:t>
            </a:r>
            <a:r>
              <a:rPr lang="cs-CZ" dirty="0">
                <a:solidFill>
                  <a:srgbClr val="FF0000"/>
                </a:solidFill>
              </a:rPr>
              <a:t>soubor </a:t>
            </a:r>
            <a:r>
              <a:rPr lang="cs-CZ" dirty="0" smtClean="0"/>
              <a:t>je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soubor jedinců/jednotek</a:t>
            </a:r>
            <a:r>
              <a:rPr lang="cs-CZ" dirty="0"/>
              <a:t>, </a:t>
            </a:r>
            <a:r>
              <a:rPr lang="cs-CZ" sz="3200" dirty="0" smtClean="0">
                <a:cs typeface="Times New Roman" pitchFamily="18" charset="0"/>
              </a:rPr>
              <a:t> které v dané situaci zastupují cílovou populaci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Vzorek</a:t>
            </a:r>
            <a:r>
              <a:rPr lang="cs-CZ" dirty="0"/>
              <a:t> = skupina jedinců/jednotek, které skutečně pozorujeme.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Reprezentativita</a:t>
            </a:r>
            <a:r>
              <a:rPr lang="cs-CZ" dirty="0" smtClean="0"/>
              <a:t> </a:t>
            </a:r>
            <a:r>
              <a:rPr lang="cs-CZ" dirty="0"/>
              <a:t>= vlastnost vzorku imitovat strukturu populace.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05000"/>
            <a:ext cx="7778824" cy="4114800"/>
          </a:xfrm>
        </p:spPr>
        <p:txBody>
          <a:bodyPr/>
          <a:lstStyle/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Cílová populace: obyvatelé ČR</a:t>
            </a:r>
          </a:p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Základní populace: obyvatelé ČR k datu mimo dlouhodobě žijících v cizině (volební seznam)</a:t>
            </a:r>
          </a:p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Výběrový soubor: občané ČR, které skutečně zkoumáme</a:t>
            </a:r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05000"/>
            <a:ext cx="7778824" cy="4114800"/>
          </a:xfrm>
        </p:spPr>
        <p:txBody>
          <a:bodyPr/>
          <a:lstStyle/>
          <a:p>
            <a:pPr marL="457200" indent="-457200" algn="just">
              <a:buNone/>
            </a:pPr>
            <a:r>
              <a:rPr lang="cs-CZ" sz="3200" dirty="0" smtClean="0">
                <a:cs typeface="Times New Roman" pitchFamily="18" charset="0"/>
              </a:rPr>
              <a:t>Cílová populace: </a:t>
            </a:r>
            <a:r>
              <a:rPr lang="cs-CZ" sz="3200" dirty="0" smtClean="0">
                <a:cs typeface="Times New Roman" pitchFamily="18" charset="0"/>
              </a:rPr>
              <a:t>organizace ČR</a:t>
            </a:r>
            <a:endParaRPr lang="cs-CZ" sz="3200" dirty="0" smtClean="0"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cs-CZ" sz="3200" dirty="0" smtClean="0">
                <a:cs typeface="Times New Roman" pitchFamily="18" charset="0"/>
              </a:rPr>
              <a:t>Základní populace: </a:t>
            </a:r>
            <a:r>
              <a:rPr lang="cs-CZ" sz="3200" dirty="0" smtClean="0">
                <a:cs typeface="Times New Roman" pitchFamily="18" charset="0"/>
              </a:rPr>
              <a:t>organizace registrované v </a:t>
            </a:r>
            <a:r>
              <a:rPr lang="cs-CZ" sz="3200" dirty="0" smtClean="0">
                <a:cs typeface="Times New Roman" pitchFamily="18" charset="0"/>
              </a:rPr>
              <a:t>ČR k </a:t>
            </a:r>
            <a:r>
              <a:rPr lang="cs-CZ" sz="3200" dirty="0" smtClean="0">
                <a:cs typeface="Times New Roman" pitchFamily="18" charset="0"/>
              </a:rPr>
              <a:t>datu (veřejný rejstřík právnických osob)</a:t>
            </a:r>
            <a:endParaRPr lang="cs-CZ" sz="3200" dirty="0" smtClean="0"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cs-CZ" sz="3200" dirty="0" smtClean="0">
                <a:cs typeface="Times New Roman" pitchFamily="18" charset="0"/>
              </a:rPr>
              <a:t>Výběrový soubor</a:t>
            </a:r>
            <a:r>
              <a:rPr lang="cs-CZ" sz="3200" dirty="0" smtClean="0">
                <a:cs typeface="Times New Roman" pitchFamily="18" charset="0"/>
              </a:rPr>
              <a:t>: vybrané organizace </a:t>
            </a:r>
            <a:br>
              <a:rPr lang="cs-CZ" sz="3200" dirty="0" smtClean="0">
                <a:cs typeface="Times New Roman" pitchFamily="18" charset="0"/>
              </a:rPr>
            </a:br>
            <a:r>
              <a:rPr lang="cs-CZ" sz="3200" dirty="0" smtClean="0">
                <a:cs typeface="Times New Roman" pitchFamily="18" charset="0"/>
              </a:rPr>
              <a:t>(z rejstříku), které skutečně zkoumáme</a:t>
            </a:r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Reprezentativita</a:t>
            </a:r>
            <a:endParaRPr lang="cs-CZ" dirty="0"/>
          </a:p>
        </p:txBody>
      </p:sp>
      <p:pic>
        <p:nvPicPr>
          <p:cNvPr id="6148" name="Picture 4" descr="Populac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2275" y="2781300"/>
            <a:ext cx="5715000" cy="952500"/>
          </a:xfrm>
          <a:noFill/>
          <a:ln/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71750" y="205105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555875" y="1844675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Cílová populace</a:t>
            </a:r>
          </a:p>
        </p:txBody>
      </p: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Reprezentativita</a:t>
            </a:r>
            <a:endParaRPr lang="cs-CZ" dirty="0"/>
          </a:p>
        </p:txBody>
      </p:sp>
      <p:pic>
        <p:nvPicPr>
          <p:cNvPr id="22531" name="Picture 3" descr="Populac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2708275"/>
            <a:ext cx="5545137" cy="962025"/>
          </a:xfrm>
          <a:noFill/>
          <a:ln/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571750" y="205105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555875" y="1844675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Cílová populace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627313" y="4292600"/>
            <a:ext cx="4103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Reprezentativní vzorek</a:t>
            </a:r>
          </a:p>
        </p:txBody>
      </p:sp>
      <p:pic>
        <p:nvPicPr>
          <p:cNvPr id="22535" name="Picture 7" descr="Repre_vzore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79838" y="5229225"/>
            <a:ext cx="1905000" cy="952500"/>
          </a:xfrm>
          <a:noFill/>
          <a:ln/>
        </p:spPr>
      </p:pic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Reprezentativita</a:t>
            </a:r>
            <a:endParaRPr lang="cs-CZ" dirty="0"/>
          </a:p>
        </p:txBody>
      </p:sp>
      <p:pic>
        <p:nvPicPr>
          <p:cNvPr id="24579" name="Picture 3" descr="Populac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2708275"/>
            <a:ext cx="5545137" cy="962025"/>
          </a:xfrm>
          <a:noFill/>
          <a:ln/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571750" y="205105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555875" y="1844675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Cílová populace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627313" y="4292600"/>
            <a:ext cx="4103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Anketa-samovýběr-nahodilý nereprezentativní vzorek</a:t>
            </a:r>
          </a:p>
        </p:txBody>
      </p:sp>
      <p:pic>
        <p:nvPicPr>
          <p:cNvPr id="24585" name="Picture 9" descr="Nerepre_vzore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5300663"/>
            <a:ext cx="1905000" cy="952500"/>
          </a:xfrm>
          <a:noFill/>
          <a:ln/>
        </p:spPr>
      </p:pic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620688"/>
            <a:ext cx="6331868" cy="1143000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Kritéria reprezentativnosti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71600" y="3068960"/>
            <a:ext cx="727280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Musí existovat tzv. </a:t>
            </a:r>
            <a:r>
              <a:rPr lang="cs-CZ" sz="3600" b="1" dirty="0" smtClean="0">
                <a:cs typeface="Times New Roman" pitchFamily="18" charset="0"/>
              </a:rPr>
              <a:t>opora výběru</a:t>
            </a:r>
          </a:p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Adekvátní výběr vzorku </a:t>
            </a:r>
          </a:p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Velikost vzorku</a:t>
            </a:r>
          </a:p>
          <a:p>
            <a:pPr marL="457200" indent="-45720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Návratnost – </a:t>
            </a:r>
            <a:r>
              <a:rPr lang="cs-CZ" sz="2800" dirty="0" smtClean="0">
                <a:cs typeface="Times New Roman" pitchFamily="18" charset="0"/>
              </a:rPr>
              <a:t>k </a:t>
            </a:r>
            <a:r>
              <a:rPr lang="cs-CZ" sz="2800" dirty="0" err="1" smtClean="0">
                <a:cs typeface="Times New Roman" pitchFamily="18" charset="0"/>
              </a:rPr>
              <a:t>ot</a:t>
            </a:r>
            <a:r>
              <a:rPr lang="cs-CZ" sz="2800" dirty="0" smtClean="0">
                <a:cs typeface="Times New Roman" pitchFamily="18" charset="0"/>
              </a:rPr>
              <a:t>. návratnosti viz zejm.</a:t>
            </a:r>
          </a:p>
          <a:p>
            <a:pPr marL="457200" indent="-457200"/>
            <a:r>
              <a:rPr lang="cs-CZ" sz="2000" dirty="0" smtClean="0">
                <a:cs typeface="Times New Roman" pitchFamily="18" charset="0"/>
              </a:rPr>
              <a:t>	</a:t>
            </a:r>
            <a:r>
              <a:rPr lang="cs-CZ" sz="2000" dirty="0" smtClean="0">
                <a:latin typeface="Times New Roman"/>
                <a:cs typeface="Times New Roman"/>
              </a:rPr>
              <a:t>→ </a:t>
            </a:r>
            <a:r>
              <a:rPr lang="cs-CZ" sz="2000" dirty="0" smtClean="0">
                <a:cs typeface="Times New Roman" pitchFamily="18" charset="0"/>
              </a:rPr>
              <a:t>Krejčí, 2011 (viz literatura), od str. 22.</a:t>
            </a:r>
            <a:endParaRPr lang="cs-CZ" sz="20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sz="4000" dirty="0" smtClean="0"/>
              <a:t>Opora výběru</a:t>
            </a:r>
            <a:endParaRPr lang="cs-CZ" sz="40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(volební seznam, </a:t>
            </a:r>
            <a:r>
              <a:rPr lang="cs-CZ" dirty="0" err="1" smtClean="0"/>
              <a:t>seznam</a:t>
            </a:r>
            <a:r>
              <a:rPr lang="cs-CZ" dirty="0" smtClean="0"/>
              <a:t> studentů, čtenářů knihovny, ….)</a:t>
            </a:r>
            <a:endParaRPr lang="cs-CZ" dirty="0"/>
          </a:p>
          <a:p>
            <a:r>
              <a:rPr lang="cs-CZ" dirty="0"/>
              <a:t>Ze zvoleného seznamu můžeme náhodně vylosovat </a:t>
            </a:r>
            <a:r>
              <a:rPr lang="cs-CZ" dirty="0" smtClean="0"/>
              <a:t>x jednotek… </a:t>
            </a:r>
            <a:r>
              <a:rPr lang="cs-CZ" dirty="0"/>
              <a:t>Či rozlišit např. podle věku, </a:t>
            </a:r>
            <a:r>
              <a:rPr lang="cs-CZ" dirty="0" smtClean="0"/>
              <a:t>ročníku, apod</a:t>
            </a:r>
            <a:r>
              <a:rPr lang="cs-CZ" dirty="0"/>
              <a:t>. a z každé této skupiny vylosovat náhodně </a:t>
            </a:r>
            <a:r>
              <a:rPr lang="cs-CZ" dirty="0" smtClean="0"/>
              <a:t>X </a:t>
            </a:r>
            <a:r>
              <a:rPr lang="cs-CZ" dirty="0"/>
              <a:t>čtenářů… apod. </a:t>
            </a:r>
          </a:p>
        </p:txBody>
      </p: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Ozvěna">
  <a:themeElements>
    <a:clrScheme name="Ozvěna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zvě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zvěn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393</Words>
  <Application>Microsoft Office PowerPoint</Application>
  <PresentationFormat>Předvádění na obrazovce (4:3)</PresentationFormat>
  <Paragraphs>88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Ozvěna</vt:lpstr>
      <vt:lpstr>Motiv sady Office</vt:lpstr>
      <vt:lpstr> Logika a metody výběru vzorku </vt:lpstr>
      <vt:lpstr>ZÁKLADNÍ POJMY  VÝBĚROVÉHO ŠETŘENÍ </vt:lpstr>
      <vt:lpstr>Příklad 1</vt:lpstr>
      <vt:lpstr>Příklad 2</vt:lpstr>
      <vt:lpstr>Reprezentativita</vt:lpstr>
      <vt:lpstr>Reprezentativita</vt:lpstr>
      <vt:lpstr>Reprezentativita</vt:lpstr>
      <vt:lpstr> Kritéria reprezentativnosti</vt:lpstr>
      <vt:lpstr>1. Opora výběru</vt:lpstr>
      <vt:lpstr>3. Velikost</vt:lpstr>
      <vt:lpstr>4. Návratnost a reprezentativita</vt:lpstr>
      <vt:lpstr>Způsoby výběru vzorku:</vt:lpstr>
      <vt:lpstr>Výběr založený na pravděpodobnosti - typy:</vt:lpstr>
      <vt:lpstr>Záměrný výběr:</vt:lpstr>
      <vt:lpstr>Výběry nezaložené na pravděpodobnosti:</vt:lpstr>
      <vt:lpstr>Při hodnocení kvality se ptáme</vt:lpstr>
      <vt:lpstr>Literatura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</dc:title>
  <dc:creator>laura</dc:creator>
  <cp:lastModifiedBy>aaaa</cp:lastModifiedBy>
  <cp:revision>57</cp:revision>
  <dcterms:created xsi:type="dcterms:W3CDTF">2004-04-08T13:13:28Z</dcterms:created>
  <dcterms:modified xsi:type="dcterms:W3CDTF">2016-04-20T10:43:24Z</dcterms:modified>
</cp:coreProperties>
</file>