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0" r:id="rId2"/>
    <p:sldId id="281" r:id="rId3"/>
    <p:sldId id="291" r:id="rId4"/>
    <p:sldId id="292" r:id="rId5"/>
    <p:sldId id="293" r:id="rId6"/>
    <p:sldId id="294" r:id="rId7"/>
    <p:sldId id="295" r:id="rId8"/>
    <p:sldId id="270" r:id="rId9"/>
    <p:sldId id="296" r:id="rId10"/>
    <p:sldId id="300" r:id="rId11"/>
    <p:sldId id="301" r:id="rId12"/>
    <p:sldId id="26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9" autoAdjust="0"/>
  </p:normalViewPr>
  <p:slideViewPr>
    <p:cSldViewPr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5E91D9-22CD-4EC3-9470-714F7C110E8C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3FAF53-C2F4-4950-936A-113A5CD3CB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A3E7F80-348F-4550-8B21-E0D28E858BB7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C1B6DF5-07A5-40C5-ABDC-7F4B233C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75B0FB-EE23-438A-9D86-F129E7E7D5D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D4914-4034-4E75-8F06-C76091D97E90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99E41C-A38B-46A1-B7C4-0358AAE48E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874B7-AB86-4D9E-847F-9E1D6BFA50BF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437FA-E4C7-48BC-BACD-70F817F786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1F3B2-AD32-4EF8-B691-78F99B69A456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86B66-AE29-445B-9857-07AFCDC45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BB50-9A5E-4408-9455-F2B3A07CA080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1F64-0688-4807-8428-594A3B4FA6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1A29C-E07C-4A57-A938-C8EEF5E5C0B0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0FA95-5512-433E-86D5-F704325F22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721B-D1B4-42D2-AD2E-E2EBE822A5AB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90BB9-BE69-494B-B2EF-AECE0696B0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287A9-A27A-4D3F-BE5F-77653B539C0C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D2608-F289-4E77-B81E-A76E5D228E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207F-6E0E-457F-83DD-CE31453614C0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38992-E71F-4881-912F-59BC719755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A024-AB6E-4378-ABA3-7E8D52EBA548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D975C-2C55-45FF-8066-B1B04E4AA5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31E4-DB2F-4415-B6E9-F2C4ADB56AF8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43E0A-A0B3-44AA-9A5E-30A3732ECA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48CD8-AE26-4C95-8615-2311A400BB1C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79445-6E14-45DC-801E-BB7D6F3B42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CC6228-A349-4EE8-ADEE-28C985B97E64}" type="datetimeFigureOut">
              <a:rPr lang="cs-CZ"/>
              <a:pPr>
                <a:defRPr/>
              </a:pPr>
              <a:t>13.4.2016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BBFB951-0E67-4306-AA3B-567851262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8" r:id="rId2"/>
    <p:sldLayoutId id="2147483686" r:id="rId3"/>
    <p:sldLayoutId id="2147483679" r:id="rId4"/>
    <p:sldLayoutId id="2147483680" r:id="rId5"/>
    <p:sldLayoutId id="2147483681" r:id="rId6"/>
    <p:sldLayoutId id="2147483682" r:id="rId7"/>
    <p:sldLayoutId id="2147483687" r:id="rId8"/>
    <p:sldLayoutId id="2147483688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00213"/>
            <a:ext cx="7772400" cy="1143000"/>
          </a:xfrm>
        </p:spPr>
        <p:txBody>
          <a:bodyPr/>
          <a:lstStyle/>
          <a:p>
            <a:r>
              <a:rPr lang="cs-CZ" b="1" smtClean="0"/>
              <a:t>Dotazník</a:t>
            </a:r>
            <a:endParaRPr 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>
                <a:latin typeface="Calibri" pitchFamily="34" charset="0"/>
                <a:cs typeface="Calibri" pitchFamily="34" charset="0"/>
              </a:rPr>
              <a:t>Základní metodologická pravidla konstrukce dotazníku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3600" dirty="0" smtClean="0">
              <a:latin typeface="Calibri" pitchFamily="34" charset="0"/>
              <a:cs typeface="Calibri" pitchFamily="34" charset="0"/>
            </a:endParaRP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836712"/>
            <a:ext cx="7772400" cy="80962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ZÁKLADNÍ </a:t>
            </a:r>
            <a:r>
              <a:rPr lang="cs-CZ" dirty="0"/>
              <a:t>POJMY  VÝBĚROVÉHO ŠETŘENÍ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b="1" smtClean="0"/>
          </a:p>
          <a:p>
            <a:r>
              <a:rPr lang="cs-CZ" b="1" smtClean="0">
                <a:latin typeface="Calibri" pitchFamily="34" charset="0"/>
                <a:cs typeface="Calibri" pitchFamily="34" charset="0"/>
              </a:rPr>
              <a:t>Populace/ Základní soubor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= soubor jedinců/jednotek, o kterém předpokládáme, že jsou pro něj naše závěry platné.</a:t>
            </a:r>
          </a:p>
          <a:p>
            <a:r>
              <a:rPr lang="cs-CZ" b="1" smtClean="0">
                <a:latin typeface="Calibri" pitchFamily="34" charset="0"/>
                <a:cs typeface="Calibri" pitchFamily="34" charset="0"/>
              </a:rPr>
              <a:t>Vzorek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= skupina jedinců/jednotek, které skutečně pozorujeme.</a:t>
            </a:r>
          </a:p>
          <a:p>
            <a:r>
              <a:rPr lang="cs-CZ" b="1" smtClean="0">
                <a:latin typeface="Calibri" pitchFamily="34" charset="0"/>
                <a:cs typeface="Calibri" pitchFamily="34" charset="0"/>
              </a:rPr>
              <a:t>Reprezentativnost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= schopnost vzorku imitovat vlastnosti (strukturu) populace.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628775"/>
            <a:ext cx="6332537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Kritéria reprezentativnosti</a:t>
            </a:r>
          </a:p>
        </p:txBody>
      </p:sp>
      <p:sp>
        <p:nvSpPr>
          <p:cNvPr id="33795" name="TextovéPole 4"/>
          <p:cNvSpPr txBox="1">
            <a:spLocks noChangeArrowheads="1"/>
          </p:cNvSpPr>
          <p:nvPr/>
        </p:nvSpPr>
        <p:spPr bwMode="auto">
          <a:xfrm>
            <a:off x="1042988" y="3284538"/>
            <a:ext cx="66690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cs-CZ" sz="3600">
                <a:latin typeface="Calibri" pitchFamily="34" charset="0"/>
                <a:cs typeface="Calibri" pitchFamily="34" charset="0"/>
              </a:rPr>
              <a:t>Musí existovat tzv. </a:t>
            </a:r>
            <a:r>
              <a:rPr lang="cs-CZ" sz="3600" b="1">
                <a:latin typeface="Calibri" pitchFamily="34" charset="0"/>
                <a:cs typeface="Calibri" pitchFamily="34" charset="0"/>
              </a:rPr>
              <a:t>opora výběru</a:t>
            </a:r>
          </a:p>
          <a:p>
            <a:pPr marL="457200" indent="-457200">
              <a:buFontTx/>
              <a:buAutoNum type="arabicPeriod"/>
            </a:pPr>
            <a:r>
              <a:rPr lang="cs-CZ" sz="3600">
                <a:latin typeface="Calibri" pitchFamily="34" charset="0"/>
                <a:cs typeface="Calibri" pitchFamily="34" charset="0"/>
              </a:rPr>
              <a:t>Adekvátní výběr vzorku </a:t>
            </a:r>
          </a:p>
          <a:p>
            <a:pPr marL="457200" indent="-457200">
              <a:buFontTx/>
              <a:buAutoNum type="arabicPeriod"/>
            </a:pPr>
            <a:r>
              <a:rPr lang="cs-CZ" sz="2800">
                <a:latin typeface="Tw Cen MT" pitchFamily="34" charset="-18"/>
              </a:rPr>
              <a:t>Velikost vzorku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9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</a:rPr>
              <a:t>Disman</a:t>
            </a:r>
            <a:r>
              <a:rPr lang="cs-CZ" dirty="0" smtClean="0">
                <a:latin typeface="Calibri" pitchFamily="34" charset="0"/>
              </a:rPr>
              <a:t>, Miloslav: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i="1" dirty="0" smtClean="0">
                <a:latin typeface="Calibri" pitchFamily="34" charset="0"/>
              </a:rPr>
              <a:t>	Jak se vyrábí sociologická znalost. </a:t>
            </a:r>
            <a:r>
              <a:rPr lang="cs-CZ" dirty="0" smtClean="0">
                <a:latin typeface="Calibri" pitchFamily="34" charset="0"/>
              </a:rPr>
              <a:t>Karolinum, Praha 2009 (či starší vydání).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  <a:cs typeface="Calibri" pitchFamily="34" charset="0"/>
              </a:rPr>
              <a:t>Hendl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J.: 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Přehled statistických metod zpracování dat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(zejména kap. 1 a 2, str. 17-83). Portál, Praha 2004.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  <a:cs typeface="Calibri" pitchFamily="34" charset="0"/>
              </a:rPr>
              <a:t>Punch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K.F.: 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Základy kvantitativního šetření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Portál, Praha 2008.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</a:rPr>
              <a:t>Surynek</a:t>
            </a:r>
            <a:r>
              <a:rPr lang="cs-CZ" dirty="0" smtClean="0">
                <a:latin typeface="Calibri" pitchFamily="34" charset="0"/>
              </a:rPr>
              <a:t>, A., Komárková, R., Kašparová, E.: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i="1" dirty="0" smtClean="0">
                <a:latin typeface="Calibri" pitchFamily="34" charset="0"/>
              </a:rPr>
              <a:t>	Základy sociologického výzkumu.</a:t>
            </a:r>
            <a:r>
              <a:rPr lang="cs-CZ" dirty="0" smtClean="0">
                <a:latin typeface="Calibri" pitchFamily="34" charset="0"/>
              </a:rPr>
              <a:t> Management </a:t>
            </a:r>
            <a:r>
              <a:rPr lang="cs-CZ" dirty="0" err="1" smtClean="0">
                <a:latin typeface="Calibri" pitchFamily="34" charset="0"/>
              </a:rPr>
              <a:t>Press</a:t>
            </a:r>
            <a:r>
              <a:rPr lang="cs-CZ" dirty="0" smtClean="0">
                <a:latin typeface="Calibri" pitchFamily="34" charset="0"/>
              </a:rPr>
              <a:t>, Praha 2001.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TECHNIKY SBĚRU DAT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3429000" cy="4319587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KVANTITATIVNÍ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VÝZKUM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i="1" dirty="0" smtClean="0"/>
              <a:t>standardizované techniky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b="1" dirty="0" smtClean="0"/>
              <a:t>Dotazník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standardizovaný rozhovor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standardizované pozorování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sekundární analýza dat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kvantitativní obsahová analýza (dokumentů, tisku apod.)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557338"/>
            <a:ext cx="3748087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solidFill>
                  <a:schemeClr val="accent1"/>
                </a:solidFill>
              </a:rPr>
              <a:t>KVALITATIVNÍ VÝZKUM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dirty="0" smtClean="0"/>
              <a:t>nestandardizované techniky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nestandardizované pozorování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 smtClean="0"/>
              <a:t>	(zejména participativní)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nestandardizovaný rozhovor (hloubkový, etnometodologický, atp.)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biografické metody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err="1" smtClean="0"/>
              <a:t>textuální</a:t>
            </a:r>
            <a:r>
              <a:rPr lang="cs-CZ" sz="2200" dirty="0" smtClean="0"/>
              <a:t> obsahová analýza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868362"/>
          </a:xfrm>
        </p:spPr>
        <p:txBody>
          <a:bodyPr/>
          <a:lstStyle/>
          <a:p>
            <a:pPr eaLnBrk="1" hangingPunct="1"/>
            <a:r>
              <a:rPr lang="cs-CZ" smtClean="0"/>
              <a:t>Výhody dotazníku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713288"/>
          </a:xfrm>
        </p:spPr>
        <p:txBody>
          <a:bodyPr/>
          <a:lstStyle/>
          <a:p>
            <a:pPr eaLnBrk="1" hangingPunct="1"/>
            <a:endParaRPr lang="cs-CZ" dirty="0" smtClean="0">
              <a:latin typeface="Arial Rounded MT Bold" pitchFamily="34" charset="0"/>
            </a:endParaRP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málo nákladný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rychlá příprava i zpracování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menší požadavky na počet výzkumníků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možnost získání informací od vzdálených osob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malé požadavky na zaškolení spolupracovníků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větší čas na rozmyšlení pro respondenta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poměrně přesvědčivá anonymita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Nevýhody dotazníku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Nemáme dostatečnou kontrolu</a:t>
            </a:r>
          </a:p>
          <a:p>
            <a:pPr eaLnBrk="1" hangingPunct="1">
              <a:buNone/>
            </a:pPr>
            <a:r>
              <a:rPr lang="cs-CZ" dirty="0" smtClean="0">
                <a:latin typeface="Arial Rounded MT Bold" pitchFamily="34" charset="0"/>
              </a:rPr>
              <a:t>	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Arial Rounded MT Bold" pitchFamily="34" charset="0"/>
              </a:rPr>
              <a:t>možnost přeskočení otázky</a:t>
            </a:r>
          </a:p>
          <a:p>
            <a:pPr eaLnBrk="1" hangingPunct="1">
              <a:buNone/>
            </a:pPr>
            <a:r>
              <a:rPr lang="cs-CZ" dirty="0" smtClean="0">
                <a:latin typeface="Arial Rounded MT Bold" pitchFamily="34" charset="0"/>
              </a:rPr>
              <a:t> 	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Arial Rounded MT Bold" pitchFamily="34" charset="0"/>
              </a:rPr>
              <a:t>možnost zodpovězení jiným člověkem nebo rodinným týmem</a:t>
            </a:r>
          </a:p>
          <a:p>
            <a:pPr eaLnBrk="1" hangingPunct="1">
              <a:buNone/>
            </a:pPr>
            <a:endParaRPr lang="cs-CZ" dirty="0" smtClean="0">
              <a:latin typeface="Arial Rounded MT Bold" pitchFamily="34" charset="0"/>
            </a:endParaRP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nízká návratnost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Vzhled dotazníku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600" dirty="0" smtClean="0"/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dotazník nemá být obsažný a dlouhý (maximálně 40-50 otázek, délka vyplnění po 30 minutách snižuje ochotu dokončení)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má mít dobrou grafickou úpravu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odpudivě působí příliš velký formát – obtížně se s ním zachází, vzbuzuje představu velkého počtu informací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podobně malý formát nutí k velkému soustředění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nejvýhodnější je A4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klást otázky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u="sng" dirty="0" smtClean="0">
                <a:latin typeface="Arial Rounded MT Bold" pitchFamily="34" charset="0"/>
              </a:rPr>
              <a:t>otázky mají být</a:t>
            </a:r>
            <a:r>
              <a:rPr lang="cs-CZ" sz="2600" dirty="0" smtClean="0">
                <a:latin typeface="Arial Rounded MT Bold" pitchFamily="34" charset="0"/>
              </a:rPr>
              <a:t>: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vyčerpávající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srozumitelné, ne příliš dlouhé a složité formulace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jednoznačné, konkrétní (nevhodná je formulace „v poslední době, často“)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nesmí znechutit - způsob vyplnění musí být srozumitelný i člověku s nižším vzděláním</a:t>
            </a:r>
          </a:p>
          <a:p>
            <a:pPr lvl="2" eaLnBrk="1" hangingPunct="1">
              <a:lnSpc>
                <a:spcPct val="80000"/>
              </a:lnSpc>
            </a:pPr>
            <a:endParaRPr lang="cs-CZ" sz="25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vyhnout se otázkám sugestivním</a:t>
            </a:r>
          </a:p>
          <a:p>
            <a:pPr lvl="2" eaLnBrk="1" hangingPunct="1">
              <a:lnSpc>
                <a:spcPct val="80000"/>
              </a:lnSpc>
            </a:pPr>
            <a:endParaRPr lang="cs-CZ" sz="25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16632"/>
            <a:ext cx="7772400" cy="940966"/>
          </a:xfrm>
        </p:spPr>
        <p:txBody>
          <a:bodyPr/>
          <a:lstStyle/>
          <a:p>
            <a:pPr eaLnBrk="1" hangingPunct="1"/>
            <a:r>
              <a:rPr lang="cs-CZ" dirty="0" smtClean="0"/>
              <a:t>Rady pro zvýšení návratnosti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980728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úvodní oslovení má vzbudit zájem dotazovaného, má zdůraznit význam odpovědí, má apelovat na spolupráci dotazovaného, zdůraznit význam jím poskytnutých informací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dobrým dojmem působí přehledně členěná struktura dotazníku (zároveň </a:t>
            </a:r>
            <a:r>
              <a:rPr lang="cs-CZ" sz="2600" dirty="0" err="1" smtClean="0">
                <a:latin typeface="Calibri" pitchFamily="34" charset="0"/>
                <a:cs typeface="Calibri" pitchFamily="34" charset="0"/>
              </a:rPr>
              <a:t>designová</a:t>
            </a:r>
            <a:r>
              <a:rPr lang="cs-CZ" sz="2600" dirty="0" smtClean="0">
                <a:latin typeface="Calibri" pitchFamily="34" charset="0"/>
                <a:cs typeface="Calibri" pitchFamily="34" charset="0"/>
              </a:rPr>
              <a:t> střídmost) 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rozdat dotazníky v prostorově koncentrované společnosti (studenti, vojáci, zaměstnanci – pozor však na past nahodilého výběru!)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poštou – ofrankovaná obálka, slušná kvalita papíru, dostatek místa na odpovědi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po určitém čase (14 dnů) poslat respondentům upomínku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odměna za vyplnění dotazníku (není jednoznačné)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26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sz="2400" i="1" smtClean="0"/>
              <a:t/>
            </a:r>
            <a:br>
              <a:rPr lang="cs-CZ" sz="2400" i="1" smtClean="0"/>
            </a:br>
            <a:endParaRPr lang="cs-CZ" sz="3600" i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7772400" cy="4835525"/>
          </a:xfrm>
        </p:spPr>
        <p:txBody>
          <a:bodyPr/>
          <a:lstStyle/>
          <a:p>
            <a:pPr marL="514350" indent="-514350">
              <a:spcBef>
                <a:spcPct val="10000"/>
              </a:spcBef>
              <a:buFontTx/>
              <a:buAutoNum type="arabicParenBoth"/>
            </a:pPr>
            <a:endParaRPr lang="cs-CZ" b="1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Je daná otázka opravdu nezbytná?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Zjišťuje otázka opravdu to co si myslíme, že zjišťuje?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(problém tzv. validity)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Je otázka srozumitelná opravdu všem?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Neptá se otázka na dvě různé věci najednou?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Není otázka sugestivní?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Je výčet kategorií pro odpověď úplný?</a:t>
            </a:r>
          </a:p>
          <a:p>
            <a:pPr marL="514350" indent="-514350">
              <a:spcBef>
                <a:spcPct val="10000"/>
              </a:spcBef>
              <a:buFont typeface="Wingdings 2" pitchFamily="18" charset="2"/>
              <a:buNone/>
            </a:pPr>
            <a:endParaRPr lang="cs-CZ" b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1" name="TextovéPole 5"/>
          <p:cNvSpPr txBox="1">
            <a:spLocks noChangeArrowheads="1"/>
          </p:cNvSpPr>
          <p:nvPr/>
        </p:nvSpPr>
        <p:spPr bwMode="auto">
          <a:xfrm>
            <a:off x="611188" y="620713"/>
            <a:ext cx="7988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 co si dávat pozor při formulaci otázek</a:t>
            </a:r>
            <a:r>
              <a:rPr lang="cs-CZ" b="1">
                <a:solidFill>
                  <a:schemeClr val="accent1"/>
                </a:solidFill>
                <a:latin typeface="Perpetua" pitchFamily="18" charset="0"/>
              </a:rPr>
              <a:t> </a:t>
            </a:r>
            <a:endParaRPr lang="cs-CZ">
              <a:solidFill>
                <a:schemeClr val="accent1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Shrnutí: na co dávat pozor při tvorbě otázek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Ptát se na přímé zážitky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Vyvarovat se hypotetických otázek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(např. typu </a:t>
            </a:r>
            <a:r>
              <a:rPr lang="cs-CZ" sz="1800" i="1" dirty="0" smtClean="0">
                <a:latin typeface="Calibri" pitchFamily="34" charset="0"/>
                <a:cs typeface="Calibri" pitchFamily="34" charset="0"/>
              </a:rPr>
              <a:t>„Jaká výše školného je dle vás přijatelná?“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Pokaždé pokládat pouze jednu otázku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Nepokládat dvě otázky najednou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Vyhněte se otázkám, které obsahují neodůvodněné předpoklady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cs-CZ" sz="1800" i="1" dirty="0" smtClean="0">
                <a:latin typeface="Calibri" pitchFamily="34" charset="0"/>
                <a:cs typeface="Calibri" pitchFamily="34" charset="0"/>
              </a:rPr>
              <a:t>„Myslíte si, že stát dostatečně podporuje </a:t>
            </a:r>
            <a:r>
              <a:rPr lang="cs-CZ" sz="1800" i="1" smtClean="0">
                <a:latin typeface="Calibri" pitchFamily="34" charset="0"/>
                <a:cs typeface="Calibri" pitchFamily="34" charset="0"/>
              </a:rPr>
              <a:t>vysoké školy?“</a:t>
            </a:r>
            <a:r>
              <a:rPr lang="cs-CZ" sz="1800" smtClean="0">
                <a:latin typeface="Calibri" pitchFamily="34" charset="0"/>
                <a:cs typeface="Calibri" pitchFamily="34" charset="0"/>
              </a:rPr>
              <a:t>)</a:t>
            </a:r>
            <a:endParaRPr lang="cs-CZ" sz="1800" dirty="0" smtClean="0">
              <a:latin typeface="Calibri" pitchFamily="34" charset="0"/>
              <a:cs typeface="Calibri" pitchFamily="34" charset="0"/>
            </a:endParaRP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Pozor na skrytou nápovědu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cs-CZ" sz="1800" i="1" dirty="0" smtClean="0">
                <a:latin typeface="Calibri" pitchFamily="34" charset="0"/>
                <a:cs typeface="Calibri" pitchFamily="34" charset="0"/>
              </a:rPr>
              <a:t>„Souhlasíte s názorem prezidenta…?“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Každý respondent má odpovídat na stejnou otázku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Všichni by měli rozumět termínům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Jednoznačné časové úseky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(nikoli kategorie </a:t>
            </a:r>
            <a:r>
              <a:rPr lang="cs-CZ" sz="1800" i="1" dirty="0" smtClean="0">
                <a:latin typeface="Calibri" pitchFamily="34" charset="0"/>
                <a:cs typeface="Calibri" pitchFamily="34" charset="0"/>
              </a:rPr>
              <a:t>„často“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z="1800" i="1" dirty="0" smtClean="0">
                <a:latin typeface="Calibri" pitchFamily="34" charset="0"/>
                <a:cs typeface="Calibri" pitchFamily="34" charset="0"/>
              </a:rPr>
              <a:t>„zřídka“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apod.)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Otázka končí otazníkem!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388</Words>
  <Application>Microsoft Office PowerPoint</Application>
  <PresentationFormat>Předvádění na obrazovce (4:3)</PresentationFormat>
  <Paragraphs>103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Dotazník</vt:lpstr>
      <vt:lpstr>TECHNIKY SBĚRU DAT</vt:lpstr>
      <vt:lpstr>Výhody dotazníku</vt:lpstr>
      <vt:lpstr>Nevýhody dotazníku</vt:lpstr>
      <vt:lpstr>Vzhled dotazníku</vt:lpstr>
      <vt:lpstr>Jak klást otázky</vt:lpstr>
      <vt:lpstr>Rady pro zvýšení návratnosti</vt:lpstr>
      <vt:lpstr> </vt:lpstr>
      <vt:lpstr>Shrnutí: na co dávat pozor při tvorbě otázek</vt:lpstr>
      <vt:lpstr>  ZÁKLADNÍ POJMY  VÝBĚROVÉHO ŠETŘENÍ </vt:lpstr>
      <vt:lpstr> Kritéria reprezentativnosti</vt:lpstr>
      <vt:lpstr>Použité zdroje</vt:lpstr>
    </vt:vector>
  </TitlesOfParts>
  <Company>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katrnak</dc:creator>
  <cp:lastModifiedBy>aaaa</cp:lastModifiedBy>
  <cp:revision>116</cp:revision>
  <dcterms:created xsi:type="dcterms:W3CDTF">2010-11-11T11:06:05Z</dcterms:created>
  <dcterms:modified xsi:type="dcterms:W3CDTF">2016-04-13T10:26:39Z</dcterms:modified>
</cp:coreProperties>
</file>