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87" r:id="rId4"/>
    <p:sldId id="288" r:id="rId5"/>
    <p:sldId id="289" r:id="rId6"/>
    <p:sldId id="290" r:id="rId7"/>
    <p:sldId id="268" r:id="rId8"/>
    <p:sldId id="269" r:id="rId9"/>
    <p:sldId id="270" r:id="rId10"/>
    <p:sldId id="27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91" r:id="rId23"/>
    <p:sldId id="292" r:id="rId24"/>
    <p:sldId id="293" r:id="rId25"/>
    <p:sldId id="294" r:id="rId26"/>
    <p:sldId id="295" r:id="rId27"/>
    <p:sldId id="284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864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89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480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20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1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49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85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9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82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82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95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95AAC-2428-44A1-991C-C8B8E3BF0985}" type="datetimeFigureOut">
              <a:rPr lang="cs-CZ" smtClean="0"/>
              <a:t>9.2.2017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F786F-CC8F-4C1B-9181-DAFFD42294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6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stice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000" b="1" smtClean="0">
                <a:solidFill>
                  <a:schemeClr val="tx1"/>
                </a:solidFill>
              </a:rPr>
              <a:t>10. Účetní závěrka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Účetní závěrku sestavují podnikatelské subjekty (účetní jednotky) na konci účetního období (zpravidla kalendářního roku)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Účetní závěrka je výsledkem účetní uzávěrky, v jejímž rámci se uzavírají účty (rozvahové, nákladové a výnosové) a provádějí se činnosti vedoucí k co nejpřesnějšímu zachycení stavu majetku, kapitálu a toku nákladů a výnosů v podniku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smtClean="0"/>
              <a:t>Účetní závěrka</a:t>
            </a:r>
            <a:r>
              <a:rPr lang="cs-CZ" altLang="cs-CZ" sz="1800" smtClean="0"/>
              <a:t> je tvořena dvěma základními dokumenty:</a:t>
            </a: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rozvahou</a:t>
            </a:r>
            <a:r>
              <a:rPr lang="cs-CZ" altLang="cs-CZ" sz="1800" smtClean="0"/>
              <a:t> (bilancí),</a:t>
            </a: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výkazem zisků a ztrát</a:t>
            </a:r>
            <a:r>
              <a:rPr lang="cs-CZ" altLang="cs-CZ" sz="1800" smtClean="0"/>
              <a:t> (výsledovkou)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Podniky, které mají povinnost účetní závěrku ověřit auditorem (ze zákona akciové společnosti) a údaje z ní zveřejnit, doplňují oba výkazy </a:t>
            </a:r>
            <a:r>
              <a:rPr lang="cs-CZ" altLang="cs-CZ" sz="1800" b="1" smtClean="0"/>
              <a:t>přílohou k účetní závěrce </a:t>
            </a:r>
            <a:r>
              <a:rPr lang="cs-CZ" altLang="cs-CZ" sz="1800" smtClean="0"/>
              <a:t>(její důležitou součástí je pak výkaz o peněžních tocích – cash flow) </a:t>
            </a:r>
          </a:p>
        </p:txBody>
      </p:sp>
    </p:spTree>
    <p:extLst>
      <p:ext uri="{BB962C8B-B14F-4D97-AF65-F5344CB8AC3E}">
        <p14:creationId xmlns:p14="http://schemas.microsoft.com/office/powerpoint/2010/main" val="1610240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Analýza rozvahy a výkazu zisků a ztrát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b="1" smtClean="0"/>
              <a:t>Analýza rozvahy a výkazu zisků a ztrát spočívá v provedení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b="1" smtClean="0"/>
              <a:t>následujících tří kroků: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5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Zjištění absolutní výše položek</a:t>
            </a:r>
            <a:endParaRPr lang="cs-CZ" altLang="cs-CZ" sz="15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smtClean="0"/>
              <a:t>       Zjišťuje se korunová výše jednotlivých majetkových a finančních položek. Je ovšem nutné zohlednit možnou odlišnost účetních a tržních hodnot (především u stálých aktiv v rozvaze), absenci některých položek v rozvaze (např. majetek pořízený na leasing), různá bonita či nedobytnost vykázaných pohledávek, různá kvalita a zejména prodejnost zásob zboží a 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Zjištění podílů položek (vertikální rozbor)</a:t>
            </a:r>
            <a:endParaRPr lang="cs-CZ" altLang="cs-CZ" sz="15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smtClean="0"/>
              <a:t>       Umožňuje lépe srovnávat strukturu rozvahy podniku s jinými podniky. V případě výkazu zisků ztrát se nejčastěji počítají podíly jednotlivých nákladových položek, na tržbách, resp. celkových výnosech.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smtClean="0"/>
              <a:t>Zjištění časového vývoje položek (horizontální rozbor)</a:t>
            </a:r>
            <a:endParaRPr lang="cs-CZ" altLang="cs-CZ" sz="15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500" smtClean="0"/>
              <a:t>       Sledují se změny položek v čase. Může se jednat o vývoj položek vyjádřených jak absolutně v Kč, tak procentním podílem. Tyto změny lze vyjadřovat různým způsobem, přičemž autor preferuje formu bazického indexu (roční hodnoty se vztahují vždy ke společnému výchozímu období a zobrazují tedy kumulované změny).</a:t>
            </a:r>
          </a:p>
        </p:txBody>
      </p:sp>
    </p:spTree>
    <p:extLst>
      <p:ext uri="{BB962C8B-B14F-4D97-AF65-F5344CB8AC3E}">
        <p14:creationId xmlns:p14="http://schemas.microsoft.com/office/powerpoint/2010/main" val="255626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Příklad vertikální a horizontální analýzy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600" b="1" smtClean="0"/>
              <a:t>Charakteristika podniku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Podnik se zabývá nákupem zboží za účelem jeho dalšího prodeje, tzn. velkoobchodem a zejména maloobchodem.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Podnik má cca 5 000 zaměstnanců, je právnickou osobou (akciovou společností) se sídlem v Praze.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Podnik svou činnost vykonává prostřednictvím třinácti poboček po celé ČR.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 průběhu roku 1996 podnik změnil majitele. </a:t>
            </a:r>
          </a:p>
        </p:txBody>
      </p:sp>
    </p:spTree>
    <p:extLst>
      <p:ext uri="{BB962C8B-B14F-4D97-AF65-F5344CB8AC3E}">
        <p14:creationId xmlns:p14="http://schemas.microsoft.com/office/powerpoint/2010/main" val="59122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Horizontální analýza rozvahy</a:t>
            </a:r>
          </a:p>
        </p:txBody>
      </p:sp>
      <p:graphicFrame>
        <p:nvGraphicFramePr>
          <p:cNvPr id="9219" name="Object 154"/>
          <p:cNvGraphicFramePr>
            <a:graphicFrameLocks noGrp="1" noChangeAspect="1"/>
          </p:cNvGraphicFramePr>
          <p:nvPr>
            <p:ph idx="1"/>
          </p:nvPr>
        </p:nvGraphicFramePr>
        <p:xfrm>
          <a:off x="1476375" y="2349500"/>
          <a:ext cx="5984875" cy="393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kument" r:id="rId3" imgW="6175308" imgH="4057268" progId="Word.Document.8">
                  <p:embed/>
                </p:oleObj>
              </mc:Choice>
              <mc:Fallback>
                <p:oleObj name="Dokument" r:id="rId3" imgW="6175308" imgH="405726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349500"/>
                        <a:ext cx="5984875" cy="393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156"/>
          <p:cNvSpPr txBox="1">
            <a:spLocks noChangeArrowheads="1"/>
          </p:cNvSpPr>
          <p:nvPr/>
        </p:nvSpPr>
        <p:spPr bwMode="auto">
          <a:xfrm>
            <a:off x="1403350" y="1916113"/>
            <a:ext cx="4392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Horizontální analýza aktiv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5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Horizontální analýza rozvahy</a:t>
            </a:r>
          </a:p>
        </p:txBody>
      </p:sp>
      <p:graphicFrame>
        <p:nvGraphicFramePr>
          <p:cNvPr id="10243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1476375" y="2565400"/>
          <a:ext cx="6161088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kument" r:id="rId3" imgW="6190821" imgH="4050798" progId="Word.Document.8">
                  <p:embed/>
                </p:oleObj>
              </mc:Choice>
              <mc:Fallback>
                <p:oleObj name="Dokument" r:id="rId3" imgW="6190821" imgH="405079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565400"/>
                        <a:ext cx="6161088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9"/>
          <p:cNvSpPr txBox="1">
            <a:spLocks noChangeArrowheads="1"/>
          </p:cNvSpPr>
          <p:nvPr/>
        </p:nvSpPr>
        <p:spPr bwMode="auto">
          <a:xfrm>
            <a:off x="1403350" y="1989138"/>
            <a:ext cx="4392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Horizontální analýza pasiv</a:t>
            </a:r>
          </a:p>
        </p:txBody>
      </p:sp>
    </p:spTree>
    <p:extLst>
      <p:ext uri="{BB962C8B-B14F-4D97-AF65-F5344CB8AC3E}">
        <p14:creationId xmlns:p14="http://schemas.microsoft.com/office/powerpoint/2010/main" val="42595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Vertikální analýza rozvahy</a:t>
            </a:r>
          </a:p>
        </p:txBody>
      </p:sp>
      <p:graphicFrame>
        <p:nvGraphicFramePr>
          <p:cNvPr id="11267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763713" y="2276475"/>
          <a:ext cx="3851275" cy="401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3" imgW="4022873" imgH="4191336" progId="Word.Document.8">
                  <p:embed/>
                </p:oleObj>
              </mc:Choice>
              <mc:Fallback>
                <p:oleObj name="Dokument" r:id="rId3" imgW="4022873" imgH="41913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276475"/>
                        <a:ext cx="3851275" cy="401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3384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cs-CZ" altLang="cs-CZ" b="1"/>
              <a:t>Vertikální analýza aktiv</a:t>
            </a:r>
          </a:p>
        </p:txBody>
      </p:sp>
    </p:spTree>
    <p:extLst>
      <p:ext uri="{BB962C8B-B14F-4D97-AF65-F5344CB8AC3E}">
        <p14:creationId xmlns:p14="http://schemas.microsoft.com/office/powerpoint/2010/main" val="1519597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Vertikální analýza rozvahy</a:t>
            </a:r>
          </a:p>
        </p:txBody>
      </p:sp>
      <p:graphicFrame>
        <p:nvGraphicFramePr>
          <p:cNvPr id="12291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92275" y="2420938"/>
          <a:ext cx="3810000" cy="364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Dokument" r:id="rId3" imgW="4011061" imgH="3831904" progId="Word.Document.8">
                  <p:embed/>
                </p:oleObj>
              </mc:Choice>
              <mc:Fallback>
                <p:oleObj name="Dokument" r:id="rId3" imgW="4011061" imgH="38319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20938"/>
                        <a:ext cx="3810000" cy="364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1692275" y="1989138"/>
            <a:ext cx="4176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Vertikální analýza pasiv</a:t>
            </a:r>
          </a:p>
        </p:txBody>
      </p:sp>
    </p:spTree>
    <p:extLst>
      <p:ext uri="{BB962C8B-B14F-4D97-AF65-F5344CB8AC3E}">
        <p14:creationId xmlns:p14="http://schemas.microsoft.com/office/powerpoint/2010/main" val="308536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Horizontální analýza výkazu zisků a ztrát</a:t>
            </a:r>
          </a:p>
        </p:txBody>
      </p:sp>
      <p:graphicFrame>
        <p:nvGraphicFramePr>
          <p:cNvPr id="13315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17650" y="1704975"/>
          <a:ext cx="6072188" cy="460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kument" r:id="rId3" imgW="6193264" imgH="6300483" progId="Word.Document.8">
                  <p:embed/>
                </p:oleObj>
              </mc:Choice>
              <mc:Fallback>
                <p:oleObj name="Dokument" r:id="rId3" imgW="6193264" imgH="63004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704975"/>
                        <a:ext cx="6072188" cy="460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31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mtClean="0"/>
              <a:t>Vertikální analýza výkazu zisků a ztrát</a:t>
            </a:r>
          </a:p>
        </p:txBody>
      </p:sp>
      <p:graphicFrame>
        <p:nvGraphicFramePr>
          <p:cNvPr id="14339" name="Object 14"/>
          <p:cNvGraphicFramePr>
            <a:graphicFrameLocks noGrp="1" noChangeAspect="1"/>
          </p:cNvGraphicFramePr>
          <p:nvPr>
            <p:ph idx="1"/>
          </p:nvPr>
        </p:nvGraphicFramePr>
        <p:xfrm>
          <a:off x="1476375" y="2349500"/>
          <a:ext cx="6076950" cy="253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Dokument" r:id="rId3" imgW="4916010" imgH="2048043" progId="Word.Document.8">
                  <p:embed/>
                </p:oleObj>
              </mc:Choice>
              <mc:Fallback>
                <p:oleObj name="Dokument" r:id="rId3" imgW="4916010" imgH="20480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349500"/>
                        <a:ext cx="6076950" cy="253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0" name="Text Box 16"/>
          <p:cNvSpPr txBox="1">
            <a:spLocks noChangeArrowheads="1"/>
          </p:cNvSpPr>
          <p:nvPr/>
        </p:nvSpPr>
        <p:spPr bwMode="auto">
          <a:xfrm>
            <a:off x="1403350" y="1989138"/>
            <a:ext cx="56880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Výpočet celkových výnosů v jednotlivých letech</a:t>
            </a:r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23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Vertikální analýza výkazu zisků a ztrát</a:t>
            </a:r>
          </a:p>
        </p:txBody>
      </p:sp>
      <p:graphicFrame>
        <p:nvGraphicFramePr>
          <p:cNvPr id="15363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47813" y="1682750"/>
          <a:ext cx="4314825" cy="460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Dokument" r:id="rId3" imgW="4372609" imgH="7019347" progId="Word.Document.8">
                  <p:embed/>
                </p:oleObj>
              </mc:Choice>
              <mc:Fallback>
                <p:oleObj name="Dokument" r:id="rId3" imgW="4372609" imgH="70193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1682750"/>
                        <a:ext cx="4314825" cy="4608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87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Zdroje dat a charakteristika finančních ukazatelů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pro vyhodnocování ukazatelů lze rozdělit na dvě skupiny:</a:t>
            </a:r>
            <a:endParaRPr lang="cs-CZ" altLang="cs-CZ" b="1" smtClean="0"/>
          </a:p>
          <a:p>
            <a:pPr eaLnBrk="1" hangingPunct="1"/>
            <a:r>
              <a:rPr lang="cs-CZ" altLang="cs-CZ" b="1" smtClean="0"/>
              <a:t>elementární metody</a:t>
            </a:r>
          </a:p>
          <a:p>
            <a:pPr eaLnBrk="1" hangingPunct="1"/>
            <a:r>
              <a:rPr lang="cs-CZ" altLang="cs-CZ" b="1" smtClean="0"/>
              <a:t>vyšší metody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1829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5069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b="1" smtClean="0"/>
              <a:t>Typy účetní závěrky</a:t>
            </a:r>
            <a:r>
              <a:rPr lang="cs-CZ" altLang="cs-CZ" sz="1800" smtClean="0"/>
              <a:t>:</a:t>
            </a: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řádná</a:t>
            </a:r>
            <a:r>
              <a:rPr lang="cs-CZ" altLang="cs-CZ" sz="1800" smtClean="0"/>
              <a:t> (k 1.1. a 31.12. příslušného účetního období pokud je účetním obdobím kalendářní rok),</a:t>
            </a:r>
            <a:endParaRPr lang="cs-CZ" altLang="cs-CZ" sz="18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mimořádná</a:t>
            </a:r>
            <a:r>
              <a:rPr lang="cs-CZ" altLang="cs-CZ" sz="1800" smtClean="0"/>
              <a:t> – při likvidaci, konkurzu, zrušení bez likvidace apod.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800" smtClean="0"/>
              <a:t>Podniky, které překročily nebo dosáhly alespoň jedno z uvedených kritérií: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sumy celkových aktiv</a:t>
            </a:r>
            <a:r>
              <a:rPr lang="cs-CZ" altLang="cs-CZ" sz="1800" smtClean="0"/>
              <a:t> více než 40 mil. Kč nebo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roční úhrn čistého obratu</a:t>
            </a:r>
            <a:r>
              <a:rPr lang="cs-CZ" altLang="cs-CZ" sz="1800" smtClean="0"/>
              <a:t> více než 80 mil. Kč nebo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průměrný přepočtený stav zaměstnanců</a:t>
            </a:r>
            <a:r>
              <a:rPr lang="cs-CZ" altLang="cs-CZ" sz="1800" smtClean="0"/>
              <a:t> v průběhu účetního období více než 50, podléhají povinně auditu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Tyto společnosti mají zároveň povinnost sestavovat účetní závěrku v plném rozsahu a zveřejňovat údaje z ní v Obchodním věstníku, který lze v elektronické formě najít na webu (konkrétně na </a:t>
            </a:r>
            <a:r>
              <a:rPr lang="cs-CZ" altLang="cs-CZ" sz="1800" smtClean="0">
                <a:hlinkClick r:id="rId2"/>
              </a:rPr>
              <a:t>www.justice.cz</a:t>
            </a:r>
            <a:r>
              <a:rPr lang="cs-CZ" altLang="cs-CZ" sz="180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Podniky, které vytváří ekonomické seskupení (holding, koncern) sestavují tzv. </a:t>
            </a:r>
            <a:r>
              <a:rPr lang="cs-CZ" altLang="cs-CZ" sz="1800" b="1" smtClean="0"/>
              <a:t>konsolidovanou účetní závěrku</a:t>
            </a:r>
            <a:r>
              <a:rPr lang="cs-CZ" altLang="cs-CZ" sz="1800" smtClean="0"/>
              <a:t>, jako by se jednalo o jednu účetní jednotku</a:t>
            </a:r>
          </a:p>
        </p:txBody>
      </p:sp>
    </p:spTree>
    <p:extLst>
      <p:ext uri="{BB962C8B-B14F-4D97-AF65-F5344CB8AC3E}">
        <p14:creationId xmlns:p14="http://schemas.microsoft.com/office/powerpoint/2010/main" val="2950159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Zdroje dat a charakteristika finančních ukazatelů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smtClean="0"/>
              <a:t>Elementární metody: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100" b="1" smtClean="0"/>
              <a:t>v případě absolutních ukazatelů:</a:t>
            </a:r>
            <a:endParaRPr lang="cs-CZ" altLang="cs-CZ" sz="2100" smtClean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smtClean="0"/>
              <a:t>        - analýza trendů (</a:t>
            </a:r>
            <a:r>
              <a:rPr lang="cs-CZ" altLang="cs-CZ" sz="2100" b="1" smtClean="0"/>
              <a:t>horizontální analýza</a:t>
            </a:r>
            <a:r>
              <a:rPr lang="cs-CZ" altLang="cs-CZ" sz="2100" smtClean="0"/>
              <a:t>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smtClean="0"/>
              <a:t>        - procentní analýza (</a:t>
            </a:r>
            <a:r>
              <a:rPr lang="cs-CZ" altLang="cs-CZ" sz="2100" b="1" smtClean="0"/>
              <a:t>vertikální analýza</a:t>
            </a:r>
            <a:r>
              <a:rPr lang="cs-CZ" altLang="cs-CZ" sz="2100" smtClean="0"/>
              <a:t>)</a:t>
            </a:r>
            <a:endParaRPr lang="cs-CZ" altLang="cs-CZ" sz="2100" b="1" smtClean="0"/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100" b="1" smtClean="0"/>
              <a:t>v případě rozdílových ukazatelů:</a:t>
            </a:r>
            <a:r>
              <a:rPr lang="cs-CZ" altLang="cs-CZ" sz="2100" smtClean="0"/>
              <a:t> analýza fondů finančních prostředků, resp. cash-flow</a:t>
            </a:r>
            <a:endParaRPr lang="cs-CZ" altLang="cs-CZ" sz="2100" b="1" smtClean="0"/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100" b="1" smtClean="0"/>
              <a:t>přímá analýza poměrových ukazatelů podle jednotlivých oblastí podniku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sz="2100" b="1" smtClean="0"/>
              <a:t>pyramidový rozklad</a:t>
            </a:r>
          </a:p>
          <a:p>
            <a:pPr marL="571500" indent="-571500"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  <p:extLst>
      <p:ext uri="{BB962C8B-B14F-4D97-AF65-F5344CB8AC3E}">
        <p14:creationId xmlns:p14="http://schemas.microsoft.com/office/powerpoint/2010/main" val="92126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Zdroje dat a charakteristika finančních ukazatelů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 typeface="Wingdings" pitchFamily="2" charset="2"/>
              <a:buNone/>
            </a:pPr>
            <a:r>
              <a:rPr lang="cs-CZ" altLang="cs-CZ" smtClean="0"/>
              <a:t>Vyšší metody</a:t>
            </a:r>
          </a:p>
          <a:p>
            <a:pPr marL="571500" indent="-571500" eaLnBrk="1" hangingPunct="1"/>
            <a:r>
              <a:rPr lang="cs-CZ" altLang="cs-CZ" b="1" smtClean="0"/>
              <a:t>matematicko-statistické</a:t>
            </a:r>
            <a:r>
              <a:rPr lang="cs-CZ" altLang="cs-CZ" smtClean="0"/>
              <a:t> (např. bodové odhady, regresní modelování, faktorová analýza apod.)</a:t>
            </a:r>
          </a:p>
          <a:p>
            <a:pPr marL="571500" indent="-571500" eaLnBrk="1" hangingPunct="1"/>
            <a:r>
              <a:rPr lang="cs-CZ" altLang="cs-CZ" b="1" smtClean="0"/>
              <a:t>Nestatistické</a:t>
            </a:r>
            <a:r>
              <a:rPr lang="cs-CZ" altLang="cs-CZ" smtClean="0"/>
              <a:t> (např. teorie fuzzy množin, expertní systémy, gnostická teorie neurčitých dat apod.) </a:t>
            </a:r>
          </a:p>
        </p:txBody>
      </p:sp>
    </p:spTree>
    <p:extLst>
      <p:ext uri="{BB962C8B-B14F-4D97-AF65-F5344CB8AC3E}">
        <p14:creationId xmlns:p14="http://schemas.microsoft.com/office/powerpoint/2010/main" val="18463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Analýza rentability a aktivity</a:t>
            </a:r>
            <a:r>
              <a:rPr lang="cs-CZ" altLang="cs-CZ"/>
              <a:t> 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- rentabilita tržeb, ROE, ROA, ROIC</a:t>
            </a:r>
          </a:p>
          <a:p>
            <a:r>
              <a:rPr lang="cs-CZ" altLang="cs-CZ"/>
              <a:t>- obrat zásob, průměrná doba inkasa, obrat stálých aktiv, obrat oběžných aktiv, obrat celkových aktiv</a:t>
            </a:r>
          </a:p>
        </p:txBody>
      </p:sp>
    </p:spTree>
    <p:extLst>
      <p:ext uri="{BB962C8B-B14F-4D97-AF65-F5344CB8AC3E}">
        <p14:creationId xmlns:p14="http://schemas.microsoft.com/office/powerpoint/2010/main" val="2687791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Analýza zadluženosti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zadluženost, krytí úroků, finanční páka</a:t>
            </a:r>
          </a:p>
        </p:txBody>
      </p:sp>
    </p:spTree>
    <p:extLst>
      <p:ext uri="{BB962C8B-B14F-4D97-AF65-F5344CB8AC3E}">
        <p14:creationId xmlns:p14="http://schemas.microsoft.com/office/powerpoint/2010/main" val="30747742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Analýza platební schopnosti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běžná a rychlá likvidita</a:t>
            </a:r>
          </a:p>
        </p:txBody>
      </p:sp>
    </p:spTree>
    <p:extLst>
      <p:ext uri="{BB962C8B-B14F-4D97-AF65-F5344CB8AC3E}">
        <p14:creationId xmlns:p14="http://schemas.microsoft.com/office/powerpoint/2010/main" val="1869052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 b="1"/>
              <a:t>Analýza postavení podniku na kapitálovém trhu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Poměr ceny akcie k zisku na akcii P/E, Kurz akcie, Čistý zisk na akcii EPS</a:t>
            </a:r>
          </a:p>
        </p:txBody>
      </p:sp>
    </p:spTree>
    <p:extLst>
      <p:ext uri="{BB962C8B-B14F-4D97-AF65-F5344CB8AC3E}">
        <p14:creationId xmlns:p14="http://schemas.microsoft.com/office/powerpoint/2010/main" val="8210081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Postup finanční analýzy: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/>
              <a:t>výpočet poměrových ukazatelů za sledovaný podnik,</a:t>
            </a:r>
          </a:p>
          <a:p>
            <a:r>
              <a:rPr lang="cs-CZ" altLang="cs-CZ" sz="2800"/>
              <a:t>komparace poměrových ukazatelů s odvětvovými průměry hodnocení vývoje poměrových ukazatelů v čase hodnocení vzájemných vztahů mezi poměrovými ukazateli </a:t>
            </a:r>
          </a:p>
          <a:p>
            <a:r>
              <a:rPr lang="cs-CZ" altLang="cs-CZ" sz="2800"/>
              <a:t> návrh opatření </a:t>
            </a:r>
            <a:endParaRPr lang="cs-CZ" altLang="cs-CZ" sz="2800" b="1" i="1"/>
          </a:p>
          <a:p>
            <a:r>
              <a:rPr lang="cs-CZ" altLang="cs-CZ" sz="2800" b="1" i="1"/>
              <a:t>Systém ukazatelů Du Pont, pyramidový rozklad.</a:t>
            </a:r>
          </a:p>
        </p:txBody>
      </p:sp>
    </p:spTree>
    <p:extLst>
      <p:ext uri="{BB962C8B-B14F-4D97-AF65-F5344CB8AC3E}">
        <p14:creationId xmlns:p14="http://schemas.microsoft.com/office/powerpoint/2010/main" val="27773935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smtClean="0"/>
              <a:t>Srovnatelnost podniků a ukazatelů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Srovnatelností údajů se rozumí především </a:t>
            </a:r>
            <a:r>
              <a:rPr lang="cs-CZ" altLang="cs-CZ" sz="1900" b="1" smtClean="0"/>
              <a:t>srovnatelnost časová</a:t>
            </a:r>
            <a:r>
              <a:rPr lang="cs-CZ" altLang="cs-CZ" sz="1900" smtClean="0"/>
              <a:t>, tzn. že budou srovnatelné údaje (ukazatele) za několik (účetních) období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900" smtClean="0"/>
              <a:t>Co se týče srovnatelnosti podniků, existuje řada hledisek: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Hledisko oboru činnosti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Geografické hledisko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Politické hledisko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Historické hledisko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Ekologické hledisko</a:t>
            </a: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Legislativní hledisko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Podniky musí být srovnatelné také co do </a:t>
            </a:r>
            <a:r>
              <a:rPr lang="cs-CZ" altLang="cs-CZ" sz="1900" b="1" smtClean="0"/>
              <a:t>velikosti</a:t>
            </a:r>
            <a:r>
              <a:rPr lang="cs-CZ" altLang="cs-CZ" sz="1900" smtClean="0"/>
              <a:t> (lze využít kritéria rozdělující podniky na velké, malé a střední).</a:t>
            </a:r>
          </a:p>
        </p:txBody>
      </p:sp>
    </p:spTree>
    <p:extLst>
      <p:ext uri="{BB962C8B-B14F-4D97-AF65-F5344CB8AC3E}">
        <p14:creationId xmlns:p14="http://schemas.microsoft.com/office/powerpoint/2010/main" val="383577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Rozvaha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je písemný přehled o majetku podniku a zdrojích podniku, která se sestavuje k určitému datu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zachycuje počáteční nebo konečné stavy účtů, označuje se jako stavový odpočet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V </a:t>
            </a:r>
            <a:r>
              <a:rPr lang="cs-CZ" altLang="cs-CZ" sz="1600" b="1" smtClean="0"/>
              <a:t>rozvaze</a:t>
            </a:r>
            <a:r>
              <a:rPr lang="cs-CZ" altLang="cs-CZ" sz="1600" smtClean="0"/>
              <a:t> jsou zachycena:</a:t>
            </a:r>
            <a:endParaRPr lang="cs-CZ" altLang="cs-CZ" sz="16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pasiva</a:t>
            </a:r>
            <a:r>
              <a:rPr lang="cs-CZ" altLang="cs-CZ" sz="1600" smtClean="0"/>
              <a:t> (kapitál), což je součet všech vlastních zdrojů (např. základní kapitál, nerozdělený zisk minulých účetních období apod.) a cizích zdrojů podniku (např. bankovní úvěry, závazky vůči dodavatelům, rezervy apod.),</a:t>
            </a:r>
            <a:endParaRPr lang="cs-CZ" altLang="cs-CZ" sz="16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b="1" smtClean="0"/>
              <a:t>aktiva</a:t>
            </a:r>
            <a:r>
              <a:rPr lang="cs-CZ" altLang="cs-CZ" sz="1600" smtClean="0"/>
              <a:t> (majetek), což jsou v podniku používané hospodářské a peněžní prostředky, tzn. především dlouhodobý (např. stroje, zařízení, software apod.) a oběžný majetek (zásoby, pohledávky, hotové peníze)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Rozvaha porovnává stavy aktiv a pasiv v jediném momentu (k tzv. bilančnímu dni)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Zobrazuje také výsledek hospodaření za dané období, který tak slouží jako spojovací článek mezi rozvahou a výkazem zisků a ztrát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Rozvaha nepodává informaci o vzniku výsledku hospodaření </a:t>
            </a:r>
          </a:p>
        </p:txBody>
      </p:sp>
    </p:spTree>
    <p:extLst>
      <p:ext uri="{BB962C8B-B14F-4D97-AF65-F5344CB8AC3E}">
        <p14:creationId xmlns:p14="http://schemas.microsoft.com/office/powerpoint/2010/main" val="354078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Výkaz zisků a ztrát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Výkaz zisků a ztrát, neboli výsledovka srovnává veškeré výnosy a veškeré náklady určitého účetního období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 Zjišťuje tak nejen hospodářský výsledek jako rozdíl (saldo) mezi součtem výnosů a součtem nákladů, ale ukazuje také zdroje a vysvětluje vznik tohoto hospodářského výsledku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Výnosy </a:t>
            </a:r>
            <a:r>
              <a:rPr lang="cs-CZ" altLang="cs-CZ" sz="1800" smtClean="0"/>
              <a:t>jsou hodnotovým vyjádřením výsledků zhotovování a zhodnocování </a:t>
            </a:r>
            <a:r>
              <a:rPr lang="cs-CZ" altLang="cs-CZ" sz="1800" b="1" smtClean="0"/>
              <a:t>výkonů </a:t>
            </a:r>
            <a:r>
              <a:rPr lang="cs-CZ" altLang="cs-CZ" sz="1800" smtClean="0"/>
              <a:t>v podniku za určité období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Výkony</a:t>
            </a:r>
            <a:r>
              <a:rPr lang="cs-CZ" altLang="cs-CZ" sz="1800" smtClean="0"/>
              <a:t> vyjadřují objem produkce, přičemž výnosy jsou jejím peněžním vymezením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smtClean="0"/>
              <a:t>Výkony a tedy i výnosy vznikají jako důsledek účelného vynakládání peněz (nákladů)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Náklady</a:t>
            </a:r>
            <a:r>
              <a:rPr lang="cs-CZ" altLang="cs-CZ" sz="1800" smtClean="0"/>
              <a:t> v účetnictví vyjadřují oceněnou spotřebu výrobních faktorů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Spotřebou</a:t>
            </a:r>
            <a:r>
              <a:rPr lang="cs-CZ" altLang="cs-CZ" sz="1800" smtClean="0"/>
              <a:t> se rozumí přeměna těchto faktorů, resp. jejich úbytek v procesu vzniku protihodnoty ve formě podnikových výkonů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smtClean="0"/>
              <a:t>Hospodářský výsledek</a:t>
            </a:r>
            <a:r>
              <a:rPr lang="cs-CZ" altLang="cs-CZ" sz="1800" smtClean="0"/>
              <a:t> se stanoví jako rozdíl mezi celkovými výnosy a celkovými náklady </a:t>
            </a:r>
          </a:p>
        </p:txBody>
      </p:sp>
    </p:spTree>
    <p:extLst>
      <p:ext uri="{BB962C8B-B14F-4D97-AF65-F5344CB8AC3E}">
        <p14:creationId xmlns:p14="http://schemas.microsoft.com/office/powerpoint/2010/main" val="29448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Členění výkazu zisků a ztrát</a:t>
            </a:r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323850" y="1989138"/>
            <a:ext cx="8569325" cy="4608512"/>
            <a:chOff x="0" y="330"/>
            <a:chExt cx="8094" cy="9894"/>
          </a:xfrm>
        </p:grpSpPr>
        <p:sp>
          <p:nvSpPr>
            <p:cNvPr id="7172" name="Rectangle 5"/>
            <p:cNvSpPr>
              <a:spLocks noChangeArrowheads="1"/>
            </p:cNvSpPr>
            <p:nvPr/>
          </p:nvSpPr>
          <p:spPr bwMode="auto">
            <a:xfrm>
              <a:off x="0" y="330"/>
              <a:ext cx="8094" cy="989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173" name="Text Box 6"/>
            <p:cNvSpPr txBox="1">
              <a:spLocks noChangeArrowheads="1"/>
            </p:cNvSpPr>
            <p:nvPr/>
          </p:nvSpPr>
          <p:spPr bwMode="auto">
            <a:xfrm>
              <a:off x="717" y="68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Provozní výnosy</a:t>
              </a:r>
              <a:endParaRPr lang="cs-CZ" altLang="cs-CZ"/>
            </a:p>
          </p:txBody>
        </p:sp>
        <p:sp>
          <p:nvSpPr>
            <p:cNvPr id="7174" name="Text Box 7"/>
            <p:cNvSpPr txBox="1">
              <a:spLocks noChangeArrowheads="1"/>
            </p:cNvSpPr>
            <p:nvPr/>
          </p:nvSpPr>
          <p:spPr bwMode="auto">
            <a:xfrm>
              <a:off x="717" y="140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Finanční výnosy výnosy</a:t>
              </a:r>
              <a:endParaRPr lang="cs-CZ" altLang="cs-CZ"/>
            </a:p>
          </p:txBody>
        </p:sp>
        <p:sp>
          <p:nvSpPr>
            <p:cNvPr id="7175" name="Text Box 8"/>
            <p:cNvSpPr txBox="1">
              <a:spLocks noChangeArrowheads="1"/>
            </p:cNvSpPr>
            <p:nvPr/>
          </p:nvSpPr>
          <p:spPr bwMode="auto">
            <a:xfrm>
              <a:off x="717" y="212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Mimořádné výnosy výnosy</a:t>
              </a:r>
              <a:endParaRPr lang="cs-CZ" altLang="cs-CZ"/>
            </a:p>
          </p:txBody>
        </p:sp>
        <p:sp>
          <p:nvSpPr>
            <p:cNvPr id="7176" name="Text Box 9"/>
            <p:cNvSpPr txBox="1">
              <a:spLocks noChangeArrowheads="1"/>
            </p:cNvSpPr>
            <p:nvPr/>
          </p:nvSpPr>
          <p:spPr bwMode="auto">
            <a:xfrm>
              <a:off x="3057" y="68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Provozní náklady</a:t>
              </a:r>
              <a:endParaRPr lang="cs-CZ" altLang="cs-CZ"/>
            </a:p>
          </p:txBody>
        </p:sp>
        <p:sp>
          <p:nvSpPr>
            <p:cNvPr id="7177" name="Text Box 10"/>
            <p:cNvSpPr txBox="1">
              <a:spLocks noChangeArrowheads="1"/>
            </p:cNvSpPr>
            <p:nvPr/>
          </p:nvSpPr>
          <p:spPr bwMode="auto">
            <a:xfrm>
              <a:off x="3057" y="140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Finanční náklady výnosy</a:t>
              </a:r>
              <a:endParaRPr lang="cs-CZ" altLang="cs-CZ"/>
            </a:p>
          </p:txBody>
        </p:sp>
        <p:sp>
          <p:nvSpPr>
            <p:cNvPr id="7178" name="Text Box 11"/>
            <p:cNvSpPr txBox="1">
              <a:spLocks noChangeArrowheads="1"/>
            </p:cNvSpPr>
            <p:nvPr/>
          </p:nvSpPr>
          <p:spPr bwMode="auto">
            <a:xfrm>
              <a:off x="3057" y="212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Mimořádné náklady</a:t>
              </a:r>
              <a:endParaRPr lang="cs-CZ" altLang="cs-CZ"/>
            </a:p>
          </p:txBody>
        </p:sp>
        <p:sp>
          <p:nvSpPr>
            <p:cNvPr id="7179" name="Text Box 12"/>
            <p:cNvSpPr txBox="1">
              <a:spLocks noChangeArrowheads="1"/>
            </p:cNvSpPr>
            <p:nvPr/>
          </p:nvSpPr>
          <p:spPr bwMode="auto">
            <a:xfrm>
              <a:off x="5397" y="687"/>
              <a:ext cx="215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Provozní výsledek</a:t>
              </a:r>
              <a:endParaRPr lang="cs-CZ" altLang="cs-CZ"/>
            </a:p>
          </p:txBody>
        </p:sp>
        <p:sp>
          <p:nvSpPr>
            <p:cNvPr id="7180" name="Text Box 13"/>
            <p:cNvSpPr txBox="1">
              <a:spLocks noChangeArrowheads="1"/>
            </p:cNvSpPr>
            <p:nvPr/>
          </p:nvSpPr>
          <p:spPr bwMode="auto">
            <a:xfrm>
              <a:off x="5397" y="1407"/>
              <a:ext cx="215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Finanční výsledek</a:t>
              </a:r>
              <a:endParaRPr lang="cs-CZ" altLang="cs-CZ"/>
            </a:p>
          </p:txBody>
        </p:sp>
        <p:sp>
          <p:nvSpPr>
            <p:cNvPr id="7181" name="Text Box 14"/>
            <p:cNvSpPr txBox="1">
              <a:spLocks noChangeArrowheads="1"/>
            </p:cNvSpPr>
            <p:nvPr/>
          </p:nvSpPr>
          <p:spPr bwMode="auto">
            <a:xfrm>
              <a:off x="5397" y="2127"/>
              <a:ext cx="215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Mimořádný výsledek</a:t>
              </a:r>
              <a:endParaRPr lang="cs-CZ" altLang="cs-CZ"/>
            </a:p>
          </p:txBody>
        </p:sp>
        <p:sp>
          <p:nvSpPr>
            <p:cNvPr id="7182" name="Text Box 15"/>
            <p:cNvSpPr txBox="1">
              <a:spLocks noChangeArrowheads="1"/>
            </p:cNvSpPr>
            <p:nvPr/>
          </p:nvSpPr>
          <p:spPr bwMode="auto">
            <a:xfrm>
              <a:off x="5397" y="2847"/>
              <a:ext cx="2154" cy="71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Hospodářský výsledek před zdaněním</a:t>
              </a:r>
              <a:endParaRPr lang="cs-CZ" altLang="cs-CZ"/>
            </a:p>
          </p:txBody>
        </p:sp>
        <p:sp>
          <p:nvSpPr>
            <p:cNvPr id="7183" name="Text Box 16"/>
            <p:cNvSpPr txBox="1">
              <a:spLocks noChangeArrowheads="1"/>
            </p:cNvSpPr>
            <p:nvPr/>
          </p:nvSpPr>
          <p:spPr bwMode="auto">
            <a:xfrm>
              <a:off x="717" y="284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Výnosy</a:t>
              </a:r>
              <a:endParaRPr lang="cs-CZ" altLang="cs-CZ"/>
            </a:p>
          </p:txBody>
        </p:sp>
        <p:sp>
          <p:nvSpPr>
            <p:cNvPr id="7184" name="Text Box 17"/>
            <p:cNvSpPr txBox="1">
              <a:spLocks noChangeArrowheads="1"/>
            </p:cNvSpPr>
            <p:nvPr/>
          </p:nvSpPr>
          <p:spPr bwMode="auto">
            <a:xfrm>
              <a:off x="3057" y="284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Náklady</a:t>
              </a:r>
              <a:endParaRPr lang="cs-CZ" altLang="cs-CZ"/>
            </a:p>
          </p:txBody>
        </p:sp>
        <p:sp>
          <p:nvSpPr>
            <p:cNvPr id="7185" name="Text Box 18"/>
            <p:cNvSpPr txBox="1">
              <a:spLocks noChangeArrowheads="1"/>
            </p:cNvSpPr>
            <p:nvPr/>
          </p:nvSpPr>
          <p:spPr bwMode="auto">
            <a:xfrm>
              <a:off x="5397" y="3927"/>
              <a:ext cx="1974" cy="35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0" bIns="1080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Daně</a:t>
              </a:r>
              <a:endParaRPr lang="cs-CZ" altLang="cs-CZ"/>
            </a:p>
          </p:txBody>
        </p:sp>
        <p:sp>
          <p:nvSpPr>
            <p:cNvPr id="7186" name="Text Box 19"/>
            <p:cNvSpPr txBox="1">
              <a:spLocks noChangeArrowheads="1"/>
            </p:cNvSpPr>
            <p:nvPr/>
          </p:nvSpPr>
          <p:spPr bwMode="auto">
            <a:xfrm>
              <a:off x="5397" y="4647"/>
              <a:ext cx="1974" cy="71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Hospodářský výsledek po zdanění</a:t>
              </a:r>
              <a:endParaRPr lang="cs-CZ" altLang="cs-CZ"/>
            </a:p>
          </p:txBody>
        </p:sp>
        <p:sp>
          <p:nvSpPr>
            <p:cNvPr id="7187" name="Text Box 20"/>
            <p:cNvSpPr txBox="1">
              <a:spLocks noChangeArrowheads="1"/>
            </p:cNvSpPr>
            <p:nvPr/>
          </p:nvSpPr>
          <p:spPr bwMode="auto">
            <a:xfrm>
              <a:off x="5397" y="5727"/>
              <a:ext cx="1974" cy="71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Čerpání z rezervních fondů</a:t>
              </a:r>
              <a:endParaRPr lang="cs-CZ" altLang="cs-CZ"/>
            </a:p>
          </p:txBody>
        </p:sp>
        <p:sp>
          <p:nvSpPr>
            <p:cNvPr id="7188" name="Text Box 21"/>
            <p:cNvSpPr txBox="1">
              <a:spLocks noChangeArrowheads="1"/>
            </p:cNvSpPr>
            <p:nvPr/>
          </p:nvSpPr>
          <p:spPr bwMode="auto">
            <a:xfrm>
              <a:off x="5397" y="6807"/>
              <a:ext cx="1974" cy="71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Příděly rezervním fondům</a:t>
              </a:r>
              <a:endParaRPr lang="cs-CZ" altLang="cs-CZ"/>
            </a:p>
          </p:txBody>
        </p:sp>
        <p:sp>
          <p:nvSpPr>
            <p:cNvPr id="7189" name="Text Box 22"/>
            <p:cNvSpPr txBox="1">
              <a:spLocks noChangeArrowheads="1"/>
            </p:cNvSpPr>
            <p:nvPr/>
          </p:nvSpPr>
          <p:spPr bwMode="auto">
            <a:xfrm>
              <a:off x="5397" y="9147"/>
              <a:ext cx="1974" cy="714"/>
            </a:xfrm>
            <a:prstGeom prst="rect">
              <a:avLst/>
            </a:prstGeom>
            <a:solidFill>
              <a:srgbClr val="FFFFFF"/>
            </a:solidFill>
            <a:ln w="9398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tIns="10800" bIns="10800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Bilanční zisk   (+)</a:t>
              </a:r>
            </a:p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Bilanční ztráta (-)</a:t>
              </a:r>
              <a:endParaRPr lang="cs-CZ" altLang="cs-CZ"/>
            </a:p>
          </p:txBody>
        </p:sp>
        <p:sp>
          <p:nvSpPr>
            <p:cNvPr id="7190" name="Text Box 23"/>
            <p:cNvSpPr txBox="1">
              <a:spLocks noChangeArrowheads="1"/>
            </p:cNvSpPr>
            <p:nvPr/>
          </p:nvSpPr>
          <p:spPr bwMode="auto">
            <a:xfrm>
              <a:off x="5397" y="7887"/>
              <a:ext cx="1974" cy="894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000">
                  <a:latin typeface="Times New Roman" pitchFamily="18" charset="0"/>
                </a:rPr>
                <a:t>Hospodářský výsledek minulých let</a:t>
              </a:r>
              <a:endParaRPr lang="cs-CZ" altLang="cs-CZ"/>
            </a:p>
          </p:txBody>
        </p:sp>
        <p:sp>
          <p:nvSpPr>
            <p:cNvPr id="7191" name="Text Box 24"/>
            <p:cNvSpPr txBox="1">
              <a:spLocks noChangeArrowheads="1"/>
            </p:cNvSpPr>
            <p:nvPr/>
          </p:nvSpPr>
          <p:spPr bwMode="auto">
            <a:xfrm>
              <a:off x="1437" y="10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2" name="Text Box 25"/>
            <p:cNvSpPr txBox="1">
              <a:spLocks noChangeArrowheads="1"/>
            </p:cNvSpPr>
            <p:nvPr/>
          </p:nvSpPr>
          <p:spPr bwMode="auto">
            <a:xfrm>
              <a:off x="1437" y="176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3" name="Text Box 26"/>
            <p:cNvSpPr txBox="1">
              <a:spLocks noChangeArrowheads="1"/>
            </p:cNvSpPr>
            <p:nvPr/>
          </p:nvSpPr>
          <p:spPr bwMode="auto">
            <a:xfrm>
              <a:off x="3777" y="10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4" name="Text Box 27"/>
            <p:cNvSpPr txBox="1">
              <a:spLocks noChangeArrowheads="1"/>
            </p:cNvSpPr>
            <p:nvPr/>
          </p:nvSpPr>
          <p:spPr bwMode="auto">
            <a:xfrm>
              <a:off x="3777" y="176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5" name="Text Box 28"/>
            <p:cNvSpPr txBox="1">
              <a:spLocks noChangeArrowheads="1"/>
            </p:cNvSpPr>
            <p:nvPr/>
          </p:nvSpPr>
          <p:spPr bwMode="auto">
            <a:xfrm>
              <a:off x="6117" y="10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6" name="Text Box 29"/>
            <p:cNvSpPr txBox="1">
              <a:spLocks noChangeArrowheads="1"/>
            </p:cNvSpPr>
            <p:nvPr/>
          </p:nvSpPr>
          <p:spPr bwMode="auto">
            <a:xfrm>
              <a:off x="6117" y="176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7" name="Text Box 30"/>
            <p:cNvSpPr txBox="1">
              <a:spLocks noChangeArrowheads="1"/>
            </p:cNvSpPr>
            <p:nvPr/>
          </p:nvSpPr>
          <p:spPr bwMode="auto">
            <a:xfrm>
              <a:off x="4677" y="590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8" name="Text Box 31"/>
            <p:cNvSpPr txBox="1">
              <a:spLocks noChangeArrowheads="1"/>
            </p:cNvSpPr>
            <p:nvPr/>
          </p:nvSpPr>
          <p:spPr bwMode="auto">
            <a:xfrm>
              <a:off x="4677" y="788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+</a:t>
              </a:r>
              <a:endParaRPr lang="cs-CZ" altLang="cs-CZ"/>
            </a:p>
          </p:txBody>
        </p:sp>
        <p:sp>
          <p:nvSpPr>
            <p:cNvPr id="7199" name="Text Box 32"/>
            <p:cNvSpPr txBox="1">
              <a:spLocks noChangeArrowheads="1"/>
            </p:cNvSpPr>
            <p:nvPr/>
          </p:nvSpPr>
          <p:spPr bwMode="auto">
            <a:xfrm>
              <a:off x="2697" y="68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0" name="Text Box 33"/>
            <p:cNvSpPr txBox="1">
              <a:spLocks noChangeArrowheads="1"/>
            </p:cNvSpPr>
            <p:nvPr/>
          </p:nvSpPr>
          <p:spPr bwMode="auto">
            <a:xfrm>
              <a:off x="2697" y="140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1" name="Text Box 34"/>
            <p:cNvSpPr txBox="1">
              <a:spLocks noChangeArrowheads="1"/>
            </p:cNvSpPr>
            <p:nvPr/>
          </p:nvSpPr>
          <p:spPr bwMode="auto">
            <a:xfrm>
              <a:off x="2697" y="212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2" name="Text Box 35"/>
            <p:cNvSpPr txBox="1">
              <a:spLocks noChangeArrowheads="1"/>
            </p:cNvSpPr>
            <p:nvPr/>
          </p:nvSpPr>
          <p:spPr bwMode="auto">
            <a:xfrm>
              <a:off x="4677" y="392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3" name="Text Box 36"/>
            <p:cNvSpPr txBox="1">
              <a:spLocks noChangeArrowheads="1"/>
            </p:cNvSpPr>
            <p:nvPr/>
          </p:nvSpPr>
          <p:spPr bwMode="auto">
            <a:xfrm>
              <a:off x="4677" y="698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4" name="Text Box 37"/>
            <p:cNvSpPr txBox="1">
              <a:spLocks noChangeArrowheads="1"/>
            </p:cNvSpPr>
            <p:nvPr/>
          </p:nvSpPr>
          <p:spPr bwMode="auto">
            <a:xfrm>
              <a:off x="4677" y="82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05" name="Text Box 38"/>
            <p:cNvSpPr txBox="1">
              <a:spLocks noChangeArrowheads="1"/>
            </p:cNvSpPr>
            <p:nvPr/>
          </p:nvSpPr>
          <p:spPr bwMode="auto">
            <a:xfrm>
              <a:off x="5037" y="68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7206" name="Text Box 39"/>
            <p:cNvSpPr txBox="1">
              <a:spLocks noChangeArrowheads="1"/>
            </p:cNvSpPr>
            <p:nvPr/>
          </p:nvSpPr>
          <p:spPr bwMode="auto">
            <a:xfrm>
              <a:off x="5037" y="140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7207" name="Text Box 40"/>
            <p:cNvSpPr txBox="1">
              <a:spLocks noChangeArrowheads="1"/>
            </p:cNvSpPr>
            <p:nvPr/>
          </p:nvSpPr>
          <p:spPr bwMode="auto">
            <a:xfrm>
              <a:off x="5037" y="212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7208" name="Line 41"/>
            <p:cNvSpPr>
              <a:spLocks noChangeShapeType="1"/>
            </p:cNvSpPr>
            <p:nvPr/>
          </p:nvSpPr>
          <p:spPr bwMode="auto">
            <a:xfrm>
              <a:off x="720" y="2670"/>
              <a:ext cx="683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09" name="Text Box 42"/>
            <p:cNvSpPr txBox="1">
              <a:spLocks noChangeArrowheads="1"/>
            </p:cNvSpPr>
            <p:nvPr/>
          </p:nvSpPr>
          <p:spPr bwMode="auto">
            <a:xfrm>
              <a:off x="2697" y="28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-</a:t>
              </a:r>
              <a:endParaRPr lang="cs-CZ" altLang="cs-CZ"/>
            </a:p>
          </p:txBody>
        </p:sp>
        <p:sp>
          <p:nvSpPr>
            <p:cNvPr id="7210" name="Text Box 43"/>
            <p:cNvSpPr txBox="1">
              <a:spLocks noChangeArrowheads="1"/>
            </p:cNvSpPr>
            <p:nvPr/>
          </p:nvSpPr>
          <p:spPr bwMode="auto">
            <a:xfrm>
              <a:off x="5037" y="2847"/>
              <a:ext cx="534" cy="3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altLang="cs-CZ" sz="1200">
                  <a:latin typeface="Times New Roman" pitchFamily="18" charset="0"/>
                </a:rPr>
                <a:t>=</a:t>
              </a:r>
              <a:endParaRPr lang="cs-CZ" altLang="cs-CZ"/>
            </a:p>
          </p:txBody>
        </p:sp>
        <p:sp>
          <p:nvSpPr>
            <p:cNvPr id="7211" name="Line 44"/>
            <p:cNvSpPr>
              <a:spLocks noChangeShapeType="1"/>
            </p:cNvSpPr>
            <p:nvPr/>
          </p:nvSpPr>
          <p:spPr bwMode="auto">
            <a:xfrm>
              <a:off x="4860" y="4470"/>
              <a:ext cx="287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2" name="Line 45"/>
            <p:cNvSpPr>
              <a:spLocks noChangeShapeType="1"/>
            </p:cNvSpPr>
            <p:nvPr/>
          </p:nvSpPr>
          <p:spPr bwMode="auto">
            <a:xfrm>
              <a:off x="5040" y="5550"/>
              <a:ext cx="287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13" name="Line 46"/>
            <p:cNvSpPr>
              <a:spLocks noChangeShapeType="1"/>
            </p:cNvSpPr>
            <p:nvPr/>
          </p:nvSpPr>
          <p:spPr bwMode="auto">
            <a:xfrm>
              <a:off x="4860" y="8970"/>
              <a:ext cx="2874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05668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Příloha a výroční zpráva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4354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Úkolem přílohy a výroční zprávy je zvýšit vypovídací schopnost účetní závěrky podniku o doplňkové údaje, zdůvodnění, specifikace a informace o finančních údajích, které se v rozvaze a výkazu zisků a ztrát neobjevují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600" smtClean="0"/>
              <a:t>Jedná se zejména o informace zahrnující: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charakteristiku použitých bilančních a oceňovacích metod,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charakteristiku, zdůvodnění a vysvětlení změn těchto metod,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charakteristiku, zdůvodnění a vysvětlení změn v členění položek a v oceňování,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podání zprávy o průběhu hospodářské činnosti, stavu a o očekávaném vývoji podniku.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Osobní společnosti a podniky fyzických osob (pokud nemají povinnost zveřejňovat účetní závěrku) přílohu ani výroční zprávu sestavovat nemusí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Podniky podléhající auditu jsou povinni sestavit spolu s rozvahou a výkazem zisků a ztrát i přílohu a výroční zprávu a to v prvních třech měsících navazujícího hospodářského roku za uplynulý rok (tato lhůta se prodlužuje o další tři měsíce, pokud podniky využívají služeb daňového poradce)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smtClean="0"/>
              <a:t>Ihned po sestavení musí výkaz zisků a ztrát rozšířenou o přílohu a výroční správu předložit k auditorskému ověření</a:t>
            </a:r>
          </a:p>
        </p:txBody>
      </p:sp>
    </p:spTree>
    <p:extLst>
      <p:ext uri="{BB962C8B-B14F-4D97-AF65-F5344CB8AC3E}">
        <p14:creationId xmlns:p14="http://schemas.microsoft.com/office/powerpoint/2010/main" val="798803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Analýza rozvahy a výkazu zisků a ztrát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Vertikální a horizontální analýza</a:t>
            </a:r>
          </a:p>
        </p:txBody>
      </p:sp>
    </p:spTree>
    <p:extLst>
      <p:ext uri="{BB962C8B-B14F-4D97-AF65-F5344CB8AC3E}">
        <p14:creationId xmlns:p14="http://schemas.microsoft.com/office/powerpoint/2010/main" val="1410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Členění rozvahy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Položky na straně aktiv jsou členěny podle</a:t>
            </a:r>
            <a:r>
              <a:rPr lang="cs-CZ" altLang="cs-CZ" sz="2400" b="1" smtClean="0"/>
              <a:t> likvidnosti </a:t>
            </a:r>
            <a:r>
              <a:rPr lang="cs-CZ" altLang="cs-CZ" sz="2400" smtClean="0"/>
              <a:t>-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od položek nejméně likvidních (stálá aktiva) k položkám nejlikvidnějším (oběžná aktiva)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4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Položky na straně pasiv jsou členěny podle </a:t>
            </a:r>
            <a:r>
              <a:rPr lang="cs-CZ" altLang="cs-CZ" sz="2400" b="1" smtClean="0"/>
              <a:t>vlastnictví</a:t>
            </a:r>
            <a:r>
              <a:rPr lang="cs-CZ" altLang="cs-CZ" sz="2400" smtClean="0"/>
              <a:t>, tj. na zdroje vlastní a cizí. Je z nich možné vyčíst </a:t>
            </a:r>
            <a:r>
              <a:rPr lang="cs-CZ" altLang="cs-CZ" sz="2400" b="1" smtClean="0"/>
              <a:t>kapitálovou strukturu</a:t>
            </a:r>
            <a:r>
              <a:rPr lang="cs-CZ" altLang="cs-CZ" sz="2400" smtClean="0"/>
              <a:t> a tedy skladbu jednotlivých zdrojů použitých k financování podniku. </a:t>
            </a:r>
          </a:p>
        </p:txBody>
      </p:sp>
    </p:spTree>
    <p:extLst>
      <p:ext uri="{BB962C8B-B14F-4D97-AF65-F5344CB8AC3E}">
        <p14:creationId xmlns:p14="http://schemas.microsoft.com/office/powerpoint/2010/main" val="277883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Členění výkazu zisků a ztrát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18197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Výkaz zisků a ztrát (výsledovka) je stupňovitě členěn, přičemž jednotlivé stupně vyjadřují úroveň hospodaření v </a:t>
            </a:r>
            <a:r>
              <a:rPr lang="cs-CZ" altLang="cs-CZ" sz="2400" b="1" smtClean="0"/>
              <a:t>provozní, finanční a mimořádné činnosti</a:t>
            </a:r>
            <a:r>
              <a:rPr lang="cs-CZ" altLang="cs-CZ" sz="2400" smtClean="0"/>
              <a:t> podniku.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Výsledovka reaguje na změny v podniku a jeho okolí rychleji než rozvaha, díky tomu, že obsahuje údaje pouze za jeden rok. </a:t>
            </a:r>
          </a:p>
        </p:txBody>
      </p:sp>
    </p:spTree>
    <p:extLst>
      <p:ext uri="{BB962C8B-B14F-4D97-AF65-F5344CB8AC3E}">
        <p14:creationId xmlns:p14="http://schemas.microsoft.com/office/powerpoint/2010/main" val="350395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689</Words>
  <Application>Microsoft Office PowerPoint</Application>
  <PresentationFormat>Předvádění na obrazovce (4:3)</PresentationFormat>
  <Paragraphs>171</Paragraphs>
  <Slides>27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Motiv systému Office</vt:lpstr>
      <vt:lpstr>Dokument</vt:lpstr>
      <vt:lpstr>10. Účetní závěrka</vt:lpstr>
      <vt:lpstr>Prezentace aplikace PowerPoint</vt:lpstr>
      <vt:lpstr>Rozvaha</vt:lpstr>
      <vt:lpstr>Výkaz zisků a ztrát</vt:lpstr>
      <vt:lpstr>Členění výkazu zisků a ztrát</vt:lpstr>
      <vt:lpstr>Příloha a výroční zpráva</vt:lpstr>
      <vt:lpstr>Analýza rozvahy a výkazu zisků a ztrát</vt:lpstr>
      <vt:lpstr>Členění rozvahy </vt:lpstr>
      <vt:lpstr>Členění výkazu zisků a ztrát</vt:lpstr>
      <vt:lpstr>Analýza rozvahy a výkazu zisků a ztrát</vt:lpstr>
      <vt:lpstr>Příklad vertikální a horizontální analýzy</vt:lpstr>
      <vt:lpstr>Horizontální analýza rozvahy</vt:lpstr>
      <vt:lpstr>Horizontální analýza rozvahy</vt:lpstr>
      <vt:lpstr>Vertikální analýza rozvahy</vt:lpstr>
      <vt:lpstr>Vertikální analýza rozvahy</vt:lpstr>
      <vt:lpstr>Horizontální analýza výkazu zisků a ztrát</vt:lpstr>
      <vt:lpstr>Vertikální analýza výkazu zisků a ztrát</vt:lpstr>
      <vt:lpstr>Vertikální analýza výkazu zisků a ztrát</vt:lpstr>
      <vt:lpstr>Zdroje dat a charakteristika finančních ukazatelů</vt:lpstr>
      <vt:lpstr>Zdroje dat a charakteristika finančních ukazatelů</vt:lpstr>
      <vt:lpstr>Zdroje dat a charakteristika finančních ukazatelů</vt:lpstr>
      <vt:lpstr>Analýza rentability a aktivity </vt:lpstr>
      <vt:lpstr>Analýza zadluženosti</vt:lpstr>
      <vt:lpstr>Analýza platební schopnosti</vt:lpstr>
      <vt:lpstr>Analýza postavení podniku na kapitálovém trhu</vt:lpstr>
      <vt:lpstr>Postup finanční analýzy:</vt:lpstr>
      <vt:lpstr>Srovnatelnost podniků a ukazatelů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Účetní závěrka</dc:title>
  <dc:creator>Odehnalova Pavla</dc:creator>
  <cp:lastModifiedBy>Odehnalova Pavla</cp:lastModifiedBy>
  <cp:revision>3</cp:revision>
  <dcterms:created xsi:type="dcterms:W3CDTF">2017-02-08T08:03:12Z</dcterms:created>
  <dcterms:modified xsi:type="dcterms:W3CDTF">2017-02-09T08:14:08Z</dcterms:modified>
</cp:coreProperties>
</file>