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3" r:id="rId2"/>
  </p:sldMasterIdLst>
  <p:notesMasterIdLst>
    <p:notesMasterId r:id="rId10"/>
  </p:notesMasterIdLst>
  <p:handoutMasterIdLst>
    <p:handoutMasterId r:id="rId11"/>
  </p:handoutMasterIdLst>
  <p:sldIdLst>
    <p:sldId id="261" r:id="rId3"/>
    <p:sldId id="285" r:id="rId4"/>
    <p:sldId id="283" r:id="rId5"/>
    <p:sldId id="288" r:id="rId6"/>
    <p:sldId id="284" r:id="rId7"/>
    <p:sldId id="286" r:id="rId8"/>
    <p:sldId id="287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62" autoAdjust="0"/>
    <p:restoredTop sz="95007" autoAdjust="0"/>
  </p:normalViewPr>
  <p:slideViewPr>
    <p:cSldViewPr>
      <p:cViewPr>
        <p:scale>
          <a:sx n="80" d="100"/>
          <a:sy n="80" d="100"/>
        </p:scale>
        <p:origin x="-155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560E3-AAAC-40AE-B9D0-62AC242F139C}" type="datetimeFigureOut">
              <a:rPr lang="en-US"/>
              <a:pPr>
                <a:defRPr/>
              </a:pPr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7FFC5-AAE6-4B8B-B8CF-5E9953594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812F4F-2514-4198-B0E6-7F0831FC82CF}" type="datetimeFigureOut">
              <a:rPr lang="en-US"/>
              <a:pPr>
                <a:defRPr/>
              </a:pPr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04793B-05A0-42F1-8B57-EB21C1EDB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6DFC4-F5AF-489A-860A-1908DE8A11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1-</a:t>
            </a:r>
            <a:fld id="{5E75D426-793B-4CBD-AF22-FAFBCB1BD6D2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233611@mail.muni.cz" TargetMode="External"/><Relationship Id="rId2" Type="http://schemas.openxmlformats.org/officeDocument/2006/relationships/hyperlink" Target="mailto:slanicay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8600" y="0"/>
            <a:ext cx="86868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Ekonomie práce</a:t>
            </a:r>
            <a:endParaRPr lang="en-US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3855" y="2667000"/>
            <a:ext cx="4933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000" dirty="0" smtClean="0">
                <a:solidFill>
                  <a:srgbClr val="275093"/>
                </a:solidFill>
              </a:rPr>
              <a:t>Základní informace o předmětu</a:t>
            </a:r>
            <a:endParaRPr lang="en-US" altLang="cs-CZ" sz="60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Martin </a:t>
            </a:r>
            <a:r>
              <a:rPr lang="cs-CZ" dirty="0" err="1" smtClean="0"/>
              <a:t>Slanicay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err="1" smtClean="0">
                <a:hlinkClick r:id="rId2"/>
              </a:rPr>
              <a:t>slanicay</a:t>
            </a:r>
            <a:r>
              <a:rPr lang="en-US" sz="2000" dirty="0" smtClean="0">
                <a:hlinkClick r:id="rId2"/>
              </a:rPr>
              <a:t>@mail.muni.cz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cs-CZ" sz="2000" dirty="0"/>
              <a:t>k</a:t>
            </a:r>
            <a:r>
              <a:rPr lang="en-US" sz="2000" dirty="0" err="1" smtClean="0"/>
              <a:t>onzulta</a:t>
            </a:r>
            <a:r>
              <a:rPr lang="cs-CZ" sz="2000" dirty="0" smtClean="0"/>
              <a:t>č</a:t>
            </a:r>
            <a:r>
              <a:rPr lang="en-US" sz="2000" dirty="0" smtClean="0"/>
              <a:t>n</a:t>
            </a:r>
            <a:r>
              <a:rPr lang="cs-CZ" sz="2000" dirty="0" smtClean="0"/>
              <a:t>í</a:t>
            </a:r>
            <a:r>
              <a:rPr lang="en-US" sz="2000" dirty="0" smtClean="0"/>
              <a:t> </a:t>
            </a:r>
            <a:r>
              <a:rPr lang="en-US" sz="2000" dirty="0" err="1" smtClean="0"/>
              <a:t>hodiny</a:t>
            </a:r>
            <a:r>
              <a:rPr lang="cs-CZ" sz="2000" dirty="0"/>
              <a:t>: </a:t>
            </a:r>
            <a:r>
              <a:rPr lang="cs-CZ" sz="2000" dirty="0" smtClean="0"/>
              <a:t>Úterý 16:30 </a:t>
            </a:r>
            <a:r>
              <a:rPr lang="cs-CZ" sz="2000" dirty="0"/>
              <a:t>- </a:t>
            </a:r>
            <a:r>
              <a:rPr lang="cs-CZ" sz="2000" dirty="0" smtClean="0"/>
              <a:t>18:00</a:t>
            </a:r>
            <a:r>
              <a:rPr lang="cs-CZ" sz="2000" dirty="0"/>
              <a:t>, kancelář </a:t>
            </a:r>
            <a:r>
              <a:rPr lang="cs-CZ" sz="2000" dirty="0" smtClean="0"/>
              <a:t>521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vždy </a:t>
            </a:r>
            <a:r>
              <a:rPr lang="cs-CZ" sz="2000" dirty="0"/>
              <a:t>mi dopředu napište </a:t>
            </a:r>
            <a:r>
              <a:rPr lang="cs-CZ" sz="2000" dirty="0" smtClean="0"/>
              <a:t>mail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je možné domluvit se i na jiný termín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cs-CZ" sz="2000" dirty="0"/>
          </a:p>
          <a:p>
            <a:pPr>
              <a:spcBef>
                <a:spcPts val="1200"/>
              </a:spcBef>
            </a:pPr>
            <a:r>
              <a:rPr lang="cs-CZ" dirty="0" smtClean="0"/>
              <a:t>Martin </a:t>
            </a:r>
            <a:r>
              <a:rPr lang="cs-CZ" dirty="0" err="1" smtClean="0"/>
              <a:t>Guzi</a:t>
            </a:r>
            <a:r>
              <a:rPr lang="cs-CZ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hlinkClick r:id="rId3"/>
              </a:rPr>
              <a:t>233611@mail.muni.cz</a:t>
            </a:r>
            <a:endParaRPr lang="cs-CZ" sz="2000" dirty="0" smtClean="0"/>
          </a:p>
          <a:p>
            <a:pPr lvl="1">
              <a:spcBef>
                <a:spcPts val="1200"/>
              </a:spcBef>
            </a:pPr>
            <a:r>
              <a:rPr lang="cs-CZ" sz="2000" dirty="0"/>
              <a:t>k</a:t>
            </a:r>
            <a:r>
              <a:rPr lang="en-US" sz="2000" dirty="0" err="1"/>
              <a:t>onzulta</a:t>
            </a:r>
            <a:r>
              <a:rPr lang="cs-CZ" sz="2000" dirty="0"/>
              <a:t>č</a:t>
            </a:r>
            <a:r>
              <a:rPr lang="en-US" sz="2000" dirty="0"/>
              <a:t>n</a:t>
            </a:r>
            <a:r>
              <a:rPr lang="cs-CZ" sz="2000" dirty="0"/>
              <a:t>í</a:t>
            </a:r>
            <a:r>
              <a:rPr lang="en-US" sz="2000" dirty="0"/>
              <a:t> </a:t>
            </a:r>
            <a:r>
              <a:rPr lang="en-US" sz="2000" dirty="0" err="1"/>
              <a:t>hodiny</a:t>
            </a:r>
            <a:r>
              <a:rPr lang="cs-CZ" sz="2000" dirty="0"/>
              <a:t>: </a:t>
            </a:r>
            <a:r>
              <a:rPr lang="pl-PL" sz="2000" dirty="0" smtClean="0"/>
              <a:t>Úterý </a:t>
            </a:r>
            <a:r>
              <a:rPr lang="cs-CZ" sz="2000" dirty="0"/>
              <a:t>10:30 - 12:00 </a:t>
            </a:r>
            <a:r>
              <a:rPr lang="cs-CZ" sz="2000" dirty="0" smtClean="0"/>
              <a:t>nebo po domluvě</a:t>
            </a:r>
            <a:r>
              <a:rPr lang="pl-PL" sz="2000" dirty="0" smtClean="0"/>
              <a:t>, kancelář 316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160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/>
              <a:t>Povinná literatura:</a:t>
            </a:r>
          </a:p>
          <a:p>
            <a:pPr lvl="1">
              <a:spcBef>
                <a:spcPts val="1200"/>
              </a:spcBef>
            </a:pPr>
            <a:r>
              <a:rPr lang="en-US" sz="2000" dirty="0" err="1"/>
              <a:t>Borjas</a:t>
            </a:r>
            <a:r>
              <a:rPr lang="en-US" sz="2000" dirty="0"/>
              <a:t>, </a:t>
            </a:r>
            <a:r>
              <a:rPr lang="en-US" sz="2000" dirty="0" smtClean="0"/>
              <a:t>G.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Labor Economics</a:t>
            </a:r>
            <a:r>
              <a:rPr lang="en-US" sz="2000" dirty="0"/>
              <a:t>. </a:t>
            </a:r>
            <a:r>
              <a:rPr lang="cs-CZ" sz="2000" dirty="0"/>
              <a:t>7</a:t>
            </a:r>
            <a:r>
              <a:rPr lang="cs-CZ" sz="2000" dirty="0" smtClean="0"/>
              <a:t>th </a:t>
            </a:r>
            <a:r>
              <a:rPr lang="cs-CZ" sz="2000" dirty="0" err="1" smtClean="0"/>
              <a:t>ed</a:t>
            </a:r>
            <a:r>
              <a:rPr lang="en-US" sz="2000" dirty="0" smtClean="0"/>
              <a:t>. </a:t>
            </a:r>
            <a:r>
              <a:rPr lang="cs-CZ" sz="2000" dirty="0" smtClean="0"/>
              <a:t>Boston: </a:t>
            </a:r>
            <a:r>
              <a:rPr lang="en-US" sz="2000" dirty="0" smtClean="0"/>
              <a:t>McGraw</a:t>
            </a:r>
            <a:r>
              <a:rPr lang="cs-CZ" sz="2000" dirty="0" smtClean="0"/>
              <a:t>-</a:t>
            </a:r>
            <a:r>
              <a:rPr lang="en-US" sz="2000" dirty="0" smtClean="0"/>
              <a:t>Hill Higher Education, 201</a:t>
            </a:r>
            <a:r>
              <a:rPr lang="cs-CZ" sz="2000" dirty="0" smtClean="0"/>
              <a:t>6</a:t>
            </a:r>
            <a:r>
              <a:rPr lang="en-US" sz="2000" dirty="0" smtClean="0"/>
              <a:t>.</a:t>
            </a:r>
            <a:r>
              <a:rPr lang="cs-CZ" sz="2000" dirty="0" smtClean="0"/>
              <a:t> 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cs-CZ" sz="2000" dirty="0"/>
              <a:t>http://</a:t>
            </a:r>
            <a:r>
              <a:rPr lang="cs-CZ" sz="2000" dirty="0" smtClean="0"/>
              <a:t>www.mheducation.com/highered/product.M007802188X.html</a:t>
            </a:r>
            <a:endParaRPr lang="cs-CZ" b="1" dirty="0" smtClean="0"/>
          </a:p>
          <a:p>
            <a:pPr marL="457200" lvl="1" indent="0">
              <a:spcBef>
                <a:spcPts val="1200"/>
              </a:spcBef>
              <a:buNone/>
            </a:pP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Předmět je plně postaven na </a:t>
            </a:r>
            <a:r>
              <a:rPr lang="cs-CZ" dirty="0" err="1" smtClean="0"/>
              <a:t>Borjasově</a:t>
            </a:r>
            <a:r>
              <a:rPr lang="cs-CZ" dirty="0" smtClean="0"/>
              <a:t> učebnici </a:t>
            </a:r>
            <a:r>
              <a:rPr lang="en-US" dirty="0"/>
              <a:t>Labor </a:t>
            </a:r>
            <a:r>
              <a:rPr lang="en-US" dirty="0" smtClean="0"/>
              <a:t>Economics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p</a:t>
            </a:r>
            <a:r>
              <a:rPr lang="cs-CZ" sz="2000" dirty="0" err="1" smtClean="0"/>
              <a:t>řednášky</a:t>
            </a:r>
            <a:r>
              <a:rPr lang="cs-CZ" sz="2000" dirty="0" smtClean="0"/>
              <a:t>, cvičení, </a:t>
            </a:r>
            <a:r>
              <a:rPr lang="cs-CZ" sz="2000" dirty="0" err="1" smtClean="0"/>
              <a:t>testbank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/>
              <a:t>Doporučená </a:t>
            </a:r>
            <a:r>
              <a:rPr lang="cs-CZ" b="1" dirty="0" err="1" smtClean="0"/>
              <a:t>literautura</a:t>
            </a:r>
            <a:r>
              <a:rPr lang="cs-CZ" b="1" dirty="0" smtClean="0"/>
              <a:t>:</a:t>
            </a:r>
            <a:endParaRPr lang="cs-CZ" b="1" dirty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Ehrenberg</a:t>
            </a:r>
            <a:r>
              <a:rPr lang="en-US" sz="2000" dirty="0"/>
              <a:t>, </a:t>
            </a:r>
            <a:r>
              <a:rPr lang="en-US" sz="2000" dirty="0" smtClean="0"/>
              <a:t>R</a:t>
            </a:r>
            <a:r>
              <a:rPr lang="cs-CZ" sz="2000" dirty="0" smtClean="0"/>
              <a:t>.</a:t>
            </a:r>
            <a:r>
              <a:rPr lang="en-US" sz="2000" dirty="0" smtClean="0"/>
              <a:t>G.</a:t>
            </a:r>
            <a:r>
              <a:rPr lang="cs-CZ" sz="2000" dirty="0" smtClean="0"/>
              <a:t>, </a:t>
            </a:r>
            <a:r>
              <a:rPr lang="en-US" sz="2000" dirty="0" smtClean="0"/>
              <a:t>Smith</a:t>
            </a:r>
            <a:r>
              <a:rPr lang="en-US" sz="2000" dirty="0"/>
              <a:t>, </a:t>
            </a:r>
            <a:r>
              <a:rPr lang="en-US" sz="2000" dirty="0" smtClean="0"/>
              <a:t>R</a:t>
            </a:r>
            <a:r>
              <a:rPr lang="cs-CZ" sz="2000" dirty="0" smtClean="0"/>
              <a:t>.</a:t>
            </a:r>
            <a:r>
              <a:rPr lang="en-US" sz="2000" dirty="0" smtClean="0"/>
              <a:t>S.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Modern Labor </a:t>
            </a:r>
            <a:r>
              <a:rPr lang="en-US" sz="2000" i="1" dirty="0" smtClean="0"/>
              <a:t>Economics: </a:t>
            </a:r>
            <a:r>
              <a:rPr lang="en-US" sz="2000" i="1" dirty="0"/>
              <a:t>Theory </a:t>
            </a:r>
            <a:r>
              <a:rPr lang="en-US" sz="2000" i="1" dirty="0" smtClean="0"/>
              <a:t>and</a:t>
            </a:r>
            <a:r>
              <a:rPr lang="cs-CZ" sz="2000" i="1" dirty="0" smtClean="0"/>
              <a:t> </a:t>
            </a:r>
            <a:r>
              <a:rPr lang="en-US" sz="2000" i="1" dirty="0" smtClean="0"/>
              <a:t>Public </a:t>
            </a:r>
            <a:r>
              <a:rPr lang="en-US" sz="2000" i="1" dirty="0"/>
              <a:t>Policy</a:t>
            </a:r>
            <a:r>
              <a:rPr lang="en-US" sz="2000" dirty="0"/>
              <a:t>. 10th ed. </a:t>
            </a:r>
            <a:r>
              <a:rPr lang="en-US" sz="2000" dirty="0" smtClean="0"/>
              <a:t>Boston</a:t>
            </a:r>
            <a:r>
              <a:rPr lang="cs-CZ" sz="2000" dirty="0" smtClean="0"/>
              <a:t>: </a:t>
            </a:r>
            <a:r>
              <a:rPr lang="en-US" sz="2000" dirty="0" smtClean="0"/>
              <a:t>Pearson/Addison </a:t>
            </a:r>
            <a:r>
              <a:rPr lang="en-US" sz="2000" dirty="0"/>
              <a:t>Wesley, 2009. 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M</a:t>
            </a:r>
            <a:r>
              <a:rPr lang="cs-CZ" sz="2000" dirty="0" smtClean="0"/>
              <a:t>c</a:t>
            </a:r>
            <a:r>
              <a:rPr lang="en-US" sz="2000" dirty="0" smtClean="0"/>
              <a:t>C</a:t>
            </a:r>
            <a:r>
              <a:rPr lang="cs-CZ" sz="2000" dirty="0" err="1" smtClean="0"/>
              <a:t>onnell</a:t>
            </a:r>
            <a:r>
              <a:rPr lang="en-US" sz="2000" dirty="0" smtClean="0"/>
              <a:t>, C</a:t>
            </a:r>
            <a:r>
              <a:rPr lang="cs-CZ" sz="2000" dirty="0" smtClean="0"/>
              <a:t>.</a:t>
            </a:r>
            <a:r>
              <a:rPr lang="en-US" sz="2000" dirty="0" smtClean="0"/>
              <a:t>R</a:t>
            </a:r>
            <a:r>
              <a:rPr lang="en-US" sz="2000" dirty="0"/>
              <a:t>., </a:t>
            </a:r>
            <a:r>
              <a:rPr lang="en-US" sz="2000" dirty="0" smtClean="0"/>
              <a:t>B</a:t>
            </a:r>
            <a:r>
              <a:rPr lang="cs-CZ" sz="2000" dirty="0" err="1" smtClean="0"/>
              <a:t>rue</a:t>
            </a:r>
            <a:r>
              <a:rPr lang="cs-CZ" sz="2000" dirty="0" smtClean="0"/>
              <a:t>, S.L.,</a:t>
            </a:r>
            <a:r>
              <a:rPr lang="en-US" sz="2000" dirty="0" smtClean="0"/>
              <a:t> M</a:t>
            </a:r>
            <a:r>
              <a:rPr lang="cs-CZ" sz="2000" dirty="0" err="1" smtClean="0"/>
              <a:t>acpherson</a:t>
            </a:r>
            <a:r>
              <a:rPr lang="cs-CZ" sz="2000" dirty="0" smtClean="0"/>
              <a:t>, D.A</a:t>
            </a:r>
            <a:r>
              <a:rPr lang="en-US" sz="2000" dirty="0" smtClean="0"/>
              <a:t>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Contemporary </a:t>
            </a:r>
            <a:r>
              <a:rPr lang="cs-CZ" sz="2000" i="1" dirty="0" smtClean="0"/>
              <a:t>L</a:t>
            </a:r>
            <a:r>
              <a:rPr lang="en-US" sz="2000" i="1" dirty="0" err="1" smtClean="0"/>
              <a:t>abor</a:t>
            </a:r>
            <a:r>
              <a:rPr lang="en-US" sz="2000" i="1" dirty="0" smtClean="0"/>
              <a:t> </a:t>
            </a:r>
            <a:r>
              <a:rPr lang="cs-CZ" sz="2000" i="1" dirty="0"/>
              <a:t>E</a:t>
            </a:r>
            <a:r>
              <a:rPr lang="en-US" sz="2000" i="1" dirty="0" err="1" smtClean="0"/>
              <a:t>conomics</a:t>
            </a:r>
            <a:r>
              <a:rPr lang="en-US" sz="2000" dirty="0"/>
              <a:t>. 8th ed. Boston: McGraw-Hill Higher Education, 2009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S</a:t>
            </a:r>
            <a:r>
              <a:rPr lang="cs-CZ" sz="2000" dirty="0" err="1" smtClean="0"/>
              <a:t>loane</a:t>
            </a:r>
            <a:r>
              <a:rPr lang="en-US" sz="2000" dirty="0" smtClean="0"/>
              <a:t>, P</a:t>
            </a:r>
            <a:r>
              <a:rPr lang="cs-CZ" sz="2000" dirty="0" smtClean="0"/>
              <a:t>.</a:t>
            </a:r>
            <a:r>
              <a:rPr lang="en-US" sz="2000" dirty="0" smtClean="0"/>
              <a:t>J</a:t>
            </a:r>
            <a:r>
              <a:rPr lang="cs-CZ" sz="2000" dirty="0" smtClean="0"/>
              <a:t>.</a:t>
            </a:r>
            <a:r>
              <a:rPr lang="en-US" sz="2000" dirty="0" smtClean="0"/>
              <a:t>, L</a:t>
            </a:r>
            <a:r>
              <a:rPr lang="cs-CZ" sz="2000" dirty="0" err="1" smtClean="0"/>
              <a:t>atreille</a:t>
            </a:r>
            <a:r>
              <a:rPr lang="cs-CZ" sz="2000" dirty="0" smtClean="0"/>
              <a:t>, P.,</a:t>
            </a:r>
            <a:r>
              <a:rPr lang="en-US" sz="2000" dirty="0" smtClean="0"/>
              <a:t> O'L</a:t>
            </a:r>
            <a:r>
              <a:rPr lang="cs-CZ" sz="2000" dirty="0" err="1" smtClean="0"/>
              <a:t>eary</a:t>
            </a:r>
            <a:r>
              <a:rPr lang="cs-CZ" sz="2000" dirty="0" smtClean="0"/>
              <a:t>, N.</a:t>
            </a:r>
            <a:r>
              <a:rPr lang="cs-CZ" sz="2000" dirty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Modern </a:t>
            </a:r>
            <a:r>
              <a:rPr lang="cs-CZ" sz="2000" i="1" dirty="0" err="1" smtClean="0"/>
              <a:t>L</a:t>
            </a:r>
            <a:r>
              <a:rPr lang="en-US" sz="2000" i="1" dirty="0" err="1" smtClean="0"/>
              <a:t>abour</a:t>
            </a:r>
            <a:r>
              <a:rPr lang="en-US" sz="2000" i="1" dirty="0" smtClean="0"/>
              <a:t> </a:t>
            </a:r>
            <a:r>
              <a:rPr lang="cs-CZ" sz="2000" i="1" dirty="0" smtClean="0"/>
              <a:t>E</a:t>
            </a:r>
            <a:r>
              <a:rPr lang="en-US" sz="2000" i="1" dirty="0" err="1" smtClean="0"/>
              <a:t>conomics</a:t>
            </a:r>
            <a:r>
              <a:rPr lang="en-US" sz="2000" dirty="0"/>
              <a:t>. First published. London: Routledge, </a:t>
            </a:r>
            <a:r>
              <a:rPr lang="en-US" sz="2000" dirty="0" smtClean="0"/>
              <a:t>2013</a:t>
            </a:r>
            <a:r>
              <a:rPr lang="cs-CZ" sz="20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cs-CZ" sz="2000" dirty="0" err="1" smtClean="0"/>
              <a:t>Cahuc</a:t>
            </a:r>
            <a:r>
              <a:rPr lang="cs-CZ" sz="2000" dirty="0" smtClean="0"/>
              <a:t>, P., </a:t>
            </a:r>
            <a:r>
              <a:rPr lang="cs-CZ" sz="2000" dirty="0" err="1" smtClean="0"/>
              <a:t>Carcillo</a:t>
            </a:r>
            <a:r>
              <a:rPr lang="cs-CZ" sz="2000" dirty="0" smtClean="0"/>
              <a:t>, S., </a:t>
            </a:r>
            <a:r>
              <a:rPr lang="cs-CZ" sz="2000" dirty="0" err="1" smtClean="0"/>
              <a:t>Zylberberg</a:t>
            </a:r>
            <a:r>
              <a:rPr lang="cs-CZ" sz="2000" dirty="0" smtClean="0"/>
              <a:t>, A.: </a:t>
            </a:r>
            <a:r>
              <a:rPr lang="cs-CZ" sz="2000" i="1" dirty="0" err="1"/>
              <a:t>Labor</a:t>
            </a:r>
            <a:r>
              <a:rPr lang="cs-CZ" sz="2000" i="1" dirty="0"/>
              <a:t> </a:t>
            </a:r>
            <a:r>
              <a:rPr lang="cs-CZ" sz="2000" i="1" dirty="0" err="1" smtClean="0"/>
              <a:t>Economics</a:t>
            </a:r>
            <a:r>
              <a:rPr lang="cs-CZ" sz="2000" dirty="0"/>
              <a:t>. </a:t>
            </a:r>
            <a:r>
              <a:rPr lang="cs-CZ" sz="2000" dirty="0" smtClean="0"/>
              <a:t>2nd </a:t>
            </a:r>
            <a:r>
              <a:rPr lang="cs-CZ" sz="2000" dirty="0" err="1" smtClean="0"/>
              <a:t>ed</a:t>
            </a:r>
            <a:r>
              <a:rPr lang="cs-CZ" sz="2000" dirty="0" smtClean="0"/>
              <a:t>. Cambridge: </a:t>
            </a:r>
            <a:r>
              <a:rPr lang="cs-CZ" sz="2000" dirty="0"/>
              <a:t>MIT </a:t>
            </a:r>
            <a:r>
              <a:rPr lang="cs-CZ" sz="2000" dirty="0" err="1"/>
              <a:t>Press</a:t>
            </a:r>
            <a:r>
              <a:rPr lang="cs-CZ" sz="2000" dirty="0"/>
              <a:t>, </a:t>
            </a:r>
            <a:r>
              <a:rPr lang="cs-CZ" sz="2000" dirty="0" smtClean="0"/>
              <a:t>2014.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B</a:t>
            </a:r>
            <a:r>
              <a:rPr lang="cs-CZ" sz="2000" dirty="0" err="1"/>
              <a:t>oeri</a:t>
            </a:r>
            <a:r>
              <a:rPr lang="en-US" sz="2000" dirty="0"/>
              <a:t>, T</a:t>
            </a:r>
            <a:r>
              <a:rPr lang="cs-CZ" sz="2000" dirty="0"/>
              <a:t>., </a:t>
            </a:r>
            <a:r>
              <a:rPr lang="en-US" sz="2000" dirty="0"/>
              <a:t>O</a:t>
            </a:r>
            <a:r>
              <a:rPr lang="cs-CZ" sz="2000" dirty="0" err="1"/>
              <a:t>urs</a:t>
            </a:r>
            <a:r>
              <a:rPr lang="cs-CZ" sz="2000" dirty="0"/>
              <a:t>, J.V.: </a:t>
            </a:r>
            <a:r>
              <a:rPr lang="en-US" sz="2000" i="1" dirty="0"/>
              <a:t>The Economics of Imperfect Labor Markets</a:t>
            </a:r>
            <a:r>
              <a:rPr lang="en-US" sz="2000" dirty="0"/>
              <a:t>. </a:t>
            </a:r>
            <a:r>
              <a:rPr lang="cs-CZ" sz="2000" dirty="0"/>
              <a:t>2nd</a:t>
            </a:r>
            <a:r>
              <a:rPr lang="en-US" sz="2000" dirty="0"/>
              <a:t> </a:t>
            </a:r>
            <a:r>
              <a:rPr lang="cs-CZ" sz="2000" dirty="0"/>
              <a:t>e</a:t>
            </a:r>
            <a:r>
              <a:rPr lang="en-US" sz="2000" dirty="0"/>
              <a:t>d. Princeton: Princeton University Press, 2013. 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489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/>
              <a:t>Podmínky úspěšného zakončení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Průběžná práce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2</a:t>
            </a:r>
            <a:r>
              <a:rPr lang="cs-CZ" sz="2000" dirty="0" smtClean="0"/>
              <a:t> průběžné písemné testy na </a:t>
            </a:r>
            <a:r>
              <a:rPr lang="cs-CZ" sz="2000" dirty="0"/>
              <a:t>4</a:t>
            </a:r>
            <a:r>
              <a:rPr lang="cs-CZ" sz="2000" dirty="0" smtClean="0"/>
              <a:t>. a 6 semináři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2x10 otázek, maximum 2x10 bodů 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hodnocení </a:t>
            </a:r>
            <a:r>
              <a:rPr lang="cs-CZ" sz="2000" dirty="0"/>
              <a:t>aktivity na </a:t>
            </a:r>
            <a:r>
              <a:rPr lang="cs-CZ" sz="2000" dirty="0" smtClean="0"/>
              <a:t>seminářích 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maximum 20 bodů – jako v Mikru 1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Zkouškový test 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Skládá se </a:t>
            </a:r>
            <a:r>
              <a:rPr lang="cs-CZ" sz="2000" dirty="0"/>
              <a:t>z 30 otázek hodnocených 30 body</a:t>
            </a:r>
            <a:r>
              <a:rPr lang="cs-CZ" sz="2000" dirty="0" smtClean="0"/>
              <a:t>. 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/>
              <a:t>Hodnotící škála 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A</a:t>
            </a:r>
            <a:r>
              <a:rPr lang="cs-CZ" sz="2000" dirty="0"/>
              <a:t>: </a:t>
            </a:r>
            <a:r>
              <a:rPr lang="cs-CZ" sz="2000" dirty="0" smtClean="0"/>
              <a:t>70-63, B</a:t>
            </a:r>
            <a:r>
              <a:rPr lang="cs-CZ" sz="2000" dirty="0"/>
              <a:t>: </a:t>
            </a:r>
            <a:r>
              <a:rPr lang="cs-CZ" sz="2000" dirty="0" smtClean="0"/>
              <a:t>62-56, C</a:t>
            </a:r>
            <a:r>
              <a:rPr lang="cs-CZ" sz="2000" dirty="0"/>
              <a:t>: </a:t>
            </a:r>
            <a:r>
              <a:rPr lang="cs-CZ" sz="2000" dirty="0" smtClean="0"/>
              <a:t>55-51, D: 50-46, E</a:t>
            </a:r>
            <a:r>
              <a:rPr lang="cs-CZ" sz="2000" dirty="0"/>
              <a:t>: </a:t>
            </a:r>
            <a:r>
              <a:rPr lang="cs-CZ" sz="2000" dirty="0" smtClean="0"/>
              <a:t>45-42, F</a:t>
            </a:r>
            <a:r>
              <a:rPr lang="cs-CZ" sz="2000" dirty="0"/>
              <a:t>: méně než </a:t>
            </a:r>
            <a:r>
              <a:rPr lang="cs-CZ" sz="2000" dirty="0" smtClean="0"/>
              <a:t>42 bodů.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20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Náplň přednášek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00200"/>
            <a:ext cx="7391400" cy="49530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Úvod + Nabídka práce I (20.2.)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Nabídka práce II (27.2.)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Poptávka </a:t>
            </a:r>
            <a:r>
              <a:rPr lang="cs-CZ" sz="2000" dirty="0"/>
              <a:t>po </a:t>
            </a:r>
            <a:r>
              <a:rPr lang="cs-CZ" sz="2000" dirty="0" smtClean="0"/>
              <a:t>práci (6.3.)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Rovnováha </a:t>
            </a:r>
            <a:r>
              <a:rPr lang="cs-CZ" sz="2000" dirty="0"/>
              <a:t>na trhu </a:t>
            </a:r>
            <a:r>
              <a:rPr lang="cs-CZ" sz="2000" dirty="0" smtClean="0"/>
              <a:t>práce (13.3.)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Kompenzující </a:t>
            </a:r>
            <a:r>
              <a:rPr lang="cs-CZ" sz="2000" dirty="0"/>
              <a:t>mzdové </a:t>
            </a:r>
            <a:r>
              <a:rPr lang="cs-CZ" sz="2000" dirty="0" smtClean="0"/>
              <a:t>rozdíly (20.3.)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Lidský </a:t>
            </a:r>
            <a:r>
              <a:rPr lang="cs-CZ" sz="2000" dirty="0"/>
              <a:t>kapitál (</a:t>
            </a:r>
            <a:r>
              <a:rPr lang="cs-CZ" sz="2000" dirty="0" smtClean="0"/>
              <a:t>27.3.)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Mzdová </a:t>
            </a:r>
            <a:r>
              <a:rPr lang="cs-CZ" sz="2000" dirty="0"/>
              <a:t>struktura (</a:t>
            </a:r>
            <a:r>
              <a:rPr lang="cs-CZ" sz="2000" dirty="0" smtClean="0"/>
              <a:t>3.4.)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Mobilita </a:t>
            </a:r>
            <a:r>
              <a:rPr lang="cs-CZ" sz="2000" dirty="0"/>
              <a:t>práce </a:t>
            </a:r>
            <a:r>
              <a:rPr lang="cs-CZ" sz="2000" dirty="0" smtClean="0"/>
              <a:t>(10.4.)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VELIKONOCE (</a:t>
            </a:r>
            <a:r>
              <a:rPr lang="cs-CZ" sz="2000" dirty="0"/>
              <a:t>17.4.) </a:t>
            </a:r>
            <a:endParaRPr lang="cs-CZ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Diskriminace </a:t>
            </a:r>
            <a:r>
              <a:rPr lang="cs-CZ" sz="2000" dirty="0"/>
              <a:t>na trhu </a:t>
            </a:r>
            <a:r>
              <a:rPr lang="cs-CZ" sz="2000" dirty="0" smtClean="0"/>
              <a:t>práce (24.4.)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STÁTNÍ </a:t>
            </a:r>
            <a:r>
              <a:rPr lang="cs-CZ" sz="2000" dirty="0"/>
              <a:t>SVÁTEK (1.5.) - Odbory na trhu práce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STÁTNÍ </a:t>
            </a:r>
            <a:r>
              <a:rPr lang="cs-CZ" sz="2000" dirty="0"/>
              <a:t>SVÁTEK (8.5.) - Politika </a:t>
            </a:r>
            <a:r>
              <a:rPr lang="cs-CZ" sz="2000" dirty="0" smtClean="0"/>
              <a:t>odměňování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Nezaměstnanost (15.5.)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0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Náplň seminářů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kern="0" dirty="0" smtClean="0"/>
              <a:t>Úvod + Nabídka práce 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28</a:t>
            </a:r>
            <a:r>
              <a:rPr lang="cs-CZ" kern="0" dirty="0" smtClean="0"/>
              <a:t>.2., </a:t>
            </a:r>
            <a:r>
              <a:rPr lang="cs-CZ" dirty="0"/>
              <a:t>7</a:t>
            </a:r>
            <a:r>
              <a:rPr lang="cs-CZ" kern="0" dirty="0" smtClean="0"/>
              <a:t>.3.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kern="0" dirty="0" smtClean="0"/>
              <a:t>Poptávka po práci</a:t>
            </a:r>
            <a:endParaRPr lang="cs-CZ" sz="2000" dirty="0" smtClean="0"/>
          </a:p>
          <a:p>
            <a:pPr lvl="1">
              <a:spcBef>
                <a:spcPts val="600"/>
              </a:spcBef>
            </a:pPr>
            <a:r>
              <a:rPr lang="cs-CZ" dirty="0" smtClean="0"/>
              <a:t>14</a:t>
            </a:r>
            <a:r>
              <a:rPr lang="cs-CZ" kern="0" dirty="0" smtClean="0"/>
              <a:t>.3., </a:t>
            </a:r>
            <a:r>
              <a:rPr lang="cs-CZ" dirty="0" smtClean="0"/>
              <a:t>21</a:t>
            </a:r>
            <a:r>
              <a:rPr lang="cs-CZ" kern="0" dirty="0" smtClean="0"/>
              <a:t>.3.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Rovnováha </a:t>
            </a:r>
            <a:r>
              <a:rPr lang="cs-CZ" sz="2000" dirty="0"/>
              <a:t>na trhu práce </a:t>
            </a:r>
            <a:r>
              <a:rPr lang="cs-CZ" sz="2000" dirty="0" smtClean="0"/>
              <a:t>+ Kompenzující </a:t>
            </a:r>
            <a:r>
              <a:rPr lang="cs-CZ" sz="2000" kern="0" dirty="0" smtClean="0"/>
              <a:t>mzdové rozdíly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28.3., 4.4.</a:t>
            </a:r>
            <a:endParaRPr lang="cs-CZ" kern="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kern="0" dirty="0" smtClean="0"/>
              <a:t>první průběžný test (1. - 5. přednáška</a:t>
            </a:r>
            <a:r>
              <a:rPr lang="cs-CZ" sz="2000" dirty="0"/>
              <a:t>) + Lidský kapitál + Mzdová struktura </a:t>
            </a:r>
            <a:endParaRPr lang="cs-CZ" sz="2000" kern="0" dirty="0" smtClean="0"/>
          </a:p>
          <a:p>
            <a:pPr lvl="1">
              <a:spcBef>
                <a:spcPts val="600"/>
              </a:spcBef>
            </a:pPr>
            <a:r>
              <a:rPr lang="cs-CZ" dirty="0" smtClean="0"/>
              <a:t>11.4., 18.4.</a:t>
            </a:r>
            <a:endParaRPr lang="cs-CZ" kern="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Mobilita </a:t>
            </a:r>
            <a:r>
              <a:rPr lang="cs-CZ" sz="2000" dirty="0"/>
              <a:t>práce </a:t>
            </a:r>
            <a:r>
              <a:rPr lang="cs-CZ" sz="2000" dirty="0" smtClean="0"/>
              <a:t>+ </a:t>
            </a:r>
            <a:r>
              <a:rPr lang="cs-CZ" sz="2000" dirty="0"/>
              <a:t>Diskriminace na trhu </a:t>
            </a:r>
            <a:r>
              <a:rPr lang="cs-CZ" sz="2000" dirty="0" smtClean="0"/>
              <a:t>práce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25.4., 2.5.</a:t>
            </a:r>
            <a:endParaRPr lang="cs-CZ" sz="2000" kern="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kern="0" dirty="0" smtClean="0"/>
              <a:t>druhý </a:t>
            </a:r>
            <a:r>
              <a:rPr lang="cs-CZ" sz="2000" dirty="0" smtClean="0"/>
              <a:t>průběžný </a:t>
            </a:r>
            <a:r>
              <a:rPr lang="cs-CZ" sz="2000" dirty="0"/>
              <a:t>test </a:t>
            </a:r>
            <a:r>
              <a:rPr lang="cs-CZ" sz="2000" dirty="0" smtClean="0"/>
              <a:t>(7. </a:t>
            </a:r>
            <a:r>
              <a:rPr lang="cs-CZ" sz="2000" dirty="0"/>
              <a:t>- </a:t>
            </a:r>
            <a:r>
              <a:rPr lang="cs-CZ" sz="2000" dirty="0" smtClean="0"/>
              <a:t>10. </a:t>
            </a:r>
            <a:r>
              <a:rPr lang="cs-CZ" sz="2000" dirty="0"/>
              <a:t>přednáška) </a:t>
            </a:r>
            <a:r>
              <a:rPr lang="cs-CZ" sz="2000" dirty="0" smtClean="0"/>
              <a:t>+ Odbory </a:t>
            </a:r>
            <a:r>
              <a:rPr lang="cs-CZ" sz="2000" dirty="0"/>
              <a:t>na trhu práce </a:t>
            </a:r>
            <a:r>
              <a:rPr lang="cs-CZ" sz="2000" dirty="0" smtClean="0"/>
              <a:t>+ Politika odměňování</a:t>
            </a:r>
            <a:endParaRPr lang="cs-CZ" sz="2000" kern="0" dirty="0" smtClean="0"/>
          </a:p>
          <a:p>
            <a:pPr lvl="1">
              <a:spcBef>
                <a:spcPts val="600"/>
              </a:spcBef>
            </a:pPr>
            <a:r>
              <a:rPr lang="cs-CZ" dirty="0" smtClean="0"/>
              <a:t>9</a:t>
            </a:r>
            <a:r>
              <a:rPr lang="cs-CZ" kern="0" dirty="0" smtClean="0"/>
              <a:t>.5., 16.5.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8573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&amp;quot;&quot;/&gt;&lt;property id=&quot;20307&quot; value=&quot;261&quot;/&gt;&lt;/object&gt;&lt;object type=&quot;3&quot; unique_id=&quot;10005&quot;&gt;&lt;property id=&quot;20148&quot; value=&quot;5&quot;/&gt;&lt;property id=&quot;20300&quot; value=&quot;Slide 2 - &amp;quot;Why study Labor Economics?&amp;quot;&quot;/&gt;&lt;property id=&quot;20307&quot; value=&quot;267&quot;/&gt;&lt;/object&gt;&lt;object type=&quot;3&quot; unique_id=&quot;10006&quot;&gt;&lt;property id=&quot;20148&quot; value=&quot;5&quot;/&gt;&lt;property id=&quot;20300&quot; value=&quot;Slide 3 - &amp;quot;Basics of the Labor Market&amp;quot;&quot;/&gt;&lt;property id=&quot;20307&quot; value=&quot;268&quot;/&gt;&lt;/object&gt;&lt;object type=&quot;3&quot; unique_id=&quot;10007&quot;&gt;&lt;property id=&quot;20148&quot; value=&quot;5&quot;/&gt;&lt;property id=&quot;20300&quot; value=&quot;Slide 4 - &amp;quot;Three “Actors”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Three “Actors”&amp;amp;#x09;&amp;quot;&quot;/&gt;&lt;property id=&quot;20307&quot; value=&quot;270&quot;/&gt;&lt;/object&gt;&lt;object type=&quot;3&quot; unique_id=&quot;10009&quot;&gt;&lt;property id=&quot;20148&quot; value=&quot;5&quot;/&gt;&lt;property id=&quot;20300&quot; value=&quot;Slide 6 - &amp;quot;Three “Actors”&amp;quot;&quot;/&gt;&lt;property id=&quot;20307&quot; value=&quot;271&quot;/&gt;&lt;/object&gt;&lt;object type=&quot;3&quot; unique_id=&quot;10010&quot;&gt;&lt;property id=&quot;20148&quot; value=&quot;5&quot;/&gt;&lt;property id=&quot;20300&quot; value=&quot;Slide 7 - &amp;quot;Why Do We Need a Theory?&amp;quot;&quot;/&gt;&lt;property id=&quot;20307&quot; value=&quot;272&quot;/&gt;&lt;/object&gt;&lt;object type=&quot;3&quot; unique_id=&quot;10011&quot;&gt;&lt;property id=&quot;20148&quot; value=&quot;5&quot;/&gt;&lt;property id=&quot;20300&quot; value=&quot;Slide 8 - &amp;quot;Positive vs. Normative Economics&amp;quot;&quot;/&gt;&lt;property id=&quot;20307&quot; value=&quot;273&quot;/&gt;&lt;/object&gt;&lt;object type=&quot;3&quot; unique_id=&quot;10012&quot;&gt;&lt;property id=&quot;20148&quot; value=&quot;5&quot;/&gt;&lt;property id=&quot;20300&quot; value=&quot;Slide 9 - &amp;quot;Supply and Demand in &amp;#x0D;&amp;#x0A;the Engineering Labor Market&amp;quot;&quot;/&gt;&lt;property id=&quot;20307&quot; value=&quot;274&quot;/&gt;&lt;/object&gt;&lt;object type=&quot;3&quot; unique_id=&quot;10013&quot;&gt;&lt;property id=&quot;20148&quot; value=&quot;5&quot;/&gt;&lt;property id=&quot;20300&quot; value=&quot;Slide 10 - &amp;quot;The Alaskan Labor Market and &amp;#x0D;&amp;#x0A;Construction of the Oil Pipeline&amp;quot;&quot;/&gt;&lt;property id=&quot;20307&quot; value=&quot;275&quot;/&gt;&lt;/object&gt;&lt;object type=&quot;3&quot; unique_id=&quot;10014&quot;&gt;&lt;property id=&quot;20148&quot; value=&quot;5&quot;/&gt;&lt;property id=&quot;20300&quot; value=&quot;Slide 11 - &amp;quot;Wages and Employment in the &amp;#x0D;&amp;#x0A;Alaskan Labor Market, 1968-1984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ummary&amp;quot;&quot;/&gt;&lt;property id=&quot;20307&quot; value=&quot;277&quot;/&gt;&lt;/object&gt;&lt;object type=&quot;3&quot; unique_id=&quot;10016&quot;&gt;&lt;property id=&quot;20148&quot; value=&quot;5&quot;/&gt;&lt;property id=&quot;20300&quot; value=&quot;Slide 13 - &amp;quot;Appendix: Regression Analysis&amp;quot;&quot;/&gt;&lt;property id=&quot;20307&quot; value=&quot;278&quot;/&gt;&lt;/object&gt;&lt;object type=&quot;3&quot; unique_id=&quot;10017&quot;&gt;&lt;property id=&quot;20148&quot; value=&quot;5&quot;/&gt;&lt;property id=&quot;20300&quot; value=&quot;Slide 14 - &amp;quot;Scatter Diagram: Wages &amp;#x0D;&amp;#x0A;and Schooling by Occupation, 2001&amp;quot;&quot;/&gt;&lt;property id=&quot;20307&quot; value=&quot;279&quot;/&gt;&lt;/object&gt;&lt;object type=&quot;3&quot; unique_id=&quot;10018&quot;&gt;&lt;property id=&quot;20148&quot; value=&quot;5&quot;/&gt;&lt;property id=&quot;20300&quot; value=&quot;Slide 15 - &amp;quot;Choosing Among Lines Summarizing &amp;#x0D;&amp;#x0A;Trends in the Data &amp;quot;&quot;/&gt;&lt;property id=&quot;20307&quot; value=&quot;280&quot;/&gt;&lt;/object&gt;&lt;object type=&quot;3&quot; unique_id=&quot;10019&quot;&gt;&lt;property id=&quot;20148&quot; value=&quot;5&quot;/&gt;&lt;property id=&quot;20300&quot; value=&quot;Slide 16 - &amp;quot;The Best-Fit Regression Line &amp;quot;&quot;/&gt;&lt;property id=&quot;20307&quot; value=&quot;281&quot;/&gt;&lt;/object&gt;&lt;object type=&quot;3&quot; unique_id=&quot;10020&quot;&gt;&lt;property id=&quot;20148&quot; value=&quot;5&quot;/&gt;&lt;property id=&quot;20300&quot; value=&quot;Slide 17 - &amp;quot;Multiple Regression&amp;quot;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526</Words>
  <Application>Microsoft Office PowerPoint</Application>
  <PresentationFormat>Předvádění na obrazovce (4:3)</PresentationFormat>
  <Paragraphs>67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2_BORJAS6E</vt:lpstr>
      <vt:lpstr>1_BORJAS6E</vt:lpstr>
      <vt:lpstr>Ekonomie práce</vt:lpstr>
      <vt:lpstr>Kontakt</vt:lpstr>
      <vt:lpstr>Literatura</vt:lpstr>
      <vt:lpstr>Literatura</vt:lpstr>
      <vt:lpstr>Podmínky úspěšného zakončení kurzu</vt:lpstr>
      <vt:lpstr>Náplň přednášek</vt:lpstr>
      <vt:lpstr>Náplň seminářů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4</cp:revision>
  <dcterms:created xsi:type="dcterms:W3CDTF">2010-02-01T21:33:28Z</dcterms:created>
  <dcterms:modified xsi:type="dcterms:W3CDTF">2017-02-20T10:31:36Z</dcterms:modified>
</cp:coreProperties>
</file>