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  <p:sldMasterId id="2147483693" r:id="rId2"/>
  </p:sldMasterIdLst>
  <p:notesMasterIdLst>
    <p:notesMasterId r:id="rId19"/>
  </p:notesMasterIdLst>
  <p:handoutMasterIdLst>
    <p:handoutMasterId r:id="rId20"/>
  </p:handoutMasterIdLst>
  <p:sldIdLst>
    <p:sldId id="261" r:id="rId3"/>
    <p:sldId id="267" r:id="rId4"/>
    <p:sldId id="268" r:id="rId5"/>
    <p:sldId id="271" r:id="rId6"/>
    <p:sldId id="283" r:id="rId7"/>
    <p:sldId id="272" r:id="rId8"/>
    <p:sldId id="273" r:id="rId9"/>
    <p:sldId id="28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093"/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8" autoAdjust="0"/>
    <p:restoredTop sz="95007" autoAdjust="0"/>
  </p:normalViewPr>
  <p:slideViewPr>
    <p:cSldViewPr>
      <p:cViewPr>
        <p:scale>
          <a:sx n="80" d="100"/>
          <a:sy n="80" d="100"/>
        </p:scale>
        <p:origin x="-1896" y="-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7560E3-AAAC-40AE-B9D0-62AC242F139C}" type="datetimeFigureOut">
              <a:rPr lang="en-US"/>
              <a:pPr>
                <a:defRPr/>
              </a:pPr>
              <a:t>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57FFC5-AAE6-4B8B-B8CF-5E9953594C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17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812F4F-2514-4198-B0E6-7F0831FC82CF}" type="datetimeFigureOut">
              <a:rPr lang="en-US"/>
              <a:pPr>
                <a:defRPr/>
              </a:pPr>
              <a:t>2/20/2017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04793B-05A0-42F1-8B57-EB21C1EDB8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83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Give a brief overview of the presentation. Describe the major focus of the presentation and why it is important.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Introduce each of the major topics.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To provide a road map for the audience, you can repeat this Overview slide throughout the presentation, highlighting the particular topic you will discuss next.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C6DFC4-F5AF-489A-860A-1908DE8A11B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85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905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1-</a:t>
            </a:r>
            <a:fld id="{5E75D426-793B-4CBD-AF22-FAFBCB1BD6D2}" type="slidenum"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pPr defTabSz="457200"/>
              <a:t>‹#›</a:t>
            </a:fld>
            <a:endParaRPr lang="en-US" sz="1000">
              <a:solidFill>
                <a:srgbClr val="275093"/>
              </a:solidFill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72050" y="1295400"/>
            <a:ext cx="39195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524000"/>
            <a:ext cx="4648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8673" name="Text Box 2065"/>
          <p:cNvSpPr txBox="1">
            <a:spLocks noChangeArrowheads="1"/>
          </p:cNvSpPr>
          <p:nvPr userDrawn="1"/>
        </p:nvSpPr>
        <p:spPr bwMode="auto">
          <a:xfrm>
            <a:off x="57150" y="6556375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McGraw-Hill/Irwin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  <p:sp>
        <p:nvSpPr>
          <p:cNvPr id="198674" name="Text Box 2066"/>
          <p:cNvSpPr txBox="1">
            <a:spLocks noChangeArrowheads="1"/>
          </p:cNvSpPr>
          <p:nvPr userDrawn="1"/>
        </p:nvSpPr>
        <p:spPr bwMode="auto">
          <a:xfrm>
            <a:off x="3336925" y="6553200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        Copyright © 2013 by The McGraw-Hill Companies, Inc. All rights reserved.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228600" y="0"/>
            <a:ext cx="8686800" cy="1219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/>
              <a:t>Kapitola</a:t>
            </a:r>
            <a:r>
              <a:rPr lang="en-US" dirty="0" smtClean="0"/>
              <a:t> 1</a:t>
            </a:r>
          </a:p>
        </p:txBody>
      </p:sp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304800" y="1676400"/>
            <a:ext cx="457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B95601"/>
                </a:solidFill>
              </a:rPr>
              <a:t>“Observations always involve theory.”</a:t>
            </a:r>
          </a:p>
          <a:p>
            <a:pPr algn="ctr"/>
            <a:endParaRPr lang="en-US" sz="2400">
              <a:solidFill>
                <a:srgbClr val="B95601"/>
              </a:solidFill>
            </a:endParaRPr>
          </a:p>
          <a:p>
            <a:pPr algn="ctr"/>
            <a:r>
              <a:rPr lang="en-US" sz="2400">
                <a:solidFill>
                  <a:srgbClr val="B95601"/>
                </a:solidFill>
              </a:rPr>
              <a:t>-Edwin Hubble</a:t>
            </a:r>
            <a:endParaRPr lang="en-US">
              <a:solidFill>
                <a:srgbClr val="B9560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3429000"/>
            <a:ext cx="49339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cs-CZ" altLang="cs-CZ" sz="6000" dirty="0" smtClean="0">
                <a:solidFill>
                  <a:srgbClr val="275093"/>
                </a:solidFill>
              </a:rPr>
              <a:t>Úvod do ekonomie práce</a:t>
            </a:r>
            <a:endParaRPr lang="en-US" altLang="cs-CZ" sz="6000" dirty="0">
              <a:solidFill>
                <a:srgbClr val="27509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000" dirty="0" smtClean="0"/>
              <a:t>Mzdy a zaměstnanost na pracovním trhu na Aljašce</a:t>
            </a:r>
            <a:r>
              <a:rPr lang="en-US" sz="4000" dirty="0" smtClean="0"/>
              <a:t>, </a:t>
            </a:r>
            <a:r>
              <a:rPr lang="en-US" sz="4000" dirty="0"/>
              <a:t>1968-1984</a:t>
            </a:r>
          </a:p>
        </p:txBody>
      </p:sp>
      <p:pic>
        <p:nvPicPr>
          <p:cNvPr id="38914" name="Picture 4" descr="bor23208_0103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12975"/>
            <a:ext cx="692467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S</a:t>
            </a:r>
            <a:r>
              <a:rPr lang="cs-CZ" dirty="0" smtClean="0"/>
              <a:t>hrnutí</a:t>
            </a:r>
            <a:endParaRPr lang="en-US" dirty="0"/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sz="2800" dirty="0" smtClean="0"/>
              <a:t>Ekonomie práce zkoumá jak fungují trhy práce</a:t>
            </a:r>
            <a:r>
              <a:rPr lang="en-US" sz="2800" dirty="0" smtClean="0"/>
              <a:t>.</a:t>
            </a:r>
            <a:endParaRPr lang="en-US" sz="1200" dirty="0" smtClean="0"/>
          </a:p>
          <a:p>
            <a:pPr>
              <a:lnSpc>
                <a:spcPct val="120000"/>
              </a:lnSpc>
            </a:pPr>
            <a:r>
              <a:rPr lang="en-US" sz="2800" dirty="0" smtClean="0"/>
              <a:t>Model</a:t>
            </a:r>
            <a:r>
              <a:rPr lang="cs-CZ" sz="2800" dirty="0" smtClean="0"/>
              <a:t>y používané v ekonomii práce typicky uvažují tři druhy aktérů</a:t>
            </a:r>
            <a:r>
              <a:rPr lang="en-US" sz="2800" dirty="0" smtClean="0"/>
              <a:t>: </a:t>
            </a:r>
            <a:r>
              <a:rPr lang="cs-CZ" sz="2800" dirty="0" smtClean="0"/>
              <a:t>pracovníky</a:t>
            </a:r>
            <a:r>
              <a:rPr lang="en-US" sz="2800" dirty="0" smtClean="0"/>
              <a:t>, firm</a:t>
            </a:r>
            <a:r>
              <a:rPr lang="cs-CZ" sz="2800" dirty="0" smtClean="0"/>
              <a:t>y</a:t>
            </a:r>
            <a:r>
              <a:rPr lang="en-US" sz="2800" dirty="0" smtClean="0"/>
              <a:t> a </a:t>
            </a:r>
            <a:r>
              <a:rPr lang="cs-CZ" sz="2800" dirty="0" smtClean="0"/>
              <a:t>vládu</a:t>
            </a:r>
            <a:r>
              <a:rPr lang="en-US" sz="2800" dirty="0" smtClean="0"/>
              <a:t>.</a:t>
            </a:r>
            <a:endParaRPr lang="en-US" sz="1200" dirty="0" smtClean="0"/>
          </a:p>
          <a:p>
            <a:pPr>
              <a:lnSpc>
                <a:spcPct val="120000"/>
              </a:lnSpc>
            </a:pPr>
            <a:r>
              <a:rPr lang="cs-CZ" sz="2800" dirty="0" smtClean="0"/>
              <a:t>Dobrá teorie by měla mít realistické předpoklady a měla by být testovatelná na datech z reálného světa.</a:t>
            </a:r>
            <a:endParaRPr lang="en-US" sz="1200" dirty="0" smtClean="0"/>
          </a:p>
          <a:p>
            <a:pPr>
              <a:lnSpc>
                <a:spcPct val="120000"/>
              </a:lnSpc>
            </a:pPr>
            <a:r>
              <a:rPr lang="cs-CZ" sz="2800" dirty="0" smtClean="0"/>
              <a:t>Nástroje ekonomické analýzy jsou nám nápomocné při odpovědích na pozitivní otázky (posuzování pozitivních výroků)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err="1" smtClean="0"/>
              <a:t>Ap</a:t>
            </a:r>
            <a:r>
              <a:rPr lang="cs-CZ" sz="4000" dirty="0" smtClean="0"/>
              <a:t>p</a:t>
            </a:r>
            <a:r>
              <a:rPr lang="en-US" sz="4000" dirty="0" err="1" smtClean="0"/>
              <a:t>endix</a:t>
            </a:r>
            <a:r>
              <a:rPr lang="en-US" sz="4000" dirty="0"/>
              <a:t>: </a:t>
            </a:r>
            <a:r>
              <a:rPr lang="en-US" sz="4000" dirty="0" err="1" smtClean="0"/>
              <a:t>Regres</a:t>
            </a:r>
            <a:r>
              <a:rPr lang="cs-CZ" sz="4000" dirty="0" smtClean="0"/>
              <a:t>ní</a:t>
            </a:r>
            <a:r>
              <a:rPr lang="en-US" sz="4000" dirty="0" smtClean="0"/>
              <a:t> </a:t>
            </a:r>
            <a:r>
              <a:rPr lang="cs-CZ" sz="4000" dirty="0"/>
              <a:t>a</a:t>
            </a:r>
            <a:r>
              <a:rPr lang="en-US" sz="4000" dirty="0" err="1" smtClean="0"/>
              <a:t>nal</a:t>
            </a:r>
            <a:r>
              <a:rPr lang="cs-CZ" sz="4000" dirty="0" err="1" smtClean="0"/>
              <a:t>ýza</a:t>
            </a:r>
            <a:endParaRPr lang="en-US" sz="4000" dirty="0"/>
          </a:p>
        </p:txBody>
      </p:sp>
      <p:grpSp>
        <p:nvGrpSpPr>
          <p:cNvPr id="40962" name="Group 4"/>
          <p:cNvGrpSpPr>
            <a:grpSpLocks/>
          </p:cNvGrpSpPr>
          <p:nvPr/>
        </p:nvGrpSpPr>
        <p:grpSpPr bwMode="auto">
          <a:xfrm>
            <a:off x="72442" y="1771347"/>
            <a:ext cx="4761268" cy="4443405"/>
            <a:chOff x="3132" y="1923"/>
            <a:chExt cx="5872" cy="5125"/>
          </a:xfrm>
        </p:grpSpPr>
        <p:sp>
          <p:nvSpPr>
            <p:cNvPr id="40966" name="Line 5"/>
            <p:cNvSpPr>
              <a:spLocks noChangeShapeType="1"/>
            </p:cNvSpPr>
            <p:nvPr/>
          </p:nvSpPr>
          <p:spPr bwMode="auto">
            <a:xfrm>
              <a:off x="4212" y="2268"/>
              <a:ext cx="0" cy="36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med"/>
              <a:tailEnd type="non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7" name="Line 6"/>
            <p:cNvSpPr>
              <a:spLocks noChangeShapeType="1"/>
            </p:cNvSpPr>
            <p:nvPr/>
          </p:nvSpPr>
          <p:spPr bwMode="auto">
            <a:xfrm>
              <a:off x="4212" y="5930"/>
              <a:ext cx="379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med"/>
              <a:tailEnd type="non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8" name="Rectangle 7"/>
            <p:cNvSpPr>
              <a:spLocks noChangeArrowheads="1"/>
            </p:cNvSpPr>
            <p:nvPr/>
          </p:nvSpPr>
          <p:spPr bwMode="auto">
            <a:xfrm>
              <a:off x="3593" y="1923"/>
              <a:ext cx="1101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cs-CZ" sz="1200" dirty="0">
                  <a:solidFill>
                    <a:srgbClr val="000000"/>
                  </a:solidFill>
                  <a:latin typeface="Verdana" pitchFamily="34" charset="0"/>
                </a:rPr>
                <a:t>l</a:t>
              </a:r>
              <a:r>
                <a:rPr lang="en-US" sz="1200" dirty="0" err="1" smtClean="0">
                  <a:solidFill>
                    <a:srgbClr val="000000"/>
                  </a:solidFill>
                  <a:latin typeface="Verdana" pitchFamily="34" charset="0"/>
                </a:rPr>
                <a:t>og</a:t>
              </a:r>
              <a:r>
                <a:rPr lang="cs-CZ" sz="1200" dirty="0" smtClean="0">
                  <a:solidFill>
                    <a:srgbClr val="000000"/>
                  </a:solidFill>
                  <a:latin typeface="Verdana" pitchFamily="34" charset="0"/>
                </a:rPr>
                <a:t>(mzda)</a:t>
              </a:r>
              <a:r>
                <a:rPr lang="en-US" sz="120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endParaRPr lang="en-US" sz="2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0969" name="Rectangle 8"/>
            <p:cNvSpPr>
              <a:spLocks noChangeArrowheads="1"/>
            </p:cNvSpPr>
            <p:nvPr/>
          </p:nvSpPr>
          <p:spPr bwMode="auto">
            <a:xfrm>
              <a:off x="7151" y="4873"/>
              <a:ext cx="1181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cs-CZ" sz="1400" dirty="0" smtClean="0">
                  <a:solidFill>
                    <a:srgbClr val="000000"/>
                  </a:solidFill>
                  <a:latin typeface="Verdana" pitchFamily="34" charset="0"/>
                </a:rPr>
                <a:t>sklon</a:t>
              </a:r>
              <a:r>
                <a:rPr lang="en-US" sz="140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  <a:latin typeface="Verdana" pitchFamily="34" charset="0"/>
                </a:rPr>
                <a:t>= </a:t>
              </a:r>
              <a:r>
                <a:rPr lang="en-US" sz="1400" dirty="0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0970" name="Rectangle 9"/>
            <p:cNvSpPr>
              <a:spLocks noChangeArrowheads="1"/>
            </p:cNvSpPr>
            <p:nvPr/>
          </p:nvSpPr>
          <p:spPr bwMode="auto">
            <a:xfrm>
              <a:off x="3132" y="4051"/>
              <a:ext cx="1011" cy="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cs-CZ" sz="1200" dirty="0" smtClean="0">
                  <a:solidFill>
                    <a:srgbClr val="000000"/>
                  </a:solidFill>
                  <a:latin typeface="Verdana" pitchFamily="34" charset="0"/>
                </a:rPr>
                <a:t>Změna  </a:t>
              </a:r>
              <a:r>
                <a:rPr lang="en-US" sz="1200" dirty="0" smtClean="0">
                  <a:solidFill>
                    <a:srgbClr val="000000"/>
                  </a:solidFill>
                  <a:latin typeface="Verdana" pitchFamily="34" charset="0"/>
                </a:rPr>
                <a:t>log</a:t>
              </a:r>
              <a:r>
                <a:rPr lang="cs-CZ" sz="1200" dirty="0" smtClean="0">
                  <a:solidFill>
                    <a:srgbClr val="000000"/>
                  </a:solidFill>
                  <a:latin typeface="Verdana" pitchFamily="34" charset="0"/>
                </a:rPr>
                <a:t>(mzda)</a:t>
              </a:r>
              <a:endParaRPr lang="en-US" sz="2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0971" name="Rectangle 10"/>
            <p:cNvSpPr>
              <a:spLocks noChangeArrowheads="1"/>
            </p:cNvSpPr>
            <p:nvPr/>
          </p:nvSpPr>
          <p:spPr bwMode="auto">
            <a:xfrm>
              <a:off x="7005" y="6011"/>
              <a:ext cx="199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cs-CZ" sz="1200" dirty="0" smtClean="0">
                  <a:solidFill>
                    <a:srgbClr val="000000"/>
                  </a:solidFill>
                  <a:latin typeface="Verdana" pitchFamily="34" charset="0"/>
                </a:rPr>
                <a:t>Roky studia</a:t>
              </a:r>
              <a:endParaRPr lang="en-US" sz="2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0972" name="Rectangle 11"/>
            <p:cNvSpPr>
              <a:spLocks noChangeArrowheads="1"/>
            </p:cNvSpPr>
            <p:nvPr/>
          </p:nvSpPr>
          <p:spPr bwMode="auto">
            <a:xfrm>
              <a:off x="5381" y="6199"/>
              <a:ext cx="1271" cy="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cs-CZ" sz="1200" dirty="0" smtClean="0">
                  <a:solidFill>
                    <a:srgbClr val="000000"/>
                  </a:solidFill>
                  <a:latin typeface="Verdana" pitchFamily="34" charset="0"/>
                </a:rPr>
                <a:t>Změna v úrovni vzdělání</a:t>
              </a:r>
              <a:endParaRPr lang="en-US" sz="2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0973" name="Line 12"/>
            <p:cNvSpPr>
              <a:spLocks noChangeShapeType="1"/>
            </p:cNvSpPr>
            <p:nvPr/>
          </p:nvSpPr>
          <p:spPr bwMode="auto">
            <a:xfrm flipV="1">
              <a:off x="4212" y="3350"/>
              <a:ext cx="3578" cy="2004"/>
            </a:xfrm>
            <a:prstGeom prst="line">
              <a:avLst/>
            </a:prstGeom>
            <a:noFill/>
            <a:ln w="25400">
              <a:solidFill>
                <a:srgbClr val="B48829"/>
              </a:solidFill>
              <a:round/>
              <a:headEnd type="none" w="lg" len="med"/>
              <a:tailEnd type="non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13"/>
            <p:cNvSpPr>
              <a:spLocks noChangeShapeType="1"/>
            </p:cNvSpPr>
            <p:nvPr/>
          </p:nvSpPr>
          <p:spPr bwMode="auto">
            <a:xfrm>
              <a:off x="4197" y="4098"/>
              <a:ext cx="226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lg" len="med"/>
              <a:tailEnd type="non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14"/>
            <p:cNvSpPr>
              <a:spLocks noChangeShapeType="1"/>
            </p:cNvSpPr>
            <p:nvPr/>
          </p:nvSpPr>
          <p:spPr bwMode="auto">
            <a:xfrm>
              <a:off x="4242" y="4607"/>
              <a:ext cx="131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lg" len="med"/>
              <a:tailEnd type="non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Line 15"/>
            <p:cNvSpPr>
              <a:spLocks noChangeShapeType="1"/>
            </p:cNvSpPr>
            <p:nvPr/>
          </p:nvSpPr>
          <p:spPr bwMode="auto">
            <a:xfrm>
              <a:off x="6457" y="4156"/>
              <a:ext cx="0" cy="178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lg" len="med"/>
              <a:tailEnd type="non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Line 16"/>
            <p:cNvSpPr>
              <a:spLocks noChangeShapeType="1"/>
            </p:cNvSpPr>
            <p:nvPr/>
          </p:nvSpPr>
          <p:spPr bwMode="auto">
            <a:xfrm>
              <a:off x="5543" y="4609"/>
              <a:ext cx="0" cy="13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lg" len="med"/>
              <a:tailEnd type="non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Line 17"/>
            <p:cNvSpPr>
              <a:spLocks noChangeShapeType="1"/>
            </p:cNvSpPr>
            <p:nvPr/>
          </p:nvSpPr>
          <p:spPr bwMode="auto">
            <a:xfrm>
              <a:off x="6194" y="4377"/>
              <a:ext cx="885" cy="6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arrow" w="lg" len="med"/>
              <a:tailEnd type="non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9" name="Rectangle 18"/>
            <p:cNvSpPr>
              <a:spLocks noChangeArrowheads="1"/>
            </p:cNvSpPr>
            <p:nvPr/>
          </p:nvSpPr>
          <p:spPr bwMode="auto">
            <a:xfrm>
              <a:off x="5595" y="5947"/>
              <a:ext cx="853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40963" name="Rectangle 19"/>
          <p:cNvSpPr>
            <a:spLocks noChangeArrowheads="1"/>
          </p:cNvSpPr>
          <p:nvPr/>
        </p:nvSpPr>
        <p:spPr bwMode="auto">
          <a:xfrm>
            <a:off x="710705" y="4651343"/>
            <a:ext cx="235826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dirty="0">
                <a:solidFill>
                  <a:srgbClr val="000000"/>
                </a:solidFill>
                <a:latin typeface="Symbol" pitchFamily="18" charset="2"/>
              </a:rPr>
              <a:t>a</a:t>
            </a: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572000" y="1559234"/>
            <a:ext cx="4495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Mzda pracovníka do značné míry závisí na úrovni dosaženého vzdělání.</a:t>
            </a:r>
            <a:endParaRPr lang="cs-CZ" sz="2000" dirty="0">
              <a:solidFill>
                <a:srgbClr val="275093"/>
              </a:solidFill>
            </a:endParaRP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Většinou se uvažuje lineární závislost logaritmu mzdy </a:t>
            </a:r>
            <a:r>
              <a:rPr lang="cs-CZ" sz="2000" i="1" dirty="0" smtClean="0">
                <a:solidFill>
                  <a:srgbClr val="275093"/>
                </a:solidFill>
              </a:rPr>
              <a:t>w</a:t>
            </a:r>
            <a:r>
              <a:rPr lang="cs-CZ" sz="2000" dirty="0" smtClean="0">
                <a:solidFill>
                  <a:srgbClr val="275093"/>
                </a:solidFill>
              </a:rPr>
              <a:t> na počtu let studia </a:t>
            </a:r>
            <a:r>
              <a:rPr lang="cs-CZ" sz="2000" i="1" dirty="0" smtClean="0">
                <a:solidFill>
                  <a:srgbClr val="275093"/>
                </a:solidFill>
              </a:rPr>
              <a:t>s</a:t>
            </a:r>
            <a:r>
              <a:rPr lang="cs-CZ" sz="2000" dirty="0" smtClean="0">
                <a:solidFill>
                  <a:srgbClr val="275093"/>
                </a:solidFill>
              </a:rPr>
              <a:t> (</a:t>
            </a:r>
            <a:r>
              <a:rPr lang="cs-CZ" sz="2000" dirty="0" err="1" smtClean="0">
                <a:solidFill>
                  <a:srgbClr val="275093"/>
                </a:solidFill>
              </a:rPr>
              <a:t>proxy</a:t>
            </a:r>
            <a:r>
              <a:rPr lang="cs-CZ" sz="2000" dirty="0" smtClean="0">
                <a:solidFill>
                  <a:srgbClr val="275093"/>
                </a:solidFill>
              </a:rPr>
              <a:t> pro úroveň vzdělání) ve tvaru</a:t>
            </a:r>
          </a:p>
          <a:p>
            <a:pPr>
              <a:spcBef>
                <a:spcPts val="1200"/>
              </a:spcBef>
            </a:pPr>
            <a:r>
              <a:rPr lang="cs-CZ" sz="2000" dirty="0">
                <a:solidFill>
                  <a:srgbClr val="275093"/>
                </a:solidFill>
              </a:rPr>
              <a:t>l</a:t>
            </a:r>
            <a:r>
              <a:rPr lang="cs-CZ" sz="2000" dirty="0" smtClean="0">
                <a:solidFill>
                  <a:srgbClr val="275093"/>
                </a:solidFill>
              </a:rPr>
              <a:t>og(</a:t>
            </a:r>
            <a:r>
              <a:rPr lang="cs-CZ" sz="2000" i="1" dirty="0" smtClean="0">
                <a:solidFill>
                  <a:srgbClr val="275093"/>
                </a:solidFill>
              </a:rPr>
              <a:t>w) = </a:t>
            </a:r>
            <a:r>
              <a:rPr lang="el-GR" sz="2000" i="1" dirty="0" smtClean="0">
                <a:solidFill>
                  <a:srgbClr val="275093"/>
                </a:solidFill>
              </a:rPr>
              <a:t>α</a:t>
            </a:r>
            <a:r>
              <a:rPr lang="cs-CZ" sz="2000" i="1" dirty="0" smtClean="0">
                <a:solidFill>
                  <a:srgbClr val="275093"/>
                </a:solidFill>
              </a:rPr>
              <a:t> + </a:t>
            </a:r>
            <a:r>
              <a:rPr lang="el-GR" sz="2000" i="1" dirty="0" smtClean="0">
                <a:solidFill>
                  <a:srgbClr val="275093"/>
                </a:solidFill>
              </a:rPr>
              <a:t>β</a:t>
            </a:r>
            <a:r>
              <a:rPr lang="cs-CZ" sz="2000" i="1" dirty="0" smtClean="0">
                <a:solidFill>
                  <a:srgbClr val="275093"/>
                </a:solidFill>
              </a:rPr>
              <a:t>*s</a:t>
            </a:r>
            <a:endParaRPr lang="cs-CZ" sz="2000" i="1" dirty="0">
              <a:solidFill>
                <a:srgbClr val="275093"/>
              </a:solidFill>
            </a:endParaRP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log(</a:t>
            </a:r>
            <a:r>
              <a:rPr lang="cs-CZ" sz="2000" i="1" dirty="0" smtClean="0">
                <a:solidFill>
                  <a:srgbClr val="275093"/>
                </a:solidFill>
              </a:rPr>
              <a:t>w</a:t>
            </a:r>
            <a:r>
              <a:rPr lang="cs-CZ" sz="2000" dirty="0" smtClean="0">
                <a:solidFill>
                  <a:srgbClr val="275093"/>
                </a:solidFill>
              </a:rPr>
              <a:t>) – závislá proměnná</a:t>
            </a:r>
          </a:p>
          <a:p>
            <a:pPr>
              <a:spcBef>
                <a:spcPts val="1200"/>
              </a:spcBef>
            </a:pPr>
            <a:r>
              <a:rPr lang="cs-CZ" sz="2000" i="1" dirty="0">
                <a:solidFill>
                  <a:srgbClr val="275093"/>
                </a:solidFill>
              </a:rPr>
              <a:t>s</a:t>
            </a:r>
            <a:r>
              <a:rPr lang="cs-CZ" sz="2000" dirty="0" smtClean="0">
                <a:solidFill>
                  <a:srgbClr val="275093"/>
                </a:solidFill>
              </a:rPr>
              <a:t> – nezávislá proměnná (</a:t>
            </a:r>
            <a:r>
              <a:rPr lang="cs-CZ" sz="2000" dirty="0" err="1" smtClean="0">
                <a:solidFill>
                  <a:srgbClr val="275093"/>
                </a:solidFill>
              </a:rPr>
              <a:t>regresor</a:t>
            </a:r>
            <a:r>
              <a:rPr lang="cs-CZ" sz="2000" dirty="0" smtClean="0">
                <a:solidFill>
                  <a:srgbClr val="275093"/>
                </a:solidFill>
              </a:rPr>
              <a:t>)</a:t>
            </a:r>
            <a:endParaRPr lang="cs-CZ" sz="2000" i="1" dirty="0">
              <a:solidFill>
                <a:srgbClr val="275093"/>
              </a:solidFill>
            </a:endParaRP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Příklad: Pokud je </a:t>
            </a:r>
            <a:r>
              <a:rPr lang="el-GR" sz="2000" i="1" dirty="0" smtClean="0">
                <a:solidFill>
                  <a:srgbClr val="275093"/>
                </a:solidFill>
              </a:rPr>
              <a:t>β</a:t>
            </a:r>
            <a:r>
              <a:rPr lang="cs-CZ" sz="2000" i="1" dirty="0" smtClean="0">
                <a:solidFill>
                  <a:srgbClr val="275093"/>
                </a:solidFill>
              </a:rPr>
              <a:t> </a:t>
            </a:r>
            <a:r>
              <a:rPr lang="cs-CZ" sz="2000" dirty="0" smtClean="0">
                <a:solidFill>
                  <a:srgbClr val="275093"/>
                </a:solidFill>
              </a:rPr>
              <a:t>= 0.2,</a:t>
            </a:r>
            <a:r>
              <a:rPr lang="en-US" sz="2000" dirty="0" smtClean="0">
                <a:solidFill>
                  <a:srgbClr val="275093"/>
                </a:solidFill>
              </a:rPr>
              <a:t> </a:t>
            </a:r>
            <a:r>
              <a:rPr lang="en-US" sz="2000" dirty="0" err="1" smtClean="0">
                <a:solidFill>
                  <a:srgbClr val="275093"/>
                </a:solidFill>
              </a:rPr>
              <a:t>pak</a:t>
            </a:r>
            <a:r>
              <a:rPr lang="en-US" sz="2000" dirty="0" smtClean="0">
                <a:solidFill>
                  <a:srgbClr val="275093"/>
                </a:solidFill>
              </a:rPr>
              <a:t> to </a:t>
            </a:r>
            <a:r>
              <a:rPr lang="en-US" sz="2000" dirty="0" err="1" smtClean="0">
                <a:solidFill>
                  <a:srgbClr val="275093"/>
                </a:solidFill>
              </a:rPr>
              <a:t>znamen</a:t>
            </a:r>
            <a:r>
              <a:rPr lang="cs-CZ" sz="2000" dirty="0" smtClean="0">
                <a:solidFill>
                  <a:srgbClr val="275093"/>
                </a:solidFill>
              </a:rPr>
              <a:t>á, že dodatečný rok studia zvýší pracovníkovi mzdu o 20 </a:t>
            </a:r>
            <a:r>
              <a:rPr lang="en-US" sz="2000" dirty="0" smtClean="0">
                <a:solidFill>
                  <a:srgbClr val="275093"/>
                </a:solidFill>
              </a:rPr>
              <a:t>%.</a:t>
            </a:r>
            <a:endParaRPr lang="cs-CZ" sz="2000" dirty="0">
              <a:solidFill>
                <a:srgbClr val="275093"/>
              </a:solidFill>
            </a:endParaRP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Chceme z pozorovaných dat (</a:t>
            </a:r>
            <a:r>
              <a:rPr lang="cs-CZ" sz="2000" i="1" dirty="0" smtClean="0">
                <a:solidFill>
                  <a:srgbClr val="275093"/>
                </a:solidFill>
              </a:rPr>
              <a:t>w, s</a:t>
            </a:r>
            <a:r>
              <a:rPr lang="cs-CZ" sz="2000" dirty="0" smtClean="0">
                <a:solidFill>
                  <a:srgbClr val="275093"/>
                </a:solidFill>
              </a:rPr>
              <a:t>) odhadnout regresní koeficienty </a:t>
            </a:r>
            <a:r>
              <a:rPr lang="el-GR" sz="2000" i="1" dirty="0" smtClean="0">
                <a:solidFill>
                  <a:srgbClr val="275093"/>
                </a:solidFill>
              </a:rPr>
              <a:t>α</a:t>
            </a:r>
            <a:r>
              <a:rPr lang="cs-CZ" sz="2000" i="1" dirty="0" smtClean="0">
                <a:solidFill>
                  <a:srgbClr val="275093"/>
                </a:solidFill>
              </a:rPr>
              <a:t>, </a:t>
            </a:r>
            <a:r>
              <a:rPr lang="el-GR" sz="2000" i="1" dirty="0" smtClean="0">
                <a:solidFill>
                  <a:srgbClr val="275093"/>
                </a:solidFill>
              </a:rPr>
              <a:t>β</a:t>
            </a:r>
            <a:r>
              <a:rPr lang="cs-CZ" sz="2000" i="1" dirty="0" smtClean="0">
                <a:solidFill>
                  <a:srgbClr val="275093"/>
                </a:solidFill>
              </a:rPr>
              <a:t>.</a:t>
            </a:r>
            <a:endParaRPr lang="cs-CZ" sz="200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9144000" cy="1219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000" dirty="0" smtClean="0"/>
              <a:t>Bodový </a:t>
            </a:r>
            <a:r>
              <a:rPr lang="cs-CZ" sz="4000" dirty="0"/>
              <a:t>d</a:t>
            </a:r>
            <a:r>
              <a:rPr lang="en-US" sz="4000" dirty="0" err="1" smtClean="0"/>
              <a:t>iagram</a:t>
            </a:r>
            <a:r>
              <a:rPr lang="en-US" sz="4000" dirty="0"/>
              <a:t>: </a:t>
            </a:r>
            <a:r>
              <a:rPr lang="cs-CZ" sz="4000" dirty="0" smtClean="0"/>
              <a:t>Mzdy a vzdělání podle druhů zaměstnání</a:t>
            </a:r>
            <a:r>
              <a:rPr lang="en-US" sz="4000" dirty="0" smtClean="0"/>
              <a:t>, </a:t>
            </a:r>
            <a:r>
              <a:rPr lang="en-US" sz="4000" dirty="0"/>
              <a:t>2001</a:t>
            </a:r>
          </a:p>
        </p:txBody>
      </p:sp>
      <p:pic>
        <p:nvPicPr>
          <p:cNvPr id="41986" name="Picture 2" descr="bor23208_0105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147887"/>
            <a:ext cx="6934200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688" y="91440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400" dirty="0" smtClean="0"/>
              <a:t>Vybírání mezi různými liniemi trendu v datech</a:t>
            </a:r>
            <a:endParaRPr lang="en-US" sz="4400" dirty="0" smtClean="0"/>
          </a:p>
        </p:txBody>
      </p:sp>
      <p:pic>
        <p:nvPicPr>
          <p:cNvPr id="43010" name="Picture 2" descr="bor23208_0106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305050"/>
            <a:ext cx="64389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1066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/>
              <a:t>Nejlépe sedící regresní linie</a:t>
            </a:r>
            <a:endParaRPr lang="en-US" dirty="0"/>
          </a:p>
        </p:txBody>
      </p:sp>
      <p:pic>
        <p:nvPicPr>
          <p:cNvPr id="44034" name="Picture 2" descr="bor23208_0107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7086600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800" dirty="0" smtClean="0"/>
              <a:t>Vícenásobná</a:t>
            </a:r>
            <a:r>
              <a:rPr lang="en-US" sz="4800" dirty="0" smtClean="0"/>
              <a:t> </a:t>
            </a:r>
            <a:r>
              <a:rPr lang="cs-CZ" sz="4800" dirty="0"/>
              <a:t>r</a:t>
            </a:r>
            <a:r>
              <a:rPr lang="en-US" sz="4800" dirty="0" err="1" smtClean="0"/>
              <a:t>egres</a:t>
            </a:r>
            <a:r>
              <a:rPr lang="cs-CZ" sz="4800" dirty="0" smtClean="0"/>
              <a:t>e</a:t>
            </a:r>
            <a:endParaRPr lang="en-US" sz="4800" dirty="0"/>
          </a:p>
        </p:txBody>
      </p:sp>
      <p:sp>
        <p:nvSpPr>
          <p:cNvPr id="45058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dirty="0" smtClean="0"/>
              <a:t>Rozšíření regresní analýzy zahrnutím více nezávislých proměnných (</a:t>
            </a:r>
            <a:r>
              <a:rPr lang="cs-CZ" dirty="0" err="1" smtClean="0"/>
              <a:t>regresorů</a:t>
            </a:r>
            <a:r>
              <a:rPr lang="cs-CZ" dirty="0" smtClean="0"/>
              <a:t>)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cs-CZ" dirty="0" smtClean="0"/>
              <a:t>Každý z odhadovaných parametrů ukazuje dopad určité proměnné na závislou proměnnou, při konstantních hodnotách ostatních proměnných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K posouzení statistické významnosti vztahu mezi určitým </a:t>
            </a:r>
            <a:r>
              <a:rPr lang="cs-CZ" dirty="0" err="1" smtClean="0"/>
              <a:t>regresorem</a:t>
            </a:r>
            <a:r>
              <a:rPr lang="cs-CZ" dirty="0" smtClean="0"/>
              <a:t> a závislou proměnnou se používá směrodatná chyba regresního koeficientu. </a:t>
            </a: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400" dirty="0" smtClean="0"/>
              <a:t>Proč studovat ekonomii práce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3657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800" dirty="0" smtClean="0"/>
              <a:t>Lidé věnují pracovním trhům podstatné množství svého času a energie</a:t>
            </a:r>
            <a:r>
              <a:rPr lang="en-US" sz="2800" dirty="0" smtClean="0"/>
              <a:t>.</a:t>
            </a:r>
            <a:endParaRPr lang="en-US" sz="1400" dirty="0" smtClean="0"/>
          </a:p>
          <a:p>
            <a:pPr>
              <a:lnSpc>
                <a:spcPct val="120000"/>
              </a:lnSpc>
            </a:pPr>
            <a:r>
              <a:rPr lang="cs-CZ" sz="2800" dirty="0" smtClean="0"/>
              <a:t>Ekonomie práce zkoumá, jak fungují trhy práce</a:t>
            </a:r>
            <a:r>
              <a:rPr lang="en-US" sz="2800" dirty="0" smtClean="0"/>
              <a:t>.</a:t>
            </a:r>
            <a:endParaRPr lang="en-US" sz="1400" dirty="0" smtClean="0"/>
          </a:p>
          <a:p>
            <a:pPr>
              <a:lnSpc>
                <a:spcPct val="120000"/>
              </a:lnSpc>
            </a:pPr>
            <a:r>
              <a:rPr lang="cs-CZ" sz="2800" dirty="0" smtClean="0"/>
              <a:t>Ekonomie práce nám pomáhá pochopit a vysvětlit množství společenských a ekonomických problémů, kterým čelí moderní společnost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400" dirty="0" smtClean="0"/>
              <a:t>Podstata fungování trhů práce</a:t>
            </a:r>
            <a:endParaRPr lang="en-US" sz="4400" dirty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9144000" cy="4800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800" dirty="0" smtClean="0"/>
              <a:t>Tři aktéři trhu práce: pracovníci, firmy a vláda</a:t>
            </a:r>
          </a:p>
          <a:p>
            <a:pPr>
              <a:lnSpc>
                <a:spcPct val="120000"/>
              </a:lnSpc>
            </a:pPr>
            <a:r>
              <a:rPr lang="cs-CZ" sz="2800" dirty="0" smtClean="0"/>
              <a:t>Pracovníci</a:t>
            </a:r>
            <a:endParaRPr lang="en-US" sz="2800" dirty="0"/>
          </a:p>
          <a:p>
            <a:pPr lvl="1">
              <a:lnSpc>
                <a:spcPct val="120000"/>
              </a:lnSpc>
            </a:pPr>
            <a:r>
              <a:rPr lang="cs-CZ" sz="2400" dirty="0" smtClean="0"/>
              <a:t>Nabízí práci na trhu práce.</a:t>
            </a:r>
          </a:p>
          <a:p>
            <a:pPr lvl="1">
              <a:lnSpc>
                <a:spcPct val="120000"/>
              </a:lnSpc>
            </a:pPr>
            <a:r>
              <a:rPr lang="cs-CZ" sz="2400" dirty="0" smtClean="0"/>
              <a:t>Nejdůležitější aktér, bez pracovníků není žádná práce</a:t>
            </a:r>
            <a:r>
              <a:rPr lang="en-US" sz="2400" dirty="0" smtClean="0"/>
              <a:t>.</a:t>
            </a:r>
            <a:endParaRPr lang="cs-CZ" sz="2400" dirty="0" smtClean="0"/>
          </a:p>
          <a:p>
            <a:pPr lvl="1">
              <a:lnSpc>
                <a:spcPct val="120000"/>
              </a:lnSpc>
            </a:pPr>
            <a:r>
              <a:rPr lang="cs-CZ" sz="2400" dirty="0" smtClean="0"/>
              <a:t>Snaha maximalizovat užitek – na základě svých preferencí si z dostupných možností vybírají nejlepší variantu</a:t>
            </a:r>
            <a:r>
              <a:rPr lang="en-US" sz="2400" dirty="0" smtClean="0"/>
              <a:t>.</a:t>
            </a:r>
            <a:endParaRPr lang="en-US" sz="2400" dirty="0"/>
          </a:p>
          <a:p>
            <a:pPr lvl="1">
              <a:lnSpc>
                <a:spcPct val="120000"/>
              </a:lnSpc>
            </a:pPr>
            <a:r>
              <a:rPr lang="cs-CZ" sz="2400" dirty="0" smtClean="0"/>
              <a:t>S rostoucí mzdou nabízí na trhu práce více času a úsilí, což vede na rostoucí nabídku práce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cs-CZ" sz="3200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400" dirty="0"/>
              <a:t>Podstata fungování trhů práce</a:t>
            </a:r>
            <a:endParaRPr lang="en-US" sz="4400" dirty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668" y="1752600"/>
            <a:ext cx="9144000" cy="4572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/>
              <a:t>Firm</a:t>
            </a:r>
            <a:r>
              <a:rPr lang="cs-CZ" sz="2800" dirty="0"/>
              <a:t>y</a:t>
            </a:r>
            <a:r>
              <a:rPr lang="en-US" sz="3200" dirty="0"/>
              <a:t> </a:t>
            </a:r>
            <a:endParaRPr lang="cs-CZ" sz="3200" dirty="0"/>
          </a:p>
          <a:p>
            <a:pPr lvl="1">
              <a:lnSpc>
                <a:spcPct val="120000"/>
              </a:lnSpc>
            </a:pPr>
            <a:r>
              <a:rPr lang="cs-CZ" sz="2400" dirty="0"/>
              <a:t>Rozhodují se koho najmou nebo propustí.</a:t>
            </a:r>
          </a:p>
          <a:p>
            <a:pPr lvl="1">
              <a:lnSpc>
                <a:spcPct val="120000"/>
              </a:lnSpc>
            </a:pPr>
            <a:r>
              <a:rPr lang="cs-CZ" sz="2400" dirty="0"/>
              <a:t>Jejich motivací je maximalizovat </a:t>
            </a:r>
            <a:r>
              <a:rPr lang="cs-CZ" sz="2400" dirty="0" smtClean="0"/>
              <a:t>zisk.</a:t>
            </a:r>
            <a:endParaRPr lang="cs-CZ" sz="2400" dirty="0"/>
          </a:p>
          <a:p>
            <a:pPr lvl="1">
              <a:lnSpc>
                <a:spcPct val="120000"/>
              </a:lnSpc>
            </a:pPr>
            <a:r>
              <a:rPr lang="cs-CZ" sz="2400" dirty="0"/>
              <a:t>Vztah mezi cenou práce a počtem pracovníků, které je firma ochotná najmout, vytváří křivku poptávky po práci</a:t>
            </a:r>
            <a:r>
              <a:rPr lang="cs-CZ" sz="2400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en-US" altLang="cs-CZ" sz="2400" dirty="0" smtClean="0"/>
              <a:t>Firm</a:t>
            </a:r>
            <a:r>
              <a:rPr lang="cs-CZ" altLang="cs-CZ" sz="2400" dirty="0"/>
              <a:t>y najímají pracovníky, protože zákazníci chtějí spotřebovávat</a:t>
            </a:r>
            <a:r>
              <a:rPr lang="en-US" altLang="cs-CZ" sz="2400" dirty="0"/>
              <a:t> </a:t>
            </a:r>
            <a:r>
              <a:rPr lang="cs-CZ" altLang="cs-CZ" sz="2400" dirty="0"/>
              <a:t>jejich </a:t>
            </a:r>
            <a:r>
              <a:rPr lang="cs-CZ" altLang="cs-CZ" sz="2400" dirty="0" smtClean="0"/>
              <a:t>výrobky. 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 smtClean="0"/>
              <a:t>Poptávka </a:t>
            </a:r>
            <a:r>
              <a:rPr lang="cs-CZ" altLang="cs-CZ" sz="2400" dirty="0"/>
              <a:t>po práci je tedy odvozena z chutí a tužeb </a:t>
            </a:r>
            <a:r>
              <a:rPr lang="cs-CZ" altLang="cs-CZ" sz="2400" dirty="0" smtClean="0"/>
              <a:t>spotřebitelů.</a:t>
            </a:r>
            <a:endParaRPr lang="cs-CZ" sz="24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400" dirty="0"/>
              <a:t>Podstata fungování trhů práce</a:t>
            </a:r>
            <a:endParaRPr lang="en-US" sz="4400" dirty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4724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800" dirty="0" smtClean="0"/>
              <a:t>Vláda </a:t>
            </a:r>
          </a:p>
          <a:p>
            <a:pPr lvl="1">
              <a:lnSpc>
                <a:spcPct val="120000"/>
              </a:lnSpc>
            </a:pPr>
            <a:r>
              <a:rPr lang="cs-CZ" sz="2400" dirty="0" smtClean="0"/>
              <a:t>Nastavuje pravidla fungování pracovních trhů</a:t>
            </a:r>
          </a:p>
          <a:p>
            <a:pPr lvl="1">
              <a:lnSpc>
                <a:spcPct val="120000"/>
              </a:lnSpc>
            </a:pPr>
            <a:r>
              <a:rPr lang="cs-CZ" sz="2400" dirty="0" smtClean="0"/>
              <a:t>Reguluje trh práce za účelem dosažení svých hospodářsko-politických cílů</a:t>
            </a:r>
            <a:r>
              <a:rPr lang="en-US" sz="2400" dirty="0" smtClean="0"/>
              <a:t>.</a:t>
            </a:r>
            <a:endParaRPr lang="cs-CZ" sz="2400" dirty="0"/>
          </a:p>
          <a:p>
            <a:pPr lvl="2">
              <a:lnSpc>
                <a:spcPct val="120000"/>
              </a:lnSpc>
            </a:pPr>
            <a:r>
              <a:rPr lang="cs-CZ" sz="2000" dirty="0" smtClean="0"/>
              <a:t>m</a:t>
            </a:r>
            <a:r>
              <a:rPr lang="en-US" sz="2000" dirty="0" err="1" smtClean="0"/>
              <a:t>inim</a:t>
            </a:r>
            <a:r>
              <a:rPr lang="cs-CZ" sz="2000" dirty="0" err="1" smtClean="0"/>
              <a:t>ální</a:t>
            </a:r>
            <a:r>
              <a:rPr lang="cs-CZ" sz="2000" dirty="0" smtClean="0"/>
              <a:t> mzda, bezpečnostní pracovní standardy, </a:t>
            </a:r>
          </a:p>
          <a:p>
            <a:pPr lvl="2">
              <a:lnSpc>
                <a:spcPct val="120000"/>
              </a:lnSpc>
            </a:pPr>
            <a:r>
              <a:rPr lang="cs-CZ" sz="2000" dirty="0" smtClean="0"/>
              <a:t>podpora v nezaměstnanosti, daně, </a:t>
            </a:r>
          </a:p>
          <a:p>
            <a:pPr lvl="2">
              <a:lnSpc>
                <a:spcPct val="120000"/>
              </a:lnSpc>
            </a:pPr>
            <a:r>
              <a:rPr lang="cs-CZ" sz="2000" dirty="0" smtClean="0"/>
              <a:t>pozitivní diskriminace, imigrační politika, </a:t>
            </a:r>
          </a:p>
          <a:p>
            <a:pPr lvl="2">
              <a:lnSpc>
                <a:spcPct val="120000"/>
              </a:lnSpc>
            </a:pPr>
            <a:r>
              <a:rPr lang="cs-CZ" sz="2000" dirty="0" smtClean="0"/>
              <a:t>postavení odborů, …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805326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800" dirty="0" smtClean="0"/>
              <a:t>Proč potřebujeme teorii</a:t>
            </a:r>
            <a:r>
              <a:rPr lang="en-US" sz="4800" dirty="0" smtClean="0"/>
              <a:t>?</a:t>
            </a:r>
            <a:endParaRPr lang="en-US" sz="4800" dirty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991600" cy="4495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dirty="0" smtClean="0"/>
              <a:t>K teorii neexistuje žádná alternativa</a:t>
            </a:r>
            <a:endParaRPr lang="cs-CZ" sz="1400" dirty="0" smtClean="0"/>
          </a:p>
          <a:p>
            <a:pPr>
              <a:lnSpc>
                <a:spcPct val="120000"/>
              </a:lnSpc>
            </a:pPr>
            <a:r>
              <a:rPr lang="cs-CZ" dirty="0" smtClean="0"/>
              <a:t>Chceme pochopit a vysvětlit </a:t>
            </a:r>
            <a:r>
              <a:rPr lang="cs-CZ" dirty="0"/>
              <a:t>jak </a:t>
            </a:r>
            <a:r>
              <a:rPr lang="cs-CZ" dirty="0" smtClean="0"/>
              <a:t>fungují trhy práce. </a:t>
            </a:r>
            <a:endParaRPr lang="en-US" sz="1400" dirty="0" smtClean="0"/>
          </a:p>
          <a:p>
            <a:pPr>
              <a:lnSpc>
                <a:spcPct val="120000"/>
              </a:lnSpc>
            </a:pPr>
            <a:r>
              <a:rPr lang="cs-CZ" dirty="0" smtClean="0"/>
              <a:t>Zaměřujeme se na základní proměnné a nezabýváme se dílčími faktory, které nejsou tolik podstatné. </a:t>
            </a:r>
            <a:endParaRPr lang="en-US" sz="1400" dirty="0" smtClean="0"/>
          </a:p>
          <a:p>
            <a:pPr>
              <a:lnSpc>
                <a:spcPct val="120000"/>
              </a:lnSpc>
            </a:pPr>
            <a:r>
              <a:rPr lang="cs-CZ" dirty="0" smtClean="0"/>
              <a:t>K vysvětlení teorie vytváříme více či méně formalizované modely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48" y="685800"/>
            <a:ext cx="91440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dirty="0" smtClean="0"/>
              <a:t>Po</a:t>
            </a:r>
            <a:r>
              <a:rPr lang="cs-CZ" sz="4400" dirty="0"/>
              <a:t>z</a:t>
            </a:r>
            <a:r>
              <a:rPr lang="en-US" sz="4400" dirty="0" err="1" smtClean="0"/>
              <a:t>itiv</a:t>
            </a:r>
            <a:r>
              <a:rPr lang="cs-CZ" sz="4400" dirty="0" smtClean="0"/>
              <a:t>ní</a:t>
            </a:r>
            <a:r>
              <a:rPr lang="en-US" sz="4400" dirty="0" smtClean="0"/>
              <a:t> </a:t>
            </a:r>
            <a:r>
              <a:rPr lang="en-US" sz="4400" dirty="0"/>
              <a:t>vs. </a:t>
            </a:r>
            <a:r>
              <a:rPr lang="cs-CZ" sz="4400" dirty="0"/>
              <a:t>n</a:t>
            </a:r>
            <a:r>
              <a:rPr lang="en-US" sz="4400" dirty="0" err="1" smtClean="0"/>
              <a:t>ormativ</a:t>
            </a:r>
            <a:r>
              <a:rPr lang="cs-CZ" sz="4400" dirty="0" smtClean="0"/>
              <a:t>ní </a:t>
            </a:r>
            <a:r>
              <a:rPr lang="en-US" sz="4400" dirty="0" smtClean="0"/>
              <a:t> </a:t>
            </a:r>
            <a:r>
              <a:rPr lang="cs-CZ" sz="4400" dirty="0" err="1" smtClean="0"/>
              <a:t>e</a:t>
            </a:r>
            <a:r>
              <a:rPr lang="cs-CZ" sz="4400" dirty="0" err="1"/>
              <a:t>k</a:t>
            </a:r>
            <a:r>
              <a:rPr lang="en-US" sz="4400" dirty="0" err="1" smtClean="0"/>
              <a:t>onomi</a:t>
            </a:r>
            <a:r>
              <a:rPr lang="cs-CZ" sz="4400" dirty="0" smtClean="0"/>
              <a:t>e</a:t>
            </a:r>
            <a:endParaRPr lang="en-US" sz="4400" dirty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144000" cy="4648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Po</a:t>
            </a:r>
            <a:r>
              <a:rPr lang="cs-CZ" dirty="0"/>
              <a:t>z</a:t>
            </a:r>
            <a:r>
              <a:rPr lang="en-US" dirty="0" err="1" smtClean="0"/>
              <a:t>itiv</a:t>
            </a:r>
            <a:r>
              <a:rPr lang="cs-CZ" dirty="0" smtClean="0"/>
              <a:t>ní</a:t>
            </a:r>
            <a:r>
              <a:rPr lang="en-US" dirty="0" smtClean="0"/>
              <a:t> e</a:t>
            </a:r>
            <a:r>
              <a:rPr lang="cs-CZ" dirty="0" smtClean="0"/>
              <a:t>k</a:t>
            </a:r>
            <a:r>
              <a:rPr lang="en-US" dirty="0" err="1" smtClean="0"/>
              <a:t>onomi</a:t>
            </a:r>
            <a:r>
              <a:rPr lang="cs-CZ" dirty="0" smtClean="0"/>
              <a:t>e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Zabývá se fakty, </a:t>
            </a:r>
            <a:r>
              <a:rPr lang="pl-PL" sz="2000" dirty="0" smtClean="0"/>
              <a:t>nezávisí </a:t>
            </a:r>
            <a:r>
              <a:rPr lang="pl-PL" sz="2000" dirty="0"/>
              <a:t>na preferencích ani hodnotách</a:t>
            </a:r>
            <a:endParaRPr lang="en-US" sz="2000" dirty="0" smtClean="0"/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Zkoumá svět</a:t>
            </a:r>
            <a:r>
              <a:rPr lang="en-US" sz="2000" dirty="0" smtClean="0"/>
              <a:t> </a:t>
            </a:r>
            <a:r>
              <a:rPr lang="cs-CZ" altLang="ja-JP" sz="2000" dirty="0" smtClean="0">
                <a:ea typeface="ＭＳ Ｐゴシック"/>
                <a:cs typeface="ＭＳ Ｐゴシック"/>
              </a:rPr>
              <a:t>jaký je</a:t>
            </a:r>
            <a:endParaRPr lang="en-US" sz="2000" dirty="0" smtClean="0"/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Na otázky se dá odpovědět využitím nástrojů ekonomické analýzy</a:t>
            </a:r>
            <a:endParaRPr lang="pl-PL" sz="2000" dirty="0"/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Výroky mohou </a:t>
            </a:r>
            <a:r>
              <a:rPr lang="cs-CZ" sz="2000" dirty="0"/>
              <a:t>být správné č</a:t>
            </a:r>
            <a:r>
              <a:rPr lang="cs-CZ" sz="2000" dirty="0" smtClean="0"/>
              <a:t>i </a:t>
            </a:r>
            <a:r>
              <a:rPr lang="cs-CZ" sz="2000" dirty="0"/>
              <a:t>nesprávné, o</a:t>
            </a:r>
            <a:r>
              <a:rPr lang="cs-CZ" sz="2000" dirty="0" smtClean="0"/>
              <a:t>bvykle </a:t>
            </a:r>
            <a:r>
              <a:rPr lang="cs-CZ" sz="2000" dirty="0"/>
              <a:t>je možné </a:t>
            </a:r>
            <a:r>
              <a:rPr lang="cs-CZ" sz="2000" dirty="0" smtClean="0"/>
              <a:t>testovat je </a:t>
            </a:r>
            <a:r>
              <a:rPr lang="cs-CZ" sz="2000" dirty="0"/>
              <a:t>empiricky č</a:t>
            </a:r>
            <a:r>
              <a:rPr lang="cs-CZ" sz="2000" dirty="0" smtClean="0"/>
              <a:t>i </a:t>
            </a:r>
            <a:r>
              <a:rPr lang="cs-CZ" sz="2000" dirty="0"/>
              <a:t>logicky</a:t>
            </a:r>
            <a:r>
              <a:rPr lang="cs-CZ" sz="2000" dirty="0" smtClean="0"/>
              <a:t>.</a:t>
            </a:r>
            <a:endParaRPr lang="en-US" sz="1400" dirty="0" smtClean="0"/>
          </a:p>
          <a:p>
            <a:pPr>
              <a:lnSpc>
                <a:spcPct val="120000"/>
              </a:lnSpc>
            </a:pPr>
            <a:r>
              <a:rPr lang="en-US" dirty="0" err="1" smtClean="0"/>
              <a:t>Normativ</a:t>
            </a:r>
            <a:r>
              <a:rPr lang="cs-CZ" dirty="0" smtClean="0"/>
              <a:t>ní</a:t>
            </a:r>
            <a:r>
              <a:rPr lang="en-US" dirty="0" smtClean="0"/>
              <a:t> e</a:t>
            </a:r>
            <a:r>
              <a:rPr lang="cs-CZ" dirty="0" smtClean="0"/>
              <a:t>k</a:t>
            </a:r>
            <a:r>
              <a:rPr lang="en-US" dirty="0" err="1" smtClean="0"/>
              <a:t>onomi</a:t>
            </a:r>
            <a:r>
              <a:rPr lang="cs-CZ" dirty="0" smtClean="0"/>
              <a:t>e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Zabývá se preferencemi a morálními hodnotami</a:t>
            </a:r>
            <a:endParaRPr lang="en-US" sz="2000" dirty="0" smtClean="0"/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Zkoumá jaký by svět měl být</a:t>
            </a:r>
            <a:r>
              <a:rPr lang="en-US" sz="2000" dirty="0" smtClean="0"/>
              <a:t> </a:t>
            </a:r>
            <a:endParaRPr lang="cs-CZ" sz="2000" dirty="0" smtClean="0"/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Odpověď na otázky vždy </a:t>
            </a:r>
            <a:r>
              <a:rPr lang="cs-CZ" sz="2000" dirty="0"/>
              <a:t>zahrnuje i hodnotový soud</a:t>
            </a:r>
            <a:endParaRPr lang="cs-CZ" sz="2000" dirty="0" smtClean="0"/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Výroky nelze nijak testovat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371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400" dirty="0" smtClean="0"/>
              <a:t>Případová studie: Stavba ropovodu na Aljašce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2672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1968: objevení ropy na Aljašce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1974 – 1977: stavba 789 mil dlouhého ropovodu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Velký stavební projekt, hlavní stavitelská firma zaměstnávala 25 000 lidí, </a:t>
            </a:r>
            <a:r>
              <a:rPr lang="cs-CZ" smtClean="0"/>
              <a:t>její subdodavatelé </a:t>
            </a:r>
            <a:r>
              <a:rPr lang="cs-CZ" dirty="0" smtClean="0"/>
              <a:t>dalších 25 000 lidí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Jaký to mělo dopad na trh práce na Aljašce?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Co říká teorie a co se opravdu pozorovalo?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137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625" y="838200"/>
            <a:ext cx="9144000" cy="1219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400" dirty="0" smtClean="0"/>
              <a:t>Pracovní trh inženýrů na</a:t>
            </a:r>
            <a:r>
              <a:rPr lang="en-US" sz="4400" dirty="0" smtClean="0"/>
              <a:t> Al</a:t>
            </a:r>
            <a:r>
              <a:rPr lang="cs-CZ" sz="4400" dirty="0" err="1" smtClean="0"/>
              <a:t>jašce</a:t>
            </a:r>
            <a:r>
              <a:rPr lang="cs-CZ" sz="4400" dirty="0" smtClean="0"/>
              <a:t> v době výstavby ropovodu</a:t>
            </a:r>
            <a:endParaRPr lang="en-US" sz="4400" dirty="0"/>
          </a:p>
        </p:txBody>
      </p:sp>
      <p:grpSp>
        <p:nvGrpSpPr>
          <p:cNvPr id="37890" name="Group 1"/>
          <p:cNvGrpSpPr>
            <a:grpSpLocks/>
          </p:cNvGrpSpPr>
          <p:nvPr/>
        </p:nvGrpSpPr>
        <p:grpSpPr bwMode="auto">
          <a:xfrm>
            <a:off x="1839694" y="2467776"/>
            <a:ext cx="5729314" cy="4161624"/>
            <a:chOff x="1915894" y="2086776"/>
            <a:chExt cx="5729314" cy="4161624"/>
          </a:xfrm>
        </p:grpSpPr>
        <p:sp>
          <p:nvSpPr>
            <p:cNvPr id="37893" name="Rectangle 5"/>
            <p:cNvSpPr>
              <a:spLocks noChangeArrowheads="1"/>
            </p:cNvSpPr>
            <p:nvPr/>
          </p:nvSpPr>
          <p:spPr bwMode="auto">
            <a:xfrm>
              <a:off x="4780551" y="4803734"/>
              <a:ext cx="763574" cy="358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200" i="1">
                  <a:solidFill>
                    <a:schemeClr val="bg1"/>
                  </a:solidFill>
                  <a:latin typeface="Verdana" pitchFamily="34" charset="0"/>
                </a:rPr>
                <a:t>D</a:t>
              </a:r>
              <a:r>
                <a:rPr lang="en-US" sz="800" baseline="-25000">
                  <a:solidFill>
                    <a:schemeClr val="bg1"/>
                  </a:solidFill>
                  <a:latin typeface="Verdana" pitchFamily="34" charset="0"/>
                </a:rPr>
                <a:t>0</a:t>
              </a:r>
              <a:endParaRPr lang="en-US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5830465" y="4232668"/>
              <a:ext cx="758550" cy="358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200" i="1">
                  <a:solidFill>
                    <a:schemeClr val="bg1"/>
                  </a:solidFill>
                  <a:latin typeface="Verdana" pitchFamily="34" charset="0"/>
                </a:rPr>
                <a:t>D</a:t>
              </a:r>
              <a:r>
                <a:rPr lang="en-US" sz="800" baseline="-25000">
                  <a:solidFill>
                    <a:schemeClr val="bg1"/>
                  </a:solidFill>
                  <a:latin typeface="Verdana" pitchFamily="34" charset="0"/>
                </a:rPr>
                <a:t>1</a:t>
              </a:r>
              <a:endParaRPr lang="en-US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7895" name="Line 8"/>
            <p:cNvSpPr>
              <a:spLocks noChangeShapeType="1"/>
            </p:cNvSpPr>
            <p:nvPr/>
          </p:nvSpPr>
          <p:spPr bwMode="auto">
            <a:xfrm>
              <a:off x="2694539" y="2193484"/>
              <a:ext cx="1256" cy="37007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6" name="Line 9"/>
            <p:cNvSpPr>
              <a:spLocks noChangeShapeType="1"/>
            </p:cNvSpPr>
            <p:nvPr/>
          </p:nvSpPr>
          <p:spPr bwMode="auto">
            <a:xfrm>
              <a:off x="2694539" y="5840329"/>
              <a:ext cx="3855544" cy="11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7" name="Line 10"/>
            <p:cNvSpPr>
              <a:spLocks noChangeShapeType="1"/>
            </p:cNvSpPr>
            <p:nvPr/>
          </p:nvSpPr>
          <p:spPr bwMode="auto">
            <a:xfrm>
              <a:off x="3070046" y="3115163"/>
              <a:ext cx="2065919" cy="2324130"/>
            </a:xfrm>
            <a:prstGeom prst="line">
              <a:avLst/>
            </a:prstGeom>
            <a:noFill/>
            <a:ln w="12700">
              <a:solidFill>
                <a:srgbClr val="B48829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Line 11"/>
            <p:cNvSpPr>
              <a:spLocks noChangeShapeType="1"/>
            </p:cNvSpPr>
            <p:nvPr/>
          </p:nvSpPr>
          <p:spPr bwMode="auto">
            <a:xfrm flipV="1">
              <a:off x="3209448" y="2483121"/>
              <a:ext cx="2723999" cy="302066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Rectangle 12"/>
            <p:cNvSpPr>
              <a:spLocks noChangeArrowheads="1"/>
            </p:cNvSpPr>
            <p:nvPr/>
          </p:nvSpPr>
          <p:spPr bwMode="auto">
            <a:xfrm>
              <a:off x="5949773" y="2092639"/>
              <a:ext cx="1695435" cy="72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 i="1">
                  <a:solidFill>
                    <a:schemeClr val="bg1"/>
                  </a:solidFill>
                  <a:latin typeface="Verdana" pitchFamily="34" charset="0"/>
                </a:rPr>
                <a:t>S</a:t>
              </a:r>
              <a:r>
                <a:rPr lang="en-US" sz="800" baseline="-25000">
                  <a:solidFill>
                    <a:schemeClr val="bg1"/>
                  </a:solidFill>
                  <a:latin typeface="Verdana" pitchFamily="34" charset="0"/>
                </a:rPr>
                <a:t>0</a:t>
              </a:r>
              <a:endParaRPr lang="en-US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7900" name="Rectangle 13"/>
            <p:cNvSpPr>
              <a:spLocks noChangeArrowheads="1"/>
            </p:cNvSpPr>
            <p:nvPr/>
          </p:nvSpPr>
          <p:spPr bwMode="auto">
            <a:xfrm>
              <a:off x="1915894" y="2086776"/>
              <a:ext cx="1502030" cy="310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cs-CZ" sz="1200" dirty="0" smtClean="0">
                  <a:solidFill>
                    <a:schemeClr val="bg1"/>
                  </a:solidFill>
                  <a:latin typeface="Verdana" pitchFamily="34" charset="0"/>
                </a:rPr>
                <a:t>Mzda</a:t>
              </a:r>
              <a:r>
                <a:rPr lang="en-US" sz="12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sz="1200" dirty="0">
                  <a:solidFill>
                    <a:schemeClr val="bg1"/>
                  </a:solidFill>
                  <a:latin typeface="Verdana" pitchFamily="34" charset="0"/>
                </a:rPr>
                <a:t>($)</a:t>
              </a:r>
              <a:endParaRPr lang="en-US" sz="2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7901" name="Rectangle 14"/>
            <p:cNvSpPr>
              <a:spLocks noChangeArrowheads="1"/>
            </p:cNvSpPr>
            <p:nvPr/>
          </p:nvSpPr>
          <p:spPr bwMode="auto">
            <a:xfrm>
              <a:off x="5544125" y="5888577"/>
              <a:ext cx="1638920" cy="309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cs-CZ" sz="1200" dirty="0" smtClean="0">
                  <a:solidFill>
                    <a:schemeClr val="bg1"/>
                  </a:solidFill>
                  <a:latin typeface="Verdana" pitchFamily="34" charset="0"/>
                </a:rPr>
                <a:t>Zaměstnanost</a:t>
              </a:r>
              <a:endParaRPr lang="en-US" sz="2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7902" name="Line 15"/>
            <p:cNvSpPr>
              <a:spLocks noChangeShapeType="1"/>
            </p:cNvSpPr>
            <p:nvPr/>
          </p:nvSpPr>
          <p:spPr bwMode="auto">
            <a:xfrm flipH="1">
              <a:off x="2666909" y="4394490"/>
              <a:ext cx="1573615" cy="117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Line 16"/>
            <p:cNvSpPr>
              <a:spLocks noChangeShapeType="1"/>
            </p:cNvSpPr>
            <p:nvPr/>
          </p:nvSpPr>
          <p:spPr bwMode="auto">
            <a:xfrm>
              <a:off x="4197824" y="4503543"/>
              <a:ext cx="1256" cy="13379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Line 17"/>
            <p:cNvSpPr>
              <a:spLocks noChangeShapeType="1"/>
            </p:cNvSpPr>
            <p:nvPr/>
          </p:nvSpPr>
          <p:spPr bwMode="auto">
            <a:xfrm flipH="1">
              <a:off x="2688259" y="3517371"/>
              <a:ext cx="233216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Line 18"/>
            <p:cNvSpPr>
              <a:spLocks noChangeShapeType="1"/>
            </p:cNvSpPr>
            <p:nvPr/>
          </p:nvSpPr>
          <p:spPr bwMode="auto">
            <a:xfrm>
              <a:off x="5015400" y="3515026"/>
              <a:ext cx="0" cy="23604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Line 19"/>
            <p:cNvSpPr>
              <a:spLocks noChangeShapeType="1"/>
            </p:cNvSpPr>
            <p:nvPr/>
          </p:nvSpPr>
          <p:spPr bwMode="auto">
            <a:xfrm>
              <a:off x="4006931" y="2397520"/>
              <a:ext cx="2180204" cy="2454291"/>
            </a:xfrm>
            <a:prstGeom prst="line">
              <a:avLst/>
            </a:prstGeom>
            <a:noFill/>
            <a:ln w="25400">
              <a:solidFill>
                <a:srgbClr val="B48829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Line 20"/>
            <p:cNvSpPr>
              <a:spLocks noChangeShapeType="1"/>
            </p:cNvSpPr>
            <p:nvPr/>
          </p:nvSpPr>
          <p:spPr bwMode="auto">
            <a:xfrm flipV="1">
              <a:off x="4678825" y="4089609"/>
              <a:ext cx="622915" cy="6895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Rectangle 21"/>
            <p:cNvSpPr>
              <a:spLocks noChangeArrowheads="1"/>
            </p:cNvSpPr>
            <p:nvPr/>
          </p:nvSpPr>
          <p:spPr bwMode="auto">
            <a:xfrm>
              <a:off x="2001294" y="3340306"/>
              <a:ext cx="758550" cy="358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200" i="1">
                  <a:solidFill>
                    <a:schemeClr val="bg1"/>
                  </a:solidFill>
                  <a:latin typeface="Verdana" pitchFamily="34" charset="0"/>
                </a:rPr>
                <a:t>w</a:t>
              </a:r>
              <a:r>
                <a:rPr lang="en-US" sz="1200" baseline="-25000">
                  <a:solidFill>
                    <a:schemeClr val="bg1"/>
                  </a:solidFill>
                  <a:latin typeface="Verdana" pitchFamily="34" charset="0"/>
                </a:rPr>
                <a:t>1</a:t>
              </a:r>
              <a:endParaRPr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7909" name="Rectangle 22"/>
            <p:cNvSpPr>
              <a:spLocks noChangeArrowheads="1"/>
            </p:cNvSpPr>
            <p:nvPr/>
          </p:nvSpPr>
          <p:spPr bwMode="auto">
            <a:xfrm>
              <a:off x="1981200" y="4212734"/>
              <a:ext cx="759806" cy="358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200" i="1">
                  <a:solidFill>
                    <a:schemeClr val="bg1"/>
                  </a:solidFill>
                  <a:latin typeface="Verdana" pitchFamily="34" charset="0"/>
                </a:rPr>
                <a:t>w</a:t>
              </a:r>
              <a:r>
                <a:rPr lang="en-US" sz="800" baseline="-25000">
                  <a:solidFill>
                    <a:schemeClr val="bg1"/>
                  </a:solidFill>
                  <a:latin typeface="Verdana" pitchFamily="34" charset="0"/>
                </a:rPr>
                <a:t>0</a:t>
              </a:r>
              <a:endParaRPr lang="en-US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7910" name="Rectangle 23"/>
            <p:cNvSpPr>
              <a:spLocks noChangeArrowheads="1"/>
            </p:cNvSpPr>
            <p:nvPr/>
          </p:nvSpPr>
          <p:spPr bwMode="auto">
            <a:xfrm>
              <a:off x="4801901" y="5870817"/>
              <a:ext cx="758550" cy="358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200" i="1">
                  <a:solidFill>
                    <a:schemeClr val="bg1"/>
                  </a:solidFill>
                  <a:latin typeface="Verdana" pitchFamily="34" charset="0"/>
                </a:rPr>
                <a:t>E</a:t>
              </a:r>
              <a:r>
                <a:rPr lang="en-US" sz="800" baseline="-25000">
                  <a:solidFill>
                    <a:schemeClr val="bg1"/>
                  </a:solidFill>
                  <a:latin typeface="Verdana" pitchFamily="34" charset="0"/>
                </a:rPr>
                <a:t>1</a:t>
              </a:r>
              <a:endParaRPr lang="en-US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7911" name="Rectangle 24"/>
            <p:cNvSpPr>
              <a:spLocks noChangeArrowheads="1"/>
            </p:cNvSpPr>
            <p:nvPr/>
          </p:nvSpPr>
          <p:spPr bwMode="auto">
            <a:xfrm>
              <a:off x="3868784" y="5889579"/>
              <a:ext cx="759806" cy="358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200" i="1">
                  <a:solidFill>
                    <a:schemeClr val="bg1"/>
                  </a:solidFill>
                  <a:latin typeface="Verdana" pitchFamily="34" charset="0"/>
                </a:rPr>
                <a:t>E</a:t>
              </a:r>
              <a:r>
                <a:rPr lang="en-US" sz="800" baseline="-25000">
                  <a:solidFill>
                    <a:schemeClr val="bg1"/>
                  </a:solidFill>
                  <a:latin typeface="Verdana" pitchFamily="34" charset="0"/>
                </a:rPr>
                <a:t>0</a:t>
              </a:r>
              <a:endParaRPr lang="en-US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7912" name="Oval 25"/>
            <p:cNvSpPr>
              <a:spLocks noChangeArrowheads="1"/>
            </p:cNvSpPr>
            <p:nvPr/>
          </p:nvSpPr>
          <p:spPr bwMode="auto">
            <a:xfrm>
              <a:off x="4950095" y="3448186"/>
              <a:ext cx="131867" cy="128988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913" name="Oval 26"/>
            <p:cNvSpPr>
              <a:spLocks noChangeArrowheads="1"/>
            </p:cNvSpPr>
            <p:nvPr/>
          </p:nvSpPr>
          <p:spPr bwMode="auto">
            <a:xfrm>
              <a:off x="4133774" y="4331168"/>
              <a:ext cx="131867" cy="130161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PTER 1&amp;quot;&quot;/&gt;&lt;property id=&quot;20307&quot; value=&quot;261&quot;/&gt;&lt;/object&gt;&lt;object type=&quot;3&quot; unique_id=&quot;10005&quot;&gt;&lt;property id=&quot;20148&quot; value=&quot;5&quot;/&gt;&lt;property id=&quot;20300&quot; value=&quot;Slide 2 - &amp;quot;Why study Labor Economics?&amp;quot;&quot;/&gt;&lt;property id=&quot;20307&quot; value=&quot;267&quot;/&gt;&lt;/object&gt;&lt;object type=&quot;3&quot; unique_id=&quot;10006&quot;&gt;&lt;property id=&quot;20148&quot; value=&quot;5&quot;/&gt;&lt;property id=&quot;20300&quot; value=&quot;Slide 3 - &amp;quot;Basics of the Labor Market&amp;quot;&quot;/&gt;&lt;property id=&quot;20307&quot; value=&quot;268&quot;/&gt;&lt;/object&gt;&lt;object type=&quot;3&quot; unique_id=&quot;10007&quot;&gt;&lt;property id=&quot;20148&quot; value=&quot;5&quot;/&gt;&lt;property id=&quot;20300&quot; value=&quot;Slide 4 - &amp;quot;Three “Actors”&amp;quot;&quot;/&gt;&lt;property id=&quot;20307&quot; value=&quot;269&quot;/&gt;&lt;/object&gt;&lt;object type=&quot;3&quot; unique_id=&quot;10008&quot;&gt;&lt;property id=&quot;20148&quot; value=&quot;5&quot;/&gt;&lt;property id=&quot;20300&quot; value=&quot;Slide 5 - &amp;quot;Three “Actors”&amp;amp;#x09;&amp;quot;&quot;/&gt;&lt;property id=&quot;20307&quot; value=&quot;270&quot;/&gt;&lt;/object&gt;&lt;object type=&quot;3&quot; unique_id=&quot;10009&quot;&gt;&lt;property id=&quot;20148&quot; value=&quot;5&quot;/&gt;&lt;property id=&quot;20300&quot; value=&quot;Slide 6 - &amp;quot;Three “Actors”&amp;quot;&quot;/&gt;&lt;property id=&quot;20307&quot; value=&quot;271&quot;/&gt;&lt;/object&gt;&lt;object type=&quot;3&quot; unique_id=&quot;10010&quot;&gt;&lt;property id=&quot;20148&quot; value=&quot;5&quot;/&gt;&lt;property id=&quot;20300&quot; value=&quot;Slide 7 - &amp;quot;Why Do We Need a Theory?&amp;quot;&quot;/&gt;&lt;property id=&quot;20307&quot; value=&quot;272&quot;/&gt;&lt;/object&gt;&lt;object type=&quot;3&quot; unique_id=&quot;10011&quot;&gt;&lt;property id=&quot;20148&quot; value=&quot;5&quot;/&gt;&lt;property id=&quot;20300&quot; value=&quot;Slide 8 - &amp;quot;Positive vs. Normative Economics&amp;quot;&quot;/&gt;&lt;property id=&quot;20307&quot; value=&quot;273&quot;/&gt;&lt;/object&gt;&lt;object type=&quot;3&quot; unique_id=&quot;10012&quot;&gt;&lt;property id=&quot;20148&quot; value=&quot;5&quot;/&gt;&lt;property id=&quot;20300&quot; value=&quot;Slide 9 - &amp;quot;Supply and Demand in &amp;#x0D;&amp;#x0A;the Engineering Labor Market&amp;quot;&quot;/&gt;&lt;property id=&quot;20307&quot; value=&quot;274&quot;/&gt;&lt;/object&gt;&lt;object type=&quot;3&quot; unique_id=&quot;10013&quot;&gt;&lt;property id=&quot;20148&quot; value=&quot;5&quot;/&gt;&lt;property id=&quot;20300&quot; value=&quot;Slide 10 - &amp;quot;The Alaskan Labor Market and &amp;#x0D;&amp;#x0A;Construction of the Oil Pipeline&amp;quot;&quot;/&gt;&lt;property id=&quot;20307&quot; value=&quot;275&quot;/&gt;&lt;/object&gt;&lt;object type=&quot;3&quot; unique_id=&quot;10014&quot;&gt;&lt;property id=&quot;20148&quot; value=&quot;5&quot;/&gt;&lt;property id=&quot;20300&quot; value=&quot;Slide 11 - &amp;quot;Wages and Employment in the &amp;#x0D;&amp;#x0A;Alaskan Labor Market, 1968-1984&amp;quot;&quot;/&gt;&lt;property id=&quot;20307&quot; value=&quot;276&quot;/&gt;&lt;/object&gt;&lt;object type=&quot;3&quot; unique_id=&quot;10015&quot;&gt;&lt;property id=&quot;20148&quot; value=&quot;5&quot;/&gt;&lt;property id=&quot;20300&quot; value=&quot;Slide 12 - &amp;quot;Summary&amp;quot;&quot;/&gt;&lt;property id=&quot;20307&quot; value=&quot;277&quot;/&gt;&lt;/object&gt;&lt;object type=&quot;3&quot; unique_id=&quot;10016&quot;&gt;&lt;property id=&quot;20148&quot; value=&quot;5&quot;/&gt;&lt;property id=&quot;20300&quot; value=&quot;Slide 13 - &amp;quot;Appendix: Regression Analysis&amp;quot;&quot;/&gt;&lt;property id=&quot;20307&quot; value=&quot;278&quot;/&gt;&lt;/object&gt;&lt;object type=&quot;3&quot; unique_id=&quot;10017&quot;&gt;&lt;property id=&quot;20148&quot; value=&quot;5&quot;/&gt;&lt;property id=&quot;20300&quot; value=&quot;Slide 14 - &amp;quot;Scatter Diagram: Wages &amp;#x0D;&amp;#x0A;and Schooling by Occupation, 2001&amp;quot;&quot;/&gt;&lt;property id=&quot;20307&quot; value=&quot;279&quot;/&gt;&lt;/object&gt;&lt;object type=&quot;3&quot; unique_id=&quot;10018&quot;&gt;&lt;property id=&quot;20148&quot; value=&quot;5&quot;/&gt;&lt;property id=&quot;20300&quot; value=&quot;Slide 15 - &amp;quot;Choosing Among Lines Summarizing &amp;#x0D;&amp;#x0A;Trends in the Data &amp;quot;&quot;/&gt;&lt;property id=&quot;20307&quot; value=&quot;280&quot;/&gt;&lt;/object&gt;&lt;object type=&quot;3&quot; unique_id=&quot;10019&quot;&gt;&lt;property id=&quot;20148&quot; value=&quot;5&quot;/&gt;&lt;property id=&quot;20300&quot; value=&quot;Slide 16 - &amp;quot;The Best-Fit Regression Line &amp;quot;&quot;/&gt;&lt;property id=&quot;20307&quot; value=&quot;281&quot;/&gt;&lt;/object&gt;&lt;object type=&quot;3&quot; unique_id=&quot;10020&quot;&gt;&lt;property id=&quot;20148&quot; value=&quot;5&quot;/&gt;&lt;property id=&quot;20300&quot; value=&quot;Slide 17 - &amp;quot;Multiple Regression&amp;quot;&quot;/&gt;&lt;property id=&quot;20307&quot; value=&quot;282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2_BORJAS6E">
  <a:themeElements>
    <a:clrScheme name="2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ORJAS6E">
  <a:themeElements>
    <a:clrScheme name="1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BORJAS6E.potx</Template>
  <TotalTime>0</TotalTime>
  <Words>762</Words>
  <Application>Microsoft Office PowerPoint</Application>
  <PresentationFormat>Předvádění na obrazovce (4:3)</PresentationFormat>
  <Paragraphs>95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2_BORJAS6E</vt:lpstr>
      <vt:lpstr>1_BORJAS6E</vt:lpstr>
      <vt:lpstr>Kapitola 1</vt:lpstr>
      <vt:lpstr>Proč studovat ekonomii práce?</vt:lpstr>
      <vt:lpstr>Podstata fungování trhů práce</vt:lpstr>
      <vt:lpstr>Podstata fungování trhů práce</vt:lpstr>
      <vt:lpstr>Podstata fungování trhů práce</vt:lpstr>
      <vt:lpstr>Proč potřebujeme teorii?</vt:lpstr>
      <vt:lpstr>Pozitivní vs. normativní  ekonomie</vt:lpstr>
      <vt:lpstr>Případová studie: Stavba ropovodu na Aljašce</vt:lpstr>
      <vt:lpstr>Pracovní trh inženýrů na Aljašce v době výstavby ropovodu</vt:lpstr>
      <vt:lpstr>Mzdy a zaměstnanost na pracovním trhu na Aljašce, 1968-1984</vt:lpstr>
      <vt:lpstr>Shrnutí</vt:lpstr>
      <vt:lpstr>Appendix: Regresní analýza</vt:lpstr>
      <vt:lpstr>Bodový diagram: Mzdy a vzdělání podle druhů zaměstnání, 2001</vt:lpstr>
      <vt:lpstr>Vybírání mezi různými liniemi trendu v datech</vt:lpstr>
      <vt:lpstr>Nejlépe sedící regresní linie</vt:lpstr>
      <vt:lpstr>Vícenásobná regrese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/>
  <cp:lastModifiedBy/>
  <cp:revision>4</cp:revision>
  <dcterms:created xsi:type="dcterms:W3CDTF">2010-02-01T21:33:28Z</dcterms:created>
  <dcterms:modified xsi:type="dcterms:W3CDTF">2017-02-20T10:45:10Z</dcterms:modified>
</cp:coreProperties>
</file>