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notesMasterIdLst>
    <p:notesMasterId r:id="rId39"/>
  </p:notesMasterIdLst>
  <p:handoutMasterIdLst>
    <p:handoutMasterId r:id="rId40"/>
  </p:handoutMasterIdLst>
  <p:sldIdLst>
    <p:sldId id="311" r:id="rId2"/>
    <p:sldId id="336" r:id="rId3"/>
    <p:sldId id="353" r:id="rId4"/>
    <p:sldId id="359" r:id="rId5"/>
    <p:sldId id="354" r:id="rId6"/>
    <p:sldId id="355" r:id="rId7"/>
    <p:sldId id="356" r:id="rId8"/>
    <p:sldId id="357" r:id="rId9"/>
    <p:sldId id="358" r:id="rId10"/>
    <p:sldId id="291" r:id="rId11"/>
    <p:sldId id="322" r:id="rId12"/>
    <p:sldId id="352" r:id="rId13"/>
    <p:sldId id="293" r:id="rId14"/>
    <p:sldId id="294" r:id="rId15"/>
    <p:sldId id="295" r:id="rId16"/>
    <p:sldId id="296" r:id="rId17"/>
    <p:sldId id="297" r:id="rId18"/>
    <p:sldId id="323" r:id="rId19"/>
    <p:sldId id="324" r:id="rId20"/>
    <p:sldId id="325" r:id="rId21"/>
    <p:sldId id="326" r:id="rId22"/>
    <p:sldId id="337" r:id="rId23"/>
    <p:sldId id="338" r:id="rId24"/>
    <p:sldId id="328" r:id="rId25"/>
    <p:sldId id="330" r:id="rId26"/>
    <p:sldId id="331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E6E3D2"/>
    <a:srgbClr val="DEDAC4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8" autoAdjust="0"/>
    <p:restoredTop sz="96398" autoAdjust="0"/>
  </p:normalViewPr>
  <p:slideViewPr>
    <p:cSldViewPr>
      <p:cViewPr>
        <p:scale>
          <a:sx n="90" d="100"/>
          <a:sy n="90" d="100"/>
        </p:scale>
        <p:origin x="-16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private:var:folders:-P:-PA8sTegEnyL0uf2Gsatw++++TM:-Tmp-:Acr697269419040020535.tmp:Figure%202-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Macintosh%20HD:private:var:folders:-P:-PA8sTegEnyL0uf2Gsatw++++TM:-Tmp-:Acr697269419040026508.tmp:Figure%202-20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0612004634475"/>
          <c:y val="8.3333185905680562E-2"/>
          <c:w val="0.79923592782393449"/>
          <c:h val="0.67753503323314324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0000D4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'[Figure 2-21.xlsx]Figure 2-21'!$A$2:$A$48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xVal>
          <c:yVal>
            <c:numRef>
              <c:f>'[Figure 2-21.xlsx]Figure 2-21'!$B$2:$B$48</c:f>
              <c:numCache>
                <c:formatCode>General</c:formatCode>
                <c:ptCount val="47"/>
                <c:pt idx="0">
                  <c:v>712.00549000000001</c:v>
                </c:pt>
                <c:pt idx="1">
                  <c:v>867.18781000000001</c:v>
                </c:pt>
                <c:pt idx="2">
                  <c:v>1063.4270000000001</c:v>
                </c:pt>
                <c:pt idx="3">
                  <c:v>1153.4778000000001</c:v>
                </c:pt>
                <c:pt idx="4">
                  <c:v>1355.3648999999998</c:v>
                </c:pt>
                <c:pt idx="5">
                  <c:v>1469.1356000000001</c:v>
                </c:pt>
                <c:pt idx="6">
                  <c:v>1570.7477000000001</c:v>
                </c:pt>
                <c:pt idx="7">
                  <c:v>1659.2899</c:v>
                </c:pt>
                <c:pt idx="8">
                  <c:v>1711.7230999999999</c:v>
                </c:pt>
                <c:pt idx="9">
                  <c:v>1759.7747999999999</c:v>
                </c:pt>
                <c:pt idx="10">
                  <c:v>1751.133499999999</c:v>
                </c:pt>
                <c:pt idx="11">
                  <c:v>1759.8062</c:v>
                </c:pt>
                <c:pt idx="12">
                  <c:v>1775.9584</c:v>
                </c:pt>
                <c:pt idx="13">
                  <c:v>1719.892499999999</c:v>
                </c:pt>
                <c:pt idx="14">
                  <c:v>1768.7386000000001</c:v>
                </c:pt>
                <c:pt idx="15">
                  <c:v>1796.6372999999999</c:v>
                </c:pt>
                <c:pt idx="16">
                  <c:v>1799.4542999999999</c:v>
                </c:pt>
                <c:pt idx="17">
                  <c:v>1781.6126999999999</c:v>
                </c:pt>
                <c:pt idx="18">
                  <c:v>1760.1387</c:v>
                </c:pt>
                <c:pt idx="19">
                  <c:v>1776.2873999999999</c:v>
                </c:pt>
                <c:pt idx="20">
                  <c:v>1822.4633999999999</c:v>
                </c:pt>
                <c:pt idx="21">
                  <c:v>1821.9353000000001</c:v>
                </c:pt>
                <c:pt idx="22">
                  <c:v>1810.2828</c:v>
                </c:pt>
                <c:pt idx="23">
                  <c:v>1794.7443999999998</c:v>
                </c:pt>
                <c:pt idx="24">
                  <c:v>1797.4172000000001</c:v>
                </c:pt>
                <c:pt idx="25">
                  <c:v>1814.2403999999999</c:v>
                </c:pt>
                <c:pt idx="26">
                  <c:v>1792.7406000000001</c:v>
                </c:pt>
                <c:pt idx="27">
                  <c:v>1836.1343999999988</c:v>
                </c:pt>
                <c:pt idx="28">
                  <c:v>1813.8071</c:v>
                </c:pt>
                <c:pt idx="29">
                  <c:v>1821.6530999999998</c:v>
                </c:pt>
                <c:pt idx="30">
                  <c:v>1858.8103999999998</c:v>
                </c:pt>
                <c:pt idx="31">
                  <c:v>1834.9946</c:v>
                </c:pt>
                <c:pt idx="32">
                  <c:v>1866.1748999999998</c:v>
                </c:pt>
                <c:pt idx="33">
                  <c:v>1868.9912999999999</c:v>
                </c:pt>
                <c:pt idx="34">
                  <c:v>1848.7389000000001</c:v>
                </c:pt>
                <c:pt idx="35">
                  <c:v>1914.5322999999999</c:v>
                </c:pt>
                <c:pt idx="36">
                  <c:v>1868.2217000000001</c:v>
                </c:pt>
                <c:pt idx="37">
                  <c:v>1839.5815</c:v>
                </c:pt>
                <c:pt idx="38">
                  <c:v>1833.8302999999999</c:v>
                </c:pt>
                <c:pt idx="39">
                  <c:v>1815.2478000000001</c:v>
                </c:pt>
                <c:pt idx="40">
                  <c:v>1787.6111999999998</c:v>
                </c:pt>
                <c:pt idx="41">
                  <c:v>1780.3265000000001</c:v>
                </c:pt>
                <c:pt idx="42">
                  <c:v>1806.2695000000001</c:v>
                </c:pt>
                <c:pt idx="43">
                  <c:v>1810.1497999999999</c:v>
                </c:pt>
                <c:pt idx="44">
                  <c:v>1706.47</c:v>
                </c:pt>
                <c:pt idx="45">
                  <c:v>1621.3513999999998</c:v>
                </c:pt>
                <c:pt idx="46">
                  <c:v>1596.2445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DD0806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xVal>
            <c:numRef>
              <c:f>'[Figure 2-21.xlsx]Figure 2-21'!$A$2:$A$48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xVal>
          <c:yVal>
            <c:numRef>
              <c:f>'[Figure 2-21.xlsx]Figure 2-21'!$C$2:$C$48</c:f>
              <c:numCache>
                <c:formatCode>General</c:formatCode>
                <c:ptCount val="47"/>
                <c:pt idx="0">
                  <c:v>685.95513999999946</c:v>
                </c:pt>
                <c:pt idx="1">
                  <c:v>1012.4584</c:v>
                </c:pt>
                <c:pt idx="2">
                  <c:v>1177.913</c:v>
                </c:pt>
                <c:pt idx="3">
                  <c:v>1288.8661</c:v>
                </c:pt>
                <c:pt idx="4">
                  <c:v>1442.3458000000001</c:v>
                </c:pt>
                <c:pt idx="5">
                  <c:v>1527.5986</c:v>
                </c:pt>
                <c:pt idx="6">
                  <c:v>1706.0817999999999</c:v>
                </c:pt>
                <c:pt idx="7">
                  <c:v>1813.1259</c:v>
                </c:pt>
                <c:pt idx="8">
                  <c:v>1821.0765000000001</c:v>
                </c:pt>
                <c:pt idx="9">
                  <c:v>1885.1503999999998</c:v>
                </c:pt>
                <c:pt idx="10">
                  <c:v>1862.2054000000001</c:v>
                </c:pt>
                <c:pt idx="11">
                  <c:v>1969.0221999999999</c:v>
                </c:pt>
                <c:pt idx="12">
                  <c:v>1956.2952</c:v>
                </c:pt>
                <c:pt idx="13">
                  <c:v>1979.4860000000001</c:v>
                </c:pt>
                <c:pt idx="14">
                  <c:v>2006.0882999999999</c:v>
                </c:pt>
                <c:pt idx="15">
                  <c:v>2008.4567000000011</c:v>
                </c:pt>
                <c:pt idx="16">
                  <c:v>2025.1200999999999</c:v>
                </c:pt>
                <c:pt idx="17">
                  <c:v>2032.308</c:v>
                </c:pt>
                <c:pt idx="18">
                  <c:v>2097.8227999999999</c:v>
                </c:pt>
                <c:pt idx="19">
                  <c:v>2079.8916000000022</c:v>
                </c:pt>
                <c:pt idx="20">
                  <c:v>2080.6411000000012</c:v>
                </c:pt>
                <c:pt idx="21">
                  <c:v>2101.2882999999979</c:v>
                </c:pt>
                <c:pt idx="22">
                  <c:v>2086.0789</c:v>
                </c:pt>
                <c:pt idx="23">
                  <c:v>2083.5263999999997</c:v>
                </c:pt>
                <c:pt idx="24">
                  <c:v>2107.6704</c:v>
                </c:pt>
                <c:pt idx="25">
                  <c:v>2080.3118000000022</c:v>
                </c:pt>
                <c:pt idx="26">
                  <c:v>2096.0110000000022</c:v>
                </c:pt>
                <c:pt idx="27">
                  <c:v>2103.2507000000001</c:v>
                </c:pt>
                <c:pt idx="28">
                  <c:v>2074.3850000000002</c:v>
                </c:pt>
                <c:pt idx="29">
                  <c:v>2054.5261</c:v>
                </c:pt>
                <c:pt idx="30">
                  <c:v>2136.9063000000001</c:v>
                </c:pt>
                <c:pt idx="31">
                  <c:v>2130.4126000000001</c:v>
                </c:pt>
                <c:pt idx="32">
                  <c:v>2121.6242999999981</c:v>
                </c:pt>
                <c:pt idx="33">
                  <c:v>2049.5974000000001</c:v>
                </c:pt>
                <c:pt idx="34">
                  <c:v>2112.7791000000002</c:v>
                </c:pt>
                <c:pt idx="35">
                  <c:v>2052.2807999999977</c:v>
                </c:pt>
                <c:pt idx="36">
                  <c:v>2051.6909000000001</c:v>
                </c:pt>
                <c:pt idx="37">
                  <c:v>2065.0327000000002</c:v>
                </c:pt>
                <c:pt idx="38">
                  <c:v>2065.2882999999979</c:v>
                </c:pt>
                <c:pt idx="39">
                  <c:v>2096.1143000000002</c:v>
                </c:pt>
                <c:pt idx="40">
                  <c:v>2027.3667</c:v>
                </c:pt>
                <c:pt idx="41">
                  <c:v>2037.4611</c:v>
                </c:pt>
                <c:pt idx="42">
                  <c:v>1993.8638999999998</c:v>
                </c:pt>
                <c:pt idx="43">
                  <c:v>2082.9343000000022</c:v>
                </c:pt>
                <c:pt idx="44">
                  <c:v>1899.3510999999999</c:v>
                </c:pt>
                <c:pt idx="45">
                  <c:v>1847.7447999999999</c:v>
                </c:pt>
                <c:pt idx="46">
                  <c:v>1854.6929999999998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81312"/>
        <c:axId val="93980544"/>
      </c:scatterChart>
      <c:valAx>
        <c:axId val="81181312"/>
        <c:scaling>
          <c:orientation val="minMax"/>
          <c:max val="65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3154925343314485"/>
              <c:y val="0.873186861011695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3980544"/>
        <c:crossesAt val="500"/>
        <c:crossBetween val="midCat"/>
      </c:valAx>
      <c:valAx>
        <c:axId val="93980544"/>
        <c:scaling>
          <c:orientation val="minMax"/>
          <c:max val="2500"/>
          <c:min val="5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Annual hours of work</a:t>
                </a:r>
              </a:p>
            </c:rich>
          </c:tx>
          <c:layout>
            <c:manualLayout>
              <c:xMode val="edge"/>
              <c:yMode val="edge"/>
              <c:x val="2.4856619764859211E-2"/>
              <c:y val="0.1485504618318652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1181312"/>
        <c:crosses val="autoZero"/>
        <c:crossBetween val="midCat"/>
        <c:majorUnit val="500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766743254383623"/>
          <c:y val="8.3333185905680562E-2"/>
          <c:w val="0.82218049991457454"/>
          <c:h val="0.67753503323314324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0000D4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'Figure 2-20'!$A$2:$A$48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xVal>
          <c:yVal>
            <c:numRef>
              <c:f>'Figure 2-20'!$B$2:$B$48</c:f>
              <c:numCache>
                <c:formatCode>General</c:formatCode>
                <c:ptCount val="47"/>
                <c:pt idx="0">
                  <c:v>42.131546</c:v>
                </c:pt>
                <c:pt idx="1">
                  <c:v>52.637899000000004</c:v>
                </c:pt>
                <c:pt idx="2">
                  <c:v>60.286957000000001</c:v>
                </c:pt>
                <c:pt idx="3">
                  <c:v>60.431385000000006</c:v>
                </c:pt>
                <c:pt idx="4">
                  <c:v>66.697252000000006</c:v>
                </c:pt>
                <c:pt idx="5">
                  <c:v>71.542429999999996</c:v>
                </c:pt>
                <c:pt idx="6">
                  <c:v>74.726111000000003</c:v>
                </c:pt>
                <c:pt idx="7">
                  <c:v>74.249386999999999</c:v>
                </c:pt>
                <c:pt idx="8">
                  <c:v>74.686324999999982</c:v>
                </c:pt>
                <c:pt idx="9">
                  <c:v>75.620704999999887</c:v>
                </c:pt>
                <c:pt idx="10">
                  <c:v>75.642537999999888</c:v>
                </c:pt>
                <c:pt idx="11">
                  <c:v>75.866824000000022</c:v>
                </c:pt>
                <c:pt idx="12">
                  <c:v>73.567528000000024</c:v>
                </c:pt>
                <c:pt idx="13">
                  <c:v>72.272461999999948</c:v>
                </c:pt>
                <c:pt idx="14">
                  <c:v>73.152756999999838</c:v>
                </c:pt>
                <c:pt idx="15">
                  <c:v>76.000047000000009</c:v>
                </c:pt>
                <c:pt idx="16">
                  <c:v>73.584610000000026</c:v>
                </c:pt>
                <c:pt idx="17">
                  <c:v>74.99873599999998</c:v>
                </c:pt>
                <c:pt idx="18">
                  <c:v>74.755824000000004</c:v>
                </c:pt>
                <c:pt idx="19">
                  <c:v>75.146133000000006</c:v>
                </c:pt>
                <c:pt idx="20">
                  <c:v>75.799543000000071</c:v>
                </c:pt>
                <c:pt idx="21">
                  <c:v>76.566457999999983</c:v>
                </c:pt>
                <c:pt idx="22">
                  <c:v>76.596481000000011</c:v>
                </c:pt>
                <c:pt idx="23">
                  <c:v>77.01793300000007</c:v>
                </c:pt>
                <c:pt idx="24">
                  <c:v>76.143134000000003</c:v>
                </c:pt>
                <c:pt idx="25">
                  <c:v>76.249695000000074</c:v>
                </c:pt>
                <c:pt idx="26">
                  <c:v>77.456175999999999</c:v>
                </c:pt>
                <c:pt idx="27">
                  <c:v>78.990030000000004</c:v>
                </c:pt>
                <c:pt idx="28">
                  <c:v>77.646595000000005</c:v>
                </c:pt>
                <c:pt idx="29">
                  <c:v>76.463550000000026</c:v>
                </c:pt>
                <c:pt idx="30">
                  <c:v>78.992677</c:v>
                </c:pt>
                <c:pt idx="31">
                  <c:v>75.875120999999979</c:v>
                </c:pt>
                <c:pt idx="32">
                  <c:v>77.003062</c:v>
                </c:pt>
                <c:pt idx="33">
                  <c:v>76.081580000000002</c:v>
                </c:pt>
                <c:pt idx="34">
                  <c:v>74.56594699999998</c:v>
                </c:pt>
                <c:pt idx="35">
                  <c:v>75.98950300000007</c:v>
                </c:pt>
                <c:pt idx="36">
                  <c:v>73.404497000000006</c:v>
                </c:pt>
                <c:pt idx="37">
                  <c:v>74.677347999999824</c:v>
                </c:pt>
                <c:pt idx="38">
                  <c:v>72.447306000000026</c:v>
                </c:pt>
                <c:pt idx="39">
                  <c:v>66.077060000000003</c:v>
                </c:pt>
                <c:pt idx="40">
                  <c:v>65.823143999999999</c:v>
                </c:pt>
                <c:pt idx="41">
                  <c:v>62.687010000000001</c:v>
                </c:pt>
                <c:pt idx="42">
                  <c:v>61.105776000000013</c:v>
                </c:pt>
                <c:pt idx="43">
                  <c:v>55.830234000000004</c:v>
                </c:pt>
                <c:pt idx="44">
                  <c:v>51.912951</c:v>
                </c:pt>
                <c:pt idx="45">
                  <c:v>47.302324000000006</c:v>
                </c:pt>
                <c:pt idx="46">
                  <c:v>40.249950000000013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DD0806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xVal>
            <c:numRef>
              <c:f>'Figure 2-20'!$A$2:$A$48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xVal>
          <c:yVal>
            <c:numRef>
              <c:f>'Figure 2-20'!$C$2:$C$48</c:f>
              <c:numCache>
                <c:formatCode>General</c:formatCode>
                <c:ptCount val="47"/>
                <c:pt idx="0">
                  <c:v>42.139921000000001</c:v>
                </c:pt>
                <c:pt idx="1">
                  <c:v>57.504587999999998</c:v>
                </c:pt>
                <c:pt idx="2">
                  <c:v>64.336400999999981</c:v>
                </c:pt>
                <c:pt idx="3">
                  <c:v>69.915527000000026</c:v>
                </c:pt>
                <c:pt idx="4">
                  <c:v>74.573075999999887</c:v>
                </c:pt>
                <c:pt idx="5">
                  <c:v>80.643785000000008</c:v>
                </c:pt>
                <c:pt idx="6">
                  <c:v>83.370661999999982</c:v>
                </c:pt>
                <c:pt idx="7">
                  <c:v>86.973566000000005</c:v>
                </c:pt>
                <c:pt idx="8">
                  <c:v>84.705973</c:v>
                </c:pt>
                <c:pt idx="9">
                  <c:v>88.939118000000022</c:v>
                </c:pt>
                <c:pt idx="10">
                  <c:v>89.249629000000127</c:v>
                </c:pt>
                <c:pt idx="11">
                  <c:v>91.290271000000004</c:v>
                </c:pt>
                <c:pt idx="12">
                  <c:v>90.737844000000024</c:v>
                </c:pt>
                <c:pt idx="13">
                  <c:v>92.681306999999919</c:v>
                </c:pt>
                <c:pt idx="14">
                  <c:v>89.843886999999981</c:v>
                </c:pt>
                <c:pt idx="15">
                  <c:v>91.941077000000007</c:v>
                </c:pt>
                <c:pt idx="16">
                  <c:v>93.632930999999886</c:v>
                </c:pt>
                <c:pt idx="17">
                  <c:v>91.754967000000022</c:v>
                </c:pt>
                <c:pt idx="18">
                  <c:v>93.035989999999998</c:v>
                </c:pt>
                <c:pt idx="19">
                  <c:v>93.446130000000025</c:v>
                </c:pt>
                <c:pt idx="20">
                  <c:v>93.112552000000008</c:v>
                </c:pt>
                <c:pt idx="21">
                  <c:v>92.740470000000002</c:v>
                </c:pt>
                <c:pt idx="22">
                  <c:v>90.837890000000002</c:v>
                </c:pt>
                <c:pt idx="23">
                  <c:v>90.733032999999978</c:v>
                </c:pt>
                <c:pt idx="24">
                  <c:v>90.941435000000027</c:v>
                </c:pt>
                <c:pt idx="25">
                  <c:v>90.282255000000006</c:v>
                </c:pt>
                <c:pt idx="26">
                  <c:v>89.47425500000007</c:v>
                </c:pt>
                <c:pt idx="27">
                  <c:v>89.972180000000009</c:v>
                </c:pt>
                <c:pt idx="28">
                  <c:v>87.68989999999998</c:v>
                </c:pt>
                <c:pt idx="29">
                  <c:v>87.51688</c:v>
                </c:pt>
                <c:pt idx="30">
                  <c:v>88.367689000000027</c:v>
                </c:pt>
                <c:pt idx="31">
                  <c:v>87.113023000000027</c:v>
                </c:pt>
                <c:pt idx="32">
                  <c:v>85.140520000000024</c:v>
                </c:pt>
                <c:pt idx="33">
                  <c:v>84.176219000000003</c:v>
                </c:pt>
                <c:pt idx="34">
                  <c:v>86.259699000000026</c:v>
                </c:pt>
                <c:pt idx="35">
                  <c:v>85.630899999999983</c:v>
                </c:pt>
                <c:pt idx="36">
                  <c:v>87.271923000000086</c:v>
                </c:pt>
                <c:pt idx="37">
                  <c:v>80.860621000000023</c:v>
                </c:pt>
                <c:pt idx="38">
                  <c:v>81.204878999999949</c:v>
                </c:pt>
                <c:pt idx="39">
                  <c:v>77.740967000000026</c:v>
                </c:pt>
                <c:pt idx="40">
                  <c:v>75.588166999999999</c:v>
                </c:pt>
                <c:pt idx="41">
                  <c:v>72.105103999999983</c:v>
                </c:pt>
                <c:pt idx="42">
                  <c:v>68.377686000000011</c:v>
                </c:pt>
                <c:pt idx="43">
                  <c:v>67.730403000000024</c:v>
                </c:pt>
                <c:pt idx="44">
                  <c:v>59.815090999999995</c:v>
                </c:pt>
                <c:pt idx="45">
                  <c:v>58.583282999999994</c:v>
                </c:pt>
                <c:pt idx="46">
                  <c:v>50.827639999999995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68832"/>
        <c:axId val="94571904"/>
      </c:scatterChart>
      <c:valAx>
        <c:axId val="94568832"/>
        <c:scaling>
          <c:orientation val="minMax"/>
          <c:max val="65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00769673878235"/>
              <c:y val="0.873186861011695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4571904"/>
        <c:crossesAt val="30"/>
        <c:crossBetween val="midCat"/>
      </c:valAx>
      <c:valAx>
        <c:axId val="94571904"/>
        <c:scaling>
          <c:orientation val="minMax"/>
          <c:min val="3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Labor force participation rate</a:t>
                </a:r>
              </a:p>
            </c:rich>
          </c:tx>
          <c:layout>
            <c:manualLayout>
              <c:xMode val="edge"/>
              <c:yMode val="edge"/>
              <c:x val="2.4856619764859218E-2"/>
              <c:y val="5.7970911934386575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45688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0.39562</cdr:x>
      <cdr:y>0.13753</cdr:y>
    </cdr:from>
    <cdr:to>
      <cdr:x>0.49778</cdr:x>
      <cdr:y>0.1856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32761" y="483816"/>
          <a:ext cx="679894" cy="169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Male</a:t>
          </a:r>
        </a:p>
      </cdr:txBody>
    </cdr:sp>
  </cdr:relSizeAnchor>
  <cdr:relSizeAnchor xmlns:cdr="http://schemas.openxmlformats.org/drawingml/2006/chartDrawing">
    <cdr:from>
      <cdr:x>0.60783</cdr:x>
      <cdr:y>0.30966</cdr:y>
    </cdr:from>
    <cdr:to>
      <cdr:x>0.70975</cdr:x>
      <cdr:y>0.35773</cdr:y>
    </cdr:to>
    <cdr:sp macro="" textlink="">
      <cdr:nvSpPr>
        <cdr:cNvPr id="61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44975" y="1089355"/>
          <a:ext cx="678257" cy="169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Female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0.18415</cdr:x>
      <cdr:y>0.20842</cdr:y>
    </cdr:from>
    <cdr:to>
      <cdr:x>0.29001</cdr:x>
      <cdr:y>0.25649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25461" y="733206"/>
          <a:ext cx="704469" cy="169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Male</a:t>
          </a:r>
        </a:p>
      </cdr:txBody>
    </cdr:sp>
  </cdr:relSizeAnchor>
  <cdr:relSizeAnchor xmlns:cdr="http://schemas.openxmlformats.org/drawingml/2006/chartDrawing">
    <cdr:from>
      <cdr:x>0.69128</cdr:x>
      <cdr:y>0.39682</cdr:y>
    </cdr:from>
    <cdr:to>
      <cdr:x>0.79616</cdr:x>
      <cdr:y>0.44489</cdr:y>
    </cdr:to>
    <cdr:sp macro="" textlink="">
      <cdr:nvSpPr>
        <cdr:cNvPr id="4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00359" y="1395968"/>
          <a:ext cx="697916" cy="169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Female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788842-E61B-46D8-BFCE-90A28A6F5705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1E8554-D2C0-43E0-9DC0-11E5AE1C9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4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2D0BF3-0BD0-41CE-A53A-014BA8C1EA35}" type="datetimeFigureOut">
              <a:rPr lang="en-US"/>
              <a:pPr>
                <a:defRPr/>
              </a:pPr>
              <a:t>2/27/2017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279CA1-E89C-4F18-8084-1D3C6A9BD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54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>
            <a:lvl1pPr>
              <a:defRPr smtClean="0">
                <a:effectLst/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67589" name="Text Placeholder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4572000" cy="38862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2-</a:t>
            </a:r>
            <a:fld id="{CB31E7FA-6749-46AE-9003-1B5C37CB96F3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 anchor="ctr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2-</a:t>
            </a:r>
            <a:fld id="{046A34EE-FE8D-4FB2-AD64-E1FC222A2048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rgbClr val="275093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27509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7509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27509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7509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8991600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dirty="0" smtClean="0"/>
              <a:t>Kapitola 2</a:t>
            </a:r>
            <a:endParaRPr lang="en-US" dirty="0">
              <a:latin typeface="+mj-lt"/>
            </a:endParaRPr>
          </a:p>
        </p:txBody>
      </p:sp>
      <p:sp>
        <p:nvSpPr>
          <p:cNvPr id="6146" name="Rectangle 3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45720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B95601"/>
                </a:solidFill>
              </a:rPr>
              <a:t>“It’s true hard work never hurt anybody, but I figure, why take the chance?”</a:t>
            </a:r>
          </a:p>
          <a:p>
            <a:pPr eaLnBrk="1" hangingPunct="1"/>
            <a:r>
              <a:rPr lang="en-US" dirty="0">
                <a:solidFill>
                  <a:srgbClr val="B95601"/>
                </a:solidFill>
              </a:rPr>
              <a:t>-Ronald </a:t>
            </a:r>
            <a:r>
              <a:rPr lang="en-US" dirty="0" smtClean="0">
                <a:solidFill>
                  <a:srgbClr val="B95601"/>
                </a:solidFill>
              </a:rPr>
              <a:t>Reagan</a:t>
            </a:r>
            <a:endParaRPr lang="cs-CZ" dirty="0" smtClean="0">
              <a:solidFill>
                <a:srgbClr val="B95601"/>
              </a:solidFill>
            </a:endParaRPr>
          </a:p>
          <a:p>
            <a:pPr eaLnBrk="1" hangingPunct="1"/>
            <a:endParaRPr lang="cs-CZ" dirty="0">
              <a:solidFill>
                <a:srgbClr val="B95601"/>
              </a:solidFill>
            </a:endParaRPr>
          </a:p>
          <a:p>
            <a:pPr eaLnBrk="1" hangingPunct="1"/>
            <a:r>
              <a:rPr lang="cs-CZ" altLang="cs-CZ" sz="6600" dirty="0"/>
              <a:t>Nabídka </a:t>
            </a:r>
            <a:r>
              <a:rPr lang="cs-CZ" altLang="cs-CZ" sz="6600" dirty="0" smtClean="0"/>
              <a:t>práce II</a:t>
            </a:r>
            <a:endParaRPr lang="en-US" altLang="cs-CZ" sz="6600" dirty="0"/>
          </a:p>
          <a:p>
            <a:pPr eaLnBrk="1" hangingPunct="1"/>
            <a:endParaRPr lang="en-US" dirty="0">
              <a:solidFill>
                <a:srgbClr val="B95601"/>
              </a:solidFill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229600" cy="60801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effectLst/>
              </a:rPr>
              <a:t>Nabídka práce u žen</a:t>
            </a:r>
            <a:endParaRPr lang="en-US" dirty="0" smtClean="0">
              <a:effectLst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8686800" cy="460615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míra pracovní participace u žen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velké rozdíly mezi zeměmi</a:t>
            </a:r>
            <a:endParaRPr lang="en-US" altLang="cs-CZ" sz="2400" dirty="0"/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v čase </a:t>
            </a:r>
            <a:r>
              <a:rPr lang="cs-CZ" altLang="cs-CZ" sz="2400" dirty="0" smtClean="0"/>
              <a:t>roste</a:t>
            </a:r>
            <a:endParaRPr lang="en-US" altLang="cs-CZ" sz="2000" dirty="0"/>
          </a:p>
          <a:p>
            <a:pPr>
              <a:lnSpc>
                <a:spcPct val="120000"/>
              </a:lnSpc>
            </a:pPr>
            <a:r>
              <a:rPr lang="cs-CZ" altLang="cs-CZ" sz="2800" dirty="0"/>
              <a:t>Proč míra participace žen v čase roste?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klesá míra </a:t>
            </a:r>
            <a:r>
              <a:rPr lang="cs-CZ" altLang="cs-CZ" sz="2400" dirty="0" smtClean="0"/>
              <a:t>porodnosti</a:t>
            </a:r>
            <a:endParaRPr lang="cs-CZ" altLang="cs-CZ" sz="2400" dirty="0"/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zlepšuje se vzdělanost žen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je větší počet pracovních příležitostí vhodných pro ženy</a:t>
            </a:r>
          </a:p>
          <a:p>
            <a:pPr lvl="1">
              <a:lnSpc>
                <a:spcPct val="120000"/>
              </a:lnSpc>
            </a:pPr>
            <a:r>
              <a:rPr lang="pl-PL" altLang="cs-CZ" sz="2400" dirty="0"/>
              <a:t>technologický pokrok v oblasti domácích prací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mění se společenské postoje</a:t>
            </a:r>
            <a:endParaRPr lang="en-US" altLang="cs-CZ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066800"/>
          </a:xfrm>
        </p:spPr>
        <p:txBody>
          <a:bodyPr/>
          <a:lstStyle/>
          <a:p>
            <a:pPr algn="ctr"/>
            <a:r>
              <a:rPr lang="es-ES" altLang="cs-CZ" sz="4000" dirty="0">
                <a:effectLst/>
              </a:rPr>
              <a:t>Vývoj míry </a:t>
            </a:r>
            <a:r>
              <a:rPr lang="es-ES" altLang="cs-CZ" sz="4000" dirty="0" smtClean="0">
                <a:effectLst/>
              </a:rPr>
              <a:t>participace</a:t>
            </a:r>
            <a:r>
              <a:rPr lang="cs-CZ" altLang="cs-CZ" sz="4000" dirty="0" smtClean="0">
                <a:effectLst/>
              </a:rPr>
              <a:t> u</a:t>
            </a:r>
            <a:r>
              <a:rPr lang="es-ES" altLang="cs-CZ" sz="4000" dirty="0" smtClean="0">
                <a:effectLst/>
              </a:rPr>
              <a:t> </a:t>
            </a:r>
            <a:r>
              <a:rPr lang="es-ES" altLang="cs-CZ" sz="4000" dirty="0">
                <a:effectLst/>
              </a:rPr>
              <a:t>žen (15-64)</a:t>
            </a:r>
            <a:endParaRPr lang="cs-CZ" sz="4000" dirty="0"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705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9570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662113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685801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altLang="cs-CZ" sz="3600" dirty="0">
                <a:solidFill>
                  <a:srgbClr val="275093"/>
                </a:solidFill>
                <a:cs typeface="Times New Roman" pitchFamily="18" charset="0"/>
              </a:rPr>
              <a:t>Vztah mezi růstem pracovní participace a mezd u žen</a:t>
            </a:r>
            <a:r>
              <a:rPr lang="en-US" altLang="cs-CZ" sz="3600" dirty="0">
                <a:solidFill>
                  <a:srgbClr val="275093"/>
                </a:solidFill>
                <a:cs typeface="Times New Roman" pitchFamily="18" charset="0"/>
              </a:rPr>
              <a:t>, 1960-1980</a:t>
            </a:r>
            <a:endParaRPr lang="en-US" sz="360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026" name="Picture 2" descr="C:\Martin\Výuka\Ekonomie práce (2016)\obrazky a tabulky\Chapter_02_Image_Library\Figure_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2791"/>
            <a:ext cx="84201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564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0" y="762000"/>
            <a:ext cx="9144000" cy="990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3600" dirty="0">
                <a:effectLst/>
              </a:rPr>
              <a:t>Aplikace</a:t>
            </a:r>
            <a:r>
              <a:rPr lang="en-US" altLang="cs-CZ" sz="3600" dirty="0">
                <a:effectLst/>
              </a:rPr>
              <a:t>: </a:t>
            </a:r>
            <a:r>
              <a:rPr lang="cs-CZ" altLang="cs-CZ" sz="3600" dirty="0">
                <a:effectLst/>
              </a:rPr>
              <a:t>sociální dávky a motivace k práci</a:t>
            </a:r>
            <a:endParaRPr lang="en-US" sz="3600" dirty="0" smtClean="0">
              <a:effectLst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09800"/>
            <a:ext cx="8915400" cy="3962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altLang="cs-CZ" sz="2800" dirty="0"/>
              <a:t>Peněžní sociální dávka oslabuje pracovní příjmovou </a:t>
            </a:r>
            <a:r>
              <a:rPr lang="cs-CZ" altLang="cs-CZ" sz="2800" dirty="0" smtClean="0"/>
              <a:t>motivaci</a:t>
            </a:r>
            <a:endParaRPr lang="en-US" altLang="cs-CZ" sz="2800" dirty="0"/>
          </a:p>
          <a:p>
            <a:pPr>
              <a:lnSpc>
                <a:spcPct val="120000"/>
              </a:lnSpc>
              <a:defRPr/>
            </a:pPr>
            <a:r>
              <a:rPr lang="cs-CZ" altLang="cs-CZ" sz="2800" dirty="0"/>
              <a:t>Sociální programy vytváří motivaci </a:t>
            </a:r>
            <a:r>
              <a:rPr lang="cs-CZ" altLang="cs-CZ" sz="2800" dirty="0" smtClean="0"/>
              <a:t>nepracovat</a:t>
            </a:r>
            <a:endParaRPr lang="en-US" altLang="cs-CZ" sz="2800" dirty="0"/>
          </a:p>
          <a:p>
            <a:pPr>
              <a:lnSpc>
                <a:spcPct val="120000"/>
              </a:lnSpc>
              <a:defRPr/>
            </a:pPr>
            <a:r>
              <a:rPr lang="cs-CZ" altLang="cs-CZ" sz="2800" dirty="0"/>
              <a:t>Sociální programy snižují nabídku práce tím, že zaručují nepracovní příjem, který zvyšuje rezervační mzdu</a:t>
            </a:r>
            <a:endParaRPr lang="en-US" altLang="cs-CZ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1371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4400" dirty="0" smtClean="0">
                <a:effectLst/>
              </a:rPr>
              <a:t>Aplikace: Dopad </a:t>
            </a:r>
            <a:r>
              <a:rPr lang="cs-CZ" altLang="cs-CZ" sz="4400" dirty="0">
                <a:effectLst/>
              </a:rPr>
              <a:t>peněžní dávky na motivaci k práci</a:t>
            </a:r>
            <a:endParaRPr lang="en-US" sz="4400" dirty="0" smtClean="0">
              <a:effectLst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5638800" y="2502967"/>
            <a:ext cx="3352800" cy="3969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>
                <a:cs typeface="Times New Roman" pitchFamily="18" charset="0"/>
              </a:rPr>
              <a:t>Peněžní dávka typu </a:t>
            </a:r>
            <a:r>
              <a:rPr lang="en-US" altLang="cs-CZ" sz="2400" dirty="0">
                <a:cs typeface="Times New Roman" pitchFamily="18" charset="0"/>
              </a:rPr>
              <a:t>“</a:t>
            </a:r>
            <a:r>
              <a:rPr lang="en-US" altLang="cs-CZ" sz="2400" dirty="0" err="1">
                <a:cs typeface="Times New Roman" pitchFamily="18" charset="0"/>
              </a:rPr>
              <a:t>ber</a:t>
            </a:r>
            <a:r>
              <a:rPr lang="en-US" altLang="cs-CZ" sz="2400" dirty="0">
                <a:cs typeface="Times New Roman" pitchFamily="18" charset="0"/>
              </a:rPr>
              <a:t> </a:t>
            </a:r>
            <a:r>
              <a:rPr lang="en-US" altLang="cs-CZ" sz="2400" dirty="0" err="1">
                <a:cs typeface="Times New Roman" pitchFamily="18" charset="0"/>
              </a:rPr>
              <a:t>nebo</a:t>
            </a:r>
            <a:r>
              <a:rPr lang="en-US" altLang="cs-CZ" sz="2400" dirty="0">
                <a:cs typeface="Times New Roman" pitchFamily="18" charset="0"/>
              </a:rPr>
              <a:t> </a:t>
            </a:r>
            <a:r>
              <a:rPr lang="en-US" altLang="cs-CZ" sz="2400" dirty="0" err="1">
                <a:cs typeface="Times New Roman" pitchFamily="18" charset="0"/>
              </a:rPr>
              <a:t>nech</a:t>
            </a:r>
            <a:r>
              <a:rPr lang="en-US" altLang="cs-CZ" sz="2400" dirty="0">
                <a:cs typeface="Times New Roman" pitchFamily="18" charset="0"/>
              </a:rPr>
              <a:t>” </a:t>
            </a:r>
            <a:r>
              <a:rPr lang="en-US" altLang="cs-CZ" sz="2400" dirty="0" err="1">
                <a:cs typeface="Times New Roman" pitchFamily="18" charset="0"/>
              </a:rPr>
              <a:t>ve</a:t>
            </a:r>
            <a:r>
              <a:rPr lang="en-US" altLang="cs-CZ" sz="2400" dirty="0">
                <a:cs typeface="Times New Roman" pitchFamily="18" charset="0"/>
              </a:rPr>
              <a:t> v</a:t>
            </a:r>
            <a:r>
              <a:rPr lang="cs-CZ" altLang="cs-CZ" sz="2400" dirty="0" err="1">
                <a:cs typeface="Times New Roman" pitchFamily="18" charset="0"/>
              </a:rPr>
              <a:t>ýši</a:t>
            </a: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en-US" altLang="cs-CZ" sz="2400" dirty="0">
                <a:cs typeface="Times New Roman" pitchFamily="18" charset="0"/>
              </a:rPr>
              <a:t>$500 </a:t>
            </a:r>
            <a:r>
              <a:rPr lang="cs-CZ" altLang="cs-CZ" sz="2400" dirty="0">
                <a:cs typeface="Times New Roman" pitchFamily="18" charset="0"/>
              </a:rPr>
              <a:t>za týden posunuje pracovníka z bodu</a:t>
            </a:r>
            <a:r>
              <a:rPr lang="en-US" altLang="cs-CZ" sz="2400" dirty="0">
                <a:cs typeface="Times New Roman" pitchFamily="18" charset="0"/>
              </a:rPr>
              <a:t> </a:t>
            </a:r>
            <a:r>
              <a:rPr lang="en-US" altLang="cs-CZ" sz="2400" i="1" dirty="0">
                <a:cs typeface="Times New Roman" pitchFamily="18" charset="0"/>
              </a:rPr>
              <a:t>P</a:t>
            </a:r>
            <a:r>
              <a:rPr lang="en-US" altLang="cs-CZ" sz="2400" dirty="0">
                <a:cs typeface="Times New Roman" pitchFamily="18" charset="0"/>
              </a:rPr>
              <a:t> </a:t>
            </a:r>
            <a:r>
              <a:rPr lang="cs-CZ" altLang="cs-CZ" sz="2400" dirty="0">
                <a:cs typeface="Times New Roman" pitchFamily="18" charset="0"/>
              </a:rPr>
              <a:t>do bodu</a:t>
            </a:r>
            <a:r>
              <a:rPr lang="en-US" altLang="cs-CZ" sz="2400" dirty="0">
                <a:cs typeface="Times New Roman" pitchFamily="18" charset="0"/>
              </a:rPr>
              <a:t> </a:t>
            </a:r>
            <a:r>
              <a:rPr lang="en-US" altLang="cs-CZ" sz="2400" i="1" dirty="0">
                <a:cs typeface="Times New Roman" pitchFamily="18" charset="0"/>
              </a:rPr>
              <a:t>G</a:t>
            </a:r>
            <a:r>
              <a:rPr lang="en-US" altLang="cs-CZ" sz="2400" dirty="0">
                <a:cs typeface="Times New Roman" pitchFamily="18" charset="0"/>
              </a:rPr>
              <a:t>, </a:t>
            </a:r>
            <a:r>
              <a:rPr lang="cs-CZ" altLang="cs-CZ" sz="2400" dirty="0">
                <a:cs typeface="Times New Roman" pitchFamily="18" charset="0"/>
              </a:rPr>
              <a:t>a tím ho motivuje opustit pracovní sílu</a:t>
            </a:r>
            <a:r>
              <a:rPr lang="en-US" altLang="cs-CZ" sz="2400" dirty="0"/>
              <a:t> </a:t>
            </a:r>
          </a:p>
        </p:txBody>
      </p:sp>
      <p:sp>
        <p:nvSpPr>
          <p:cNvPr id="34820" name="Text Box 25"/>
          <p:cNvSpPr txBox="1">
            <a:spLocks noChangeArrowheads="1"/>
          </p:cNvSpPr>
          <p:nvPr/>
        </p:nvSpPr>
        <p:spPr bwMode="auto">
          <a:xfrm>
            <a:off x="2339298" y="4458422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776839" y="2620205"/>
            <a:ext cx="4473575" cy="3195638"/>
            <a:chOff x="2725" y="1906"/>
            <a:chExt cx="7046" cy="5032"/>
          </a:xfrm>
        </p:grpSpPr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3376" y="2291"/>
              <a:ext cx="1" cy="4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3375" y="6550"/>
              <a:ext cx="539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3391" y="2874"/>
              <a:ext cx="4398" cy="367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0" name="Arc 8"/>
            <p:cNvSpPr>
              <a:spLocks/>
            </p:cNvSpPr>
            <p:nvPr/>
          </p:nvSpPr>
          <p:spPr bwMode="auto">
            <a:xfrm flipH="1" flipV="1">
              <a:off x="4877" y="2833"/>
              <a:ext cx="3578" cy="30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1" name="Arc 9"/>
            <p:cNvSpPr>
              <a:spLocks/>
            </p:cNvSpPr>
            <p:nvPr/>
          </p:nvSpPr>
          <p:spPr bwMode="auto">
            <a:xfrm flipH="1" flipV="1">
              <a:off x="5527" y="2369"/>
              <a:ext cx="2990" cy="30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V="1">
              <a:off x="7773" y="5265"/>
              <a:ext cx="1" cy="13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H="1">
              <a:off x="3391" y="5280"/>
              <a:ext cx="438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3111" y="2695"/>
              <a:ext cx="249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F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2725" y="1906"/>
              <a:ext cx="1735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Spotřeba</a:t>
              </a: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2972" y="5145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500</a:t>
              </a: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8841" y="6274"/>
              <a:ext cx="930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Volný čas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3282" y="6571"/>
              <a:ext cx="249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0</a:t>
              </a: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7571" y="6585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110</a:t>
              </a:r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auto">
            <a:xfrm>
              <a:off x="5713" y="6570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70</a:t>
              </a:r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7788" y="4880"/>
              <a:ext cx="249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G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8593" y="5127"/>
              <a:ext cx="3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  <a:r>
                <a:rPr kumimoji="0" lang="en-US" altLang="cs-CZ" sz="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8593" y="5760"/>
              <a:ext cx="3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  <a:r>
                <a:rPr kumimoji="0" lang="en-US" altLang="cs-CZ" sz="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0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auto">
            <a:xfrm>
              <a:off x="5775" y="4847"/>
              <a:ext cx="109" cy="10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5837" y="4924"/>
              <a:ext cx="1" cy="16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V="1">
              <a:off x="5481" y="4042"/>
              <a:ext cx="404" cy="2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med" len="sm"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6" y="838200"/>
            <a:ext cx="9144000" cy="11493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4000" dirty="0" smtClean="0">
                <a:effectLst/>
              </a:rPr>
              <a:t>Aplikace: Dopad </a:t>
            </a:r>
            <a:r>
              <a:rPr lang="cs-CZ" altLang="cs-CZ" sz="4000" dirty="0">
                <a:effectLst/>
              </a:rPr>
              <a:t>sociálního programu na motivaci k práci</a:t>
            </a:r>
            <a:endParaRPr lang="en-US" dirty="0" smtClean="0">
              <a:effectLst/>
            </a:endParaRPr>
          </a:p>
        </p:txBody>
      </p:sp>
      <p:grpSp>
        <p:nvGrpSpPr>
          <p:cNvPr id="45" name="Group 42"/>
          <p:cNvGrpSpPr>
            <a:grpSpLocks/>
          </p:cNvGrpSpPr>
          <p:nvPr/>
        </p:nvGrpSpPr>
        <p:grpSpPr bwMode="auto">
          <a:xfrm>
            <a:off x="1859175" y="2424686"/>
            <a:ext cx="5486400" cy="4222750"/>
            <a:chOff x="2675" y="1855"/>
            <a:chExt cx="7044" cy="4970"/>
          </a:xfrm>
        </p:grpSpPr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8743" y="6291"/>
              <a:ext cx="9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Volný čas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47" name="Group 44"/>
            <p:cNvGrpSpPr>
              <a:grpSpLocks/>
            </p:cNvGrpSpPr>
            <p:nvPr/>
          </p:nvGrpSpPr>
          <p:grpSpPr bwMode="auto">
            <a:xfrm>
              <a:off x="2675" y="1855"/>
              <a:ext cx="6019" cy="4970"/>
              <a:chOff x="2675" y="1855"/>
              <a:chExt cx="6019" cy="4970"/>
            </a:xfrm>
          </p:grpSpPr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3336" y="6491"/>
                <a:ext cx="5358" cy="1"/>
              </a:xfrm>
              <a:custGeom>
                <a:avLst/>
                <a:gdLst>
                  <a:gd name="T0" fmla="*/ 2 w 20000"/>
                  <a:gd name="T1" fmla="*/ 0 h 20000"/>
                  <a:gd name="T2" fmla="*/ 0 w 20000"/>
                  <a:gd name="T3" fmla="*/ 0 h 200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000" h="20000">
                    <a:moveTo>
                      <a:pt x="1999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9" name="Group 46"/>
              <p:cNvGrpSpPr>
                <a:grpSpLocks/>
              </p:cNvGrpSpPr>
              <p:nvPr/>
            </p:nvGrpSpPr>
            <p:grpSpPr bwMode="auto">
              <a:xfrm>
                <a:off x="2675" y="1855"/>
                <a:ext cx="5595" cy="4970"/>
                <a:chOff x="2675" y="1855"/>
                <a:chExt cx="5595" cy="4970"/>
              </a:xfrm>
            </p:grpSpPr>
            <p:sp>
              <p:nvSpPr>
                <p:cNvPr id="50" name="Freeform 47"/>
                <p:cNvSpPr>
                  <a:spLocks/>
                </p:cNvSpPr>
                <p:nvPr/>
              </p:nvSpPr>
              <p:spPr bwMode="auto">
                <a:xfrm>
                  <a:off x="5461" y="3850"/>
                  <a:ext cx="1839" cy="1629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000" h="20000">
                      <a:moveTo>
                        <a:pt x="0" y="0"/>
                      </a:moveTo>
                      <a:lnTo>
                        <a:pt x="19989" y="19988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3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1" name="Group 48"/>
                <p:cNvGrpSpPr>
                  <a:grpSpLocks/>
                </p:cNvGrpSpPr>
                <p:nvPr/>
              </p:nvGrpSpPr>
              <p:grpSpPr bwMode="auto">
                <a:xfrm>
                  <a:off x="2675" y="1855"/>
                  <a:ext cx="5595" cy="4970"/>
                  <a:chOff x="2675" y="1855"/>
                  <a:chExt cx="5595" cy="4970"/>
                </a:xfrm>
              </p:grpSpPr>
              <p:sp>
                <p:nvSpPr>
                  <p:cNvPr id="52" name="Freeform 49"/>
                  <p:cNvSpPr>
                    <a:spLocks/>
                  </p:cNvSpPr>
                  <p:nvPr/>
                </p:nvSpPr>
                <p:spPr bwMode="auto">
                  <a:xfrm>
                    <a:off x="3341" y="3513"/>
                    <a:ext cx="4422" cy="191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0"/>
                        </a:moveTo>
                        <a:lnTo>
                          <a:pt x="19995" y="19990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3" name="Freeform 50"/>
                  <p:cNvSpPr>
                    <a:spLocks/>
                  </p:cNvSpPr>
                  <p:nvPr/>
                </p:nvSpPr>
                <p:spPr bwMode="auto">
                  <a:xfrm>
                    <a:off x="3323" y="2145"/>
                    <a:ext cx="1" cy="434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99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2675" y="5313"/>
                    <a:ext cx="78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  $500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55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4698" y="1997"/>
                    <a:ext cx="361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U</a:t>
                    </a:r>
                    <a:r>
                      <a:rPr kumimoji="0" lang="en-US" altLang="cs-CZ" sz="800" b="0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56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5449" y="2082"/>
                    <a:ext cx="361" cy="3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U</a:t>
                    </a:r>
                    <a:r>
                      <a:rPr kumimoji="0" lang="en-US" altLang="cs-CZ" sz="800" b="0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1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5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7826" y="5420"/>
                    <a:ext cx="33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G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5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828" y="6147"/>
                    <a:ext cx="33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E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5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740" y="4951"/>
                    <a:ext cx="33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P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111" y="2539"/>
                    <a:ext cx="33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F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7184" y="4801"/>
                    <a:ext cx="316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R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6491" y="4341"/>
                    <a:ext cx="346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Q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3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099" y="3363"/>
                    <a:ext cx="316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H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4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7279" y="5430"/>
                    <a:ext cx="346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D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5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5234" y="3650"/>
                    <a:ext cx="346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D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6" name="Arc 63"/>
                  <p:cNvSpPr>
                    <a:spLocks/>
                  </p:cNvSpPr>
                  <p:nvPr/>
                </p:nvSpPr>
                <p:spPr bwMode="auto">
                  <a:xfrm flipH="1" flipV="1">
                    <a:off x="4818" y="2292"/>
                    <a:ext cx="3452" cy="35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7" name="Arc 64"/>
                  <p:cNvSpPr>
                    <a:spLocks/>
                  </p:cNvSpPr>
                  <p:nvPr/>
                </p:nvSpPr>
                <p:spPr bwMode="auto">
                  <a:xfrm flipH="1" flipV="1">
                    <a:off x="5409" y="2374"/>
                    <a:ext cx="2749" cy="29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8" name="Freeform 65"/>
                  <p:cNvSpPr>
                    <a:spLocks/>
                  </p:cNvSpPr>
                  <p:nvPr/>
                </p:nvSpPr>
                <p:spPr bwMode="auto">
                  <a:xfrm>
                    <a:off x="3326" y="2681"/>
                    <a:ext cx="4391" cy="380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0"/>
                        </a:moveTo>
                        <a:lnTo>
                          <a:pt x="19995" y="1999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9" name="Freeform 66"/>
                  <p:cNvSpPr>
                    <a:spLocks/>
                  </p:cNvSpPr>
                  <p:nvPr/>
                </p:nvSpPr>
                <p:spPr bwMode="auto">
                  <a:xfrm>
                    <a:off x="7164" y="5163"/>
                    <a:ext cx="1" cy="1339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98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0" name="Freeform 67"/>
                  <p:cNvSpPr>
                    <a:spLocks/>
                  </p:cNvSpPr>
                  <p:nvPr/>
                </p:nvSpPr>
                <p:spPr bwMode="auto">
                  <a:xfrm>
                    <a:off x="6040" y="5031"/>
                    <a:ext cx="1" cy="1484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987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1" name="Freeform 68"/>
                  <p:cNvSpPr>
                    <a:spLocks/>
                  </p:cNvSpPr>
                  <p:nvPr/>
                </p:nvSpPr>
                <p:spPr bwMode="auto">
                  <a:xfrm>
                    <a:off x="3316" y="5448"/>
                    <a:ext cx="4411" cy="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1999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2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211" y="6479"/>
                    <a:ext cx="30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73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566" y="6539"/>
                    <a:ext cx="54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110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7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6967" y="6494"/>
                    <a:ext cx="54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100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75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890" y="6509"/>
                    <a:ext cx="42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70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76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4157"/>
                    <a:ext cx="1504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Times New Roman" panose="02020603050405020304" pitchFamily="18" charset="0"/>
                      </a:rPr>
                      <a:t>sklon = -$5</a:t>
                    </a:r>
                    <a:endParaRPr kumimoji="0" lang="en-US" altLang="cs-CZ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3705" y="2674"/>
                    <a:ext cx="1113" cy="21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Times New Roman" panose="02020603050405020304" pitchFamily="18" charset="0"/>
                      </a:rPr>
                      <a:t>sklon = -$10</a:t>
                    </a:r>
                    <a:endParaRPr kumimoji="0" lang="en-US" altLang="cs-CZ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Freeform 75"/>
                  <p:cNvSpPr>
                    <a:spLocks/>
                  </p:cNvSpPr>
                  <p:nvPr/>
                </p:nvSpPr>
                <p:spPr bwMode="auto">
                  <a:xfrm>
                    <a:off x="3810" y="3827"/>
                    <a:ext cx="165" cy="33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940"/>
                        </a:moveTo>
                        <a:lnTo>
                          <a:pt x="19879" y="0"/>
                        </a:ln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9" name="Freeform 76"/>
                  <p:cNvSpPr>
                    <a:spLocks/>
                  </p:cNvSpPr>
                  <p:nvPr/>
                </p:nvSpPr>
                <p:spPr bwMode="auto">
                  <a:xfrm>
                    <a:off x="4094" y="2869"/>
                    <a:ext cx="1" cy="34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0"/>
                        </a:moveTo>
                        <a:lnTo>
                          <a:pt x="0" y="19942"/>
                        </a:ln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2787" y="1855"/>
                    <a:ext cx="171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4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+mn-cs"/>
                      </a:rPr>
                      <a:t>Spotřeba ($)</a:t>
                    </a:r>
                    <a:endParaRPr kumimoji="0" lang="en-US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1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7728" y="5408"/>
                    <a:ext cx="1" cy="111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sysDash"/>
                    <a:round/>
                    <a:headEnd type="none" w="med" len="sm"/>
                    <a:tailEnd type="none" w="med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2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5992" y="4986"/>
                    <a:ext cx="108" cy="9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3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6346" y="4616"/>
                    <a:ext cx="108" cy="9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4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7116" y="5096"/>
                    <a:ext cx="108" cy="9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5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7676" y="5386"/>
                    <a:ext cx="108" cy="9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7666" y="6436"/>
                    <a:ext cx="108" cy="9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991600" cy="685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sz="3600" dirty="0" smtClean="0">
                <a:effectLst/>
              </a:rPr>
              <a:t>Aplikace: </a:t>
            </a:r>
            <a:r>
              <a:rPr lang="cs-CZ" altLang="cs-CZ" sz="3600" dirty="0">
                <a:effectLst/>
              </a:rPr>
              <a:t>Dopad </a:t>
            </a:r>
            <a:r>
              <a:rPr lang="en-US" altLang="cs-CZ" sz="3600" dirty="0">
                <a:effectLst/>
              </a:rPr>
              <a:t>EITC </a:t>
            </a:r>
            <a:r>
              <a:rPr lang="cs-CZ" altLang="cs-CZ" sz="3600" dirty="0">
                <a:effectLst/>
              </a:rPr>
              <a:t>na motivaci k práci</a:t>
            </a:r>
            <a:r>
              <a:rPr lang="cs-CZ" sz="3600" dirty="0" smtClean="0">
                <a:effectLst/>
              </a:rPr>
              <a:t> </a:t>
            </a:r>
            <a:endParaRPr lang="en-US" sz="3600" dirty="0" smtClean="0">
              <a:effectLst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495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cs typeface="Times New Roman" pitchFamily="18" charset="0"/>
              </a:rPr>
              <a:t>EITC – </a:t>
            </a:r>
            <a:r>
              <a:rPr lang="cs-CZ" altLang="cs-CZ" sz="2400" dirty="0" err="1">
                <a:cs typeface="Times New Roman" pitchFamily="18" charset="0"/>
              </a:rPr>
              <a:t>Earned</a:t>
            </a: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err="1">
                <a:cs typeface="Times New Roman" pitchFamily="18" charset="0"/>
              </a:rPr>
              <a:t>Income</a:t>
            </a:r>
            <a:r>
              <a:rPr lang="cs-CZ" altLang="cs-CZ" sz="2400" dirty="0">
                <a:cs typeface="Times New Roman" pitchFamily="18" charset="0"/>
              </a:rPr>
              <a:t> Tax </a:t>
            </a:r>
            <a:r>
              <a:rPr lang="cs-CZ" altLang="cs-CZ" sz="2400" dirty="0" err="1">
                <a:cs typeface="Times New Roman" pitchFamily="18" charset="0"/>
              </a:rPr>
              <a:t>Credit</a:t>
            </a: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cs typeface="Times New Roman" pitchFamily="18" charset="0"/>
              </a:rPr>
              <a:t>Při absenci daňového kreditu je rozpočtová linie dána linií </a:t>
            </a:r>
            <a:r>
              <a:rPr lang="en-US" altLang="cs-CZ" sz="2400" i="1" dirty="0">
                <a:cs typeface="Times New Roman" pitchFamily="18" charset="0"/>
              </a:rPr>
              <a:t>FE</a:t>
            </a:r>
            <a:r>
              <a:rPr lang="en-US" altLang="cs-CZ" sz="2400" dirty="0">
                <a:cs typeface="Times New Roman" pitchFamily="18" charset="0"/>
              </a:rPr>
              <a:t>.</a:t>
            </a: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cs-CZ" sz="2400" dirty="0">
                <a:cs typeface="Times New Roman" pitchFamily="18" charset="0"/>
              </a:rPr>
              <a:t>EITC </a:t>
            </a:r>
            <a:r>
              <a:rPr lang="cs-CZ" altLang="cs-CZ" sz="2400" dirty="0">
                <a:cs typeface="Times New Roman" pitchFamily="18" charset="0"/>
              </a:rPr>
              <a:t>dává pracovníkovi příspěvek ve výši 40 </a:t>
            </a:r>
            <a:r>
              <a:rPr lang="en-US" altLang="cs-CZ" sz="2400" dirty="0">
                <a:cs typeface="Times New Roman" pitchFamily="18" charset="0"/>
              </a:rPr>
              <a:t>% </a:t>
            </a:r>
            <a:r>
              <a:rPr lang="en-US" altLang="cs-CZ" sz="2400" dirty="0" err="1">
                <a:cs typeface="Times New Roman" pitchFamily="18" charset="0"/>
              </a:rPr>
              <a:t>jeho</a:t>
            </a:r>
            <a:r>
              <a:rPr lang="en-US" altLang="cs-CZ" sz="2400" dirty="0">
                <a:cs typeface="Times New Roman" pitchFamily="18" charset="0"/>
              </a:rPr>
              <a:t> v</a:t>
            </a:r>
            <a:r>
              <a:rPr lang="cs-CZ" altLang="cs-CZ" sz="2400" dirty="0" err="1">
                <a:cs typeface="Times New Roman" pitchFamily="18" charset="0"/>
              </a:rPr>
              <a:t>ýdělku</a:t>
            </a:r>
            <a:r>
              <a:rPr lang="cs-CZ" altLang="cs-CZ" sz="2400" dirty="0">
                <a:cs typeface="Times New Roman" pitchFamily="18" charset="0"/>
              </a:rPr>
              <a:t>, pokud vydělává méně než </a:t>
            </a:r>
            <a:r>
              <a:rPr lang="en-US" altLang="cs-CZ" sz="2400" dirty="0">
                <a:cs typeface="Times New Roman" pitchFamily="18" charset="0"/>
              </a:rPr>
              <a:t>$10,350. </a:t>
            </a: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cs typeface="Times New Roman" pitchFamily="18" charset="0"/>
              </a:rPr>
              <a:t>Příspěvek je </a:t>
            </a:r>
            <a:r>
              <a:rPr lang="cs-CZ" altLang="cs-CZ" sz="2400" dirty="0" err="1">
                <a:cs typeface="Times New Roman" pitchFamily="18" charset="0"/>
              </a:rPr>
              <a:t>zastropován</a:t>
            </a:r>
            <a:r>
              <a:rPr lang="cs-CZ" altLang="cs-CZ" sz="2400" dirty="0">
                <a:cs typeface="Times New Roman" pitchFamily="18" charset="0"/>
              </a:rPr>
              <a:t> na</a:t>
            </a:r>
            <a:r>
              <a:rPr lang="en-US" altLang="cs-CZ" sz="2400" dirty="0">
                <a:cs typeface="Times New Roman" pitchFamily="18" charset="0"/>
              </a:rPr>
              <a:t> $4,140. </a:t>
            </a:r>
            <a:r>
              <a:rPr lang="cs-CZ" altLang="cs-CZ" sz="2400" dirty="0">
                <a:cs typeface="Times New Roman" pitchFamily="18" charset="0"/>
              </a:rPr>
              <a:t>Pracovník obdrží tuto maximální sumu pokud vydělává v rozmezí </a:t>
            </a:r>
            <a:r>
              <a:rPr lang="en-US" altLang="cs-CZ" sz="2400" dirty="0">
                <a:cs typeface="Times New Roman" pitchFamily="18" charset="0"/>
              </a:rPr>
              <a:t>$10,350 a</a:t>
            </a: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en-US" altLang="cs-CZ" sz="2400" dirty="0">
                <a:cs typeface="Times New Roman" pitchFamily="18" charset="0"/>
              </a:rPr>
              <a:t>$13,520</a:t>
            </a:r>
            <a:r>
              <a:rPr lang="cs-CZ" altLang="cs-CZ" sz="2400" dirty="0"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cs typeface="Times New Roman" pitchFamily="18" charset="0"/>
              </a:rPr>
              <a:t>Při vyšším příjmu se příspěvek postupně snižuje o 21</a:t>
            </a:r>
            <a:r>
              <a:rPr lang="en-US" altLang="cs-CZ" sz="2400" dirty="0">
                <a:cs typeface="Times New Roman" pitchFamily="18" charset="0"/>
              </a:rPr>
              <a:t>.06 % </a:t>
            </a:r>
            <a:r>
              <a:rPr lang="cs-CZ" altLang="cs-CZ" sz="2400" dirty="0">
                <a:cs typeface="Times New Roman" pitchFamily="18" charset="0"/>
              </a:rPr>
              <a:t>z každého dodatečně vydělaného dolaru.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cs typeface="Times New Roman" pitchFamily="18" charset="0"/>
              </a:rPr>
              <a:t>Pro příjem vyšší než</a:t>
            </a:r>
            <a:r>
              <a:rPr lang="en-US" altLang="cs-CZ" sz="2400" dirty="0">
                <a:cs typeface="Times New Roman" pitchFamily="18" charset="0"/>
              </a:rPr>
              <a:t> $33,178</a:t>
            </a:r>
            <a:r>
              <a:rPr lang="cs-CZ" altLang="cs-CZ" sz="2400" dirty="0">
                <a:cs typeface="Times New Roman" pitchFamily="18" charset="0"/>
              </a:rPr>
              <a:t> je příspěvek nulový.</a:t>
            </a:r>
            <a:r>
              <a:rPr lang="en-US" altLang="cs-CZ" sz="2400" dirty="0"/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sz="4400" dirty="0">
                <a:effectLst/>
                <a:cs typeface="Times New Roman" pitchFamily="18" charset="0"/>
              </a:rPr>
              <a:t>EITC a</a:t>
            </a:r>
            <a:r>
              <a:rPr lang="cs-CZ" altLang="cs-CZ" sz="4400" dirty="0">
                <a:effectLst/>
                <a:cs typeface="Times New Roman" pitchFamily="18" charset="0"/>
              </a:rPr>
              <a:t> rozpočtová linie</a:t>
            </a:r>
            <a:r>
              <a:rPr lang="en-US" altLang="cs-CZ" sz="3200" dirty="0">
                <a:effectLst/>
              </a:rPr>
              <a:t> </a:t>
            </a:r>
            <a:endParaRPr lang="en-US" sz="2400" dirty="0" smtClean="0">
              <a:effectLst/>
            </a:endParaRP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1752600" y="1905000"/>
            <a:ext cx="5867188" cy="4484680"/>
            <a:chOff x="2083" y="1780"/>
            <a:chExt cx="9238" cy="7063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2818" y="2133"/>
              <a:ext cx="0" cy="59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2834" y="8102"/>
              <a:ext cx="67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9468" y="8196"/>
              <a:ext cx="930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Volný čas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5" name="Rectangle 8"/>
            <p:cNvSpPr>
              <a:spLocks noChangeArrowheads="1"/>
            </p:cNvSpPr>
            <p:nvPr/>
          </p:nvSpPr>
          <p:spPr bwMode="auto">
            <a:xfrm>
              <a:off x="2083" y="1780"/>
              <a:ext cx="1735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Spotřeba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2834" y="2531"/>
              <a:ext cx="3886" cy="56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flipH="1" flipV="1">
              <a:off x="6178" y="5560"/>
              <a:ext cx="542" cy="249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>
              <a:off x="5295" y="4325"/>
              <a:ext cx="893" cy="128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 flipH="1" flipV="1">
              <a:off x="3253" y="3115"/>
              <a:ext cx="2029" cy="123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0" name="Oval 13"/>
            <p:cNvSpPr>
              <a:spLocks noChangeArrowheads="1"/>
            </p:cNvSpPr>
            <p:nvPr/>
          </p:nvSpPr>
          <p:spPr bwMode="auto">
            <a:xfrm>
              <a:off x="6146" y="5573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1" name="Oval 14"/>
            <p:cNvSpPr>
              <a:spLocks noChangeArrowheads="1"/>
            </p:cNvSpPr>
            <p:nvPr/>
          </p:nvSpPr>
          <p:spPr bwMode="auto">
            <a:xfrm>
              <a:off x="5249" y="4288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2" name="Oval 15"/>
            <p:cNvSpPr>
              <a:spLocks noChangeArrowheads="1"/>
            </p:cNvSpPr>
            <p:nvPr/>
          </p:nvSpPr>
          <p:spPr bwMode="auto">
            <a:xfrm>
              <a:off x="3205" y="3034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3" name="Oval 16"/>
            <p:cNvSpPr>
              <a:spLocks noChangeArrowheads="1"/>
            </p:cNvSpPr>
            <p:nvPr/>
          </p:nvSpPr>
          <p:spPr bwMode="auto">
            <a:xfrm>
              <a:off x="6658" y="8036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6178" y="5591"/>
              <a:ext cx="0" cy="171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5295" y="4387"/>
              <a:ext cx="0" cy="170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 flipH="1">
              <a:off x="2818" y="4341"/>
              <a:ext cx="246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7" name="Line 20"/>
            <p:cNvSpPr>
              <a:spLocks noChangeShapeType="1"/>
            </p:cNvSpPr>
            <p:nvPr/>
          </p:nvSpPr>
          <p:spPr bwMode="auto">
            <a:xfrm flipH="1">
              <a:off x="2833" y="5592"/>
              <a:ext cx="332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8" name="Line 21"/>
            <p:cNvSpPr>
              <a:spLocks noChangeShapeType="1"/>
            </p:cNvSpPr>
            <p:nvPr/>
          </p:nvSpPr>
          <p:spPr bwMode="auto">
            <a:xfrm flipH="1">
              <a:off x="2833" y="6075"/>
              <a:ext cx="246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 flipH="1">
              <a:off x="2848" y="7326"/>
              <a:ext cx="332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6649" y="8166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110</a:t>
              </a:r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2144" y="7112"/>
              <a:ext cx="651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10,350</a:t>
              </a: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2144" y="5929"/>
              <a:ext cx="66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13,520</a:t>
              </a: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2129" y="5449"/>
              <a:ext cx="66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14,490</a:t>
              </a:r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>
              <a:off x="2144" y="4148"/>
              <a:ext cx="66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17,660</a:t>
              </a: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2175" y="3004"/>
              <a:ext cx="66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33,178</a:t>
              </a: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>
              <a:off x="6804" y="7618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E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6293" y="5218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J</a:t>
              </a: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5395" y="4010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H</a:t>
              </a:r>
            </a:p>
          </p:txBody>
        </p:sp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3336" y="2679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G</a:t>
              </a:r>
            </a:p>
          </p:txBody>
        </p:sp>
        <p:sp>
          <p:nvSpPr>
            <p:cNvPr id="70" name="Rectangle 33"/>
            <p:cNvSpPr>
              <a:spLocks noChangeArrowheads="1"/>
            </p:cNvSpPr>
            <p:nvPr/>
          </p:nvSpPr>
          <p:spPr bwMode="auto">
            <a:xfrm>
              <a:off x="2918" y="2261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F</a:t>
              </a:r>
            </a:p>
          </p:txBody>
        </p:sp>
        <p:sp>
          <p:nvSpPr>
            <p:cNvPr id="71" name="Oval 34"/>
            <p:cNvSpPr>
              <a:spLocks noChangeArrowheads="1"/>
            </p:cNvSpPr>
            <p:nvPr/>
          </p:nvSpPr>
          <p:spPr bwMode="auto">
            <a:xfrm>
              <a:off x="2771" y="2461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7192" y="6428"/>
              <a:ext cx="4129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Čistá mzda je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o 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40</a:t>
              </a: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%</a:t>
              </a: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nad aktuální mzdou</a:t>
              </a:r>
              <a:endPara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3" name="Rectangle 36"/>
            <p:cNvSpPr>
              <a:spLocks noChangeArrowheads="1"/>
            </p:cNvSpPr>
            <p:nvPr/>
          </p:nvSpPr>
          <p:spPr bwMode="auto">
            <a:xfrm>
              <a:off x="6263" y="4295"/>
              <a:ext cx="4135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Čistá mzda se rovná aktuální mzdě</a:t>
              </a:r>
              <a:endPara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4" name="Rectangle 37"/>
            <p:cNvSpPr>
              <a:spLocks noChangeArrowheads="1"/>
            </p:cNvSpPr>
            <p:nvPr/>
          </p:nvSpPr>
          <p:spPr bwMode="auto">
            <a:xfrm>
              <a:off x="4420" y="2822"/>
              <a:ext cx="4375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Čistá mzda je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21.06</a:t>
              </a: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% </a:t>
              </a: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pod aktuální mzdou</a:t>
              </a:r>
              <a:endPara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 flipH="1">
              <a:off x="6565" y="6653"/>
              <a:ext cx="434" cy="2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6" name="Line 39"/>
            <p:cNvSpPr>
              <a:spLocks noChangeShapeType="1"/>
            </p:cNvSpPr>
            <p:nvPr/>
          </p:nvSpPr>
          <p:spPr bwMode="auto">
            <a:xfrm flipH="1">
              <a:off x="5791" y="4623"/>
              <a:ext cx="419" cy="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7" name="Line 40"/>
            <p:cNvSpPr>
              <a:spLocks noChangeShapeType="1"/>
            </p:cNvSpPr>
            <p:nvPr/>
          </p:nvSpPr>
          <p:spPr bwMode="auto">
            <a:xfrm flipH="1">
              <a:off x="4382" y="3222"/>
              <a:ext cx="326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8" name="Line 41"/>
            <p:cNvSpPr>
              <a:spLocks noChangeShapeType="1"/>
            </p:cNvSpPr>
            <p:nvPr/>
          </p:nvSpPr>
          <p:spPr bwMode="auto">
            <a:xfrm flipH="1">
              <a:off x="2818" y="3111"/>
              <a:ext cx="4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77200" cy="1031632"/>
          </a:xfrm>
        </p:spPr>
        <p:txBody>
          <a:bodyPr/>
          <a:lstStyle/>
          <a:p>
            <a:r>
              <a:rPr lang="cs-CZ" altLang="cs-CZ" sz="4400" dirty="0">
                <a:effectLst/>
              </a:rPr>
              <a:t>Dopad</a:t>
            </a:r>
            <a:r>
              <a:rPr lang="en-US" altLang="cs-CZ" sz="4400" dirty="0">
                <a:effectLst/>
              </a:rPr>
              <a:t> EITC </a:t>
            </a:r>
            <a:r>
              <a:rPr lang="cs-CZ" altLang="cs-CZ" sz="4400" dirty="0">
                <a:effectLst/>
              </a:rPr>
              <a:t>na nabídku práce</a:t>
            </a:r>
            <a:r>
              <a:rPr lang="en-US" altLang="cs-CZ" sz="4400" dirty="0">
                <a:effectLst/>
              </a:rPr>
              <a:t> </a:t>
            </a:r>
            <a:endParaRPr lang="cs-CZ" sz="44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4387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cs-CZ" sz="2400" dirty="0"/>
              <a:t>EITC </a:t>
            </a:r>
            <a:r>
              <a:rPr lang="cs-CZ" altLang="cs-CZ" sz="2400" dirty="0"/>
              <a:t>posunuje rozpočtovou linii a motivuje nové pracovníky ke vstupu na pracovní trh.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sz="2000" dirty="0"/>
              <a:t>zvyšuje čistou mzdu pracovníkům, kteří vstupují na trh </a:t>
            </a:r>
            <a:r>
              <a:rPr lang="cs-CZ" altLang="cs-CZ" sz="2000" dirty="0" smtClean="0"/>
              <a:t>práce</a:t>
            </a:r>
            <a:endParaRPr lang="cs-CZ" altLang="cs-CZ" sz="24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sz="2400" dirty="0"/>
              <a:t>Dopad </a:t>
            </a:r>
            <a:r>
              <a:rPr lang="en-US" altLang="cs-CZ" sz="2400" dirty="0"/>
              <a:t>EITC </a:t>
            </a:r>
            <a:r>
              <a:rPr lang="cs-CZ" altLang="cs-CZ" sz="2400" dirty="0"/>
              <a:t>na nabídku práce lidí, kteří již pracují je </a:t>
            </a:r>
            <a:r>
              <a:rPr lang="cs-CZ" altLang="cs-CZ" sz="2400" dirty="0" smtClean="0"/>
              <a:t>nejistý </a:t>
            </a:r>
            <a:r>
              <a:rPr lang="cs-CZ" altLang="cs-CZ" sz="2400" dirty="0"/>
              <a:t>– </a:t>
            </a:r>
            <a:r>
              <a:rPr lang="cs-CZ" altLang="cs-CZ" sz="2400" dirty="0" smtClean="0"/>
              <a:t>nabídka práce může </a:t>
            </a:r>
            <a:r>
              <a:rPr lang="cs-CZ" altLang="cs-CZ" sz="2400" dirty="0"/>
              <a:t>jak vzrůst tak </a:t>
            </a:r>
            <a:r>
              <a:rPr lang="cs-CZ" altLang="cs-CZ" sz="2400" dirty="0" smtClean="0"/>
              <a:t>klesnout</a:t>
            </a:r>
            <a:endParaRPr lang="cs-CZ" altLang="cs-CZ" sz="24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sz="2400" dirty="0"/>
              <a:t>EITC oproti předchozím případům sociálních dávek má pozitivní (resp. méně negativní) dopady na nabídku práce </a:t>
            </a:r>
            <a:endParaRPr lang="en-US" alt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28507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763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dirty="0">
                <a:effectLst/>
              </a:rPr>
              <a:t>Nabídka práce během životního cyklu</a:t>
            </a:r>
            <a:endParaRPr lang="en-US" sz="4000" dirty="0" smtClean="0">
              <a:effectLst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cs-CZ" altLang="cs-CZ" sz="2400" dirty="0"/>
              <a:t>Mzdová sazba se systematicky mění během životní cyklu pracovníka 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cs-CZ" altLang="cs-CZ" sz="2000" dirty="0"/>
              <a:t>V mládí je mzda nízká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cs-CZ" altLang="cs-CZ" sz="2000" dirty="0"/>
              <a:t>Jak člověk stárne, jeho mzda roste a kulminuje kolem věku 50 let 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cs-CZ" altLang="cs-CZ" sz="2000" dirty="0"/>
              <a:t>Po padesátce mzda klesá nebo zůstává </a:t>
            </a:r>
            <a:r>
              <a:rPr lang="cs-CZ" altLang="cs-CZ" sz="2000" dirty="0" smtClean="0"/>
              <a:t>stabilní</a:t>
            </a:r>
            <a:endParaRPr lang="cs-CZ" altLang="cs-CZ" sz="80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cs-CZ" altLang="cs-CZ" sz="2400" dirty="0" smtClean="0"/>
              <a:t>Taková </a:t>
            </a:r>
            <a:r>
              <a:rPr lang="cs-CZ" altLang="cs-CZ" sz="2400" dirty="0"/>
              <a:t>změna mzdy je očekávaná a nazývá se</a:t>
            </a:r>
            <a:r>
              <a:rPr lang="cs-CZ" altLang="cs-CZ" sz="2400" i="1" dirty="0"/>
              <a:t> </a:t>
            </a:r>
            <a:r>
              <a:rPr lang="cs-CZ" altLang="cs-CZ" sz="2400" b="1" dirty="0" smtClean="0"/>
              <a:t>evoluční.</a:t>
            </a:r>
            <a:endParaRPr lang="cs-CZ" altLang="cs-CZ" sz="800" b="1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cs-CZ" altLang="cs-CZ" sz="2400" dirty="0" smtClean="0"/>
              <a:t>Jelikož </a:t>
            </a:r>
            <a:r>
              <a:rPr lang="cs-CZ" altLang="cs-CZ" sz="2400" dirty="0"/>
              <a:t>je tato změna mzdy očekávaná, nemá žádný dopad na náš očekávaný celoživotní důchod, mění jen cenu volného času, a proto vyvolává pouze substituční efekt.</a:t>
            </a:r>
          </a:p>
        </p:txBody>
      </p:sp>
    </p:spTree>
    <p:extLst>
      <p:ext uri="{BB962C8B-B14F-4D97-AF65-F5344CB8AC3E}">
        <p14:creationId xmlns:p14="http://schemas.microsoft.com/office/powerpoint/2010/main" val="39144886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pPr algn="ctr"/>
            <a:r>
              <a:rPr lang="cs-CZ" altLang="cs-CZ" sz="4800" dirty="0">
                <a:effectLst/>
              </a:rPr>
              <a:t>Co se </a:t>
            </a:r>
            <a:r>
              <a:rPr lang="cs-CZ" altLang="cs-CZ" sz="4800" dirty="0" smtClean="0">
                <a:effectLst/>
              </a:rPr>
              <a:t>dnes dozvíte</a:t>
            </a:r>
            <a:endParaRPr lang="cs-CZ" sz="48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dirty="0"/>
              <a:t>Elasticita nabídky práce a problematika jejího </a:t>
            </a:r>
            <a:r>
              <a:rPr lang="cs-CZ" altLang="cs-CZ" sz="2400" dirty="0" smtClean="0"/>
              <a:t>odhadu</a:t>
            </a:r>
          </a:p>
          <a:p>
            <a:pPr>
              <a:lnSpc>
                <a:spcPct val="120000"/>
              </a:lnSpc>
            </a:pPr>
            <a:r>
              <a:rPr lang="cs-CZ" altLang="cs-CZ" sz="2400" dirty="0" smtClean="0"/>
              <a:t>Nabídka </a:t>
            </a:r>
            <a:r>
              <a:rPr lang="cs-CZ" altLang="cs-CZ" sz="2400" dirty="0"/>
              <a:t>práce žen</a:t>
            </a:r>
          </a:p>
          <a:p>
            <a:pPr>
              <a:lnSpc>
                <a:spcPct val="120000"/>
              </a:lnSpc>
            </a:pPr>
            <a:r>
              <a:rPr lang="cs-CZ" altLang="cs-CZ" sz="2400" dirty="0"/>
              <a:t>Dopad </a:t>
            </a:r>
            <a:r>
              <a:rPr lang="cs-CZ" altLang="cs-CZ" sz="2400" dirty="0" smtClean="0"/>
              <a:t>různých vládních </a:t>
            </a:r>
            <a:r>
              <a:rPr lang="cs-CZ" altLang="cs-CZ" sz="2400" dirty="0"/>
              <a:t>programů na nabídku </a:t>
            </a:r>
            <a:r>
              <a:rPr lang="cs-CZ" altLang="cs-CZ" sz="2400" dirty="0" smtClean="0"/>
              <a:t>práce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2400" dirty="0" smtClean="0"/>
              <a:t>Nabídka </a:t>
            </a:r>
            <a:r>
              <a:rPr lang="cs-CZ" altLang="cs-CZ" sz="2400" dirty="0"/>
              <a:t>práce během životního cyklu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2400" dirty="0"/>
              <a:t>Nabídka práce během hospodářského </a:t>
            </a:r>
            <a:r>
              <a:rPr lang="cs-CZ" altLang="cs-CZ" sz="2400" dirty="0" smtClean="0"/>
              <a:t>cyklu</a:t>
            </a:r>
            <a:endParaRPr lang="cs-CZ" altLang="cs-CZ" sz="2000" dirty="0" smtClean="0"/>
          </a:p>
          <a:p>
            <a:pPr>
              <a:lnSpc>
                <a:spcPct val="120000"/>
              </a:lnSpc>
              <a:defRPr/>
            </a:pPr>
            <a:r>
              <a:rPr lang="cs-CZ" altLang="cs-CZ" sz="2400" dirty="0" smtClean="0"/>
              <a:t>Domácí </a:t>
            </a:r>
            <a:r>
              <a:rPr lang="cs-CZ" altLang="cs-CZ" sz="2400" dirty="0"/>
              <a:t>práce a rozhodování v </a:t>
            </a:r>
            <a:r>
              <a:rPr lang="cs-CZ" altLang="cs-CZ" sz="2400" dirty="0" smtClean="0"/>
              <a:t>domácnosti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sz="2000" dirty="0"/>
              <a:t>v</a:t>
            </a:r>
            <a:r>
              <a:rPr lang="cs-CZ" altLang="cs-CZ" sz="2000" dirty="0" smtClean="0"/>
              <a:t> 5. vydání kapitola 9.12, v 6. a 7. vydání není zahrnuto</a:t>
            </a:r>
            <a:endParaRPr lang="cs-CZ" altLang="cs-CZ" sz="2000" dirty="0"/>
          </a:p>
          <a:p>
            <a:pPr>
              <a:lnSpc>
                <a:spcPct val="120000"/>
              </a:lnSpc>
              <a:defRPr/>
            </a:pPr>
            <a:r>
              <a:rPr lang="cs-CZ" altLang="cs-CZ" sz="2400" dirty="0"/>
              <a:t>Rozhodování o počtu </a:t>
            </a:r>
            <a:r>
              <a:rPr lang="cs-CZ" altLang="cs-CZ" sz="2400" dirty="0" smtClean="0"/>
              <a:t>dětí</a:t>
            </a:r>
          </a:p>
          <a:p>
            <a:pPr lvl="1">
              <a:lnSpc>
                <a:spcPct val="120000"/>
              </a:lnSpc>
              <a:defRPr/>
            </a:pPr>
            <a:r>
              <a:rPr lang="cs-CZ" altLang="cs-CZ" sz="2000" dirty="0"/>
              <a:t>n</a:t>
            </a:r>
            <a:r>
              <a:rPr lang="cs-CZ" altLang="cs-CZ" sz="2000" dirty="0" smtClean="0"/>
              <a:t>ení zahrnuto v 6. a 7. </a:t>
            </a:r>
            <a:r>
              <a:rPr lang="cs-CZ" altLang="cs-CZ" sz="2000" dirty="0"/>
              <a:t>vydání, </a:t>
            </a:r>
            <a:r>
              <a:rPr lang="cs-CZ" altLang="cs-CZ" sz="2000" dirty="0" smtClean="0"/>
              <a:t>zahrnuto </a:t>
            </a:r>
            <a:r>
              <a:rPr lang="cs-CZ" altLang="cs-CZ" sz="2000" dirty="0"/>
              <a:t>v dřívějších vydání</a:t>
            </a:r>
            <a:endParaRPr lang="cs-CZ" alt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3521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dirty="0">
                <a:effectLst/>
              </a:rPr>
              <a:t>Nabídka práce během životního cyklu</a:t>
            </a:r>
            <a:endParaRPr lang="en-US" sz="4000" dirty="0" smtClean="0">
              <a:effectLst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648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dirty="0"/>
              <a:t>Jak lidé reagují na tento evoluční vývoj mzdy?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v mládí je cena volného času relativně nižší (nižší mzdy), poté se začne zvyšovat (mzdy rostou) =&gt; mladí lidé “směňují” více volného času v současnosti za více práce v budoucnosti</a:t>
            </a:r>
            <a:r>
              <a:rPr lang="cs-CZ" altLang="cs-CZ" sz="2400" dirty="0"/>
              <a:t>. </a:t>
            </a:r>
            <a:endParaRPr lang="cs-CZ" altLang="cs-CZ" sz="2000" dirty="0"/>
          </a:p>
          <a:p>
            <a:pPr>
              <a:lnSpc>
                <a:spcPct val="120000"/>
              </a:lnSpc>
            </a:pPr>
            <a:r>
              <a:rPr lang="cs-CZ" altLang="cs-CZ" sz="2400" dirty="0"/>
              <a:t>Z teorie tedy vyplývá, že u daného pracovníka bychom měli očekávat pozitivní korelaci mezi vývojem mzdy a počtem odpracovaných hodin v čase</a:t>
            </a:r>
            <a:r>
              <a:rPr lang="cs-CZ" altLang="cs-CZ" sz="2400" dirty="0" smtClean="0"/>
              <a:t>.</a:t>
            </a:r>
            <a:endParaRPr lang="cs-CZ" altLang="cs-CZ" sz="2000" dirty="0"/>
          </a:p>
          <a:p>
            <a:pPr>
              <a:lnSpc>
                <a:spcPct val="120000"/>
              </a:lnSpc>
            </a:pPr>
            <a:r>
              <a:rPr lang="cs-CZ" altLang="cs-CZ" sz="2400" dirty="0"/>
              <a:t>P</a:t>
            </a:r>
            <a:r>
              <a:rPr lang="en-US" altLang="cs-CZ" sz="2400" dirty="0" err="1"/>
              <a:t>rofil</a:t>
            </a:r>
            <a:r>
              <a:rPr lang="cs-CZ" altLang="cs-CZ" sz="2400" dirty="0"/>
              <a:t> odpracovaných hodin během životního cyklu by tedy měl</a:t>
            </a:r>
            <a:r>
              <a:rPr lang="en-US" altLang="cs-CZ" sz="2400" dirty="0"/>
              <a:t> </a:t>
            </a:r>
            <a:r>
              <a:rPr lang="cs-CZ" altLang="cs-CZ" sz="2400" dirty="0"/>
              <a:t>mít podobný tvar jako mzdový profil během životního </a:t>
            </a:r>
            <a:r>
              <a:rPr lang="cs-CZ" altLang="cs-CZ" sz="2400" dirty="0" smtClean="0"/>
              <a:t>cyklu</a:t>
            </a:r>
            <a:r>
              <a:rPr lang="cs-CZ" altLang="cs-CZ" sz="2800" dirty="0"/>
              <a:t>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231667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3600" dirty="0">
                <a:effectLst/>
                <a:cs typeface="Times New Roman" pitchFamily="18" charset="0"/>
              </a:rPr>
              <a:t>Profil odpracovaných hodin a mzdy během životního cyklu typického pracovníka</a:t>
            </a:r>
            <a:endParaRPr lang="en-US" sz="3600" dirty="0" smtClean="0">
              <a:effectLst/>
            </a:endParaRPr>
          </a:p>
        </p:txBody>
      </p:sp>
      <p:grpSp>
        <p:nvGrpSpPr>
          <p:cNvPr id="18" name="Group 1028"/>
          <p:cNvGrpSpPr>
            <a:grpSpLocks/>
          </p:cNvGrpSpPr>
          <p:nvPr/>
        </p:nvGrpSpPr>
        <p:grpSpPr bwMode="auto">
          <a:xfrm>
            <a:off x="1487750" y="2514600"/>
            <a:ext cx="6437049" cy="3733800"/>
            <a:chOff x="1810" y="2566"/>
            <a:chExt cx="8630" cy="4173"/>
          </a:xfrm>
        </p:grpSpPr>
        <p:sp>
          <p:nvSpPr>
            <p:cNvPr id="19" name="Rectangle 1029"/>
            <p:cNvSpPr>
              <a:spLocks noChangeArrowheads="1"/>
            </p:cNvSpPr>
            <p:nvPr/>
          </p:nvSpPr>
          <p:spPr bwMode="auto">
            <a:xfrm>
              <a:off x="5411" y="6243"/>
              <a:ext cx="619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Věk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Line 1030"/>
            <p:cNvSpPr>
              <a:spLocks noChangeShapeType="1"/>
            </p:cNvSpPr>
            <p:nvPr/>
          </p:nvSpPr>
          <p:spPr bwMode="auto">
            <a:xfrm>
              <a:off x="2140" y="3158"/>
              <a:ext cx="1" cy="3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Line 1031"/>
            <p:cNvSpPr>
              <a:spLocks noChangeShapeType="1"/>
            </p:cNvSpPr>
            <p:nvPr/>
          </p:nvSpPr>
          <p:spPr bwMode="auto">
            <a:xfrm>
              <a:off x="2140" y="6209"/>
              <a:ext cx="358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Rectangle 1032"/>
            <p:cNvSpPr>
              <a:spLocks noChangeArrowheads="1"/>
            </p:cNvSpPr>
            <p:nvPr/>
          </p:nvSpPr>
          <p:spPr bwMode="auto">
            <a:xfrm>
              <a:off x="1810" y="2566"/>
              <a:ext cx="882" cy="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Mzdová sazba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Freeform 1033"/>
            <p:cNvSpPr>
              <a:spLocks/>
            </p:cNvSpPr>
            <p:nvPr/>
          </p:nvSpPr>
          <p:spPr bwMode="auto">
            <a:xfrm>
              <a:off x="2356" y="4039"/>
              <a:ext cx="2663" cy="1377"/>
            </a:xfrm>
            <a:custGeom>
              <a:avLst/>
              <a:gdLst>
                <a:gd name="T0" fmla="*/ 0 w 4605"/>
                <a:gd name="T1" fmla="*/ 742 h 1692"/>
                <a:gd name="T2" fmla="*/ 132 w 4605"/>
                <a:gd name="T3" fmla="*/ 157 h 1692"/>
                <a:gd name="T4" fmla="*/ 330 w 4605"/>
                <a:gd name="T5" fmla="*/ 6 h 1692"/>
                <a:gd name="T6" fmla="*/ 515 w 4605"/>
                <a:gd name="T7" fmla="*/ 124 h 16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05" h="1692">
                  <a:moveTo>
                    <a:pt x="0" y="1692"/>
                  </a:moveTo>
                  <a:cubicBezTo>
                    <a:pt x="346" y="1164"/>
                    <a:pt x="693" y="637"/>
                    <a:pt x="1185" y="357"/>
                  </a:cubicBezTo>
                  <a:cubicBezTo>
                    <a:pt x="1677" y="77"/>
                    <a:pt x="2385" y="24"/>
                    <a:pt x="2955" y="12"/>
                  </a:cubicBezTo>
                  <a:cubicBezTo>
                    <a:pt x="3525" y="0"/>
                    <a:pt x="4330" y="237"/>
                    <a:pt x="4605" y="28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4" name="Line 1034"/>
            <p:cNvSpPr>
              <a:spLocks noChangeShapeType="1"/>
            </p:cNvSpPr>
            <p:nvPr/>
          </p:nvSpPr>
          <p:spPr bwMode="auto">
            <a:xfrm>
              <a:off x="4004" y="4063"/>
              <a:ext cx="0" cy="216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5" name="Rectangle 1035"/>
            <p:cNvSpPr>
              <a:spLocks noChangeArrowheads="1"/>
            </p:cNvSpPr>
            <p:nvPr/>
          </p:nvSpPr>
          <p:spPr bwMode="auto">
            <a:xfrm>
              <a:off x="3905" y="6219"/>
              <a:ext cx="619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50</a:t>
              </a:r>
            </a:p>
          </p:txBody>
        </p:sp>
        <p:sp>
          <p:nvSpPr>
            <p:cNvPr id="26" name="Rectangle 1036"/>
            <p:cNvSpPr>
              <a:spLocks noChangeArrowheads="1"/>
            </p:cNvSpPr>
            <p:nvPr/>
          </p:nvSpPr>
          <p:spPr bwMode="auto">
            <a:xfrm>
              <a:off x="9821" y="6246"/>
              <a:ext cx="619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Věk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7" name="Line 1037"/>
            <p:cNvSpPr>
              <a:spLocks noChangeShapeType="1"/>
            </p:cNvSpPr>
            <p:nvPr/>
          </p:nvSpPr>
          <p:spPr bwMode="auto">
            <a:xfrm>
              <a:off x="6550" y="3173"/>
              <a:ext cx="1" cy="3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8" name="Line 1038"/>
            <p:cNvSpPr>
              <a:spLocks noChangeShapeType="1"/>
            </p:cNvSpPr>
            <p:nvPr/>
          </p:nvSpPr>
          <p:spPr bwMode="auto">
            <a:xfrm>
              <a:off x="6550" y="6224"/>
              <a:ext cx="358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9" name="Rectangle 1039"/>
            <p:cNvSpPr>
              <a:spLocks noChangeArrowheads="1"/>
            </p:cNvSpPr>
            <p:nvPr/>
          </p:nvSpPr>
          <p:spPr bwMode="auto">
            <a:xfrm>
              <a:off x="6220" y="2576"/>
              <a:ext cx="1462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Odpracované hodiny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0" name="Freeform 1040"/>
            <p:cNvSpPr>
              <a:spLocks/>
            </p:cNvSpPr>
            <p:nvPr/>
          </p:nvSpPr>
          <p:spPr bwMode="auto">
            <a:xfrm>
              <a:off x="6781" y="4048"/>
              <a:ext cx="2819" cy="684"/>
            </a:xfrm>
            <a:custGeom>
              <a:avLst/>
              <a:gdLst>
                <a:gd name="T0" fmla="*/ 0 w 2819"/>
                <a:gd name="T1" fmla="*/ 684 h 684"/>
                <a:gd name="T2" fmla="*/ 701 w 2819"/>
                <a:gd name="T3" fmla="*/ 154 h 684"/>
                <a:gd name="T4" fmla="*/ 1747 w 2819"/>
                <a:gd name="T5" fmla="*/ 17 h 684"/>
                <a:gd name="T6" fmla="*/ 2819 w 2819"/>
                <a:gd name="T7" fmla="*/ 256 h 6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19" h="684">
                  <a:moveTo>
                    <a:pt x="0" y="684"/>
                  </a:moveTo>
                  <a:cubicBezTo>
                    <a:pt x="205" y="474"/>
                    <a:pt x="410" y="265"/>
                    <a:pt x="701" y="154"/>
                  </a:cubicBezTo>
                  <a:cubicBezTo>
                    <a:pt x="992" y="43"/>
                    <a:pt x="1394" y="0"/>
                    <a:pt x="1747" y="17"/>
                  </a:cubicBezTo>
                  <a:cubicBezTo>
                    <a:pt x="2100" y="34"/>
                    <a:pt x="2596" y="206"/>
                    <a:pt x="2819" y="25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1" name="Line 1041"/>
            <p:cNvSpPr>
              <a:spLocks noChangeShapeType="1"/>
            </p:cNvSpPr>
            <p:nvPr/>
          </p:nvSpPr>
          <p:spPr bwMode="auto">
            <a:xfrm>
              <a:off x="8414" y="4078"/>
              <a:ext cx="0" cy="216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2" name="Rectangle 1042"/>
            <p:cNvSpPr>
              <a:spLocks noChangeArrowheads="1"/>
            </p:cNvSpPr>
            <p:nvPr/>
          </p:nvSpPr>
          <p:spPr bwMode="auto">
            <a:xfrm>
              <a:off x="8315" y="6234"/>
              <a:ext cx="619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6657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pPr algn="ctr"/>
            <a:r>
              <a:rPr lang="cs-CZ" altLang="cs-CZ" sz="4000" dirty="0">
                <a:effectLst/>
              </a:rPr>
              <a:t>Nabídka práce během životního cyklu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72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V čase </a:t>
            </a:r>
            <a:r>
              <a:rPr lang="cs-CZ" altLang="cs-CZ" sz="2400" dirty="0"/>
              <a:t>z</a:t>
            </a:r>
            <a:r>
              <a:rPr lang="cs-CZ" altLang="cs-CZ" sz="2400" dirty="0" smtClean="0"/>
              <a:t>vyšující </a:t>
            </a:r>
            <a:r>
              <a:rPr lang="cs-CZ" altLang="cs-CZ" sz="2400" dirty="0"/>
              <a:t>se mzda také s vyšší pravděpodobností převýší rezervační mzdu a daný jednotlivec bude s vyšší pravděpodobností </a:t>
            </a:r>
            <a:r>
              <a:rPr lang="cs-CZ" altLang="cs-CZ" sz="2400" dirty="0" smtClean="0"/>
              <a:t>pracovat.</a:t>
            </a:r>
            <a:endParaRPr lang="cs-CZ" altLang="cs-CZ" sz="20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Podobný </a:t>
            </a:r>
            <a:r>
              <a:rPr lang="cs-CZ" altLang="cs-CZ" sz="2400" dirty="0"/>
              <a:t>konkávní profil by tedy měla mít i míra pracovní </a:t>
            </a:r>
            <a:r>
              <a:rPr lang="cs-CZ" altLang="cs-CZ" sz="2400" dirty="0" smtClean="0"/>
              <a:t>participace.</a:t>
            </a:r>
            <a:endParaRPr lang="cs-CZ" altLang="cs-CZ" sz="20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b="1" dirty="0"/>
              <a:t>Hypotéza </a:t>
            </a:r>
            <a:r>
              <a:rPr lang="cs-CZ" altLang="cs-CZ" sz="2400" b="1" dirty="0" err="1"/>
              <a:t>mezičasové</a:t>
            </a:r>
            <a:r>
              <a:rPr lang="cs-CZ" altLang="cs-CZ" sz="2400" b="1" dirty="0"/>
              <a:t> substituce</a:t>
            </a:r>
            <a:r>
              <a:rPr lang="cs-CZ" altLang="cs-CZ" sz="2400" dirty="0"/>
              <a:t>: lidé substituují svůj čas během životního cyklu způsobem, že při svém rozhodování zohledňují změny v ceně (nákladech příležitosti) volného </a:t>
            </a:r>
            <a:r>
              <a:rPr lang="cs-CZ" altLang="cs-CZ" sz="2400" dirty="0" smtClean="0"/>
              <a:t>času.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260645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0" y="1066800"/>
            <a:ext cx="9144000" cy="838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4000" dirty="0">
                <a:effectLst/>
                <a:cs typeface="Times New Roman" pitchFamily="18" charset="0"/>
              </a:rPr>
              <a:t>Odpracované hodiny během životního cyklu</a:t>
            </a:r>
            <a:r>
              <a:rPr lang="en-US" altLang="cs-CZ" sz="4000" dirty="0">
                <a:effectLst/>
                <a:cs typeface="Times New Roman" pitchFamily="18" charset="0"/>
              </a:rPr>
              <a:t>, </a:t>
            </a:r>
            <a:r>
              <a:rPr lang="en-US" altLang="cs-CZ" sz="4000" dirty="0" smtClean="0">
                <a:effectLst/>
                <a:cs typeface="Times New Roman" pitchFamily="18" charset="0"/>
              </a:rPr>
              <a:t>20</a:t>
            </a:r>
            <a:r>
              <a:rPr lang="cs-CZ" altLang="cs-CZ" sz="4000" dirty="0" smtClean="0">
                <a:effectLst/>
                <a:cs typeface="Times New Roman" pitchFamily="18" charset="0"/>
              </a:rPr>
              <a:t>10</a:t>
            </a:r>
            <a:endParaRPr lang="en-US" sz="4000" dirty="0" smtClean="0">
              <a:effectLst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418688"/>
              </p:ext>
            </p:extLst>
          </p:nvPr>
        </p:nvGraphicFramePr>
        <p:xfrm>
          <a:off x="762000" y="2133600"/>
          <a:ext cx="7620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6834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371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4400" dirty="0">
                <a:effectLst/>
                <a:cs typeface="Times New Roman" pitchFamily="18" charset="0"/>
              </a:rPr>
              <a:t>Míra pracovní participace během životního cyklu, </a:t>
            </a:r>
            <a:r>
              <a:rPr lang="en-US" altLang="cs-CZ" sz="4400" dirty="0" smtClean="0">
                <a:effectLst/>
                <a:cs typeface="Times New Roman" pitchFamily="18" charset="0"/>
              </a:rPr>
              <a:t>20</a:t>
            </a:r>
            <a:r>
              <a:rPr lang="cs-CZ" altLang="cs-CZ" sz="4400" dirty="0" smtClean="0">
                <a:effectLst/>
                <a:cs typeface="Times New Roman" pitchFamily="18" charset="0"/>
              </a:rPr>
              <a:t>10</a:t>
            </a:r>
            <a:endParaRPr lang="en-US" sz="4400" dirty="0" smtClean="0">
              <a:effectLst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844550" y="2292350"/>
          <a:ext cx="7467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90416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876" y="914400"/>
            <a:ext cx="891540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4400" dirty="0">
                <a:effectLst/>
              </a:rPr>
              <a:t>Nabídka práce během hospodářského cyklu</a:t>
            </a:r>
            <a:endParaRPr lang="en-US" sz="4400" dirty="0" smtClean="0">
              <a:effectLst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438400"/>
            <a:ext cx="8763000" cy="4038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Jak recese ovlivní míru pracovní participace</a:t>
            </a:r>
            <a:r>
              <a:rPr lang="cs-CZ" altLang="cs-CZ" sz="2800" dirty="0" smtClean="0"/>
              <a:t>?</a:t>
            </a:r>
            <a:endParaRPr lang="cs-CZ" altLang="cs-CZ" sz="2800" b="1" dirty="0"/>
          </a:p>
          <a:p>
            <a:pPr>
              <a:lnSpc>
                <a:spcPct val="120000"/>
              </a:lnSpc>
            </a:pPr>
            <a:r>
              <a:rPr lang="cs-CZ" altLang="cs-CZ" sz="2800" b="1" dirty="0"/>
              <a:t>Efekt dodatečného </a:t>
            </a:r>
            <a:r>
              <a:rPr lang="cs-CZ" altLang="cs-CZ" sz="2800" b="1" dirty="0" smtClean="0"/>
              <a:t>pracovníka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 smtClean="0"/>
              <a:t>živitel </a:t>
            </a:r>
            <a:r>
              <a:rPr lang="cs-CZ" altLang="cs-CZ" sz="2400" dirty="0"/>
              <a:t>rodiny pobírá nižší mzdu nebo je propuštěn. </a:t>
            </a:r>
            <a:endParaRPr lang="cs-CZ" altLang="cs-CZ" sz="2400" dirty="0" smtClean="0"/>
          </a:p>
          <a:p>
            <a:pPr lvl="1">
              <a:lnSpc>
                <a:spcPct val="120000"/>
              </a:lnSpc>
            </a:pPr>
            <a:r>
              <a:rPr lang="cs-CZ" altLang="cs-CZ" sz="2400" dirty="0" smtClean="0"/>
              <a:t>Na </a:t>
            </a:r>
            <a:r>
              <a:rPr lang="cs-CZ" altLang="cs-CZ" sz="2400" dirty="0"/>
              <a:t>trh práce vstupují tzv. sekundární pracovníci (např. ženy v domácnosti), aby nahradili část ztracených příjmů.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Míra pracovní participace by díky tomu měla být </a:t>
            </a:r>
            <a:r>
              <a:rPr lang="cs-CZ" altLang="cs-CZ" sz="2400" b="1" dirty="0" err="1"/>
              <a:t>proticyklická</a:t>
            </a:r>
            <a:r>
              <a:rPr lang="cs-CZ" altLang="cs-CZ" sz="2400" i="1" dirty="0"/>
              <a:t> </a:t>
            </a:r>
            <a:r>
              <a:rPr lang="cs-CZ" altLang="cs-CZ" sz="2400" dirty="0"/>
              <a:t>– v recesi by se měla zvyšovat.</a:t>
            </a:r>
          </a:p>
        </p:txBody>
      </p:sp>
    </p:spTree>
    <p:extLst>
      <p:ext uri="{BB962C8B-B14F-4D97-AF65-F5344CB8AC3E}">
        <p14:creationId xmlns:p14="http://schemas.microsoft.com/office/powerpoint/2010/main" val="2947430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0" y="2217683"/>
            <a:ext cx="8991600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b="1" dirty="0"/>
              <a:t>Efekt odrazeného </a:t>
            </a:r>
            <a:r>
              <a:rPr lang="cs-CZ" altLang="cs-CZ" sz="2400" b="1" dirty="0" smtClean="0"/>
              <a:t>pracovníka</a:t>
            </a:r>
            <a:endParaRPr lang="cs-CZ" altLang="cs-CZ" sz="2400" b="1" dirty="0"/>
          </a:p>
          <a:p>
            <a:pPr lvl="1">
              <a:lnSpc>
                <a:spcPct val="120000"/>
              </a:lnSpc>
            </a:pPr>
            <a:r>
              <a:rPr lang="cs-CZ" altLang="cs-CZ" sz="2000" dirty="0" smtClean="0"/>
              <a:t>někteří </a:t>
            </a:r>
            <a:r>
              <a:rPr lang="cs-CZ" altLang="cs-CZ" sz="2000" dirty="0"/>
              <a:t>nezaměstnaní nemohou dlouho najít vhodnou práci a odcházejí z pracovního trhu. </a:t>
            </a:r>
            <a:endParaRPr lang="cs-CZ" altLang="cs-CZ" sz="2000" dirty="0" smtClean="0"/>
          </a:p>
          <a:p>
            <a:pPr lvl="1">
              <a:lnSpc>
                <a:spcPct val="120000"/>
              </a:lnSpc>
            </a:pPr>
            <a:r>
              <a:rPr lang="cs-CZ" altLang="cs-CZ" sz="2000" dirty="0" smtClean="0"/>
              <a:t>Důsledkem </a:t>
            </a:r>
            <a:r>
              <a:rPr lang="cs-CZ" altLang="cs-CZ" sz="2000" dirty="0"/>
              <a:t>je </a:t>
            </a:r>
            <a:r>
              <a:rPr lang="cs-CZ" altLang="cs-CZ" sz="2000" b="1" dirty="0"/>
              <a:t>skrytá nezaměstnanost</a:t>
            </a:r>
            <a:r>
              <a:rPr lang="cs-CZ" altLang="cs-CZ" sz="2000" dirty="0"/>
              <a:t>. 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Míra pracovní participace by díky tomu měla být </a:t>
            </a:r>
            <a:r>
              <a:rPr lang="cs-CZ" altLang="cs-CZ" sz="2000" b="1" dirty="0" err="1"/>
              <a:t>procyklická</a:t>
            </a:r>
            <a:r>
              <a:rPr lang="cs-CZ" altLang="cs-CZ" sz="2000" i="1" dirty="0"/>
              <a:t> </a:t>
            </a:r>
            <a:r>
              <a:rPr lang="cs-CZ" altLang="cs-CZ" sz="2000" dirty="0"/>
              <a:t>- v recesi by se měla snižovat</a:t>
            </a:r>
            <a:r>
              <a:rPr lang="cs-CZ" altLang="cs-CZ" sz="2000" dirty="0" smtClean="0"/>
              <a:t>.</a:t>
            </a:r>
            <a:endParaRPr lang="cs-CZ" altLang="cs-CZ" sz="2000" dirty="0"/>
          </a:p>
          <a:p>
            <a:pPr>
              <a:lnSpc>
                <a:spcPct val="120000"/>
              </a:lnSpc>
            </a:pPr>
            <a:r>
              <a:rPr lang="cs-CZ" altLang="cs-CZ" sz="2400" dirty="0" smtClean="0"/>
              <a:t>Empirie - korelace </a:t>
            </a:r>
            <a:r>
              <a:rPr lang="cs-CZ" altLang="cs-CZ" sz="2400" dirty="0"/>
              <a:t>mezi mírou pracovní participace a mírou nezaměstnanosti je </a:t>
            </a:r>
            <a:r>
              <a:rPr lang="cs-CZ" altLang="cs-CZ" sz="2400" dirty="0" smtClean="0"/>
              <a:t>negativní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 smtClean="0"/>
              <a:t>dominuje </a:t>
            </a:r>
            <a:r>
              <a:rPr lang="cs-CZ" altLang="cs-CZ" sz="2000" dirty="0"/>
              <a:t>efekt odrazených </a:t>
            </a:r>
            <a:r>
              <a:rPr lang="cs-CZ" altLang="cs-CZ" sz="2000" dirty="0" smtClean="0"/>
              <a:t>pracovníků, zvláště v recesi.</a:t>
            </a:r>
            <a:endParaRPr lang="cs-CZ" altLang="cs-CZ" sz="2000" dirty="0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246993" y="662152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altLang="cs-CZ" sz="4400" dirty="0">
                <a:solidFill>
                  <a:srgbClr val="275093"/>
                </a:solidFill>
              </a:rPr>
              <a:t>Nabídka práce během hospodářského cyklu</a:t>
            </a:r>
            <a:endParaRPr lang="en-US" sz="440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54854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algn="ctr"/>
            <a:r>
              <a:rPr lang="cs-CZ" altLang="cs-CZ" sz="4800" dirty="0">
                <a:effectLst/>
              </a:rPr>
              <a:t>Produkce v domácnosti</a:t>
            </a:r>
            <a:endParaRPr lang="cs-CZ" sz="48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42973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dirty="0"/>
              <a:t>Volný čas zahrnuje celou řadu netržních aktivit, včetně domácích </a:t>
            </a:r>
            <a:r>
              <a:rPr lang="cs-CZ" altLang="cs-CZ" dirty="0" smtClean="0"/>
              <a:t>prací</a:t>
            </a:r>
            <a:endParaRPr lang="cs-CZ" altLang="cs-CZ" dirty="0"/>
          </a:p>
          <a:p>
            <a:pPr>
              <a:lnSpc>
                <a:spcPct val="120000"/>
              </a:lnSpc>
            </a:pPr>
            <a:r>
              <a:rPr lang="cs-CZ" altLang="cs-CZ" dirty="0"/>
              <a:t>Proč se někteří členové domácnosti věnují tržním aktivitám a jiní členové zase aktivitám v domácnosti</a:t>
            </a:r>
            <a:r>
              <a:rPr lang="en-US" altLang="cs-CZ" dirty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006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772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3200" dirty="0">
                <a:effectLst/>
                <a:cs typeface="Times New Roman" pitchFamily="18" charset="0"/>
              </a:rPr>
              <a:t>Alokace hodin v týdnu mezi různé aktivity</a:t>
            </a:r>
            <a:r>
              <a:rPr lang="en-US" altLang="cs-CZ" sz="3200" dirty="0" smtClean="0">
                <a:effectLst/>
                <a:cs typeface="Times New Roman" pitchFamily="18" charset="0"/>
              </a:rPr>
              <a:t>,</a:t>
            </a:r>
            <a:r>
              <a:rPr lang="cs-CZ" altLang="cs-CZ" sz="3200" dirty="0" smtClean="0">
                <a:effectLst/>
                <a:cs typeface="Times New Roman" pitchFamily="18" charset="0"/>
              </a:rPr>
              <a:t> rozdělení </a:t>
            </a:r>
            <a:r>
              <a:rPr lang="cs-CZ" altLang="cs-CZ" sz="3200" dirty="0">
                <a:effectLst/>
                <a:cs typeface="Times New Roman" pitchFamily="18" charset="0"/>
              </a:rPr>
              <a:t>podle pohlaví a rodinného stavu</a:t>
            </a:r>
            <a:endParaRPr lang="cs-CZ" sz="3200" dirty="0">
              <a:effectLst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40092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62200" y="5410200"/>
            <a:ext cx="58578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Market Work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978778" y="5486400"/>
            <a:ext cx="85186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Household Work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87356" y="5486400"/>
            <a:ext cx="972020" cy="25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Personal Care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79178" y="5486400"/>
            <a:ext cx="85186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Passive Leisure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055338" y="5486400"/>
            <a:ext cx="705950" cy="2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9094950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77200" cy="1143000"/>
          </a:xfrm>
        </p:spPr>
        <p:txBody>
          <a:bodyPr/>
          <a:lstStyle/>
          <a:p>
            <a:pPr algn="ctr"/>
            <a:r>
              <a:rPr lang="cs-CZ" altLang="cs-CZ" sz="4400" dirty="0">
                <a:effectLst/>
              </a:rPr>
              <a:t>Produkční funkce v domácnosti</a:t>
            </a:r>
            <a:endParaRPr lang="cs-CZ" sz="44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42973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uvažujme</a:t>
            </a:r>
            <a:r>
              <a:rPr lang="en-US" altLang="cs-CZ" sz="2800" dirty="0"/>
              <a:t> </a:t>
            </a:r>
            <a:r>
              <a:rPr lang="cs-CZ" altLang="cs-CZ" sz="2800" dirty="0"/>
              <a:t>Aničku</a:t>
            </a:r>
            <a:r>
              <a:rPr lang="en-US" altLang="cs-CZ" sz="2800" dirty="0"/>
              <a:t> a </a:t>
            </a:r>
            <a:r>
              <a:rPr lang="cs-CZ" altLang="cs-CZ" sz="2800" dirty="0"/>
              <a:t>Pepíka</a:t>
            </a:r>
            <a:r>
              <a:rPr lang="en-US" altLang="cs-CZ" sz="2800" dirty="0"/>
              <a:t>,</a:t>
            </a:r>
            <a:r>
              <a:rPr lang="cs-CZ" altLang="cs-CZ" sz="2800" dirty="0"/>
              <a:t> manželský pár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existují dva typy statků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tržní statky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domácí </a:t>
            </a:r>
            <a:r>
              <a:rPr lang="cs-CZ" altLang="cs-CZ" sz="2400" dirty="0" smtClean="0"/>
              <a:t>práce</a:t>
            </a:r>
            <a:r>
              <a:rPr lang="en-US" altLang="cs-CZ" sz="2400" dirty="0" smtClean="0"/>
              <a:t> </a:t>
            </a:r>
            <a:endParaRPr lang="cs-CZ" altLang="cs-CZ" dirty="0" smtClean="0"/>
          </a:p>
          <a:p>
            <a:pPr>
              <a:lnSpc>
                <a:spcPct val="120000"/>
              </a:lnSpc>
            </a:pPr>
            <a:r>
              <a:rPr lang="cs-CZ" altLang="cs-CZ" sz="2800" dirty="0" smtClean="0"/>
              <a:t>Jejich </a:t>
            </a:r>
            <a:r>
              <a:rPr lang="cs-CZ" altLang="cs-CZ" sz="2800" dirty="0"/>
              <a:t>společná rozpočtová množina je větší než v případě, kdyby byli jenom kamarádi, jelikož se mohou specializovat na to, v čem jsou relativně produktivnější.</a:t>
            </a:r>
            <a:endParaRPr lang="en-US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172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60801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effectLst/>
              </a:rPr>
              <a:t>E</a:t>
            </a:r>
            <a:r>
              <a:rPr lang="en-US" altLang="cs-CZ" dirty="0" err="1">
                <a:effectLst/>
              </a:rPr>
              <a:t>lasticit</a:t>
            </a:r>
            <a:r>
              <a:rPr lang="cs-CZ" altLang="cs-CZ" dirty="0">
                <a:effectLst/>
              </a:rPr>
              <a:t>a nabídky práce</a:t>
            </a:r>
            <a:endParaRPr lang="en-US" dirty="0" smtClean="0">
              <a:effectLst/>
            </a:endParaRPr>
          </a:p>
        </p:txBody>
      </p:sp>
      <p:sp>
        <p:nvSpPr>
          <p:cNvPr id="4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2057400"/>
            <a:ext cx="8229600" cy="4068763"/>
          </a:xfrm>
          <a:prstGeom prst="rect">
            <a:avLst/>
          </a:prstGeom>
          <a:blipFill rotWithShape="1">
            <a:blip r:embed="rId2"/>
            <a:stretch>
              <a:fillRect l="-963" t="-1199"/>
            </a:stretch>
          </a:blip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800" kern="12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mtClean="0">
                <a:noFill/>
              </a:rPr>
              <a:t> </a:t>
            </a:r>
            <a:endParaRPr lang="cs-CZ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549644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772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4400" dirty="0">
                <a:effectLst/>
              </a:rPr>
              <a:t>Anička</a:t>
            </a:r>
            <a:r>
              <a:rPr lang="en-US" altLang="cs-CZ" sz="4400" dirty="0">
                <a:effectLst/>
              </a:rPr>
              <a:t> a </a:t>
            </a:r>
            <a:r>
              <a:rPr lang="cs-CZ" altLang="cs-CZ" sz="4400" dirty="0">
                <a:effectLst/>
              </a:rPr>
              <a:t>Pepík</a:t>
            </a:r>
            <a:r>
              <a:rPr lang="en-US" altLang="cs-CZ" sz="4400" dirty="0">
                <a:effectLst/>
              </a:rPr>
              <a:t> – </a:t>
            </a:r>
            <a:r>
              <a:rPr lang="cs-CZ" altLang="cs-CZ" sz="4400" dirty="0">
                <a:effectLst/>
              </a:rPr>
              <a:t>individuální rozpočtové množiny</a:t>
            </a:r>
            <a:endParaRPr lang="cs-CZ" sz="4400" dirty="0">
              <a:effectLst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52018" y="2575719"/>
            <a:ext cx="6019800" cy="3048000"/>
            <a:chOff x="2307" y="1436"/>
            <a:chExt cx="8286" cy="4074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834" y="2009"/>
              <a:ext cx="1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834" y="4889"/>
              <a:ext cx="26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834" y="2722"/>
              <a:ext cx="1131" cy="2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307" y="2599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200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701" y="4890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100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033" y="4905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($)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77" y="2009"/>
              <a:ext cx="1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77" y="4889"/>
              <a:ext cx="26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550" y="3202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150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8873" y="4890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250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9523" y="4905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7076" y="3372"/>
              <a:ext cx="2107" cy="15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360" y="1436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Tržní statky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619" y="1466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Tržní statky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</p:grp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117730" y="5839183"/>
            <a:ext cx="1903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(</a:t>
            </a: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a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) </a:t>
            </a: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Pepíkova rozpočtová linie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379727" y="5808336"/>
            <a:ext cx="190341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(</a:t>
            </a: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b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) </a:t>
            </a: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Aniččina rozpočtová linie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506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4800" dirty="0">
                <a:effectLst/>
                <a:cs typeface="Times New Roman" pitchFamily="18" charset="0"/>
              </a:rPr>
              <a:t>Společná rozpočtová </a:t>
            </a:r>
            <a:r>
              <a:rPr lang="cs-CZ" altLang="cs-CZ" sz="4800" dirty="0" smtClean="0">
                <a:effectLst/>
                <a:cs typeface="Times New Roman" pitchFamily="18" charset="0"/>
              </a:rPr>
              <a:t>linie</a:t>
            </a:r>
            <a:endParaRPr lang="cs-CZ" sz="4800" dirty="0">
              <a:effectLst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36575" y="2395538"/>
            <a:ext cx="4021138" cy="4010025"/>
            <a:chOff x="3301" y="6558"/>
            <a:chExt cx="5613" cy="525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801" y="7235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G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301" y="7313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350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908" y="8694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F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301" y="8852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200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141" y="9315"/>
              <a:ext cx="780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Pepík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941" y="10155"/>
              <a:ext cx="78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Anička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858" y="10446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E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  <a:sym typeface="Symbol" pitchFamily="18" charset="2"/>
                </a:rPr>
                <a:t>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061" y="10834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E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801" y="11153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250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701" y="11151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100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001" y="11153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350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6521" y="11152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340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7844" y="11204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310" y="9484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150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794" y="6558"/>
              <a:ext cx="1" cy="46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794" y="11142"/>
              <a:ext cx="5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814" y="9001"/>
              <a:ext cx="1131" cy="2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816" y="9613"/>
              <a:ext cx="2138" cy="153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800" y="7432"/>
              <a:ext cx="2194" cy="157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5954" y="8961"/>
              <a:ext cx="1131" cy="21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6900" y="10778"/>
              <a:ext cx="1" cy="3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5980" y="8977"/>
              <a:ext cx="1" cy="21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3800" y="8977"/>
              <a:ext cx="216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046" y="11072"/>
              <a:ext cx="109" cy="1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3763" y="7386"/>
              <a:ext cx="109" cy="1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5930" y="8919"/>
              <a:ext cx="109" cy="1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875" y="10731"/>
              <a:ext cx="109" cy="1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765175" y="1941513"/>
            <a:ext cx="7667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Tržní statky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 ($)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953000" y="1825625"/>
            <a:ext cx="3748088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 bodě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oba věnují svůj čas práci v domácnosti.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Pokud si chtějí koupit tržní statky, práci si jako první sežene Pepík, protože je relativně produktivnější na trhu práce, což vytváří část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jejich společné rozpočtové linie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Pokud chtějí ještě více tržních statků a Pepík již věnuje celý svůj čas pracovnímu trhu (bod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), sežene si práci i Anička, což vytváří část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GF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jejich společné rozpočtové linie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180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1143000"/>
          </a:xfrm>
        </p:spPr>
        <p:txBody>
          <a:bodyPr/>
          <a:lstStyle/>
          <a:p>
            <a:pPr algn="ctr"/>
            <a:r>
              <a:rPr lang="cs-CZ" altLang="cs-CZ" sz="4800" dirty="0">
                <a:effectLst/>
              </a:rPr>
              <a:t>Kdo pracuje kde</a:t>
            </a:r>
            <a:r>
              <a:rPr lang="en-US" altLang="cs-CZ" sz="4800" dirty="0">
                <a:effectLst/>
              </a:rPr>
              <a:t>?</a:t>
            </a:r>
            <a:endParaRPr lang="cs-CZ" sz="4800" dirty="0">
              <a:effectLst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09663" y="1725613"/>
            <a:ext cx="6705600" cy="2819400"/>
            <a:chOff x="1444" y="1945"/>
            <a:chExt cx="9291" cy="342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444" y="1945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Tržní statky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935" y="2582"/>
              <a:ext cx="1" cy="2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935" y="4765"/>
              <a:ext cx="20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935" y="3129"/>
              <a:ext cx="1240" cy="4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174" y="3588"/>
              <a:ext cx="450" cy="117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448" y="1945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Tržní statky 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($)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533" y="4767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($)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599" y="4767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($)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939" y="2582"/>
              <a:ext cx="1" cy="2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939" y="4765"/>
              <a:ext cx="20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939" y="3129"/>
              <a:ext cx="1240" cy="4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6178" y="3588"/>
              <a:ext cx="450" cy="117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7514" y="1945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Tržní statky 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($)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9665" y="4767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($)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8005" y="2582"/>
              <a:ext cx="1" cy="2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8005" y="4765"/>
              <a:ext cx="20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8005" y="3129"/>
              <a:ext cx="1240" cy="4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9244" y="3588"/>
              <a:ext cx="450" cy="117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Arc 23"/>
            <p:cNvSpPr>
              <a:spLocks/>
            </p:cNvSpPr>
            <p:nvPr/>
          </p:nvSpPr>
          <p:spPr bwMode="auto">
            <a:xfrm flipH="1" flipV="1">
              <a:off x="3282" y="3479"/>
              <a:ext cx="729" cy="11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4" name="Arc 24"/>
            <p:cNvSpPr>
              <a:spLocks/>
            </p:cNvSpPr>
            <p:nvPr/>
          </p:nvSpPr>
          <p:spPr bwMode="auto">
            <a:xfrm flipH="1" flipV="1">
              <a:off x="5233" y="2861"/>
              <a:ext cx="1007" cy="6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5" name="Arc 25"/>
            <p:cNvSpPr>
              <a:spLocks/>
            </p:cNvSpPr>
            <p:nvPr/>
          </p:nvSpPr>
          <p:spPr bwMode="auto">
            <a:xfrm flipH="1" flipV="1">
              <a:off x="8887" y="2969"/>
              <a:ext cx="1178" cy="8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5644" y="3115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6249" y="3315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0059" y="3718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384" y="3920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989" y="4477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9236" y="3375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3328" y="4053"/>
              <a:ext cx="94" cy="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5650" y="3371"/>
              <a:ext cx="94" cy="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9197" y="3556"/>
              <a:ext cx="94" cy="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449263" y="4545013"/>
            <a:ext cx="2651125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Anička se specializuje na domácí práce a Pepík rozděluje svůj čas mezi trh práce a domácnost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  <a:endParaRPr kumimoji="0" lang="en-US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3505200" y="4545013"/>
            <a:ext cx="2341563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Pepík se specializuje na trh práce a Anička rozděluje svůj čas mezi trh práce a domácnost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en-US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6286500" y="4545013"/>
            <a:ext cx="202882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000" b="0" i="1" u="none" strike="noStrike" kern="0" cap="none" spc="0" normalizeH="0" baseline="0" noProof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Pepík se specializuje na trh práce a Anička se specializuje na domácí práce.</a:t>
            </a:r>
            <a:r>
              <a:rPr kumimoji="0" lang="en-US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en-US" altLang="cs-CZ" sz="2000" b="0" i="0" u="none" strike="noStrike" kern="0" cap="none" spc="0" normalizeH="0" baseline="0" noProof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910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3600" dirty="0">
                <a:effectLst/>
                <a:cs typeface="Times New Roman" pitchFamily="18" charset="0"/>
              </a:rPr>
              <a:t>Zvýšení Pepíkovy mzdy vede ke specializaci</a:t>
            </a:r>
            <a:endParaRPr lang="cs-CZ" sz="3600" dirty="0">
              <a:effectLst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897905" y="2026494"/>
            <a:ext cx="3962400" cy="4038600"/>
            <a:chOff x="658" y="738"/>
            <a:chExt cx="1778" cy="1962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658" y="738"/>
              <a:ext cx="1778" cy="1962"/>
              <a:chOff x="1645" y="1846"/>
              <a:chExt cx="4444" cy="4904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5019" y="6145"/>
                <a:ext cx="1070" cy="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Domácí </a:t>
                </a:r>
                <a:r>
                  <a:rPr lang="cs-CZ" altLang="cs-CZ" sz="1400" b="0" kern="0" dirty="0" smtClean="0">
                    <a:solidFill>
                      <a:srgbClr val="000000"/>
                    </a:solidFill>
                    <a:cs typeface="+mn-cs"/>
                  </a:rPr>
                  <a:t>práce</a:t>
                </a: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($)</a:t>
                </a: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013" y="2447"/>
                <a:ext cx="1" cy="36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2013" y="6132"/>
                <a:ext cx="367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645" y="1846"/>
                <a:ext cx="1070" cy="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Tržní statky</a:t>
                </a: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($)</a:t>
                </a: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>
                <a:off x="2013" y="5235"/>
                <a:ext cx="1534" cy="18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3530" y="5420"/>
                <a:ext cx="637" cy="69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3561" y="3702"/>
                <a:ext cx="605" cy="2432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 type="non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2013" y="3515"/>
                <a:ext cx="1534" cy="186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 type="non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8" name="Arc 13"/>
              <p:cNvSpPr>
                <a:spLocks/>
              </p:cNvSpPr>
              <p:nvPr/>
            </p:nvSpPr>
            <p:spPr bwMode="auto">
              <a:xfrm flipH="1" flipV="1">
                <a:off x="3562" y="4939"/>
                <a:ext cx="636" cy="9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9" name="Arc 14"/>
              <p:cNvSpPr>
                <a:spLocks/>
              </p:cNvSpPr>
              <p:nvPr/>
            </p:nvSpPr>
            <p:spPr bwMode="auto">
              <a:xfrm flipH="1" flipV="1">
                <a:off x="3360" y="2649"/>
                <a:ext cx="962" cy="16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3514" y="3672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auto">
              <a:xfrm>
                <a:off x="3793" y="5671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3600" y="3423"/>
                <a:ext cx="40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P</a:t>
                </a: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  <a:sym typeface="Symbol" pitchFamily="18" charset="2"/>
                  </a:rPr>
                  <a:t></a:t>
                </a:r>
                <a:endPara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4343" y="4213"/>
                <a:ext cx="40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U</a:t>
                </a: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  <a:sym typeface="Symbol" pitchFamily="18" charset="2"/>
                  </a:rPr>
                  <a:t></a:t>
                </a:r>
                <a:endPara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V="1">
                <a:off x="2834" y="3748"/>
                <a:ext cx="1" cy="14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4205" y="5736"/>
                <a:ext cx="40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U</a:t>
                </a:r>
              </a:p>
            </p:txBody>
          </p:sp>
        </p:grp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1378" y="2286"/>
              <a:ext cx="16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</a:p>
          </p:txBody>
        </p: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486400" y="2009155"/>
            <a:ext cx="29718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Před zvýšením své mzdy dělil Pepík svůj čas mezi domácnost a trh práce.</a:t>
            </a:r>
          </a:p>
          <a:p>
            <a:pPr>
              <a:spcBef>
                <a:spcPct val="50000"/>
              </a:spcBef>
            </a:pP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Zvýšení Pepíkovy mzdy posunulo domácnost z bodu 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do bodu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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Pepík se plně specializuje na trh práce.</a:t>
            </a:r>
            <a:endParaRPr lang="en-US" altLang="cs-CZ" sz="2400" b="0" dirty="0" smtClean="0">
              <a:solidFill>
                <a:srgbClr val="275093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797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772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4000" dirty="0">
                <a:effectLst/>
                <a:cs typeface="Times New Roman" pitchFamily="18" charset="0"/>
              </a:rPr>
              <a:t>Zvýšení Aniččiny produktivity v domácnosti vede ke specializaci</a:t>
            </a:r>
            <a:endParaRPr lang="cs-CZ" sz="4000" dirty="0">
              <a:effectLst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66800" y="2286000"/>
            <a:ext cx="3886200" cy="3886200"/>
            <a:chOff x="6120" y="1815"/>
            <a:chExt cx="4583" cy="490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9633" y="6114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6627" y="2416"/>
              <a:ext cx="1" cy="3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627" y="6101"/>
              <a:ext cx="367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120" y="1815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Tržní statky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9978" y="4785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  <a:sym typeface="Symbol" pitchFamily="18" charset="2"/>
                </a:rPr>
                <a:t>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9144" y="4507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  <a:sym typeface="Symbol" pitchFamily="18" charset="2"/>
                </a:rPr>
                <a:t>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177" y="4336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6627" y="3965"/>
              <a:ext cx="651" cy="8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278" y="4801"/>
              <a:ext cx="279" cy="1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6627" y="3965"/>
              <a:ext cx="2494" cy="82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9089" y="4785"/>
              <a:ext cx="279" cy="131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Arc 16"/>
            <p:cNvSpPr>
              <a:spLocks/>
            </p:cNvSpPr>
            <p:nvPr/>
          </p:nvSpPr>
          <p:spPr bwMode="auto">
            <a:xfrm flipH="1" flipV="1">
              <a:off x="6875" y="3743"/>
              <a:ext cx="821" cy="1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7" name="Arc 17"/>
            <p:cNvSpPr>
              <a:spLocks/>
            </p:cNvSpPr>
            <p:nvPr/>
          </p:nvSpPr>
          <p:spPr bwMode="auto">
            <a:xfrm flipH="1" flipV="1">
              <a:off x="8423" y="3934"/>
              <a:ext cx="1519" cy="1007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7091" y="4524"/>
              <a:ext cx="94" cy="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9058" y="4740"/>
              <a:ext cx="94" cy="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7587" y="5436"/>
              <a:ext cx="1503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7643" y="4699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</a:p>
          </p:txBody>
        </p:sp>
      </p:grp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299840" y="2286000"/>
            <a:ext cx="355249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Před zvýšením své produktivity v domácnosti dělila Anička svůj čas mezi domácnost a trh práce.</a:t>
            </a:r>
          </a:p>
          <a:p>
            <a:pPr>
              <a:spcBef>
                <a:spcPct val="50000"/>
              </a:spcBef>
            </a:pP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Zvýšení Aniččiny produktivity v domácnosti posunulo domácnost z bodu 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do bodu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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Anička se plně specializuje na domácí práce.</a:t>
            </a:r>
          </a:p>
        </p:txBody>
      </p:sp>
    </p:spTree>
    <p:extLst>
      <p:ext uri="{BB962C8B-B14F-4D97-AF65-F5344CB8AC3E}">
        <p14:creationId xmlns:p14="http://schemas.microsoft.com/office/powerpoint/2010/main" val="25871673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990600"/>
          </a:xfrm>
        </p:spPr>
        <p:txBody>
          <a:bodyPr/>
          <a:lstStyle/>
          <a:p>
            <a:pPr algn="ctr"/>
            <a:r>
              <a:rPr lang="cs-CZ" altLang="cs-CZ" sz="4800" dirty="0">
                <a:effectLst/>
                <a:cs typeface="Times New Roman" pitchFamily="18" charset="0"/>
              </a:rPr>
              <a:t>Porodnost</a:t>
            </a:r>
            <a:endParaRPr lang="cs-CZ" sz="48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905000"/>
            <a:ext cx="8534400" cy="42973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cs-CZ" sz="2800" dirty="0"/>
              <a:t>Malthus</a:t>
            </a:r>
            <a:r>
              <a:rPr lang="cs-CZ" altLang="cs-CZ" sz="2800" dirty="0"/>
              <a:t>ova</a:t>
            </a:r>
            <a:r>
              <a:rPr lang="en-US" altLang="cs-CZ" sz="2800" dirty="0"/>
              <a:t> </a:t>
            </a:r>
            <a:r>
              <a:rPr lang="cs-CZ" altLang="cs-CZ" sz="2800" dirty="0"/>
              <a:t>teorie porodnosti: s růstem příjmu chtějí rodiny více dětí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zdůrazňuje pouze důchodový efekt </a:t>
            </a:r>
            <a:endParaRPr lang="cs-CZ" altLang="cs-CZ" sz="2800" dirty="0" smtClean="0"/>
          </a:p>
          <a:p>
            <a:pPr>
              <a:lnSpc>
                <a:spcPct val="120000"/>
              </a:lnSpc>
            </a:pPr>
            <a:r>
              <a:rPr lang="cs-CZ" altLang="cs-CZ" sz="2800" dirty="0" smtClean="0"/>
              <a:t>Růst </a:t>
            </a:r>
            <a:r>
              <a:rPr lang="cs-CZ" altLang="cs-CZ" sz="2800" dirty="0"/>
              <a:t>příjmu ovšem také pro člověka zvyšuje hodnotu jeho času a tím pádem také zvyšuje náklady příležitosti výchovy dětí, kvůli které musí člověk opustit trh práce.</a:t>
            </a:r>
            <a:endParaRPr lang="en-US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771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1143000"/>
          </a:xfrm>
        </p:spPr>
        <p:txBody>
          <a:bodyPr/>
          <a:lstStyle/>
          <a:p>
            <a:pPr algn="ctr"/>
            <a:r>
              <a:rPr lang="cs-CZ" altLang="cs-CZ" sz="4800" dirty="0">
                <a:effectLst/>
              </a:rPr>
              <a:t>Rozhodování o počtu dětí</a:t>
            </a:r>
            <a:endParaRPr lang="cs-CZ" sz="4800" dirty="0">
              <a:effectLst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75819" y="2005013"/>
            <a:ext cx="4419600" cy="4484687"/>
            <a:chOff x="3840" y="1705"/>
            <a:chExt cx="5581" cy="4980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4260" y="2222"/>
              <a:ext cx="1" cy="38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260" y="6077"/>
              <a:ext cx="39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260" y="3077"/>
              <a:ext cx="2941" cy="300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Arc 8"/>
            <p:cNvSpPr>
              <a:spLocks/>
            </p:cNvSpPr>
            <p:nvPr/>
          </p:nvSpPr>
          <p:spPr bwMode="auto">
            <a:xfrm flipH="1" flipV="1">
              <a:off x="5010" y="2433"/>
              <a:ext cx="2326" cy="2956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15" y="1705"/>
              <a:ext cx="109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Spotřeba statků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840" y="2927"/>
              <a:ext cx="61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I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X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074" y="6190"/>
              <a:ext cx="1111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Počet dětí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970" y="4367"/>
              <a:ext cx="28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25" y="5193"/>
              <a:ext cx="199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Indif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erenční křivka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730" y="6077"/>
              <a:ext cx="28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3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005" y="6077"/>
              <a:ext cx="61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I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N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5820" y="4697"/>
              <a:ext cx="1" cy="13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5760" y="4592"/>
              <a:ext cx="136" cy="136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334000" y="2286000"/>
            <a:ext cx="33528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Užitek domácnosti závisí na počtu dětí a spotřebě statků.</a:t>
            </a:r>
          </a:p>
          <a:p>
            <a:pPr>
              <a:spcBef>
                <a:spcPct val="50000"/>
              </a:spcBef>
            </a:pP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Domácnost, která maximalizuje užitek, si vybere bod 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a</a:t>
            </a: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bude mít tři děti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400" b="0" dirty="0" smtClean="0">
                <a:solidFill>
                  <a:srgbClr val="275093"/>
                </a:solidFill>
                <a:latin typeface="Verdana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0454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140676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3600" dirty="0">
                <a:effectLst/>
              </a:rPr>
              <a:t>Dopad zvýšení příjmu a nákladů na výchovu dětí na rozhodování o počtu dětí</a:t>
            </a:r>
            <a:endParaRPr lang="cs-CZ" sz="3600" dirty="0">
              <a:effectLst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721643" y="2612231"/>
            <a:ext cx="1588" cy="255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721643" y="5169693"/>
            <a:ext cx="22685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Arc 7"/>
          <p:cNvSpPr>
            <a:spLocks/>
          </p:cNvSpPr>
          <p:nvPr/>
        </p:nvSpPr>
        <p:spPr bwMode="auto">
          <a:xfrm flipH="1" flipV="1">
            <a:off x="2169318" y="3826668"/>
            <a:ext cx="960438" cy="9953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713706" y="3766343"/>
            <a:ext cx="1327150" cy="1404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731168" y="3045618"/>
            <a:ext cx="2009775" cy="21256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" name="Arc 10"/>
          <p:cNvSpPr>
            <a:spLocks/>
          </p:cNvSpPr>
          <p:nvPr/>
        </p:nvSpPr>
        <p:spPr bwMode="auto">
          <a:xfrm flipH="1" flipV="1">
            <a:off x="2432843" y="3369468"/>
            <a:ext cx="952500" cy="996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038056" y="4506118"/>
            <a:ext cx="26828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U</a:t>
            </a:r>
            <a:r>
              <a:rPr lang="en-US" altLang="cs-CZ" sz="1200" b="0" baseline="-250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0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058318" y="4828381"/>
            <a:ext cx="2667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U</a:t>
            </a:r>
            <a:r>
              <a:rPr lang="en-US" altLang="cs-CZ" sz="1200" b="0" baseline="-250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0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363493" y="3840956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U</a:t>
            </a:r>
            <a:r>
              <a:rPr lang="en-US" altLang="cs-CZ" sz="1200" b="0" baseline="-250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1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401218" y="4239418"/>
            <a:ext cx="2667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U</a:t>
            </a:r>
            <a:r>
              <a:rPr lang="en-US" altLang="cs-CZ" sz="1200" b="0" baseline="-250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1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88393" y="4321968"/>
            <a:ext cx="2682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P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674518" y="3513931"/>
            <a:ext cx="2000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P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709068" y="3885406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R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691606" y="5169693"/>
            <a:ext cx="12541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397918" y="5169693"/>
            <a:ext cx="12541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3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658393" y="5198268"/>
            <a:ext cx="774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Počet dětí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636293" y="2378868"/>
            <a:ext cx="129381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Spotřeba statků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483518" y="2397918"/>
            <a:ext cx="12890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Spotřeba statků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760118" y="2607468"/>
            <a:ext cx="1588" cy="261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760118" y="5198268"/>
            <a:ext cx="2320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4" name="Arc 25"/>
          <p:cNvSpPr>
            <a:spLocks/>
          </p:cNvSpPr>
          <p:nvPr/>
        </p:nvSpPr>
        <p:spPr bwMode="auto">
          <a:xfrm flipH="1" flipV="1">
            <a:off x="5022056" y="3325018"/>
            <a:ext cx="1008062" cy="12811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4802981" y="2844006"/>
            <a:ext cx="2254250" cy="2360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6" name="Arc 27"/>
          <p:cNvSpPr>
            <a:spLocks/>
          </p:cNvSpPr>
          <p:nvPr/>
        </p:nvSpPr>
        <p:spPr bwMode="auto">
          <a:xfrm flipH="1" flipV="1">
            <a:off x="5350668" y="2982118"/>
            <a:ext cx="952500" cy="996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6053931" y="4942681"/>
            <a:ext cx="20161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D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5109368" y="3579018"/>
            <a:ext cx="2667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R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5295106" y="5206206"/>
            <a:ext cx="1254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5022056" y="5214143"/>
            <a:ext cx="2508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1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5672931" y="5210968"/>
            <a:ext cx="125412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3</a:t>
            </a: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6695281" y="5201443"/>
            <a:ext cx="774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Počet dětí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4804568" y="2832893"/>
            <a:ext cx="658813" cy="23637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4998243" y="3920331"/>
            <a:ext cx="1052513" cy="1103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5410993" y="4133056"/>
            <a:ext cx="2317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Q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4226718" y="2721768"/>
            <a:ext cx="520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I/P</a:t>
            </a:r>
            <a:r>
              <a:rPr lang="en-US" altLang="cs-CZ" sz="1200" b="0" i="1" baseline="-250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X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439193" y="4518818"/>
            <a:ext cx="1588" cy="66675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2734468" y="4099718"/>
            <a:ext cx="1588" cy="1076325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064918" y="3775868"/>
            <a:ext cx="0" cy="1419225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369718" y="4337843"/>
            <a:ext cx="0" cy="85725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V="1">
            <a:off x="1962943" y="3415506"/>
            <a:ext cx="1588" cy="51435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med" len="sm"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1940718" y="5807868"/>
            <a:ext cx="204946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(</a:t>
            </a:r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a</a:t>
            </a:r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) </a:t>
            </a:r>
            <a:r>
              <a:rPr lang="cs-CZ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Zvýšení příjmu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4988718" y="5807868"/>
            <a:ext cx="20685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(</a:t>
            </a:r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b</a:t>
            </a:r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) </a:t>
            </a:r>
            <a:r>
              <a:rPr lang="cs-CZ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Zvýšení nákladů výchovy dětí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4" name="Oval 45"/>
          <p:cNvSpPr>
            <a:spLocks noChangeArrowheads="1"/>
          </p:cNvSpPr>
          <p:nvPr/>
        </p:nvSpPr>
        <p:spPr bwMode="auto">
          <a:xfrm flipV="1">
            <a:off x="5615781" y="3688556"/>
            <a:ext cx="65087" cy="635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45" name="Oval 46"/>
          <p:cNvSpPr>
            <a:spLocks noChangeArrowheads="1"/>
          </p:cNvSpPr>
          <p:nvPr/>
        </p:nvSpPr>
        <p:spPr bwMode="auto">
          <a:xfrm flipV="1">
            <a:off x="5350668" y="4269581"/>
            <a:ext cx="65088" cy="65087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46" name="Oval 47"/>
          <p:cNvSpPr>
            <a:spLocks noChangeArrowheads="1"/>
          </p:cNvSpPr>
          <p:nvPr/>
        </p:nvSpPr>
        <p:spPr bwMode="auto">
          <a:xfrm flipV="1">
            <a:off x="5036343" y="3669506"/>
            <a:ext cx="65088" cy="635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47" name="Oval 48"/>
          <p:cNvSpPr>
            <a:spLocks noChangeArrowheads="1"/>
          </p:cNvSpPr>
          <p:nvPr/>
        </p:nvSpPr>
        <p:spPr bwMode="auto">
          <a:xfrm flipV="1">
            <a:off x="2707481" y="4072731"/>
            <a:ext cx="65087" cy="65087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48" name="Line 40"/>
          <p:cNvSpPr>
            <a:spLocks noChangeShapeType="1"/>
          </p:cNvSpPr>
          <p:nvPr/>
        </p:nvSpPr>
        <p:spPr bwMode="auto">
          <a:xfrm>
            <a:off x="5647531" y="3733006"/>
            <a:ext cx="34925" cy="1489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9514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1219200"/>
          </a:xfrm>
        </p:spPr>
        <p:txBody>
          <a:bodyPr/>
          <a:lstStyle/>
          <a:p>
            <a:r>
              <a:rPr lang="en-US" altLang="cs-CZ" sz="4000" dirty="0" err="1">
                <a:effectLst/>
              </a:rPr>
              <a:t>Odhady</a:t>
            </a:r>
            <a:r>
              <a:rPr lang="en-US" altLang="cs-CZ" sz="4000" dirty="0">
                <a:effectLst/>
              </a:rPr>
              <a:t> elasticity nab</a:t>
            </a:r>
            <a:r>
              <a:rPr lang="cs-CZ" altLang="cs-CZ" sz="4000" dirty="0" err="1">
                <a:effectLst/>
              </a:rPr>
              <a:t>ídky</a:t>
            </a:r>
            <a:r>
              <a:rPr lang="cs-CZ" altLang="cs-CZ" sz="4000" dirty="0">
                <a:effectLst/>
              </a:rPr>
              <a:t>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600" dirty="0" smtClean="0"/>
              <a:t>Odhadnuté hodnoty silně závisí na metodě odhadu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600" dirty="0"/>
              <a:t>m</a:t>
            </a:r>
            <a:r>
              <a:rPr lang="cs-CZ" sz="2600" dirty="0" smtClean="0"/>
              <a:t>ikro vs. makro odhady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/>
              <a:t>data o jednotlivcích vs. agregátní makroekonomická data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 err="1" smtClean="0"/>
              <a:t>extensive</a:t>
            </a:r>
            <a:r>
              <a:rPr lang="cs-CZ" sz="2400" dirty="0" smtClean="0"/>
              <a:t> </a:t>
            </a:r>
            <a:r>
              <a:rPr lang="cs-CZ" sz="2400" dirty="0" err="1" smtClean="0"/>
              <a:t>margin</a:t>
            </a:r>
            <a:r>
              <a:rPr lang="cs-CZ" sz="2400" dirty="0" smtClean="0"/>
              <a:t> vs. </a:t>
            </a:r>
            <a:r>
              <a:rPr lang="cs-CZ" sz="2400" dirty="0" err="1" smtClean="0"/>
              <a:t>intensive</a:t>
            </a:r>
            <a:r>
              <a:rPr lang="cs-CZ" sz="2400" dirty="0" smtClean="0"/>
              <a:t> </a:t>
            </a:r>
            <a:r>
              <a:rPr lang="cs-CZ" sz="2400" dirty="0" err="1" smtClean="0"/>
              <a:t>margin</a:t>
            </a:r>
            <a:r>
              <a:rPr lang="cs-CZ" sz="2400" dirty="0" smtClean="0"/>
              <a:t> vs. celkové hodiny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/>
              <a:t>změna počtu pracovníků vs. změna počtu odpracovaných hodin stávajících pracovníků vs. </a:t>
            </a:r>
            <a:r>
              <a:rPr lang="cs-CZ" sz="2000" dirty="0"/>
              <a:t>c</a:t>
            </a:r>
            <a:r>
              <a:rPr lang="cs-CZ" sz="2000" dirty="0" smtClean="0"/>
              <a:t>elková změna počtu odpracovaných hodin 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 smtClean="0"/>
              <a:t>průřezové odhady vs. </a:t>
            </a:r>
            <a:r>
              <a:rPr lang="cs-CZ" sz="2400" dirty="0" err="1"/>
              <a:t>m</a:t>
            </a:r>
            <a:r>
              <a:rPr lang="cs-CZ" sz="2400" dirty="0" err="1" smtClean="0"/>
              <a:t>ezičasové</a:t>
            </a:r>
            <a:r>
              <a:rPr lang="cs-CZ" sz="2400" dirty="0" smtClean="0"/>
              <a:t> odhady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err="1" smtClean="0"/>
              <a:t>Hicksovská</a:t>
            </a:r>
            <a:r>
              <a:rPr lang="cs-CZ" sz="2000" dirty="0" smtClean="0"/>
              <a:t> vs. </a:t>
            </a:r>
            <a:r>
              <a:rPr lang="cs-CZ" sz="2000" dirty="0" err="1" smtClean="0"/>
              <a:t>Frischova</a:t>
            </a:r>
            <a:r>
              <a:rPr lang="cs-CZ" sz="2000" dirty="0" smtClean="0"/>
              <a:t> elasticita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cs-CZ" sz="2400" dirty="0"/>
          </a:p>
          <a:p>
            <a:pPr>
              <a:spcBef>
                <a:spcPts val="1200"/>
              </a:spcBef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69302115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879232"/>
          </a:xfrm>
        </p:spPr>
        <p:txBody>
          <a:bodyPr/>
          <a:lstStyle/>
          <a:p>
            <a:r>
              <a:rPr lang="cs-CZ" altLang="cs-CZ" sz="4000" dirty="0">
                <a:effectLst/>
              </a:rPr>
              <a:t>Odhady elasticity nabídky práce 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5105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400" dirty="0"/>
              <a:t>E</a:t>
            </a:r>
            <a:r>
              <a:rPr lang="cs-CZ" sz="2400" dirty="0" err="1"/>
              <a:t>mpirické</a:t>
            </a:r>
            <a:r>
              <a:rPr lang="cs-CZ" sz="2400" dirty="0"/>
              <a:t> studie </a:t>
            </a:r>
            <a:r>
              <a:rPr lang="cs-CZ" sz="2400" dirty="0" smtClean="0"/>
              <a:t>často </a:t>
            </a:r>
            <a:r>
              <a:rPr lang="cs-CZ" sz="2400" dirty="0"/>
              <a:t>vycházejí z regresního modelu</a:t>
            </a:r>
            <a:r>
              <a:rPr lang="en-US" sz="2400" dirty="0"/>
              <a:t> </a:t>
            </a:r>
            <a:endParaRPr lang="cs-CZ" sz="2400" dirty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cs-CZ" sz="2400" i="1" dirty="0"/>
              <a:t> </a:t>
            </a:r>
            <a:r>
              <a:rPr lang="cs-CZ" sz="2400" i="1" dirty="0" smtClean="0"/>
              <a:t>                  </a:t>
            </a:r>
            <a:r>
              <a:rPr lang="cs-CZ" sz="2400" i="1" dirty="0" err="1" smtClean="0"/>
              <a:t>h</a:t>
            </a:r>
            <a:r>
              <a:rPr lang="cs-CZ" sz="2400" i="1" baseline="-25000" dirty="0" err="1" smtClean="0"/>
              <a:t>i</a:t>
            </a:r>
            <a:r>
              <a:rPr lang="cs-CZ" sz="2400" i="1" dirty="0" smtClean="0"/>
              <a:t> </a:t>
            </a:r>
            <a:r>
              <a:rPr lang="cs-CZ" sz="2400" i="1" dirty="0"/>
              <a:t>= </a:t>
            </a:r>
            <a:r>
              <a:rPr lang="el-GR" sz="2400" i="1" dirty="0"/>
              <a:t>β</a:t>
            </a:r>
            <a:r>
              <a:rPr lang="cs-CZ" sz="2400" i="1" dirty="0" err="1"/>
              <a:t>w</a:t>
            </a:r>
            <a:r>
              <a:rPr lang="cs-CZ" sz="2400" i="1" baseline="-25000" dirty="0" err="1"/>
              <a:t>i</a:t>
            </a:r>
            <a:r>
              <a:rPr lang="cs-CZ" sz="2400" i="1" dirty="0"/>
              <a:t> + </a:t>
            </a:r>
            <a:r>
              <a:rPr lang="el-GR" sz="2400" i="1" dirty="0"/>
              <a:t>γ</a:t>
            </a:r>
            <a:r>
              <a:rPr lang="cs-CZ" sz="2400" i="1" dirty="0" err="1"/>
              <a:t>V</a:t>
            </a:r>
            <a:r>
              <a:rPr lang="cs-CZ" sz="2400" i="1" baseline="-25000" dirty="0" err="1"/>
              <a:t>i</a:t>
            </a:r>
            <a:r>
              <a:rPr lang="cs-CZ" sz="2400" i="1" baseline="-25000" dirty="0"/>
              <a:t> </a:t>
            </a:r>
            <a:r>
              <a:rPr lang="cs-CZ" sz="2400" i="1" dirty="0"/>
              <a:t> + </a:t>
            </a:r>
            <a:r>
              <a:rPr lang="cs-CZ" sz="2400" dirty="0"/>
              <a:t>ostatní </a:t>
            </a:r>
            <a:r>
              <a:rPr lang="cs-CZ" sz="2400" dirty="0" smtClean="0"/>
              <a:t>proměnné</a:t>
            </a:r>
            <a:r>
              <a:rPr lang="cs-CZ" sz="2400" dirty="0"/>
              <a:t>	</a:t>
            </a:r>
          </a:p>
          <a:p>
            <a:pPr>
              <a:spcBef>
                <a:spcPts val="1200"/>
              </a:spcBef>
              <a:defRPr/>
            </a:pPr>
            <a:r>
              <a:rPr lang="cs-CZ" sz="2400" i="1" dirty="0" err="1" smtClean="0"/>
              <a:t>h</a:t>
            </a:r>
            <a:r>
              <a:rPr lang="cs-CZ" sz="2400" i="1" baseline="-25000" dirty="0" err="1" smtClean="0"/>
              <a:t>i</a:t>
            </a:r>
            <a:r>
              <a:rPr lang="cs-CZ" sz="2400" i="1" dirty="0" smtClean="0"/>
              <a:t> </a:t>
            </a:r>
            <a:r>
              <a:rPr lang="cs-CZ" sz="2400" dirty="0"/>
              <a:t>je počet </a:t>
            </a:r>
            <a:r>
              <a:rPr lang="cs-CZ" sz="2400" dirty="0" smtClean="0"/>
              <a:t>hodin práce pracovníka </a:t>
            </a:r>
            <a:r>
              <a:rPr lang="cs-CZ" sz="2400" i="1" dirty="0" smtClean="0"/>
              <a:t>i</a:t>
            </a:r>
            <a:r>
              <a:rPr lang="cs-CZ" sz="2400" dirty="0" smtClean="0"/>
              <a:t>, </a:t>
            </a:r>
            <a:r>
              <a:rPr lang="cs-CZ" sz="2400" i="1" dirty="0" err="1" smtClean="0"/>
              <a:t>w</a:t>
            </a:r>
            <a:r>
              <a:rPr lang="cs-CZ" sz="2400" i="1" baseline="-25000" dirty="0" err="1" smtClean="0"/>
              <a:t>i</a:t>
            </a:r>
            <a:r>
              <a:rPr lang="cs-CZ" sz="2400" i="1" dirty="0" smtClean="0"/>
              <a:t> </a:t>
            </a:r>
            <a:r>
              <a:rPr lang="cs-CZ" sz="2400" dirty="0" smtClean="0"/>
              <a:t>jeho </a:t>
            </a:r>
            <a:r>
              <a:rPr lang="cs-CZ" sz="2400" dirty="0"/>
              <a:t>mzdová sazba </a:t>
            </a:r>
            <a:r>
              <a:rPr lang="cs-CZ" sz="2400" dirty="0" smtClean="0"/>
              <a:t>a </a:t>
            </a:r>
            <a:r>
              <a:rPr lang="cs-CZ" sz="2400" i="1" dirty="0" err="1" smtClean="0"/>
              <a:t>V</a:t>
            </a:r>
            <a:r>
              <a:rPr lang="cs-CZ" sz="2400" i="1" baseline="-25000" dirty="0" err="1" smtClean="0"/>
              <a:t>i</a:t>
            </a:r>
            <a:r>
              <a:rPr lang="cs-CZ" sz="2400" i="1" dirty="0"/>
              <a:t> </a:t>
            </a:r>
            <a:r>
              <a:rPr lang="cs-CZ" sz="2400" dirty="0" smtClean="0"/>
              <a:t>jeho </a:t>
            </a:r>
            <a:r>
              <a:rPr lang="cs-CZ" sz="2400" dirty="0"/>
              <a:t>nepracovní příjem</a:t>
            </a:r>
            <a:r>
              <a:rPr lang="cs-CZ" sz="2400" dirty="0" smtClean="0"/>
              <a:t>.</a:t>
            </a:r>
            <a:endParaRPr lang="cs-CZ" sz="2400" dirty="0"/>
          </a:p>
          <a:p>
            <a:pPr>
              <a:spcBef>
                <a:spcPts val="1200"/>
              </a:spcBef>
              <a:defRPr/>
            </a:pPr>
            <a:r>
              <a:rPr lang="en-US" sz="2400" dirty="0"/>
              <a:t>k</a:t>
            </a:r>
            <a:r>
              <a:rPr lang="cs-CZ" sz="2400" dirty="0" err="1"/>
              <a:t>oeficient</a:t>
            </a:r>
            <a:r>
              <a:rPr lang="cs-CZ" sz="2400" dirty="0"/>
              <a:t> </a:t>
            </a:r>
            <a:r>
              <a:rPr lang="el-GR" sz="2400" i="1" dirty="0"/>
              <a:t>β</a:t>
            </a:r>
            <a:r>
              <a:rPr lang="cs-CZ" sz="2400" dirty="0"/>
              <a:t> měří elasticitu nabídky práce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err="1"/>
              <a:t>pokud</a:t>
            </a:r>
            <a:r>
              <a:rPr lang="en-US" sz="2000" i="1" dirty="0"/>
              <a:t> </a:t>
            </a:r>
            <a:r>
              <a:rPr lang="el-GR" sz="2000" i="1" dirty="0"/>
              <a:t>β</a:t>
            </a:r>
            <a:r>
              <a:rPr lang="cs-CZ" sz="2000" dirty="0"/>
              <a:t> &lt; 0, </a:t>
            </a:r>
            <a:r>
              <a:rPr lang="en-US" sz="2000" dirty="0" err="1"/>
              <a:t>pak</a:t>
            </a:r>
            <a:r>
              <a:rPr lang="cs-CZ" sz="2000" dirty="0"/>
              <a:t> převažuje důchodový efekt nad substitučním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err="1"/>
              <a:t>pokud</a:t>
            </a:r>
            <a:r>
              <a:rPr lang="en-US" sz="2000" i="1" dirty="0"/>
              <a:t> </a:t>
            </a:r>
            <a:r>
              <a:rPr lang="el-GR" sz="2000" i="1" dirty="0"/>
              <a:t>β</a:t>
            </a:r>
            <a:r>
              <a:rPr lang="cs-CZ" sz="2000" dirty="0"/>
              <a:t> &gt; 0, p</a:t>
            </a:r>
            <a:r>
              <a:rPr lang="en-US" sz="2000" dirty="0" err="1"/>
              <a:t>ak</a:t>
            </a:r>
            <a:r>
              <a:rPr lang="cs-CZ" sz="2000" dirty="0"/>
              <a:t> převažuje substituční efekt nad </a:t>
            </a:r>
            <a:r>
              <a:rPr lang="cs-CZ" sz="2000" dirty="0" smtClean="0"/>
              <a:t>důchodovým</a:t>
            </a:r>
            <a:endParaRPr lang="cs-CZ" sz="2400" dirty="0"/>
          </a:p>
          <a:p>
            <a:pPr>
              <a:spcBef>
                <a:spcPts val="1200"/>
              </a:spcBef>
              <a:defRPr/>
            </a:pPr>
            <a:r>
              <a:rPr lang="en-US" sz="2400" dirty="0"/>
              <a:t>k</a:t>
            </a:r>
            <a:r>
              <a:rPr lang="cs-CZ" sz="2400" dirty="0" err="1"/>
              <a:t>oeficient</a:t>
            </a:r>
            <a:r>
              <a:rPr lang="cs-CZ" sz="2400" dirty="0"/>
              <a:t> </a:t>
            </a:r>
            <a:r>
              <a:rPr lang="el-GR" sz="2400" i="1" dirty="0"/>
              <a:t>γ</a:t>
            </a:r>
            <a:r>
              <a:rPr lang="cs-CZ" sz="2400" dirty="0"/>
              <a:t> vysvětluje vliv zvýšení nepracovního příjmu na počet odpracovaných hodin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err="1"/>
              <a:t>pokud</a:t>
            </a:r>
            <a:r>
              <a:rPr lang="en-US" sz="2000" i="1" dirty="0"/>
              <a:t> </a:t>
            </a:r>
            <a:r>
              <a:rPr lang="el-GR" sz="2000" i="1" dirty="0"/>
              <a:t>γ</a:t>
            </a:r>
            <a:r>
              <a:rPr lang="cs-CZ" sz="2000" i="1" dirty="0"/>
              <a:t> </a:t>
            </a:r>
            <a:r>
              <a:rPr lang="cs-CZ" sz="2000" dirty="0"/>
              <a:t>&lt; 0, p</a:t>
            </a:r>
            <a:r>
              <a:rPr lang="en-US" sz="2000" dirty="0" err="1"/>
              <a:t>ak</a:t>
            </a:r>
            <a:r>
              <a:rPr lang="cs-CZ" sz="2000" dirty="0"/>
              <a:t> volný čas</a:t>
            </a:r>
            <a:r>
              <a:rPr lang="en-US" sz="2000" dirty="0"/>
              <a:t> je</a:t>
            </a:r>
            <a:r>
              <a:rPr lang="cs-CZ" sz="2000" dirty="0"/>
              <a:t> normální </a:t>
            </a:r>
            <a:r>
              <a:rPr lang="cs-CZ" sz="2000" dirty="0" smtClean="0"/>
              <a:t>statek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00315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914400"/>
          </a:xfrm>
        </p:spPr>
        <p:txBody>
          <a:bodyPr/>
          <a:lstStyle/>
          <a:p>
            <a:pPr algn="ctr"/>
            <a:r>
              <a:rPr lang="en-US" altLang="cs-CZ" sz="4000" dirty="0" err="1">
                <a:effectLst/>
              </a:rPr>
              <a:t>Odhady</a:t>
            </a:r>
            <a:r>
              <a:rPr lang="en-US" altLang="cs-CZ" sz="4000" dirty="0">
                <a:effectLst/>
              </a:rPr>
              <a:t> elasticity nab</a:t>
            </a:r>
            <a:r>
              <a:rPr lang="cs-CZ" altLang="cs-CZ" sz="4000" dirty="0" err="1">
                <a:effectLst/>
              </a:rPr>
              <a:t>ídky</a:t>
            </a:r>
            <a:r>
              <a:rPr lang="cs-CZ" altLang="cs-CZ" sz="4000" dirty="0">
                <a:effectLst/>
              </a:rPr>
              <a:t> práce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cs-CZ" altLang="cs-CZ" sz="2400" dirty="0" smtClean="0"/>
              <a:t>velká </a:t>
            </a:r>
            <a:r>
              <a:rPr lang="cs-CZ" altLang="cs-CZ" sz="2400" dirty="0"/>
              <a:t>variabilita v </a:t>
            </a:r>
            <a:r>
              <a:rPr lang="cs-CZ" altLang="cs-CZ" sz="2400" dirty="0" smtClean="0"/>
              <a:t>odhadech</a:t>
            </a:r>
            <a:endParaRPr lang="cs-CZ" altLang="cs-CZ" sz="240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altLang="cs-CZ" sz="2400" dirty="0"/>
              <a:t>“</a:t>
            </a:r>
            <a:r>
              <a:rPr lang="cs-CZ" altLang="cs-CZ" sz="2400" dirty="0"/>
              <a:t>konsenzuální</a:t>
            </a:r>
            <a:r>
              <a:rPr lang="en-US" altLang="cs-CZ" sz="2400" dirty="0"/>
              <a:t>”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odhad podle </a:t>
            </a:r>
            <a:r>
              <a:rPr lang="cs-CZ" altLang="cs-CZ" sz="2400" dirty="0" err="1" smtClean="0"/>
              <a:t>Borjase</a:t>
            </a:r>
            <a:r>
              <a:rPr lang="cs-CZ" altLang="cs-CZ" sz="2400" dirty="0" smtClean="0"/>
              <a:t>: </a:t>
            </a:r>
            <a:r>
              <a:rPr lang="cs-CZ" altLang="cs-CZ" sz="2400" dirty="0"/>
              <a:t>- 0.1 </a:t>
            </a:r>
            <a:endParaRPr lang="cs-CZ" altLang="cs-CZ" sz="2400" dirty="0" smtClean="0"/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cs-CZ" altLang="cs-CZ" sz="2000" dirty="0" smtClean="0"/>
              <a:t>muži </a:t>
            </a:r>
            <a:r>
              <a:rPr lang="cs-CZ" altLang="cs-CZ" sz="2000" dirty="0"/>
              <a:t>- prime </a:t>
            </a:r>
            <a:r>
              <a:rPr lang="cs-CZ" altLang="cs-CZ" sz="2000" dirty="0" err="1" smtClean="0"/>
              <a:t>age</a:t>
            </a:r>
            <a:r>
              <a:rPr lang="cs-CZ" altLang="cs-CZ" sz="2000" dirty="0"/>
              <a:t>, průřezová mikro </a:t>
            </a:r>
            <a:r>
              <a:rPr lang="cs-CZ" altLang="cs-CZ" sz="2000" dirty="0" smtClean="0"/>
              <a:t>data</a:t>
            </a:r>
            <a:endParaRPr lang="cs-CZ" altLang="cs-CZ" sz="2000" dirty="0"/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cs-CZ" altLang="cs-CZ" sz="2000" dirty="0"/>
              <a:t>dominuje důchodový efekt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cs-CZ" altLang="cs-CZ" sz="2000" dirty="0"/>
              <a:t>vysvětluje to pokles odpracovaných hodin mezi </a:t>
            </a:r>
            <a:r>
              <a:rPr lang="cs-CZ" altLang="cs-CZ" sz="2000" dirty="0" smtClean="0"/>
              <a:t>roky 1900 </a:t>
            </a:r>
            <a:r>
              <a:rPr lang="cs-CZ" altLang="cs-CZ" sz="2000" dirty="0"/>
              <a:t>a 2000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cs-CZ" altLang="cs-CZ" sz="2000" dirty="0"/>
              <a:t>nabídka práce </a:t>
            </a:r>
            <a:r>
              <a:rPr lang="cs-CZ" altLang="cs-CZ" sz="2000" dirty="0" smtClean="0"/>
              <a:t>je neelastická</a:t>
            </a:r>
            <a:endParaRPr lang="cs-CZ" altLang="cs-CZ" sz="200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cs-CZ" altLang="cs-CZ" sz="2400" dirty="0"/>
              <a:t>Jak se prodlužuje zkoumané časové období, nabídka práce se stává </a:t>
            </a:r>
            <a:r>
              <a:rPr lang="cs-CZ" altLang="cs-CZ" sz="2400" dirty="0" smtClean="0"/>
              <a:t>elastičtější</a:t>
            </a:r>
            <a:endParaRPr lang="en-US" altLang="cs-CZ" sz="2400" dirty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cs-CZ" altLang="cs-CZ" sz="2400" dirty="0"/>
              <a:t>Chyby měření vedou k nadhodnocování důležitosti důchodového </a:t>
            </a:r>
            <a:r>
              <a:rPr lang="cs-CZ" altLang="cs-CZ" sz="2400" dirty="0" smtClean="0"/>
              <a:t>efektu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1755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1295400"/>
          </a:xfrm>
        </p:spPr>
        <p:txBody>
          <a:bodyPr/>
          <a:lstStyle/>
          <a:p>
            <a:r>
              <a:rPr lang="en-US" altLang="cs-CZ" sz="4000" dirty="0" err="1" smtClean="0">
                <a:effectLst/>
              </a:rPr>
              <a:t>Odhady</a:t>
            </a:r>
            <a:r>
              <a:rPr lang="en-US" altLang="cs-CZ" sz="4000" dirty="0" smtClean="0">
                <a:effectLst/>
              </a:rPr>
              <a:t> </a:t>
            </a:r>
            <a:r>
              <a:rPr lang="en-US" altLang="cs-CZ" sz="4000" dirty="0">
                <a:effectLst/>
              </a:rPr>
              <a:t>elasticity nab</a:t>
            </a:r>
            <a:r>
              <a:rPr lang="cs-CZ" altLang="cs-CZ" sz="4000" dirty="0" err="1">
                <a:effectLst/>
              </a:rPr>
              <a:t>ídky</a:t>
            </a:r>
            <a:r>
              <a:rPr lang="cs-CZ" altLang="cs-CZ" sz="4000" dirty="0">
                <a:effectLst/>
              </a:rPr>
              <a:t>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400" dirty="0"/>
              <a:t>E</a:t>
            </a:r>
            <a:r>
              <a:rPr lang="cs-CZ" sz="2400" dirty="0" err="1"/>
              <a:t>mpirické</a:t>
            </a:r>
            <a:r>
              <a:rPr lang="cs-CZ" sz="2400" dirty="0"/>
              <a:t> studie typicky vycházejí z regresního modelu</a:t>
            </a:r>
            <a:r>
              <a:rPr lang="en-US" sz="2400" dirty="0"/>
              <a:t> </a:t>
            </a:r>
            <a:endParaRPr lang="cs-CZ" sz="24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cs-CZ" sz="2400" i="1" dirty="0"/>
              <a:t>  </a:t>
            </a:r>
            <a:r>
              <a:rPr lang="cs-CZ" sz="2400" i="1" dirty="0" smtClean="0"/>
              <a:t>                 </a:t>
            </a:r>
            <a:r>
              <a:rPr lang="cs-CZ" sz="2400" i="1" dirty="0" err="1"/>
              <a:t>h</a:t>
            </a:r>
            <a:r>
              <a:rPr lang="cs-CZ" sz="2400" i="1" baseline="-25000" dirty="0" err="1"/>
              <a:t>i</a:t>
            </a:r>
            <a:r>
              <a:rPr lang="cs-CZ" sz="2400" i="1" dirty="0"/>
              <a:t> = </a:t>
            </a:r>
            <a:r>
              <a:rPr lang="el-GR" sz="2400" i="1" dirty="0"/>
              <a:t>β</a:t>
            </a:r>
            <a:r>
              <a:rPr lang="cs-CZ" sz="2400" i="1" dirty="0" err="1"/>
              <a:t>w</a:t>
            </a:r>
            <a:r>
              <a:rPr lang="cs-CZ" sz="2400" i="1" baseline="-25000" dirty="0" err="1"/>
              <a:t>i</a:t>
            </a:r>
            <a:r>
              <a:rPr lang="cs-CZ" sz="2400" i="1" dirty="0"/>
              <a:t> + </a:t>
            </a:r>
            <a:r>
              <a:rPr lang="el-GR" sz="2400" i="1" dirty="0"/>
              <a:t>γ</a:t>
            </a:r>
            <a:r>
              <a:rPr lang="cs-CZ" sz="2400" i="1" dirty="0" err="1"/>
              <a:t>V</a:t>
            </a:r>
            <a:r>
              <a:rPr lang="cs-CZ" sz="2400" i="1" baseline="-25000" dirty="0" err="1"/>
              <a:t>i</a:t>
            </a:r>
            <a:r>
              <a:rPr lang="cs-CZ" sz="2400" i="1" baseline="-25000" dirty="0"/>
              <a:t> </a:t>
            </a:r>
            <a:r>
              <a:rPr lang="cs-CZ" sz="2400" i="1" dirty="0"/>
              <a:t> + </a:t>
            </a:r>
            <a:r>
              <a:rPr lang="cs-CZ" sz="2400" dirty="0"/>
              <a:t>ostatní </a:t>
            </a:r>
            <a:r>
              <a:rPr lang="cs-CZ" sz="2400" dirty="0" smtClean="0"/>
              <a:t>proměnné </a:t>
            </a:r>
            <a:endParaRPr lang="cs-CZ" sz="1600" dirty="0" smtClean="0"/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 smtClean="0"/>
              <a:t>Klíčové je změřit </a:t>
            </a:r>
            <a:r>
              <a:rPr lang="cs-CZ" sz="2400" i="1" dirty="0" err="1" smtClean="0"/>
              <a:t>h</a:t>
            </a:r>
            <a:r>
              <a:rPr lang="cs-CZ" sz="2400" i="1" baseline="-25000" dirty="0" err="1" smtClean="0"/>
              <a:t>i</a:t>
            </a:r>
            <a:r>
              <a:rPr lang="cs-CZ" sz="2400" i="1" dirty="0" smtClean="0"/>
              <a:t> </a:t>
            </a:r>
            <a:r>
              <a:rPr lang="cs-CZ" sz="2400" dirty="0" smtClean="0"/>
              <a:t>(odpracované hodiny)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w</a:t>
            </a:r>
            <a:r>
              <a:rPr lang="cs-CZ" sz="2400" i="1" baseline="-25000" dirty="0" err="1" smtClean="0"/>
              <a:t>i</a:t>
            </a:r>
            <a:r>
              <a:rPr lang="cs-CZ" sz="2400" i="1" dirty="0" smtClean="0"/>
              <a:t> </a:t>
            </a:r>
            <a:r>
              <a:rPr lang="cs-CZ" sz="2400" dirty="0" smtClean="0"/>
              <a:t>(mzdovou sazbu) a </a:t>
            </a:r>
            <a:r>
              <a:rPr lang="cs-CZ" sz="2400" i="1" dirty="0" err="1" smtClean="0"/>
              <a:t>V</a:t>
            </a:r>
            <a:r>
              <a:rPr lang="cs-CZ" sz="2400" i="1" baseline="-25000" dirty="0" err="1" smtClean="0"/>
              <a:t>i</a:t>
            </a:r>
            <a:r>
              <a:rPr lang="cs-CZ" sz="2400" dirty="0" smtClean="0"/>
              <a:t> (nepracovní příjem)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 smtClean="0"/>
              <a:t>Odpracované </a:t>
            </a:r>
            <a:r>
              <a:rPr lang="cs-CZ" sz="2400" dirty="0"/>
              <a:t>hodiny</a:t>
            </a:r>
            <a:r>
              <a:rPr lang="cs-CZ" sz="2400" dirty="0" smtClean="0"/>
              <a:t> (</a:t>
            </a:r>
            <a:r>
              <a:rPr lang="cs-CZ" sz="2400" dirty="0" err="1" smtClean="0"/>
              <a:t>h</a:t>
            </a:r>
            <a:r>
              <a:rPr lang="cs-CZ" sz="2400" baseline="-25000" dirty="0" err="1" smtClean="0"/>
              <a:t>i</a:t>
            </a:r>
            <a:r>
              <a:rPr lang="cs-CZ" sz="2400" dirty="0" smtClean="0"/>
              <a:t>)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/>
              <a:t>Není jasné, jak dlouhé období vybrat.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/>
              <a:t>Čím delší období, tím bývá nabídka práce elastičtější.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/>
              <a:t>Konsenzuální odhad odpovídá </a:t>
            </a:r>
            <a:r>
              <a:rPr lang="cs-CZ" sz="2000" dirty="0" smtClean="0"/>
              <a:t>délce 1 </a:t>
            </a:r>
            <a:r>
              <a:rPr lang="cs-CZ" sz="2000" dirty="0"/>
              <a:t>roku</a:t>
            </a:r>
            <a:r>
              <a:rPr lang="cs-CZ" sz="2000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/>
              <a:t>Hodně lidí není placeno od hodiny. Při dotazu odpovídají tím, co je považováno za obvyklou pracovní dobu (40 hodin týdně). </a:t>
            </a:r>
          </a:p>
        </p:txBody>
      </p:sp>
    </p:spTree>
    <p:extLst>
      <p:ext uri="{BB962C8B-B14F-4D97-AF65-F5344CB8AC3E}">
        <p14:creationId xmlns:p14="http://schemas.microsoft.com/office/powerpoint/2010/main" val="978059631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1295400"/>
          </a:xfrm>
        </p:spPr>
        <p:txBody>
          <a:bodyPr/>
          <a:lstStyle/>
          <a:p>
            <a:r>
              <a:rPr lang="en-US" altLang="cs-CZ" sz="4000" dirty="0" err="1">
                <a:effectLst/>
              </a:rPr>
              <a:t>Odhady</a:t>
            </a:r>
            <a:r>
              <a:rPr lang="en-US" altLang="cs-CZ" sz="4000" dirty="0">
                <a:effectLst/>
              </a:rPr>
              <a:t> elasticity nab</a:t>
            </a:r>
            <a:r>
              <a:rPr lang="cs-CZ" altLang="cs-CZ" sz="4000" dirty="0" err="1">
                <a:effectLst/>
              </a:rPr>
              <a:t>ídky</a:t>
            </a:r>
            <a:r>
              <a:rPr lang="cs-CZ" altLang="cs-CZ" sz="4000" dirty="0">
                <a:effectLst/>
              </a:rPr>
              <a:t>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cs-CZ" sz="2400" dirty="0" smtClean="0"/>
              <a:t>mzdová sazba (</a:t>
            </a:r>
            <a:r>
              <a:rPr lang="cs-CZ" sz="2400" i="1" dirty="0" err="1" smtClean="0"/>
              <a:t>w</a:t>
            </a:r>
            <a:r>
              <a:rPr lang="cs-CZ" sz="2400" i="1" baseline="-25000" dirty="0" err="1" smtClean="0"/>
              <a:t>i</a:t>
            </a:r>
            <a:r>
              <a:rPr lang="cs-CZ" sz="2400" i="1" dirty="0" smtClean="0"/>
              <a:t> </a:t>
            </a:r>
            <a:r>
              <a:rPr lang="cs-CZ" sz="2400" dirty="0" smtClean="0"/>
              <a:t>) 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 smtClean="0"/>
              <a:t>Pokud lidé nejsou placeni od hodiny, průměrnou mzdovou sazbu si spočítají jako plat dělený odhadovaným počtem odpracovaných hodin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 smtClean="0"/>
              <a:t>Pokud lidé nadhodnotí počet odpracovaných hodin, pak tím zároveň podhodnocují průměrnou mzdovou sazbu, a vice a versa. 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 smtClean="0"/>
              <a:t>Tím vzniká zdánlivá záporná korelace mezi mzdou a odpracovanými hodinami.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 smtClean="0"/>
              <a:t>Podle modelu je rozhodování pracovníka ovlivněno mezní mzdovou sazbou. Při odhadu elasticity se ale používá průměrná mzdová sazba.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 smtClean="0"/>
              <a:t>U lidí, kteří nepracují, se nepozoruje jejich mzda. Pokud se při odhadu elasticity </a:t>
            </a:r>
            <a:r>
              <a:rPr lang="cs-CZ" sz="2000" dirty="0"/>
              <a:t>nabídky práce tito lidé </a:t>
            </a:r>
            <a:r>
              <a:rPr lang="cs-CZ" sz="2000" dirty="0" smtClean="0"/>
              <a:t>neuvažují, vede to k tomu, že datový vzorek není náhodný a vzniká </a:t>
            </a:r>
            <a:r>
              <a:rPr lang="cs-CZ" sz="2000" i="1" dirty="0" smtClean="0"/>
              <a:t>sample-</a:t>
            </a:r>
            <a:r>
              <a:rPr lang="cs-CZ" sz="2000" i="1" dirty="0" err="1" smtClean="0"/>
              <a:t>selection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bias</a:t>
            </a:r>
            <a:r>
              <a:rPr lang="cs-CZ" sz="2000" dirty="0" smtClean="0"/>
              <a:t>. </a:t>
            </a:r>
          </a:p>
          <a:p>
            <a:pPr>
              <a:spcBef>
                <a:spcPts val="1200"/>
              </a:spcBef>
              <a:defRPr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509762337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1219200"/>
          </a:xfrm>
        </p:spPr>
        <p:txBody>
          <a:bodyPr/>
          <a:lstStyle/>
          <a:p>
            <a:r>
              <a:rPr lang="en-US" altLang="cs-CZ" sz="4000" dirty="0" err="1">
                <a:effectLst/>
              </a:rPr>
              <a:t>Odhady</a:t>
            </a:r>
            <a:r>
              <a:rPr lang="en-US" altLang="cs-CZ" sz="4000" dirty="0">
                <a:effectLst/>
              </a:rPr>
              <a:t> elasticity nab</a:t>
            </a:r>
            <a:r>
              <a:rPr lang="cs-CZ" altLang="cs-CZ" sz="4000" dirty="0" err="1">
                <a:effectLst/>
              </a:rPr>
              <a:t>ídky</a:t>
            </a:r>
            <a:r>
              <a:rPr lang="cs-CZ" altLang="cs-CZ" sz="4000" dirty="0">
                <a:effectLst/>
              </a:rPr>
              <a:t>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600" dirty="0"/>
              <a:t>nepracovní příjem </a:t>
            </a:r>
            <a:r>
              <a:rPr lang="cs-CZ" sz="2600" dirty="0" smtClean="0"/>
              <a:t>(</a:t>
            </a:r>
            <a:r>
              <a:rPr lang="cs-CZ" sz="2600" i="1" dirty="0" err="1" smtClean="0"/>
              <a:t>V</a:t>
            </a:r>
            <a:r>
              <a:rPr lang="cs-CZ" sz="2600" i="1" baseline="-25000" dirty="0" err="1" smtClean="0"/>
              <a:t>i</a:t>
            </a:r>
            <a:r>
              <a:rPr lang="cs-CZ" sz="2600" dirty="0" smtClean="0"/>
              <a:t> )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200" dirty="0" smtClean="0"/>
              <a:t>Podle modelu by měl být vliv nepracovního příjmu na počet odpracovaných hodin negativní, viz výhra v loterii.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200" dirty="0" smtClean="0"/>
              <a:t>Nepracovní příjem by měl být nezávislý na počtu odpracovaných hodin.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200" dirty="0" smtClean="0"/>
              <a:t>U většiny lidí je ovšem nepracovní příjem způsoben výnosy z úspor, které vznikli v důsledku předchozích pracovních příjmů.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200" dirty="0" smtClean="0"/>
              <a:t>Pokud mají někteří lidé kladný vztah k práci, pak mohou mít jak vyšší nepracovní příjem (výnosy z úspor), tak i vyšší počet odpracovaných hodin v současnosti. 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200" dirty="0" smtClean="0"/>
              <a:t>Korelace mezi nepracovním příjmem a počtem odpracovaných hodin potom může vycházet kladná.</a:t>
            </a:r>
          </a:p>
          <a:p>
            <a:pPr>
              <a:spcBef>
                <a:spcPts val="1200"/>
              </a:spcBef>
              <a:defRPr/>
            </a:pPr>
            <a:endParaRPr lang="cs-CZ" sz="2400" dirty="0"/>
          </a:p>
          <a:p>
            <a:pPr>
              <a:spcBef>
                <a:spcPts val="1200"/>
              </a:spcBef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03835193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 - &amp;quot;CHAPTER 2&amp;quot;&quot;/&gt;&lt;property id=&quot;20307&quot; value=&quot;311&quot;/&gt;&lt;/object&gt;&lt;object type=&quot;3&quot; unique_id=&quot;10100&quot;&gt;&lt;property id=&quot;20148&quot; value=&quot;5&quot;/&gt;&lt;property id=&quot;20300&quot; value=&quot;Slide 2 - &amp;quot;Introduction to Labor Supply&amp;quot;&quot;/&gt;&lt;property id=&quot;20307&quot; value=&quot;267&quot;/&gt;&lt;/object&gt;&lt;object type=&quot;3&quot; unique_id=&quot;10101&quot;&gt;&lt;property id=&quot;20148&quot; value=&quot;5&quot;/&gt;&lt;property id=&quot;20300&quot; value=&quot;Slide 3&quot;/&gt;&lt;property id=&quot;20307&quot; value=&quot;268&quot;/&gt;&lt;/object&gt;&lt;object type=&quot;3&quot; unique_id=&quot;10102&quot;&gt;&lt;property id=&quot;20148&quot; value=&quot;5&quot;/&gt;&lt;property id=&quot;20300&quot; value=&quot;Slide 4 - &amp;quot;Measuring the Labor Force&amp;quot;&quot;/&gt;&lt;property id=&quot;20307&quot; value=&quot;269&quot;/&gt;&lt;/object&gt;&lt;object type=&quot;3&quot; unique_id=&quot;10103&quot;&gt;&lt;property id=&quot;20148&quot; value=&quot;5&quot;/&gt;&lt;property id=&quot;20300&quot; value=&quot;Slide 5&quot;/&gt;&lt;property id=&quot;20307&quot; value=&quot;270&quot;/&gt;&lt;/object&gt;&lt;object type=&quot;3&quot; unique_id=&quot;10104&quot;&gt;&lt;property id=&quot;20148&quot; value=&quot;5&quot;/&gt;&lt;property id=&quot;20300&quot; value=&quot;Slide 6 - &amp;quot;Labor Force Participation Facts&amp;quot;&quot;/&gt;&lt;property id=&quot;20307&quot; value=&quot;271&quot;/&gt;&lt;/object&gt;&lt;object type=&quot;3&quot; unique_id=&quot;10105&quot;&gt;&lt;property id=&quot;20148&quot; value=&quot;5&quot;/&gt;&lt;property id=&quot;20300&quot; value=&quot;Slide 7&quot;/&gt;&lt;property id=&quot;20307&quot; value=&quot;272&quot;/&gt;&lt;/object&gt;&lt;object type=&quot;3&quot; unique_id=&quot;10106&quot;&gt;&lt;property id=&quot;20148&quot; value=&quot;5&quot;/&gt;&lt;property id=&quot;20300&quot; value=&quot;Slide 8 - &amp;quot;Average weekly hours of work of production workers, 1900-2010 &amp;quot;&quot;/&gt;&lt;property id=&quot;20307&quot; value=&quot;273&quot;/&gt;&lt;/object&gt;&lt;object type=&quot;3&quot; unique_id=&quot;10107&quot;&gt;&lt;property id=&quot;20148&quot; value=&quot;5&quot;/&gt;&lt;property id=&quot;20300&quot; value=&quot;Slide 9 - &amp;quot;Neo-Classical Model of&amp;#x0D;&amp;#x0A;Labor-Leisure Choice&amp;quot;&quot;/&gt;&lt;property id=&quot;20307&quot; value=&quot;274&quot;/&gt;&lt;/object&gt;&lt;object type=&quot;3&quot; unique_id=&quot;10108&quot;&gt;&lt;property id=&quot;20148&quot; value=&quot;5&quot;/&gt;&lt;property id=&quot;20300&quot; value=&quot;Slide 10 - &amp;quot;Indifference Curves&amp;quot;&quot;/&gt;&lt;property id=&quot;20307&quot; value=&quot;275&quot;/&gt;&lt;/object&gt;&lt;object type=&quot;3&quot; unique_id=&quot;10109&quot;&gt;&lt;property id=&quot;20148&quot; value=&quot;5&quot;/&gt;&lt;property id=&quot;20300&quot; value=&quot;Slide 11 - &amp;quot;Indifference Curves&amp;quot;&quot;/&gt;&lt;property id=&quot;20307&quot; value=&quot;276&quot;/&gt;&lt;/object&gt;&lt;object type=&quot;3&quot; unique_id=&quot;10110&quot;&gt;&lt;property id=&quot;20148&quot; value=&quot;5&quot;/&gt;&lt;property id=&quot;20300&quot; value=&quot;Slide 12 - &amp;quot;Differences in Preferences&amp;quot;&quot;/&gt;&lt;property id=&quot;20307&quot; value=&quot;277&quot;/&gt;&lt;/object&gt;&lt;object type=&quot;3&quot; unique_id=&quot;10111&quot;&gt;&lt;property id=&quot;20148&quot; value=&quot;5&quot;/&gt;&lt;property id=&quot;20300&quot; value=&quot;Slide 13 - &amp;quot;The Budget Constraint&amp;quot;&quot;/&gt;&lt;property id=&quot;20307&quot; value=&quot;278&quot;/&gt;&lt;/object&gt;&lt;object type=&quot;3&quot; unique_id=&quot;10112&quot;&gt;&lt;property id=&quot;20148&quot; value=&quot;5&quot;/&gt;&lt;property id=&quot;20300&quot; value=&quot;Slide 14 - &amp;quot;Graphing the Budget Constraint&amp;quot;&quot;/&gt;&lt;property id=&quot;20307&quot; value=&quot;279&quot;/&gt;&lt;/object&gt;&lt;object type=&quot;3&quot; unique_id=&quot;10113&quot;&gt;&lt;property id=&quot;20148&quot; value=&quot;5&quot;/&gt;&lt;property id=&quot;20300&quot; value=&quot;Slide 15 - &amp;quot;The Hours of Work Decision&amp;quot;&quot;/&gt;&lt;property id=&quot;20307&quot; value=&quot;280&quot;/&gt;&lt;/object&gt;&lt;object type=&quot;3&quot; unique_id=&quot;10114&quot;&gt;&lt;property id=&quot;20148&quot; value=&quot;5&quot;/&gt;&lt;property id=&quot;20300&quot; value=&quot;Slide 16 - &amp;quot;Optimal Consumption and Leisure&amp;quot;&quot;/&gt;&lt;property id=&quot;20307&quot; value=&quot;281&quot;/&gt;&lt;/object&gt;&lt;object type=&quot;3&quot; unique_id=&quot;10115&quot;&gt;&lt;property id=&quot;20148&quot; value=&quot;5&quot;/&gt;&lt;property id=&quot;20300&quot; value=&quot;Slide 17 - &amp;quot;The Effect of a Change in Nonlabor Income on Hours of Work&amp;quot;&quot;/&gt;&lt;property id=&quot;20307&quot; value=&quot;282&quot;/&gt;&lt;/object&gt;&lt;object type=&quot;3&quot; unique_id=&quot;10116&quot;&gt;&lt;property id=&quot;20148&quot; value=&quot;5&quot;/&gt;&lt;property id=&quot;20300&quot; value=&quot;Slide 18 - &amp;quot;The Effect of a Change in Nonlabor&amp;#x0D;&amp;#x0A;Income on Hours of Work&amp;quot;&quot;/&gt;&lt;property id=&quot;20307&quot; value=&quot;283&quot;/&gt;&lt;/object&gt;&lt;object type=&quot;3&quot; unique_id=&quot;10117&quot;&gt;&lt;property id=&quot;20148&quot; value=&quot;5&quot;/&gt;&lt;property id=&quot;20300&quot; value=&quot;Slide 19 - &amp;quot;More Leisure at a Higher Wage&amp;quot;&quot;/&gt;&lt;property id=&quot;20307&quot; value=&quot;284&quot;/&gt;&lt;/object&gt;&lt;object type=&quot;3&quot; unique_id=&quot;10118&quot;&gt;&lt;property id=&quot;20148&quot; value=&quot;5&quot;/&gt;&lt;property id=&quot;20300&quot; value=&quot;Slide 20&quot;/&gt;&lt;property id=&quot;20307&quot; value=&quot;285&quot;/&gt;&lt;/object&gt;&lt;object type=&quot;3&quot; unique_id=&quot;10119&quot;&gt;&lt;property id=&quot;20148&quot; value=&quot;5&quot;/&gt;&lt;property id=&quot;20300&quot; value=&quot;Slide 21 - &amp;quot;To Work or Not to Work?&amp;quot;&quot;/&gt;&lt;property id=&quot;20307&quot; value=&quot;286&quot;/&gt;&lt;/object&gt;&lt;object type=&quot;3&quot; unique_id=&quot;10120&quot;&gt;&lt;property id=&quot;20148&quot; value=&quot;5&quot;/&gt;&lt;property id=&quot;20300&quot; value=&quot;Slide 22 - &amp;quot;The Reservation Wage &amp;quot;&quot;/&gt;&lt;property id=&quot;20307&quot; value=&quot;287&quot;/&gt;&lt;/object&gt;&lt;object type=&quot;3&quot; unique_id=&quot;10121&quot;&gt;&lt;property id=&quot;20148&quot; value=&quot;5&quot;/&gt;&lt;property id=&quot;20300&quot; value=&quot;Slide 23 - &amp;quot;Labor Supply Curve&amp;quot;&quot;/&gt;&lt;property id=&quot;20307&quot; value=&quot;288&quot;/&gt;&lt;/object&gt;&lt;object type=&quot;3&quot; unique_id=&quot;10122&quot;&gt;&lt;property id=&quot;20148&quot; value=&quot;5&quot;/&gt;&lt;property id=&quot;20300&quot; value=&quot;Slide 24 - &amp;quot;The Backward Bending Labor Supply Curve&amp;quot;&quot;/&gt;&lt;property id=&quot;20307&quot; value=&quot;289&quot;/&gt;&lt;/object&gt;&lt;object type=&quot;3&quot; unique_id=&quot;10123&quot;&gt;&lt;property id=&quot;20148&quot; value=&quot;5&quot;/&gt;&lt;property id=&quot;20300&quot; value=&quot;Slide 25 - &amp;quot;Labor Supply Elasticity&amp;quot;&quot;/&gt;&lt;property id=&quot;20307&quot; value=&quot;290&quot;/&gt;&lt;/object&gt;&lt;object type=&quot;3&quot; unique_id=&quot;10124&quot;&gt;&lt;property id=&quot;20148&quot; value=&quot;5&quot;/&gt;&lt;property id=&quot;20300&quot; value=&quot;Slide 26 - &amp;quot;Labor Supply of Women&amp;quot;&quot;/&gt;&lt;property id=&quot;20307&quot; value=&quot;291&quot;/&gt;&lt;/object&gt;&lt;object type=&quot;3&quot; unique_id=&quot;10125&quot;&gt;&lt;property id=&quot;20148&quot; value=&quot;5&quot;/&gt;&lt;property id=&quot;20300&quot; value=&quot;Slide 27&quot;/&gt;&lt;property id=&quot;20307&quot; value=&quot;292&quot;/&gt;&lt;/object&gt;&lt;object type=&quot;3&quot; unique_id=&quot;10126&quot;&gt;&lt;property id=&quot;20148&quot; value=&quot;5&quot;/&gt;&lt;property id=&quot;20300&quot; value=&quot;Slide 28 - &amp;quot;Policy Application: Welfare Programs and Work Incentives&amp;quot;&quot;/&gt;&lt;property id=&quot;20307&quot; value=&quot;293&quot;/&gt;&lt;/object&gt;&lt;object type=&quot;3&quot; unique_id=&quot;10127&quot;&gt;&lt;property id=&quot;20148&quot; value=&quot;5&quot;/&gt;&lt;property id=&quot;20300&quot; value=&quot;Slide 29 - &amp;quot;Effect of a Cash Grant on Work Incentives &amp;quot;&quot;/&gt;&lt;property id=&quot;20307&quot; value=&quot;294&quot;/&gt;&lt;/object&gt;&lt;object type=&quot;3&quot; unique_id=&quot;10128&quot;&gt;&lt;property id=&quot;20148&quot; value=&quot;5&quot;/&gt;&lt;property id=&quot;20300&quot; value=&quot;Slide 30 - &amp;quot;Effect of a Welfare Program on Hours of Work &amp;quot;&quot;/&gt;&lt;property id=&quot;20307&quot; value=&quot;295&quot;/&gt;&lt;/object&gt;&lt;object type=&quot;3&quot; unique_id=&quot;10129&quot;&gt;&lt;property id=&quot;20148&quot; value=&quot;5&quot;/&gt;&lt;property id=&quot;20300&quot; value=&quot;Slide 31 - &amp;quot;Policy Application:&amp;#x0D;&amp;#x0A;The Earned-Income Tax Credit&amp;quot;&quot;/&gt;&lt;property id=&quot;20307&quot; value=&quot;296&quot;/&gt;&lt;/object&gt;&lt;object type=&quot;3&quot; unique_id=&quot;10130&quot;&gt;&lt;property id=&quot;20148&quot; value=&quot;5&quot;/&gt;&lt;property id=&quot;20300&quot; value=&quot;Slide 32 - &amp;quot;The EITC and the Budget Line &amp;quot;&quot;/&gt;&lt;property id=&quot;20307&quot; value=&quot;297&quot;/&gt;&lt;/object&gt;&lt;object type=&quot;3&quot; unique_id=&quot;10131&quot;&gt;&lt;property id=&quot;20148&quot; value=&quot;5&quot;/&gt;&lt;property id=&quot;20300&quot; value=&quot;Slide 33 - &amp;quot;Labor Supply over the Life Cycle&amp;quot;&quot;/&gt;&lt;property id=&quot;20307&quot; value=&quot;298&quot;/&gt;&lt;/object&gt;&lt;object type=&quot;3&quot; unique_id=&quot;10132&quot;&gt;&lt;property id=&quot;20148&quot; value=&quot;5&quot;/&gt;&lt;property id=&quot;20300&quot; value=&quot;Slide 34 - &amp;quot;Theoretical Issues of Evolutionary Wages&amp;quot;&quot;/&gt;&lt;property id=&quot;20307&quot; value=&quot;299&quot;/&gt;&lt;/object&gt;&lt;object type=&quot;3&quot; unique_id=&quot;10133&quot;&gt;&lt;property id=&quot;20148&quot; value=&quot;5&quot;/&gt;&lt;property id=&quot;20300&quot; value=&quot;Slide 35 - &amp;quot;The Life Cycle Path of Wages and Hours for a Typical Worker&amp;quot;&quot;/&gt;&lt;property id=&quot;20307&quot; value=&quot;300&quot;/&gt;&lt;/object&gt;&lt;object type=&quot;3&quot; unique_id=&quot;10134&quot;&gt;&lt;property id=&quot;20148&quot; value=&quot;5&quot;/&gt;&lt;property id=&quot;20300&quot; value=&quot;Slide 36 - &amp;quot;Hours of Work over the Life Cycle for Two Workers with Different Wage Paths&amp;quot;&quot;/&gt;&lt;property id=&quot;20307&quot; value=&quot;301&quot;/&gt;&lt;/object&gt;&lt;object type=&quot;3&quot; unique_id=&quot;10135&quot;&gt;&lt;property id=&quot;20148&quot; value=&quot;5&quot;/&gt;&lt;property id=&quot;20300&quot; value=&quot;Slide 37 - &amp;quot;Labor Force Participation Rates over the Life Cycle in 2010&amp;quot;&quot;/&gt;&lt;property id=&quot;20307&quot; value=&quot;302&quot;/&gt;&lt;/object&gt;&lt;object type=&quot;3&quot; unique_id=&quot;10136&quot;&gt;&lt;property id=&quot;20148&quot; value=&quot;5&quot;/&gt;&lt;property id=&quot;20300&quot; value=&quot;Slide 38 - &amp;quot;Hours of Work over the &amp;#x0D;&amp;#x0A;Life Cycle in 2010 (need figure 2-21)&amp;quot;&quot;/&gt;&lt;property id=&quot;20307&quot; value=&quot;303&quot;/&gt;&lt;/object&gt;&lt;object type=&quot;3&quot; unique_id=&quot;10137&quot;&gt;&lt;property id=&quot;20148&quot; value=&quot;5&quot;/&gt;&lt;property id=&quot;20300&quot; value=&quot;Slide 39 - &amp;quot;Labor Supply Over the&amp;#x0D;&amp;#x0A;Business Cycle&amp;quot;&quot;/&gt;&lt;property id=&quot;20307&quot; value=&quot;304&quot;/&gt;&lt;/object&gt;&lt;object type=&quot;3&quot; unique_id=&quot;10138&quot;&gt;&lt;property id=&quot;20148&quot; value=&quot;5&quot;/&gt;&lt;property id=&quot;20300&quot; value=&quot;Slide 40&quot;/&gt;&lt;property id=&quot;20307&quot; value=&quot;305&quot;/&gt;&lt;/object&gt;&lt;object type=&quot;3&quot; unique_id=&quot;10139&quot;&gt;&lt;property id=&quot;20148&quot; value=&quot;5&quot;/&gt;&lt;property id=&quot;20300&quot; value=&quot;Slide 41&quot;/&gt;&lt;property id=&quot;20307&quot; value=&quot;306&quot;/&gt;&lt;/object&gt;&lt;object type=&quot;3&quot; unique_id=&quot;10140&quot;&gt;&lt;property id=&quot;20148&quot; value=&quot;5&quot;/&gt;&lt;property id=&quot;20300&quot; value=&quot;Slide 42 - &amp;quot;Retirement&amp;quot;&quot;/&gt;&lt;property id=&quot;20307&quot; value=&quot;307&quot;/&gt;&lt;/object&gt;&lt;object type=&quot;3&quot; unique_id=&quot;10141&quot;&gt;&lt;property id=&quot;20148&quot; value=&quot;5&quot;/&gt;&lt;property id=&quot;20300&quot; value=&quot;Slide 43 - &amp;quot;The Impact of the Social Security Earnings Test on Hours of Work&amp;quot;&quot;/&gt;&lt;property id=&quot;20307&quot; value=&quot;308&quot;/&gt;&lt;/object&gt;&lt;object type=&quot;3&quot; unique_id=&quot;10142&quot;&gt;&lt;property id=&quot;20148&quot; value=&quot;5&quot;/&gt;&lt;property id=&quot;20300&quot; value=&quot;Slide 44 - &amp;quot;The Impact of the Social Security Earnings Test on Hours of Work&amp;quot;&quot;/&gt;&lt;property id=&quot;20307&quot; value=&quot;31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BORJAS6E">
  <a:themeElements>
    <a:clrScheme name="Borjas6e 1">
      <a:dk1>
        <a:srgbClr val="000000"/>
      </a:dk1>
      <a:lt1>
        <a:srgbClr val="FFFFFF"/>
      </a:lt1>
      <a:dk2>
        <a:srgbClr val="FEB57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77100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rjas6e 1">
    <a:dk1>
      <a:srgbClr val="000000"/>
    </a:dk1>
    <a:lt1>
      <a:srgbClr val="FFFFFF"/>
    </a:lt1>
    <a:dk2>
      <a:srgbClr val="FEB57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D77100"/>
    </a:accent6>
    <a:hlink>
      <a:srgbClr val="0000FF"/>
    </a:hlink>
    <a:folHlink>
      <a:srgbClr val="800080"/>
    </a:folHlink>
  </a:clrScheme>
  <a:fontScheme name="BORJAS6E">
    <a:majorFont>
      <a:latin typeface=""/>
      <a:ea typeface=""/>
      <a:cs typeface=""/>
    </a:majorFont>
    <a:minorFont>
      <a:latin typeface=""/>
      <a:ea typeface=""/>
      <a:cs typeface="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Borjas6e 1">
    <a:dk1>
      <a:srgbClr val="000000"/>
    </a:dk1>
    <a:lt1>
      <a:srgbClr val="FFFFFF"/>
    </a:lt1>
    <a:dk2>
      <a:srgbClr val="FEB57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D77100"/>
    </a:accent6>
    <a:hlink>
      <a:srgbClr val="0000FF"/>
    </a:hlink>
    <a:folHlink>
      <a:srgbClr val="800080"/>
    </a:folHlink>
  </a:clrScheme>
  <a:fontScheme name="BORJAS6E">
    <a:majorFont>
      <a:latin typeface=""/>
      <a:ea typeface=""/>
      <a:cs typeface=""/>
    </a:majorFont>
    <a:minorFont>
      <a:latin typeface=""/>
      <a:ea typeface=""/>
      <a:cs typeface="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1949</Words>
  <Application>Microsoft Office PowerPoint</Application>
  <PresentationFormat>Předvádění na obrazovce (4:3)</PresentationFormat>
  <Paragraphs>309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2_BORJAS6E</vt:lpstr>
      <vt:lpstr>Kapitola 2</vt:lpstr>
      <vt:lpstr>Co se dnes dozvíte</vt:lpstr>
      <vt:lpstr>Elasticita nabídky práce</vt:lpstr>
      <vt:lpstr>Odhady elasticity nabídky práce</vt:lpstr>
      <vt:lpstr>Odhady elasticity nabídky práce </vt:lpstr>
      <vt:lpstr>Odhady elasticity nabídky práce</vt:lpstr>
      <vt:lpstr>Odhady elasticity nabídky práce</vt:lpstr>
      <vt:lpstr>Odhady elasticity nabídky práce</vt:lpstr>
      <vt:lpstr>Odhady elasticity nabídky práce</vt:lpstr>
      <vt:lpstr>Nabídka práce u žen</vt:lpstr>
      <vt:lpstr>Vývoj míry participace u žen (15-64)</vt:lpstr>
      <vt:lpstr>Prezentace aplikace PowerPoint</vt:lpstr>
      <vt:lpstr>Aplikace: sociální dávky a motivace k práci</vt:lpstr>
      <vt:lpstr>Aplikace: Dopad peněžní dávky na motivaci k práci</vt:lpstr>
      <vt:lpstr>Aplikace: Dopad sociálního programu na motivaci k práci</vt:lpstr>
      <vt:lpstr>Aplikace: Dopad EITC na motivaci k práci </vt:lpstr>
      <vt:lpstr>EITC a rozpočtová linie </vt:lpstr>
      <vt:lpstr>Dopad EITC na nabídku práce </vt:lpstr>
      <vt:lpstr>Nabídka práce během životního cyklu</vt:lpstr>
      <vt:lpstr>Nabídka práce během životního cyklu</vt:lpstr>
      <vt:lpstr>Profil odpracovaných hodin a mzdy během životního cyklu typického pracovníka</vt:lpstr>
      <vt:lpstr>Nabídka práce během životního cyklu</vt:lpstr>
      <vt:lpstr>Odpracované hodiny během životního cyklu, 2010</vt:lpstr>
      <vt:lpstr>Míra pracovní participace během životního cyklu, 2010</vt:lpstr>
      <vt:lpstr>Nabídka práce během hospodářského cyklu</vt:lpstr>
      <vt:lpstr>Prezentace aplikace PowerPoint</vt:lpstr>
      <vt:lpstr>Produkce v domácnosti</vt:lpstr>
      <vt:lpstr>Alokace hodin v týdnu mezi různé aktivity, rozdělení podle pohlaví a rodinného stavu</vt:lpstr>
      <vt:lpstr>Produkční funkce v domácnosti</vt:lpstr>
      <vt:lpstr>Anička a Pepík – individuální rozpočtové množiny</vt:lpstr>
      <vt:lpstr>Společná rozpočtová linie</vt:lpstr>
      <vt:lpstr>Kdo pracuje kde?</vt:lpstr>
      <vt:lpstr>Zvýšení Pepíkovy mzdy vede ke specializaci</vt:lpstr>
      <vt:lpstr>Zvýšení Aniččiny produktivity v domácnosti vede ke specializaci</vt:lpstr>
      <vt:lpstr>Porodnost</vt:lpstr>
      <vt:lpstr>Rozhodování o počtu dětí</vt:lpstr>
      <vt:lpstr>Dopad zvýšení příjmu a nákladů na výchovu dětí na rozhodování o počtu dětí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/>
  <cp:lastModifiedBy/>
  <cp:revision>4</cp:revision>
  <dcterms:created xsi:type="dcterms:W3CDTF">2010-02-01T21:33:28Z</dcterms:created>
  <dcterms:modified xsi:type="dcterms:W3CDTF">2017-02-27T12:41:13Z</dcterms:modified>
</cp:coreProperties>
</file>