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694" r:id="rId2"/>
  </p:sldMasterIdLst>
  <p:notesMasterIdLst>
    <p:notesMasterId r:id="rId59"/>
  </p:notesMasterIdLst>
  <p:handoutMasterIdLst>
    <p:handoutMasterId r:id="rId60"/>
  </p:handoutMasterIdLst>
  <p:sldIdLst>
    <p:sldId id="261" r:id="rId3"/>
    <p:sldId id="267" r:id="rId4"/>
    <p:sldId id="312" r:id="rId5"/>
    <p:sldId id="268" r:id="rId6"/>
    <p:sldId id="313" r:id="rId7"/>
    <p:sldId id="269" r:id="rId8"/>
    <p:sldId id="324" r:id="rId9"/>
    <p:sldId id="270" r:id="rId10"/>
    <p:sldId id="271" r:id="rId11"/>
    <p:sldId id="272" r:id="rId12"/>
    <p:sldId id="274" r:id="rId13"/>
    <p:sldId id="314" r:id="rId14"/>
    <p:sldId id="275" r:id="rId15"/>
    <p:sldId id="276" r:id="rId16"/>
    <p:sldId id="277" r:id="rId17"/>
    <p:sldId id="326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315" r:id="rId28"/>
    <p:sldId id="289" r:id="rId29"/>
    <p:sldId id="316" r:id="rId30"/>
    <p:sldId id="317" r:id="rId31"/>
    <p:sldId id="318" r:id="rId32"/>
    <p:sldId id="290" r:id="rId33"/>
    <p:sldId id="292" r:id="rId34"/>
    <p:sldId id="295" r:id="rId35"/>
    <p:sldId id="296" r:id="rId36"/>
    <p:sldId id="297" r:id="rId37"/>
    <p:sldId id="298" r:id="rId38"/>
    <p:sldId id="319" r:id="rId39"/>
    <p:sldId id="320" r:id="rId40"/>
    <p:sldId id="299" r:id="rId41"/>
    <p:sldId id="321" r:id="rId42"/>
    <p:sldId id="300" r:id="rId43"/>
    <p:sldId id="303" r:id="rId44"/>
    <p:sldId id="305" r:id="rId45"/>
    <p:sldId id="325" r:id="rId46"/>
    <p:sldId id="327" r:id="rId47"/>
    <p:sldId id="328" r:id="rId48"/>
    <p:sldId id="329" r:id="rId49"/>
    <p:sldId id="330" r:id="rId50"/>
    <p:sldId id="322" r:id="rId51"/>
    <p:sldId id="306" r:id="rId52"/>
    <p:sldId id="307" r:id="rId53"/>
    <p:sldId id="308" r:id="rId54"/>
    <p:sldId id="309" r:id="rId55"/>
    <p:sldId id="310" r:id="rId56"/>
    <p:sldId id="311" r:id="rId57"/>
    <p:sldId id="323" r:id="rId58"/>
  </p:sldIdLst>
  <p:sldSz cx="9144000" cy="6858000" type="screen4x3"/>
  <p:notesSz cx="6662738" cy="9926638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4" autoAdjust="0"/>
    <p:restoredTop sz="93381" autoAdjust="0"/>
  </p:normalViewPr>
  <p:slideViewPr>
    <p:cSldViewPr>
      <p:cViewPr>
        <p:scale>
          <a:sx n="80" d="100"/>
          <a:sy n="80" d="100"/>
        </p:scale>
        <p:origin x="-194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8CA619-5C68-424D-9D9C-09CDFA1D47FA}" type="datetimeFigureOut">
              <a:rPr lang="en-US"/>
              <a:pPr>
                <a:defRPr/>
              </a:pPr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65A4A4-993F-4480-ACE7-85F27CCD2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14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7C07CE-D4DD-4B7D-AA2D-16741BC11CFB}" type="datetimeFigureOut">
              <a:rPr lang="en-US"/>
              <a:pPr>
                <a:defRPr/>
              </a:pPr>
              <a:t>3/6/2017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8D3FBA-8A1C-4E41-9798-F67676896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42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F73BA-EB60-4314-90DA-32A150A0EA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DB934-902B-47DF-85EE-3AA7E9A4B4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14033D-87C9-4309-8D4E-331A2244EA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5659E3-C2B2-489A-BC42-655C0D39A5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243D82-EB82-4C46-B1F8-FA4DEB7847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6B494D-571E-4980-92CF-54D3C5D9FA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0DB11-CE7D-41CE-98E6-2B747065E6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99EF6F-7869-401B-A5A1-31FDBB805A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99EF6F-7869-401B-A5A1-31FDBB805A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7F0C74-DABD-489B-BFFC-6386564D95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314994-D8D4-4DF9-813F-FC44FBCA56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76DD5-DEA3-47F5-A7EA-A1359ACB99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2E0ECF-67EA-4EF2-9C29-0FE9DF9420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E2884-B08E-4B5B-B597-602B6CF539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2BDC0-9611-4EB8-85AA-C853A6417A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08AEBE-507B-4BA9-9400-325967A58B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DC277-7128-4DD4-A576-797632E7CF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C14760-BBF2-46C4-953F-128BBF9889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FF877-D797-4709-9A1D-F3CA572AC1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D3FBA-8A1C-4E41-9798-F676768968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96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76DD5-DEA3-47F5-A7EA-A1359ACB99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C99725-43C9-44C6-AFB9-DDBFD812D5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C99725-43C9-44C6-AFB9-DDBFD812D5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002D3-F497-464E-9427-7BC9B2597F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002D3-F497-464E-9427-7BC9B2597F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04E992-7BA0-4CE5-9F4F-41FB16D1C4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C279E-F84D-453A-9662-A01C924092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3-</a:t>
            </a:r>
            <a:fld id="{F8E12DFB-DDA2-4217-8A73-419EB7802D0A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7200" y="228600"/>
            <a:ext cx="82296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3962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B95601"/>
                </a:solidFill>
              </a:rPr>
              <a:t>“The laborer is worth his hire.”</a:t>
            </a:r>
            <a:br>
              <a:rPr lang="en-US" sz="2400">
                <a:solidFill>
                  <a:srgbClr val="B95601"/>
                </a:solidFill>
              </a:rPr>
            </a:br>
            <a:endParaRPr lang="en-US" sz="2400">
              <a:solidFill>
                <a:srgbClr val="B95601"/>
              </a:solidFill>
            </a:endParaRPr>
          </a:p>
          <a:p>
            <a:pPr algn="ctr"/>
            <a:r>
              <a:rPr lang="en-US" sz="2400">
                <a:solidFill>
                  <a:srgbClr val="B95601"/>
                </a:solidFill>
              </a:rPr>
              <a:t>-The Gospel of St. Luke</a:t>
            </a:r>
          </a:p>
          <a:p>
            <a:pPr algn="ctr">
              <a:buFontTx/>
              <a:buChar char="-"/>
            </a:pPr>
            <a:endParaRPr lang="en-US" sz="2400">
              <a:solidFill>
                <a:srgbClr val="B9560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8600" y="3789571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600" dirty="0" smtClean="0">
                <a:solidFill>
                  <a:srgbClr val="275093"/>
                </a:solidFill>
              </a:rPr>
              <a:t>Poptávka po práci</a:t>
            </a:r>
            <a:endParaRPr lang="en-US" altLang="cs-CZ" sz="66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838200"/>
            <a:ext cx="8915400" cy="129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400" dirty="0"/>
              <a:t>Rozhodování firmy o práci v krátkém období - graficky</a:t>
            </a:r>
            <a:endParaRPr lang="en-US" sz="4400" dirty="0">
              <a:solidFill>
                <a:srgbClr val="A15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39" name="Picture 1" descr="bor23208_0302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52530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715000" y="2386012"/>
            <a:ext cx="3290888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Firma maximalizující zisk najímá pracovníky do bodu, kde se mzdová sazba rovná hodnotě mezního produktu práce.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Pokud je mzda 22, firma najme 8 pracovníků.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Kolik jich najme při mzdě 38?</a:t>
            </a:r>
            <a:endParaRPr lang="en-US" altLang="cs-CZ" sz="2400" dirty="0" smtClean="0">
              <a:solidFill>
                <a:srgbClr val="275093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610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>
                <a:cs typeface="Times New Roman" pitchFamily="18" charset="0"/>
              </a:rPr>
              <a:t>Poptávka firmy po práci v krátkém období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34" name="Text Box 9"/>
          <p:cNvSpPr txBox="1">
            <a:spLocks noChangeArrowheads="1"/>
          </p:cNvSpPr>
          <p:nvPr/>
        </p:nvSpPr>
        <p:spPr bwMode="auto">
          <a:xfrm>
            <a:off x="5504793" y="2029986"/>
            <a:ext cx="3352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Poptávka firmy po práci je dána klesající částí </a:t>
            </a:r>
            <a:r>
              <a:rPr lang="en-US" altLang="cs-CZ" sz="2000" i="1" dirty="0">
                <a:solidFill>
                  <a:srgbClr val="275093"/>
                </a:solidFill>
              </a:rPr>
              <a:t>VMP</a:t>
            </a:r>
            <a:r>
              <a:rPr lang="cs-CZ" altLang="cs-CZ" sz="2000" i="1" baseline="-25000" dirty="0" smtClean="0">
                <a:solidFill>
                  <a:srgbClr val="275093"/>
                </a:solidFill>
              </a:rPr>
              <a:t>E </a:t>
            </a:r>
            <a:r>
              <a:rPr lang="cs-CZ" altLang="cs-CZ" sz="2000" i="1" dirty="0" smtClean="0">
                <a:solidFill>
                  <a:srgbClr val="275093"/>
                </a:solidFill>
              </a:rPr>
              <a:t> </a:t>
            </a:r>
            <a:r>
              <a:rPr lang="cs-CZ" altLang="cs-CZ" sz="2000" dirty="0">
                <a:solidFill>
                  <a:srgbClr val="275093"/>
                </a:solidFill>
              </a:rPr>
              <a:t>od průsečíku s </a:t>
            </a:r>
            <a:r>
              <a:rPr lang="en-US" altLang="cs-CZ" sz="2000" i="1" dirty="0">
                <a:solidFill>
                  <a:srgbClr val="275093"/>
                </a:solidFill>
              </a:rPr>
              <a:t>V</a:t>
            </a:r>
            <a:r>
              <a:rPr lang="cs-CZ" altLang="cs-CZ" sz="2000" i="1" dirty="0">
                <a:solidFill>
                  <a:srgbClr val="275093"/>
                </a:solidFill>
              </a:rPr>
              <a:t>A</a:t>
            </a:r>
            <a:r>
              <a:rPr lang="en-US" altLang="cs-CZ" sz="2000" i="1" dirty="0">
                <a:solidFill>
                  <a:srgbClr val="275093"/>
                </a:solidFill>
              </a:rPr>
              <a:t>P</a:t>
            </a:r>
            <a:r>
              <a:rPr lang="cs-CZ" altLang="cs-CZ" sz="2000" i="1" baseline="-25000" dirty="0">
                <a:solidFill>
                  <a:srgbClr val="275093"/>
                </a:solidFill>
              </a:rPr>
              <a:t>E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Pokles mzdy z 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22 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na 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18 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zvýší zaměstnanost ve firmě z 8 pracovníků na 9.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Zvýšení ceny produkce posunuje křivku hodnoty mezního produktu vzhůru (z </a:t>
            </a:r>
            <a:r>
              <a:rPr lang="en-US" altLang="cs-CZ" sz="2000" i="1" dirty="0">
                <a:solidFill>
                  <a:srgbClr val="275093"/>
                </a:solidFill>
              </a:rPr>
              <a:t>VMP</a:t>
            </a:r>
            <a:r>
              <a:rPr lang="cs-CZ" altLang="cs-CZ" sz="2000" i="1" baseline="-25000" dirty="0" smtClean="0">
                <a:solidFill>
                  <a:srgbClr val="275093"/>
                </a:solidFill>
              </a:rPr>
              <a:t>E</a:t>
            </a:r>
            <a:r>
              <a:rPr lang="cs-CZ" altLang="cs-CZ" sz="2000" i="1" dirty="0" smtClean="0">
                <a:solidFill>
                  <a:srgbClr val="275093"/>
                </a:solidFill>
              </a:rPr>
              <a:t> </a:t>
            </a:r>
            <a:r>
              <a:rPr lang="cs-CZ" altLang="cs-CZ" sz="2000" dirty="0">
                <a:solidFill>
                  <a:srgbClr val="275093"/>
                </a:solidFill>
              </a:rPr>
              <a:t>na</a:t>
            </a:r>
            <a:r>
              <a:rPr lang="cs-CZ" altLang="cs-CZ" sz="2000" i="1" dirty="0">
                <a:solidFill>
                  <a:srgbClr val="275093"/>
                </a:solidFill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</a:rPr>
              <a:t>VMP</a:t>
            </a:r>
            <a:r>
              <a:rPr lang="cs-CZ" altLang="cs-CZ" sz="2000" i="1" baseline="-25000" dirty="0" smtClean="0">
                <a:solidFill>
                  <a:srgbClr val="275093"/>
                </a:solidFill>
              </a:rPr>
              <a:t>É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)  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 zvyšuje zaměstnanost ve firmě z 8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na 12 pracovníků.</a:t>
            </a:r>
            <a:endParaRPr lang="en-US" altLang="cs-CZ" sz="2000" dirty="0">
              <a:solidFill>
                <a:srgbClr val="275093"/>
              </a:solidFill>
            </a:endParaRPr>
          </a:p>
        </p:txBody>
      </p:sp>
      <p:pic>
        <p:nvPicPr>
          <p:cNvPr id="44035" name="Picture 1" descr="bor23208_0303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50387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5132" y="609600"/>
            <a:ext cx="8229600" cy="1438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400" dirty="0"/>
              <a:t>Poptávka po práci v odvětví v krátkém období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6" name="Group 4"/>
          <p:cNvGrpSpPr>
            <a:grpSpLocks/>
          </p:cNvGrpSpPr>
          <p:nvPr/>
        </p:nvGrpSpPr>
        <p:grpSpPr bwMode="auto">
          <a:xfrm>
            <a:off x="1004888" y="1981201"/>
            <a:ext cx="7529844" cy="3417888"/>
            <a:chOff x="2736" y="1962"/>
            <a:chExt cx="8191" cy="3061"/>
          </a:xfrm>
        </p:grpSpPr>
        <p:grpSp>
          <p:nvGrpSpPr>
            <p:cNvPr id="47" name="Group 5"/>
            <p:cNvGrpSpPr>
              <a:grpSpLocks/>
            </p:cNvGrpSpPr>
            <p:nvPr/>
          </p:nvGrpSpPr>
          <p:grpSpPr bwMode="auto">
            <a:xfrm>
              <a:off x="2736" y="1962"/>
              <a:ext cx="3549" cy="3061"/>
              <a:chOff x="2736" y="1962"/>
              <a:chExt cx="3549" cy="3061"/>
            </a:xfrm>
          </p:grpSpPr>
          <p:sp>
            <p:nvSpPr>
              <p:cNvPr id="69" name="Line 6"/>
              <p:cNvSpPr>
                <a:spLocks noChangeShapeType="1"/>
              </p:cNvSpPr>
              <p:nvPr/>
            </p:nvSpPr>
            <p:spPr bwMode="auto">
              <a:xfrm>
                <a:off x="3066" y="2233"/>
                <a:ext cx="0" cy="23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Line 7"/>
              <p:cNvSpPr>
                <a:spLocks noChangeShapeType="1"/>
              </p:cNvSpPr>
              <p:nvPr/>
            </p:nvSpPr>
            <p:spPr bwMode="auto">
              <a:xfrm>
                <a:off x="3066" y="4613"/>
                <a:ext cx="18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Line 8"/>
              <p:cNvSpPr>
                <a:spLocks noChangeShapeType="1"/>
              </p:cNvSpPr>
              <p:nvPr/>
            </p:nvSpPr>
            <p:spPr bwMode="auto">
              <a:xfrm>
                <a:off x="3486" y="2659"/>
                <a:ext cx="1222" cy="155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Line 9"/>
              <p:cNvSpPr>
                <a:spLocks noChangeShapeType="1"/>
              </p:cNvSpPr>
              <p:nvPr/>
            </p:nvSpPr>
            <p:spPr bwMode="auto">
              <a:xfrm>
                <a:off x="3051" y="3162"/>
                <a:ext cx="802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Line 10"/>
              <p:cNvSpPr>
                <a:spLocks noChangeShapeType="1"/>
              </p:cNvSpPr>
              <p:nvPr/>
            </p:nvSpPr>
            <p:spPr bwMode="auto">
              <a:xfrm>
                <a:off x="3869" y="3178"/>
                <a:ext cx="0" cy="145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Line 11"/>
              <p:cNvSpPr>
                <a:spLocks noChangeShapeType="1"/>
              </p:cNvSpPr>
              <p:nvPr/>
            </p:nvSpPr>
            <p:spPr bwMode="auto">
              <a:xfrm>
                <a:off x="3081" y="3784"/>
                <a:ext cx="12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Line 12"/>
              <p:cNvSpPr>
                <a:spLocks noChangeShapeType="1"/>
              </p:cNvSpPr>
              <p:nvPr/>
            </p:nvSpPr>
            <p:spPr bwMode="auto">
              <a:xfrm>
                <a:off x="4373" y="3784"/>
                <a:ext cx="0" cy="8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" name="Text Box 13"/>
              <p:cNvSpPr txBox="1">
                <a:spLocks noChangeArrowheads="1"/>
              </p:cNvSpPr>
              <p:nvPr/>
            </p:nvSpPr>
            <p:spPr bwMode="auto">
              <a:xfrm>
                <a:off x="2767" y="3033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20</a:t>
                </a:r>
              </a:p>
            </p:txBody>
          </p:sp>
          <p:sp>
            <p:nvSpPr>
              <p:cNvPr id="77" name="Text Box 14"/>
              <p:cNvSpPr txBox="1">
                <a:spLocks noChangeArrowheads="1"/>
              </p:cNvSpPr>
              <p:nvPr/>
            </p:nvSpPr>
            <p:spPr bwMode="auto">
              <a:xfrm>
                <a:off x="2736" y="3655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10</a:t>
                </a:r>
              </a:p>
            </p:txBody>
          </p:sp>
          <p:sp>
            <p:nvSpPr>
              <p:cNvPr id="78" name="Text Box 15"/>
              <p:cNvSpPr txBox="1">
                <a:spLocks noChangeArrowheads="1"/>
              </p:cNvSpPr>
              <p:nvPr/>
            </p:nvSpPr>
            <p:spPr bwMode="auto">
              <a:xfrm>
                <a:off x="4327" y="4643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30</a:t>
                </a:r>
              </a:p>
            </p:txBody>
          </p:sp>
          <p:sp>
            <p:nvSpPr>
              <p:cNvPr id="79" name="Text Box 16"/>
              <p:cNvSpPr txBox="1">
                <a:spLocks noChangeArrowheads="1"/>
              </p:cNvSpPr>
              <p:nvPr/>
            </p:nvSpPr>
            <p:spPr bwMode="auto">
              <a:xfrm>
                <a:off x="3718" y="4629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15</a:t>
                </a:r>
              </a:p>
            </p:txBody>
          </p:sp>
          <p:sp>
            <p:nvSpPr>
              <p:cNvPr id="80" name="Text Box 17"/>
              <p:cNvSpPr txBox="1">
                <a:spLocks noChangeArrowheads="1"/>
              </p:cNvSpPr>
              <p:nvPr/>
            </p:nvSpPr>
            <p:spPr bwMode="auto">
              <a:xfrm>
                <a:off x="2861" y="1962"/>
                <a:ext cx="66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cs-CZ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Mzda</a:t>
                </a:r>
                <a:endParaRPr lang="en-US" altLang="cs-CZ" sz="1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1" name="Text Box 18"/>
              <p:cNvSpPr txBox="1">
                <a:spLocks noChangeArrowheads="1"/>
              </p:cNvSpPr>
              <p:nvPr/>
            </p:nvSpPr>
            <p:spPr bwMode="auto">
              <a:xfrm>
                <a:off x="4797" y="4648"/>
                <a:ext cx="1488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cs-CZ" altLang="cs-CZ" sz="1400" dirty="0" smtClean="0">
                    <a:solidFill>
                      <a:srgbClr val="000000"/>
                    </a:solidFill>
                    <a:latin typeface="Verdana" pitchFamily="34" charset="0"/>
                  </a:rPr>
                  <a:t>Zaměstnanost</a:t>
                </a:r>
                <a:endParaRPr lang="en-US" altLang="cs-CZ" sz="1400" dirty="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2" name="Line 19"/>
              <p:cNvSpPr>
                <a:spLocks noChangeShapeType="1"/>
              </p:cNvSpPr>
              <p:nvPr/>
            </p:nvSpPr>
            <p:spPr bwMode="auto">
              <a:xfrm>
                <a:off x="3331" y="2736"/>
                <a:ext cx="1222" cy="155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" name="Line 20"/>
              <p:cNvSpPr>
                <a:spLocks noChangeShapeType="1"/>
              </p:cNvSpPr>
              <p:nvPr/>
            </p:nvSpPr>
            <p:spPr bwMode="auto">
              <a:xfrm>
                <a:off x="4172" y="3784"/>
                <a:ext cx="0" cy="8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" name="Text Box 21"/>
              <p:cNvSpPr txBox="1">
                <a:spLocks noChangeArrowheads="1"/>
              </p:cNvSpPr>
              <p:nvPr/>
            </p:nvSpPr>
            <p:spPr bwMode="auto">
              <a:xfrm>
                <a:off x="4033" y="4638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28</a:t>
                </a:r>
              </a:p>
            </p:txBody>
          </p:sp>
          <p:sp>
            <p:nvSpPr>
              <p:cNvPr id="85" name="Line 22"/>
              <p:cNvSpPr>
                <a:spLocks noChangeShapeType="1"/>
              </p:cNvSpPr>
              <p:nvPr/>
            </p:nvSpPr>
            <p:spPr bwMode="auto">
              <a:xfrm flipH="1">
                <a:off x="4692" y="4130"/>
                <a:ext cx="371" cy="27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8" name="Group 23"/>
            <p:cNvGrpSpPr>
              <a:grpSpLocks/>
            </p:cNvGrpSpPr>
            <p:nvPr/>
          </p:nvGrpSpPr>
          <p:grpSpPr bwMode="auto">
            <a:xfrm>
              <a:off x="7276" y="1962"/>
              <a:ext cx="3651" cy="3061"/>
              <a:chOff x="7276" y="1962"/>
              <a:chExt cx="3651" cy="3061"/>
            </a:xfrm>
          </p:grpSpPr>
          <p:sp>
            <p:nvSpPr>
              <p:cNvPr id="49" name="Line 24"/>
              <p:cNvSpPr>
                <a:spLocks noChangeShapeType="1"/>
              </p:cNvSpPr>
              <p:nvPr/>
            </p:nvSpPr>
            <p:spPr bwMode="auto">
              <a:xfrm>
                <a:off x="7590" y="2258"/>
                <a:ext cx="0" cy="23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" name="Line 25"/>
              <p:cNvSpPr>
                <a:spLocks noChangeShapeType="1"/>
              </p:cNvSpPr>
              <p:nvPr/>
            </p:nvSpPr>
            <p:spPr bwMode="auto">
              <a:xfrm>
                <a:off x="7590" y="4643"/>
                <a:ext cx="18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" name="Line 26"/>
              <p:cNvSpPr>
                <a:spLocks noChangeShapeType="1"/>
              </p:cNvSpPr>
              <p:nvPr/>
            </p:nvSpPr>
            <p:spPr bwMode="auto">
              <a:xfrm>
                <a:off x="7834" y="2722"/>
                <a:ext cx="1534" cy="130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Line 27"/>
              <p:cNvSpPr>
                <a:spLocks noChangeShapeType="1"/>
              </p:cNvSpPr>
              <p:nvPr/>
            </p:nvSpPr>
            <p:spPr bwMode="auto">
              <a:xfrm>
                <a:off x="7575" y="3195"/>
                <a:ext cx="800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" name="Line 28"/>
              <p:cNvSpPr>
                <a:spLocks noChangeShapeType="1"/>
              </p:cNvSpPr>
              <p:nvPr/>
            </p:nvSpPr>
            <p:spPr bwMode="auto">
              <a:xfrm>
                <a:off x="8375" y="3226"/>
                <a:ext cx="0" cy="145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" name="Line 29"/>
              <p:cNvSpPr>
                <a:spLocks noChangeShapeType="1"/>
              </p:cNvSpPr>
              <p:nvPr/>
            </p:nvSpPr>
            <p:spPr bwMode="auto">
              <a:xfrm>
                <a:off x="7605" y="3817"/>
                <a:ext cx="1543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" name="Line 30"/>
              <p:cNvSpPr>
                <a:spLocks noChangeShapeType="1"/>
              </p:cNvSpPr>
              <p:nvPr/>
            </p:nvSpPr>
            <p:spPr bwMode="auto">
              <a:xfrm>
                <a:off x="9116" y="3848"/>
                <a:ext cx="0" cy="8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" name="Text Box 31"/>
              <p:cNvSpPr txBox="1">
                <a:spLocks noChangeArrowheads="1"/>
              </p:cNvSpPr>
              <p:nvPr/>
            </p:nvSpPr>
            <p:spPr bwMode="auto">
              <a:xfrm>
                <a:off x="7276" y="3066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20</a:t>
                </a:r>
              </a:p>
            </p:txBody>
          </p:sp>
          <p:sp>
            <p:nvSpPr>
              <p:cNvPr id="57" name="Text Box 32"/>
              <p:cNvSpPr txBox="1">
                <a:spLocks noChangeArrowheads="1"/>
              </p:cNvSpPr>
              <p:nvPr/>
            </p:nvSpPr>
            <p:spPr bwMode="auto">
              <a:xfrm>
                <a:off x="7292" y="3688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10</a:t>
                </a:r>
              </a:p>
            </p:txBody>
          </p:sp>
          <p:sp>
            <p:nvSpPr>
              <p:cNvPr id="58" name="Text Box 33"/>
              <p:cNvSpPr txBox="1">
                <a:spLocks noChangeArrowheads="1"/>
              </p:cNvSpPr>
              <p:nvPr/>
            </p:nvSpPr>
            <p:spPr bwMode="auto">
              <a:xfrm>
                <a:off x="8243" y="4693"/>
                <a:ext cx="270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30</a:t>
                </a:r>
              </a:p>
            </p:txBody>
          </p:sp>
          <p:sp>
            <p:nvSpPr>
              <p:cNvPr id="59" name="Text Box 34"/>
              <p:cNvSpPr txBox="1">
                <a:spLocks noChangeArrowheads="1"/>
              </p:cNvSpPr>
              <p:nvPr/>
            </p:nvSpPr>
            <p:spPr bwMode="auto">
              <a:xfrm>
                <a:off x="9019" y="4693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60</a:t>
                </a:r>
              </a:p>
            </p:txBody>
          </p:sp>
          <p:sp>
            <p:nvSpPr>
              <p:cNvPr id="60" name="Text Box 35"/>
              <p:cNvSpPr txBox="1">
                <a:spLocks noChangeArrowheads="1"/>
              </p:cNvSpPr>
              <p:nvPr/>
            </p:nvSpPr>
            <p:spPr bwMode="auto">
              <a:xfrm>
                <a:off x="7364" y="1962"/>
                <a:ext cx="66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cs-CZ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Mzda</a:t>
                </a:r>
                <a:endParaRPr lang="en-US" altLang="cs-CZ" sz="1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/>
            </p:nvSpPr>
            <p:spPr bwMode="auto">
              <a:xfrm>
                <a:off x="9476" y="4667"/>
                <a:ext cx="1451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cs-CZ" altLang="cs-CZ" sz="1400" dirty="0" smtClean="0">
                    <a:solidFill>
                      <a:srgbClr val="000000"/>
                    </a:solidFill>
                    <a:latin typeface="Verdana" pitchFamily="34" charset="0"/>
                  </a:rPr>
                  <a:t>Zaměstnanost</a:t>
                </a:r>
                <a:endParaRPr lang="en-US" altLang="cs-CZ" sz="1400" dirty="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Text Box 37"/>
              <p:cNvSpPr txBox="1">
                <a:spLocks noChangeArrowheads="1"/>
              </p:cNvSpPr>
              <p:nvPr/>
            </p:nvSpPr>
            <p:spPr bwMode="auto">
              <a:xfrm>
                <a:off x="7680" y="2753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i="1" smtClean="0">
                    <a:solidFill>
                      <a:srgbClr val="000000"/>
                    </a:solidFill>
                    <a:latin typeface="Verdana" pitchFamily="34" charset="0"/>
                  </a:rPr>
                  <a:t>D</a:t>
                </a:r>
                <a:endParaRPr lang="en-US" altLang="cs-CZ" sz="1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3" name="Text Box 38"/>
              <p:cNvSpPr txBox="1">
                <a:spLocks noChangeArrowheads="1"/>
              </p:cNvSpPr>
              <p:nvPr/>
            </p:nvSpPr>
            <p:spPr bwMode="auto">
              <a:xfrm>
                <a:off x="9445" y="3883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i="1" smtClean="0">
                    <a:solidFill>
                      <a:srgbClr val="000000"/>
                    </a:solidFill>
                    <a:latin typeface="Verdana" pitchFamily="34" charset="0"/>
                  </a:rPr>
                  <a:t>D</a:t>
                </a:r>
                <a:endParaRPr lang="en-US" altLang="cs-CZ" sz="1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4" name="Text Box 39"/>
              <p:cNvSpPr txBox="1">
                <a:spLocks noChangeArrowheads="1"/>
              </p:cNvSpPr>
              <p:nvPr/>
            </p:nvSpPr>
            <p:spPr bwMode="auto">
              <a:xfrm>
                <a:off x="8718" y="4693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56</a:t>
                </a:r>
              </a:p>
            </p:txBody>
          </p:sp>
          <p:sp>
            <p:nvSpPr>
              <p:cNvPr id="65" name="Line 40"/>
              <p:cNvSpPr>
                <a:spLocks noChangeShapeType="1"/>
              </p:cNvSpPr>
              <p:nvPr/>
            </p:nvSpPr>
            <p:spPr bwMode="auto">
              <a:xfrm>
                <a:off x="8853" y="3848"/>
                <a:ext cx="0" cy="8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" name="Line 41"/>
              <p:cNvSpPr>
                <a:spLocks noChangeShapeType="1"/>
              </p:cNvSpPr>
              <p:nvPr/>
            </p:nvSpPr>
            <p:spPr bwMode="auto">
              <a:xfrm>
                <a:off x="7990" y="2627"/>
                <a:ext cx="1276" cy="178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" name="Text Box 42"/>
              <p:cNvSpPr txBox="1">
                <a:spLocks noChangeArrowheads="1"/>
              </p:cNvSpPr>
              <p:nvPr/>
            </p:nvSpPr>
            <p:spPr bwMode="auto">
              <a:xfrm>
                <a:off x="9289" y="4266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i="1" smtClean="0">
                    <a:solidFill>
                      <a:srgbClr val="000000"/>
                    </a:solidFill>
                    <a:latin typeface="Verdana" pitchFamily="34" charset="0"/>
                  </a:rPr>
                  <a:t>T</a:t>
                </a:r>
                <a:endParaRPr lang="en-US" altLang="cs-CZ" sz="1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8" name="Text Box 43"/>
              <p:cNvSpPr txBox="1">
                <a:spLocks noChangeArrowheads="1"/>
              </p:cNvSpPr>
              <p:nvPr/>
            </p:nvSpPr>
            <p:spPr bwMode="auto">
              <a:xfrm>
                <a:off x="7927" y="2355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i="1" smtClean="0">
                    <a:solidFill>
                      <a:srgbClr val="000000"/>
                    </a:solidFill>
                    <a:latin typeface="Verdana" pitchFamily="34" charset="0"/>
                  </a:rPr>
                  <a:t>T</a:t>
                </a:r>
                <a:endParaRPr lang="en-US" altLang="cs-CZ" sz="1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1873948" y="5467205"/>
            <a:ext cx="1652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400" dirty="0" smtClean="0">
                <a:solidFill>
                  <a:srgbClr val="000000"/>
                </a:solidFill>
                <a:latin typeface="Verdana" pitchFamily="34" charset="0"/>
              </a:rPr>
              <a:t>(a) Jedna firma</a:t>
            </a:r>
            <a:endParaRPr lang="en-US" altLang="cs-CZ" sz="1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6150799" y="5413932"/>
            <a:ext cx="204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400" dirty="0" smtClean="0">
                <a:solidFill>
                  <a:srgbClr val="000000"/>
                </a:solidFill>
                <a:latin typeface="Verdana" pitchFamily="34" charset="0"/>
              </a:rPr>
              <a:t>(b) Odvětví – 2 firmy</a:t>
            </a:r>
            <a:endParaRPr lang="en-US" altLang="cs-CZ" sz="1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31122" y="5880265"/>
            <a:ext cx="8760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Poptávka po práci v odvětví NENÍ součtem individuálních poptávek!</a:t>
            </a:r>
          </a:p>
        </p:txBody>
      </p:sp>
    </p:spTree>
    <p:extLst>
      <p:ext uri="{BB962C8B-B14F-4D97-AF65-F5344CB8AC3E}">
        <p14:creationId xmlns:p14="http://schemas.microsoft.com/office/powerpoint/2010/main" val="37795990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0"/>
            <a:ext cx="8229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/>
              <a:t>Maxim</a:t>
            </a:r>
            <a:r>
              <a:rPr lang="cs-CZ" altLang="cs-CZ" sz="4800" dirty="0" err="1"/>
              <a:t>alizace</a:t>
            </a:r>
            <a:r>
              <a:rPr lang="cs-CZ" altLang="cs-CZ" sz="4800" dirty="0"/>
              <a:t> zisku obecně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752600"/>
            <a:ext cx="9144000" cy="4800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Firma maximalizující zisk vyrábí do bodu, kde se náklady na vyrobení dodatečné jednotky (mezní náklad) rovnají příjmu z prodeje této dodatečné jednotky (mezní příjem).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i="1" dirty="0"/>
              <a:t>MC = MR  </a:t>
            </a:r>
            <a:r>
              <a:rPr lang="cs-CZ" altLang="cs-CZ" sz="2000" dirty="0"/>
              <a:t>(v </a:t>
            </a:r>
            <a:r>
              <a:rPr lang="cs-CZ" altLang="cs-CZ" sz="2000" dirty="0" err="1"/>
              <a:t>DoKo</a:t>
            </a:r>
            <a:r>
              <a:rPr lang="cs-CZ" altLang="cs-CZ" sz="2000" dirty="0"/>
              <a:t> platí, že </a:t>
            </a:r>
            <a:r>
              <a:rPr lang="cs-CZ" altLang="cs-CZ" sz="2000" i="1" dirty="0"/>
              <a:t>P = MR</a:t>
            </a:r>
            <a:r>
              <a:rPr lang="cs-CZ" altLang="cs-CZ" sz="2000" dirty="0"/>
              <a:t>) </a:t>
            </a:r>
            <a:endParaRPr lang="cs-CZ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Firma maximalizující zisk najímá práci do bodu, kde se přidaná hodnota dodatečného pracovníka (hodnota mezního produktu práce) rovná nákladům na dodatečného pracovníka </a:t>
            </a:r>
            <a:r>
              <a:rPr lang="en-US" altLang="cs-CZ" dirty="0"/>
              <a:t>(</a:t>
            </a:r>
            <a:r>
              <a:rPr lang="cs-CZ" altLang="cs-CZ" dirty="0"/>
              <a:t>mzda</a:t>
            </a:r>
            <a:r>
              <a:rPr lang="en-US" altLang="cs-CZ" dirty="0"/>
              <a:t>)</a:t>
            </a:r>
            <a:endParaRPr lang="cs-CZ" altLang="cs-CZ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i="1" dirty="0"/>
              <a:t>w = </a:t>
            </a:r>
            <a:r>
              <a:rPr lang="en-US" altLang="cs-CZ" sz="2000" i="1" dirty="0"/>
              <a:t>VMP</a:t>
            </a:r>
            <a:r>
              <a:rPr lang="cs-CZ" altLang="cs-CZ" sz="2000" i="1" baseline="-25000" dirty="0" smtClean="0"/>
              <a:t>E</a:t>
            </a:r>
            <a:endParaRPr lang="cs-CZ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Je mezi tím nějaký rozdíl?</a:t>
            </a:r>
            <a:endParaRPr lang="en-US" alt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93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/>
              <a:t>Maxim</a:t>
            </a:r>
            <a:r>
              <a:rPr lang="cs-CZ" altLang="cs-CZ" sz="4800" dirty="0" err="1"/>
              <a:t>alizace</a:t>
            </a:r>
            <a:r>
              <a:rPr lang="cs-CZ" altLang="cs-CZ" sz="4800" dirty="0"/>
              <a:t> zisku obecně</a:t>
            </a:r>
            <a:endParaRPr lang="en-US" sz="4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981200"/>
            <a:ext cx="8382000" cy="43005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Mezní náklad na dodatečnou jednotku:</a:t>
            </a:r>
            <a:endParaRPr lang="en-US" altLang="cs-CZ" sz="2800" dirty="0"/>
          </a:p>
          <a:p>
            <a:pPr lvl="1">
              <a:lnSpc>
                <a:spcPct val="120000"/>
              </a:lnSpc>
            </a:pPr>
            <a:r>
              <a:rPr lang="en-US" altLang="cs-CZ" sz="2400" i="1" dirty="0"/>
              <a:t>MC = </a:t>
            </a:r>
            <a:r>
              <a:rPr lang="cs-CZ" altLang="cs-CZ" sz="2400" i="1" dirty="0"/>
              <a:t>w </a:t>
            </a:r>
            <a:r>
              <a:rPr lang="en-US" altLang="cs-CZ" sz="2400" i="1" dirty="0"/>
              <a:t>/</a:t>
            </a:r>
            <a:r>
              <a:rPr lang="cs-CZ" altLang="cs-CZ" sz="2400" i="1" dirty="0"/>
              <a:t> </a:t>
            </a:r>
            <a:r>
              <a:rPr lang="en-US" altLang="cs-CZ" sz="2400" i="1" dirty="0"/>
              <a:t>MP</a:t>
            </a:r>
            <a:r>
              <a:rPr lang="cs-CZ" altLang="cs-CZ" sz="2400" i="1" baseline="-25000" dirty="0" smtClean="0"/>
              <a:t>E</a:t>
            </a:r>
            <a:endParaRPr lang="cs-CZ" altLang="cs-CZ" dirty="0" smtClean="0"/>
          </a:p>
          <a:p>
            <a:pPr>
              <a:lnSpc>
                <a:spcPct val="120000"/>
              </a:lnSpc>
            </a:pPr>
            <a:r>
              <a:rPr lang="cs-CZ" altLang="cs-CZ" sz="2800" dirty="0" smtClean="0"/>
              <a:t>Podmínka </a:t>
            </a:r>
            <a:r>
              <a:rPr lang="cs-CZ" altLang="cs-CZ" sz="2800" dirty="0"/>
              <a:t>maximalizace zisku</a:t>
            </a:r>
            <a:r>
              <a:rPr lang="en-US" altLang="cs-CZ" sz="2800" dirty="0"/>
              <a:t>: </a:t>
            </a:r>
            <a:endParaRPr lang="cs-CZ" altLang="cs-CZ" sz="2800" dirty="0"/>
          </a:p>
          <a:p>
            <a:pPr lvl="1">
              <a:lnSpc>
                <a:spcPct val="120000"/>
              </a:lnSpc>
            </a:pPr>
            <a:r>
              <a:rPr lang="cs-CZ" altLang="cs-CZ" sz="2400" i="1" dirty="0"/>
              <a:t>MC = MR  </a:t>
            </a:r>
            <a:r>
              <a:rPr lang="en-US" altLang="cs-CZ" sz="2400" dirty="0"/>
              <a:t>(</a:t>
            </a:r>
            <a:r>
              <a:rPr lang="cs-CZ" altLang="cs-CZ" sz="2400" dirty="0"/>
              <a:t>v </a:t>
            </a:r>
            <a:r>
              <a:rPr lang="cs-CZ" altLang="cs-CZ" sz="2400" dirty="0" err="1"/>
              <a:t>DoKo</a:t>
            </a:r>
            <a:r>
              <a:rPr lang="cs-CZ" altLang="cs-CZ" sz="2400" dirty="0"/>
              <a:t> platí</a:t>
            </a:r>
            <a:r>
              <a:rPr lang="en-US" altLang="cs-CZ" sz="2400" dirty="0"/>
              <a:t> </a:t>
            </a:r>
            <a:r>
              <a:rPr lang="cs-CZ" altLang="cs-CZ" sz="2400" i="1" dirty="0"/>
              <a:t>p</a:t>
            </a:r>
            <a:r>
              <a:rPr lang="en-US" altLang="cs-CZ" sz="2400" i="1" dirty="0"/>
              <a:t> = MR</a:t>
            </a:r>
            <a:r>
              <a:rPr lang="en-US" altLang="cs-CZ" sz="2400" dirty="0"/>
              <a:t>)</a:t>
            </a:r>
          </a:p>
          <a:p>
            <a:pPr lvl="1">
              <a:lnSpc>
                <a:spcPct val="120000"/>
              </a:lnSpc>
            </a:pPr>
            <a:r>
              <a:rPr lang="cs-CZ" altLang="cs-CZ" sz="2400" i="1" dirty="0"/>
              <a:t>MC = p</a:t>
            </a:r>
          </a:p>
          <a:p>
            <a:pPr lvl="1">
              <a:lnSpc>
                <a:spcPct val="120000"/>
              </a:lnSpc>
            </a:pPr>
            <a:r>
              <a:rPr lang="cs-CZ" altLang="cs-CZ" sz="2400" i="1" dirty="0"/>
              <a:t>w </a:t>
            </a:r>
            <a:r>
              <a:rPr lang="en-US" altLang="cs-CZ" sz="2400" i="1" dirty="0"/>
              <a:t>/</a:t>
            </a:r>
            <a:r>
              <a:rPr lang="cs-CZ" altLang="cs-CZ" sz="2400" i="1" dirty="0"/>
              <a:t> </a:t>
            </a:r>
            <a:r>
              <a:rPr lang="en-US" altLang="cs-CZ" sz="2400" i="1" dirty="0"/>
              <a:t>MP</a:t>
            </a:r>
            <a:r>
              <a:rPr lang="cs-CZ" altLang="cs-CZ" sz="2400" i="1" baseline="-25000" dirty="0"/>
              <a:t>E</a:t>
            </a:r>
            <a:r>
              <a:rPr lang="cs-CZ" altLang="cs-CZ" sz="2400" i="1" dirty="0"/>
              <a:t> </a:t>
            </a:r>
            <a:r>
              <a:rPr lang="en-US" altLang="cs-CZ" sz="2400" i="1" dirty="0"/>
              <a:t>= </a:t>
            </a:r>
            <a:r>
              <a:rPr lang="cs-CZ" altLang="cs-CZ" sz="2400" i="1" dirty="0"/>
              <a:t>p</a:t>
            </a:r>
          </a:p>
          <a:p>
            <a:pPr lvl="1">
              <a:lnSpc>
                <a:spcPct val="120000"/>
              </a:lnSpc>
            </a:pPr>
            <a:r>
              <a:rPr lang="cs-CZ" altLang="cs-CZ" sz="2400" i="1" dirty="0"/>
              <a:t>w </a:t>
            </a:r>
            <a:r>
              <a:rPr lang="en-US" altLang="cs-CZ" sz="2400" i="1" dirty="0"/>
              <a:t>= </a:t>
            </a:r>
            <a:r>
              <a:rPr lang="cs-CZ" altLang="cs-CZ" sz="2400" i="1" dirty="0"/>
              <a:t>p*</a:t>
            </a:r>
            <a:r>
              <a:rPr lang="en-US" altLang="cs-CZ" sz="2400" i="1" dirty="0"/>
              <a:t>MP</a:t>
            </a:r>
            <a:r>
              <a:rPr lang="cs-CZ" altLang="cs-CZ" sz="2400" i="1" baseline="-25000" dirty="0"/>
              <a:t>E</a:t>
            </a:r>
            <a:r>
              <a:rPr lang="cs-CZ" altLang="cs-CZ" sz="2400" i="1" dirty="0"/>
              <a:t> </a:t>
            </a:r>
          </a:p>
          <a:p>
            <a:pPr lvl="1">
              <a:lnSpc>
                <a:spcPct val="120000"/>
              </a:lnSpc>
            </a:pPr>
            <a:r>
              <a:rPr lang="cs-CZ" altLang="cs-CZ" sz="2400" i="1" dirty="0"/>
              <a:t>w = V</a:t>
            </a:r>
            <a:r>
              <a:rPr lang="en-US" altLang="cs-CZ" sz="2400" i="1" dirty="0"/>
              <a:t>MP</a:t>
            </a:r>
            <a:r>
              <a:rPr lang="cs-CZ" altLang="cs-CZ" sz="2400" i="1" baseline="-25000" dirty="0"/>
              <a:t>E</a:t>
            </a:r>
            <a:r>
              <a:rPr lang="cs-CZ" altLang="cs-CZ" sz="2400" i="1" dirty="0"/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83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800" dirty="0"/>
              <a:t>Kritika teorie mezní produktivity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dirty="0"/>
              <a:t>Běžnou kritikou je, že tato teorie má malou souvislost s tím, jak zaměstnavatelé dělají rozhodnutí o najímání pracovníků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000" dirty="0"/>
              <a:t>management si asi nepočítá </a:t>
            </a:r>
            <a:r>
              <a:rPr lang="cs-CZ" altLang="cs-CZ" sz="2000" i="1" dirty="0"/>
              <a:t>VMP</a:t>
            </a:r>
            <a:r>
              <a:rPr lang="cs-CZ" altLang="cs-CZ" sz="2000" i="1" baseline="-25000" dirty="0"/>
              <a:t>E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dirty="0"/>
              <a:t>Nesoulad reality s předpoklady modelu nemusí vadit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000" dirty="0"/>
              <a:t>J. Jágr také asi nestudoval fyzikální zákony ovlivňující dráhu střely, přesto </a:t>
            </a:r>
            <a:r>
              <a:rPr lang="cs-CZ" altLang="cs-CZ" sz="2000" dirty="0" smtClean="0"/>
              <a:t>hraje hokej způsobem, </a:t>
            </a:r>
            <a:r>
              <a:rPr lang="cs-CZ" altLang="cs-CZ" sz="2000" dirty="0"/>
              <a:t>jako kdyby s nimi byl obeznámen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dirty="0"/>
              <a:t>Přestože zaměstnavatelé pravděpodobně neřeší složité matematické rovnice, tlak </a:t>
            </a:r>
            <a:r>
              <a:rPr lang="cs-CZ" altLang="cs-CZ" dirty="0" smtClean="0"/>
              <a:t>konkurenčního </a:t>
            </a:r>
            <a:r>
              <a:rPr lang="cs-CZ" altLang="cs-CZ" dirty="0"/>
              <a:t>trhu je nutí chovat se způsobem, který předpovídá teorie mezní produktivity. 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000" dirty="0"/>
              <a:t>snaží se vytvářet zisk a udržet se v odvětví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1524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400" dirty="0"/>
              <a:t>Rozhodování firmy o práci v dlouhém období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09800"/>
            <a:ext cx="9144000" cy="4419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dirty="0"/>
              <a:t>V dlouhém období není objem kapitálu fixní. Firma se rozhoduje jak o množství práce, tak o množství kapitálu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cs-CZ" b="1" dirty="0"/>
              <a:t>I</a:t>
            </a:r>
            <a:r>
              <a:rPr lang="cs-CZ" altLang="cs-CZ" b="1" dirty="0"/>
              <a:t>z</a:t>
            </a:r>
            <a:r>
              <a:rPr lang="en-US" altLang="cs-CZ" b="1" dirty="0"/>
              <a:t>o</a:t>
            </a:r>
            <a:r>
              <a:rPr lang="cs-CZ" altLang="cs-CZ" b="1" dirty="0"/>
              <a:t>kvanta</a:t>
            </a:r>
            <a:r>
              <a:rPr lang="en-US" altLang="cs-CZ" dirty="0"/>
              <a:t>: </a:t>
            </a:r>
            <a:r>
              <a:rPr lang="cs-CZ" altLang="cs-CZ" dirty="0"/>
              <a:t>kombinace práce a kapitálu, pomocí kterých se vyrobí stejná úroveň produkce 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200" dirty="0"/>
              <a:t>musí být </a:t>
            </a:r>
            <a:r>
              <a:rPr lang="cs-CZ" altLang="cs-CZ" sz="2200" dirty="0" smtClean="0"/>
              <a:t>klesající</a:t>
            </a:r>
            <a:endParaRPr lang="cs-CZ" altLang="cs-CZ" sz="2200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200" dirty="0" smtClean="0"/>
              <a:t>neprotínají </a:t>
            </a:r>
            <a:r>
              <a:rPr lang="cs-CZ" altLang="cs-CZ" sz="2200" dirty="0"/>
              <a:t>se</a:t>
            </a:r>
            <a:endParaRPr lang="en-US" altLang="cs-CZ" sz="2200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200" dirty="0"/>
              <a:t>vyšší </a:t>
            </a:r>
            <a:r>
              <a:rPr lang="cs-CZ" altLang="cs-CZ" sz="2200" dirty="0" err="1"/>
              <a:t>izokvanta</a:t>
            </a:r>
            <a:r>
              <a:rPr lang="cs-CZ" altLang="cs-CZ" sz="2200" dirty="0"/>
              <a:t> = vyšší úroveň produkce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200" dirty="0"/>
              <a:t>Jsou konvexní směrem k </a:t>
            </a:r>
            <a:r>
              <a:rPr lang="cs-CZ" altLang="cs-CZ" sz="2200" dirty="0" smtClean="0"/>
              <a:t>počátku</a:t>
            </a: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36532309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1524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400" dirty="0"/>
              <a:t>Rozhodování firmy o práci v dlouhém období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362200"/>
            <a:ext cx="9067800" cy="3810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 smtClean="0"/>
              <a:t>Sklon </a:t>
            </a:r>
            <a:r>
              <a:rPr lang="cs-CZ" altLang="cs-CZ" dirty="0" err="1"/>
              <a:t>izokvanty</a:t>
            </a:r>
            <a:r>
              <a:rPr lang="cs-CZ" altLang="cs-CZ" dirty="0"/>
              <a:t> je daný negativním podílem mezních produktů práce a kapitálu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i="1" dirty="0"/>
              <a:t>ΔK/</a:t>
            </a:r>
            <a:r>
              <a:rPr lang="el-GR" altLang="cs-CZ" sz="2200" i="1" dirty="0" smtClean="0"/>
              <a:t>Δ</a:t>
            </a:r>
            <a:r>
              <a:rPr lang="cs-CZ" altLang="cs-CZ" sz="2200" i="1" dirty="0"/>
              <a:t>E</a:t>
            </a:r>
            <a:r>
              <a:rPr lang="cs-CZ" altLang="cs-CZ" sz="2200" i="1" dirty="0" smtClean="0"/>
              <a:t> </a:t>
            </a:r>
            <a:r>
              <a:rPr lang="cs-CZ" altLang="cs-CZ" sz="2200" i="1" dirty="0"/>
              <a:t>= - MP</a:t>
            </a:r>
            <a:r>
              <a:rPr lang="cs-CZ" altLang="cs-CZ" sz="2200" i="1" baseline="-25000" dirty="0"/>
              <a:t>E</a:t>
            </a:r>
            <a:r>
              <a:rPr lang="cs-CZ" altLang="cs-CZ" sz="2200" i="1" dirty="0"/>
              <a:t>/ MP</a:t>
            </a:r>
            <a:r>
              <a:rPr lang="cs-CZ" altLang="cs-CZ" sz="2200" i="1" baseline="-25000" dirty="0"/>
              <a:t>K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/>
              <a:t>absolutní hodnota tohoto sklonu se nazývá </a:t>
            </a:r>
            <a:r>
              <a:rPr lang="cs-CZ" altLang="cs-CZ" sz="2200" b="1" dirty="0"/>
              <a:t>Mezní míra technické </a:t>
            </a:r>
            <a:r>
              <a:rPr lang="cs-CZ" altLang="cs-CZ" sz="2200" b="1" dirty="0" smtClean="0"/>
              <a:t>substituce</a:t>
            </a:r>
            <a:r>
              <a:rPr lang="en-US" sz="2200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382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>
                <a:cs typeface="Times New Roman" pitchFamily="18" charset="0"/>
              </a:rPr>
              <a:t>I</a:t>
            </a:r>
            <a:r>
              <a:rPr lang="cs-CZ" altLang="cs-CZ" sz="4800" dirty="0" err="1">
                <a:cs typeface="Times New Roman" pitchFamily="18" charset="0"/>
              </a:rPr>
              <a:t>zokvanty</a:t>
            </a:r>
            <a:r>
              <a:rPr lang="en-US" altLang="cs-CZ" sz="4800" dirty="0"/>
              <a:t> 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584612" y="1797728"/>
            <a:ext cx="4343400" cy="4284663"/>
            <a:chOff x="3457" y="1434"/>
            <a:chExt cx="5762" cy="5294"/>
          </a:xfrm>
        </p:grpSpPr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3917" y="1827"/>
              <a:ext cx="1" cy="44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3919" y="6285"/>
              <a:ext cx="43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Arc 7"/>
            <p:cNvSpPr>
              <a:spLocks/>
            </p:cNvSpPr>
            <p:nvPr/>
          </p:nvSpPr>
          <p:spPr bwMode="auto">
            <a:xfrm flipH="1" flipV="1">
              <a:off x="4357" y="3098"/>
              <a:ext cx="2881" cy="2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Arc 8"/>
            <p:cNvSpPr>
              <a:spLocks/>
            </p:cNvSpPr>
            <p:nvPr/>
          </p:nvSpPr>
          <p:spPr bwMode="auto">
            <a:xfrm flipH="1" flipV="1">
              <a:off x="4460" y="2376"/>
              <a:ext cx="2881" cy="2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596" y="1434"/>
              <a:ext cx="916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</a:t>
              </a:r>
              <a:r>
                <a:rPr kumimoji="0" lang="en-US" altLang="cs-CZ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apit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á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8036" y="6307"/>
              <a:ext cx="1183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Práce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5048" y="4512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7448" y="4419"/>
              <a:ext cx="490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7346" y="5152"/>
              <a:ext cx="34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4721" y="3835"/>
              <a:ext cx="3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3457" y="4167"/>
              <a:ext cx="421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35" name="Oval 16"/>
            <p:cNvSpPr>
              <a:spLocks noChangeArrowheads="1"/>
            </p:cNvSpPr>
            <p:nvPr/>
          </p:nvSpPr>
          <p:spPr bwMode="auto">
            <a:xfrm>
              <a:off x="4553" y="3989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 flipH="1">
              <a:off x="3911" y="4064"/>
              <a:ext cx="69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4616" y="3964"/>
              <a:ext cx="1" cy="23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>
              <a:off x="5124" y="4615"/>
              <a:ext cx="1" cy="16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 flipH="1">
              <a:off x="3865" y="4581"/>
              <a:ext cx="120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4680" y="6303"/>
              <a:ext cx="421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5198" y="4317"/>
              <a:ext cx="30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4773881" y="1917157"/>
            <a:ext cx="41397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Všechny kombinace kapitálu a práce, které leží na stejné </a:t>
            </a:r>
            <a:r>
              <a:rPr lang="cs-CZ" alt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izokvantě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, přináší stejnou úroveň produkce.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Kombinace vstupů v bodech 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X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Y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přináší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q</a:t>
            </a:r>
            <a:r>
              <a:rPr lang="en-US" altLang="cs-CZ" sz="2400" baseline="-25000" dirty="0" smtClean="0">
                <a:solidFill>
                  <a:srgbClr val="275093"/>
                </a:solidFill>
                <a:cs typeface="Times New Roman" pitchFamily="18" charset="0"/>
              </a:rPr>
              <a:t>0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jednotek produkce. 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Kombinace vstupů, které leží na vyšší </a:t>
            </a:r>
            <a:r>
              <a:rPr lang="cs-CZ" alt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izokvantě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, vedou k vyšší úrovni výstupu 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q</a:t>
            </a:r>
            <a:r>
              <a:rPr lang="cs-CZ" altLang="cs-CZ" sz="2400" baseline="-25000" dirty="0" smtClean="0">
                <a:solidFill>
                  <a:srgbClr val="275093"/>
                </a:solidFill>
                <a:cs typeface="Times New Roman" pitchFamily="18" charset="0"/>
              </a:rPr>
              <a:t>1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altLang="cs-CZ" sz="2400" dirty="0" smtClean="0">
                <a:solidFill>
                  <a:srgbClr val="275093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905000"/>
            <a:ext cx="861060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Linie </a:t>
            </a:r>
            <a:r>
              <a:rPr lang="cs-CZ" altLang="cs-CZ" b="1" dirty="0" err="1"/>
              <a:t>izokosty</a:t>
            </a:r>
            <a:r>
              <a:rPr lang="cs-CZ" altLang="cs-CZ" dirty="0"/>
              <a:t> ukazuje kombinace práce (</a:t>
            </a:r>
            <a:r>
              <a:rPr lang="cs-CZ" altLang="cs-CZ" i="1" dirty="0"/>
              <a:t>E</a:t>
            </a:r>
            <a:r>
              <a:rPr lang="cs-CZ" altLang="cs-CZ" dirty="0"/>
              <a:t>) a kapitálu (</a:t>
            </a:r>
            <a:r>
              <a:rPr lang="cs-CZ" altLang="cs-CZ" i="1" dirty="0"/>
              <a:t>K</a:t>
            </a:r>
            <a:r>
              <a:rPr lang="cs-CZ" altLang="cs-CZ" dirty="0"/>
              <a:t>) , které firmu stojí stejný objem peněžních prostředků (</a:t>
            </a:r>
            <a:r>
              <a:rPr lang="cs-CZ" altLang="cs-CZ" i="1" dirty="0"/>
              <a:t>C</a:t>
            </a:r>
            <a:r>
              <a:rPr lang="cs-CZ" altLang="cs-CZ" dirty="0"/>
              <a:t>)</a:t>
            </a:r>
            <a:r>
              <a:rPr lang="en-US" altLang="cs-CZ" dirty="0"/>
              <a:t> </a:t>
            </a:r>
            <a:endParaRPr lang="cs-CZ" altLang="cs-CZ" i="1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i="1" dirty="0" smtClean="0"/>
              <a:t>C </a:t>
            </a:r>
            <a:r>
              <a:rPr lang="cs-CZ" altLang="cs-CZ" i="1" dirty="0"/>
              <a:t>= w*E + </a:t>
            </a:r>
            <a:r>
              <a:rPr lang="cs-CZ" altLang="cs-CZ" i="1" dirty="0" smtClean="0"/>
              <a:t>r*K</a:t>
            </a:r>
            <a:endParaRPr lang="cs-CZ" altLang="cs-CZ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 smtClean="0"/>
              <a:t>Dá se </a:t>
            </a:r>
            <a:r>
              <a:rPr lang="cs-CZ" altLang="cs-CZ" dirty="0"/>
              <a:t>to </a:t>
            </a:r>
            <a:r>
              <a:rPr lang="cs-CZ" altLang="cs-CZ" dirty="0" smtClean="0"/>
              <a:t>přepsat následovně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i="1" dirty="0" smtClean="0"/>
              <a:t>K </a:t>
            </a:r>
            <a:r>
              <a:rPr lang="cs-CZ" altLang="cs-CZ" sz="2200" i="1" dirty="0"/>
              <a:t>= C/r – (w/r)*E,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i="1" dirty="0"/>
              <a:t>C/r </a:t>
            </a:r>
            <a:r>
              <a:rPr lang="cs-CZ" altLang="cs-CZ" sz="2200" dirty="0"/>
              <a:t>je průsečík </a:t>
            </a:r>
            <a:r>
              <a:rPr lang="cs-CZ" altLang="cs-CZ" sz="2200" dirty="0" err="1"/>
              <a:t>izokosty</a:t>
            </a:r>
            <a:r>
              <a:rPr lang="cs-CZ" altLang="cs-CZ" sz="2200" dirty="0"/>
              <a:t> s vertikální osou </a:t>
            </a:r>
            <a:r>
              <a:rPr lang="cs-CZ" altLang="cs-CZ" sz="2200" i="1" dirty="0"/>
              <a:t>K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i="1" dirty="0"/>
              <a:t>-w/r </a:t>
            </a:r>
            <a:r>
              <a:rPr lang="cs-CZ" altLang="cs-CZ" sz="2200" dirty="0"/>
              <a:t>je sklon </a:t>
            </a:r>
            <a:r>
              <a:rPr lang="cs-CZ" altLang="cs-CZ" sz="2200" dirty="0" err="1" smtClean="0"/>
              <a:t>izokosty</a:t>
            </a:r>
            <a:endParaRPr lang="cs-CZ" altLang="cs-CZ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Vyšší </a:t>
            </a:r>
            <a:r>
              <a:rPr lang="cs-CZ" altLang="cs-CZ" dirty="0" err="1"/>
              <a:t>izokosta</a:t>
            </a:r>
            <a:r>
              <a:rPr lang="cs-CZ" altLang="cs-CZ" dirty="0"/>
              <a:t> znamená vyšší úroveň nákladů.</a:t>
            </a:r>
            <a:endParaRPr lang="en-US" altLang="cs-CZ" dirty="0"/>
          </a:p>
        </p:txBody>
      </p:sp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228600" y="990600"/>
            <a:ext cx="82296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ts val="5800"/>
              </a:lnSpc>
              <a:defRPr/>
            </a:pPr>
            <a:r>
              <a:rPr lang="en-US" altLang="cs-CZ" sz="4800" dirty="0">
                <a:solidFill>
                  <a:srgbClr val="275093"/>
                </a:solidFill>
              </a:rPr>
              <a:t>I</a:t>
            </a:r>
            <a:r>
              <a:rPr lang="cs-CZ" altLang="cs-CZ" sz="4800" dirty="0" err="1">
                <a:solidFill>
                  <a:srgbClr val="275093"/>
                </a:solidFill>
              </a:rPr>
              <a:t>zokosta</a:t>
            </a:r>
            <a:endParaRPr lang="en-US" sz="4800" kern="0" dirty="0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800" dirty="0"/>
              <a:t>Co se dnes dozvíte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676400"/>
            <a:ext cx="8839200" cy="5105400"/>
          </a:xfrm>
        </p:spPr>
        <p:txBody>
          <a:bodyPr/>
          <a:lstStyle/>
          <a:p>
            <a:r>
              <a:rPr lang="cs-CZ" altLang="cs-CZ" dirty="0" smtClean="0"/>
              <a:t>Produkční funkce</a:t>
            </a:r>
          </a:p>
          <a:p>
            <a:r>
              <a:rPr lang="cs-CZ" altLang="cs-CZ" dirty="0" smtClean="0"/>
              <a:t>Poptávka </a:t>
            </a:r>
            <a:r>
              <a:rPr lang="cs-CZ" altLang="cs-CZ" dirty="0"/>
              <a:t>firmy po práci v krátkém období</a:t>
            </a:r>
          </a:p>
          <a:p>
            <a:r>
              <a:rPr lang="cs-CZ" altLang="cs-CZ" dirty="0"/>
              <a:t>Poptávka firmy po práci v dlouhém období</a:t>
            </a:r>
          </a:p>
          <a:p>
            <a:r>
              <a:rPr lang="cs-CZ" altLang="cs-CZ" dirty="0"/>
              <a:t>Elasticita poptávky po práci</a:t>
            </a:r>
          </a:p>
          <a:p>
            <a:r>
              <a:rPr lang="cs-CZ" altLang="cs-CZ" dirty="0"/>
              <a:t>Elasticita substituce VF</a:t>
            </a:r>
          </a:p>
          <a:p>
            <a:r>
              <a:rPr lang="cs-CZ" altLang="cs-CZ" dirty="0"/>
              <a:t>Dopady </a:t>
            </a:r>
            <a:r>
              <a:rPr lang="cs-CZ" altLang="cs-CZ" dirty="0" smtClean="0"/>
              <a:t>programu pozitivní </a:t>
            </a:r>
            <a:r>
              <a:rPr lang="cs-CZ" altLang="cs-CZ" dirty="0"/>
              <a:t>diskriminace</a:t>
            </a:r>
          </a:p>
          <a:p>
            <a:r>
              <a:rPr lang="cs-CZ" altLang="cs-CZ" dirty="0"/>
              <a:t>Marshallova pravidla odvozené </a:t>
            </a:r>
            <a:r>
              <a:rPr lang="cs-CZ" altLang="cs-CZ" dirty="0" smtClean="0"/>
              <a:t>poptávky</a:t>
            </a:r>
          </a:p>
          <a:p>
            <a:r>
              <a:rPr lang="cs-CZ" altLang="cs-CZ" dirty="0" smtClean="0"/>
              <a:t>Poptávka po zdrojích v případě více VF</a:t>
            </a:r>
            <a:endParaRPr lang="cs-CZ" altLang="cs-CZ" dirty="0"/>
          </a:p>
          <a:p>
            <a:r>
              <a:rPr lang="cs-CZ" altLang="cs-CZ" dirty="0"/>
              <a:t>Dopady zavedení minimální </a:t>
            </a:r>
            <a:r>
              <a:rPr lang="cs-CZ" altLang="cs-CZ" dirty="0" smtClean="0"/>
              <a:t>mzdy</a:t>
            </a:r>
          </a:p>
          <a:p>
            <a:r>
              <a:rPr lang="cs-CZ" altLang="cs-CZ" dirty="0" smtClean="0"/>
              <a:t>Náklady přizpůsobení a poptávka po práci</a:t>
            </a:r>
          </a:p>
          <a:p>
            <a:r>
              <a:rPr lang="cs-CZ" altLang="cs-CZ" dirty="0" smtClean="0"/>
              <a:t>Odhad poptávky po práci</a:t>
            </a:r>
            <a:endParaRPr lang="pl-PL" altLang="cs-CZ" dirty="0"/>
          </a:p>
          <a:p>
            <a:pPr marL="0" indent="0">
              <a:buNone/>
            </a:pPr>
            <a:endParaRPr lang="cs-CZ" alt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906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dirty="0" err="1"/>
              <a:t>Izokosty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459871" y="2009473"/>
            <a:ext cx="4343400" cy="4011613"/>
            <a:chOff x="3420" y="1902"/>
            <a:chExt cx="5506" cy="4643"/>
          </a:xfrm>
        </p:grpSpPr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3930" y="2250"/>
              <a:ext cx="1" cy="39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3930" y="6195"/>
              <a:ext cx="39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3930" y="3630"/>
              <a:ext cx="2026" cy="25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3967" y="2776"/>
              <a:ext cx="2697" cy="3436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3853" y="1902"/>
              <a:ext cx="46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3420" y="2612"/>
              <a:ext cx="52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5745" y="3391"/>
              <a:ext cx="3031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I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z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o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</a:t>
              </a:r>
              <a:r>
                <a:rPr kumimoji="0" lang="en-US" altLang="cs-CZ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ost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 úrovní nákladů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3420" y="3482"/>
              <a:ext cx="52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6075" y="4532"/>
              <a:ext cx="2851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I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zokosta s úrovní nákladů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7846" y="6245"/>
              <a:ext cx="63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flipH="1">
              <a:off x="5400" y="4745"/>
              <a:ext cx="601" cy="56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H="1">
              <a:off x="5175" y="3680"/>
              <a:ext cx="466" cy="43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5789" y="6238"/>
              <a:ext cx="52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6595" y="6238"/>
              <a:ext cx="52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4917194" y="2210782"/>
            <a:ext cx="3962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Všechny kombinace práce a kapitálu, které leží na stejné </a:t>
            </a:r>
            <a:r>
              <a:rPr lang="cs-CZ" alt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izokostě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jsou stejně nákladné. 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Kombinace práce a kapitálu, které leží na vyšší </a:t>
            </a:r>
            <a:r>
              <a:rPr lang="cs-CZ" alt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izokostě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, jsou nákladnější. 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Sklon </a:t>
            </a:r>
            <a:r>
              <a:rPr lang="cs-CZ" alt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izokosty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se rovná podílu cen vstupů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(-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w/r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).</a:t>
            </a:r>
            <a:r>
              <a:rPr lang="en-US" altLang="cs-CZ" sz="2000" dirty="0" smtClean="0">
                <a:solidFill>
                  <a:srgbClr val="275093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 err="1">
                <a:cs typeface="Times New Roman" pitchFamily="18" charset="0"/>
              </a:rPr>
              <a:t>Optim</a:t>
            </a:r>
            <a:r>
              <a:rPr lang="cs-CZ" altLang="cs-CZ" sz="4800" dirty="0">
                <a:cs typeface="Times New Roman" pitchFamily="18" charset="0"/>
              </a:rPr>
              <a:t>á</a:t>
            </a:r>
            <a:r>
              <a:rPr lang="en-US" altLang="cs-CZ" sz="4800" dirty="0">
                <a:cs typeface="Times New Roman" pitchFamily="18" charset="0"/>
              </a:rPr>
              <a:t>l</a:t>
            </a:r>
            <a:r>
              <a:rPr lang="cs-CZ" altLang="cs-CZ" sz="4800" dirty="0">
                <a:cs typeface="Times New Roman" pitchFamily="18" charset="0"/>
              </a:rPr>
              <a:t>ní</a:t>
            </a:r>
            <a:r>
              <a:rPr lang="en-US" altLang="cs-CZ" sz="4800" dirty="0">
                <a:cs typeface="Times New Roman" pitchFamily="18" charset="0"/>
              </a:rPr>
              <a:t> </a:t>
            </a:r>
            <a:r>
              <a:rPr lang="cs-CZ" altLang="cs-CZ" sz="4800" dirty="0">
                <a:cs typeface="Times New Roman" pitchFamily="18" charset="0"/>
              </a:rPr>
              <a:t>k</a:t>
            </a:r>
            <a:r>
              <a:rPr lang="en-US" altLang="cs-CZ" sz="4800" dirty="0" err="1">
                <a:cs typeface="Times New Roman" pitchFamily="18" charset="0"/>
              </a:rPr>
              <a:t>ombina</a:t>
            </a:r>
            <a:r>
              <a:rPr lang="cs-CZ" altLang="cs-CZ" sz="4800" dirty="0" err="1">
                <a:cs typeface="Times New Roman" pitchFamily="18" charset="0"/>
              </a:rPr>
              <a:t>ce</a:t>
            </a:r>
            <a:r>
              <a:rPr lang="en-US" altLang="cs-CZ" sz="4800" dirty="0">
                <a:cs typeface="Times New Roman" pitchFamily="18" charset="0"/>
              </a:rPr>
              <a:t> </a:t>
            </a:r>
            <a:r>
              <a:rPr lang="cs-CZ" altLang="cs-CZ" sz="4800" dirty="0">
                <a:cs typeface="Times New Roman" pitchFamily="18" charset="0"/>
              </a:rPr>
              <a:t>vstupů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620371" y="1905000"/>
            <a:ext cx="4419600" cy="4286250"/>
            <a:chOff x="3351" y="1729"/>
            <a:chExt cx="5695" cy="5431"/>
          </a:xfrm>
        </p:grpSpPr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3840" y="2119"/>
              <a:ext cx="1" cy="44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3855" y="6574"/>
              <a:ext cx="44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3855" y="3814"/>
              <a:ext cx="2161" cy="276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3864" y="2960"/>
              <a:ext cx="2842" cy="363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Arc 9"/>
            <p:cNvSpPr>
              <a:spLocks/>
            </p:cNvSpPr>
            <p:nvPr/>
          </p:nvSpPr>
          <p:spPr bwMode="auto">
            <a:xfrm flipH="1" flipV="1">
              <a:off x="4074" y="2736"/>
              <a:ext cx="3196" cy="35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4785" y="5029"/>
              <a:ext cx="1" cy="15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 flipH="1">
              <a:off x="3840" y="5029"/>
              <a:ext cx="916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3510" y="1729"/>
              <a:ext cx="826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Kapitál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7785" y="6619"/>
              <a:ext cx="1261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Práce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7365" y="6035"/>
              <a:ext cx="316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6330" y="5719"/>
              <a:ext cx="271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auto">
            <a:xfrm>
              <a:off x="4875" y="4624"/>
              <a:ext cx="271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4170" y="2929"/>
              <a:ext cx="271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Rectangle 18"/>
            <p:cNvSpPr>
              <a:spLocks noChangeArrowheads="1"/>
            </p:cNvSpPr>
            <p:nvPr/>
          </p:nvSpPr>
          <p:spPr bwMode="auto">
            <a:xfrm>
              <a:off x="3405" y="4895"/>
              <a:ext cx="46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175</a:t>
              </a:r>
            </a:p>
          </p:txBody>
        </p:sp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4530" y="6589"/>
              <a:ext cx="571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41" name="Oval 20"/>
            <p:cNvSpPr>
              <a:spLocks noChangeArrowheads="1"/>
            </p:cNvSpPr>
            <p:nvPr/>
          </p:nvSpPr>
          <p:spPr bwMode="auto">
            <a:xfrm>
              <a:off x="6244" y="6054"/>
              <a:ext cx="141" cy="1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Oval 21"/>
            <p:cNvSpPr>
              <a:spLocks noChangeArrowheads="1"/>
            </p:cNvSpPr>
            <p:nvPr/>
          </p:nvSpPr>
          <p:spPr bwMode="auto">
            <a:xfrm>
              <a:off x="4746" y="4962"/>
              <a:ext cx="141" cy="1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Oval 22"/>
            <p:cNvSpPr>
              <a:spLocks noChangeArrowheads="1"/>
            </p:cNvSpPr>
            <p:nvPr/>
          </p:nvSpPr>
          <p:spPr bwMode="auto">
            <a:xfrm>
              <a:off x="4032" y="3184"/>
              <a:ext cx="141" cy="1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Rectangle 23"/>
            <p:cNvSpPr>
              <a:spLocks noChangeArrowheads="1"/>
            </p:cNvSpPr>
            <p:nvPr/>
          </p:nvSpPr>
          <p:spPr bwMode="auto">
            <a:xfrm>
              <a:off x="3351" y="2703"/>
              <a:ext cx="493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Rectangle 24"/>
            <p:cNvSpPr>
              <a:spLocks noChangeArrowheads="1"/>
            </p:cNvSpPr>
            <p:nvPr/>
          </p:nvSpPr>
          <p:spPr bwMode="auto">
            <a:xfrm>
              <a:off x="3351" y="3554"/>
              <a:ext cx="493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4724400" y="1835527"/>
            <a:ext cx="4136128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Firma, která chce minimalizovat náklady na výrobu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jednotek produkce, si zvolí kombinaci práce a kapitálu v bodě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kde se příslušná </a:t>
            </a:r>
            <a:r>
              <a:rPr kumimoji="0" lang="cs-CZ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izokvanta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dotýká nejnižší </a:t>
            </a:r>
            <a:r>
              <a:rPr kumimoji="0" lang="cs-CZ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izokosty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Všechny ostatní  kombinace práce a kapitálu, kterými je možno vyrobit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jednotek produkce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např. body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leží na vyšší </a:t>
            </a:r>
            <a:r>
              <a:rPr kumimoji="0" lang="cs-CZ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izokostě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/>
              <a:t>Minim</a:t>
            </a:r>
            <a:r>
              <a:rPr lang="cs-CZ" altLang="cs-CZ" sz="4800" dirty="0" err="1"/>
              <a:t>alizace</a:t>
            </a:r>
            <a:r>
              <a:rPr lang="cs-CZ" altLang="cs-CZ" sz="4800" dirty="0"/>
              <a:t> nákladů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altLang="cs-CZ" dirty="0"/>
              <a:t>Maximalizace zisku implikuje minimalizaci nákladů (opačná implikace neplatí)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altLang="cs-CZ" sz="2000" dirty="0"/>
              <a:t>F</a:t>
            </a:r>
            <a:r>
              <a:rPr lang="en-US" altLang="cs-CZ" sz="2000" dirty="0" err="1"/>
              <a:t>irm</a:t>
            </a:r>
            <a:r>
              <a:rPr lang="cs-CZ" altLang="cs-CZ" sz="2000" dirty="0"/>
              <a:t>a si k výrobě daného objemu produkce vybírá nejlevnější kombinaci práce a kapitálu</a:t>
            </a:r>
            <a:r>
              <a:rPr lang="en-US" altLang="cs-CZ" sz="2000" dirty="0"/>
              <a:t> </a:t>
            </a:r>
            <a:endParaRPr lang="cs-CZ" altLang="cs-CZ" sz="2000" dirty="0"/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altLang="cs-CZ" dirty="0"/>
              <a:t>Tato nejlevnější kombinace leží tam, kde je </a:t>
            </a:r>
            <a:r>
              <a:rPr lang="cs-CZ" altLang="cs-CZ" dirty="0" err="1"/>
              <a:t>izokosta</a:t>
            </a:r>
            <a:r>
              <a:rPr lang="cs-CZ" altLang="cs-CZ" dirty="0"/>
              <a:t> tečnou k </a:t>
            </a:r>
            <a:r>
              <a:rPr lang="cs-CZ" altLang="cs-CZ" dirty="0" err="1"/>
              <a:t>izokvantě</a:t>
            </a:r>
            <a:endParaRPr lang="en-US" altLang="cs-CZ" dirty="0"/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altLang="cs-CZ" sz="2000" dirty="0"/>
              <a:t>Mezní míra technické substituce se rovná poměru cen práce a kapitálu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altLang="cs-CZ" sz="2000" i="1" dirty="0" smtClean="0"/>
              <a:t>MP</a:t>
            </a:r>
            <a:r>
              <a:rPr lang="cs-CZ" altLang="cs-CZ" sz="2000" i="1" baseline="-25000" dirty="0" smtClean="0"/>
              <a:t>E </a:t>
            </a:r>
            <a:r>
              <a:rPr lang="cs-CZ" altLang="cs-CZ" sz="2000" i="1" dirty="0" smtClean="0"/>
              <a:t>/MP</a:t>
            </a:r>
            <a:r>
              <a:rPr lang="cs-CZ" altLang="cs-CZ" sz="2000" i="1" baseline="-25000" dirty="0" smtClean="0"/>
              <a:t>K </a:t>
            </a:r>
            <a:r>
              <a:rPr lang="cs-CZ" altLang="cs-CZ" sz="2000" i="1" dirty="0"/>
              <a:t>= w/r</a:t>
            </a:r>
            <a:endParaRPr lang="cs-CZ" altLang="cs-CZ" sz="2000" dirty="0"/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altLang="cs-CZ" dirty="0"/>
              <a:t>Aby se zároveň jednalo i o maximum zisku, musí navíc platit: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cs-CZ" altLang="cs-CZ" i="1" dirty="0"/>
              <a:t>                           w </a:t>
            </a:r>
            <a:r>
              <a:rPr lang="en-US" altLang="cs-CZ" i="1" dirty="0"/>
              <a:t>= </a:t>
            </a:r>
            <a:r>
              <a:rPr lang="cs-CZ" altLang="cs-CZ" i="1" dirty="0"/>
              <a:t>p*</a:t>
            </a:r>
            <a:r>
              <a:rPr lang="en-US" altLang="cs-CZ" i="1" dirty="0"/>
              <a:t>MP</a:t>
            </a:r>
            <a:r>
              <a:rPr lang="cs-CZ" altLang="cs-CZ" i="1" baseline="-25000" dirty="0"/>
              <a:t>E</a:t>
            </a:r>
            <a:r>
              <a:rPr lang="cs-CZ" altLang="cs-CZ" i="1" dirty="0"/>
              <a:t>    </a:t>
            </a:r>
            <a:r>
              <a:rPr lang="cs-CZ" altLang="cs-CZ" dirty="0"/>
              <a:t>a</a:t>
            </a:r>
            <a:r>
              <a:rPr lang="cs-CZ" altLang="cs-CZ" i="1" dirty="0"/>
              <a:t>    r </a:t>
            </a:r>
            <a:r>
              <a:rPr lang="en-US" altLang="cs-CZ" i="1" dirty="0"/>
              <a:t>= </a:t>
            </a:r>
            <a:r>
              <a:rPr lang="cs-CZ" altLang="cs-CZ" i="1" dirty="0"/>
              <a:t>p*</a:t>
            </a:r>
            <a:r>
              <a:rPr lang="en-US" altLang="cs-CZ" i="1" dirty="0"/>
              <a:t>MP</a:t>
            </a:r>
            <a:r>
              <a:rPr lang="cs-CZ" altLang="cs-CZ" i="1" baseline="-25000" dirty="0"/>
              <a:t>K</a:t>
            </a:r>
            <a:r>
              <a:rPr lang="cs-CZ" altLang="cs-CZ" i="1" dirty="0"/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09601"/>
            <a:ext cx="8763000" cy="99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000" dirty="0"/>
              <a:t>Poptávka po práci v dlouhém období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2590800"/>
            <a:ext cx="7772400" cy="3352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800" dirty="0"/>
              <a:t>Pokles mzdové sazby vyvolává dva efekty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altLang="cs-CZ" sz="2400" dirty="0"/>
              <a:t>Firm</a:t>
            </a:r>
            <a:r>
              <a:rPr lang="cs-CZ" altLang="cs-CZ" sz="2400" dirty="0"/>
              <a:t>a využije nižší ceny práce k rozšíření </a:t>
            </a:r>
            <a:r>
              <a:rPr lang="cs-CZ" altLang="cs-CZ" sz="2400" dirty="0" smtClean="0"/>
              <a:t>výroby – víc práce a víc kapitálu</a:t>
            </a:r>
            <a:r>
              <a:rPr lang="en-US" altLang="cs-CZ" sz="2400" dirty="0" smtClean="0"/>
              <a:t> </a:t>
            </a:r>
            <a:r>
              <a:rPr lang="en-US" altLang="cs-CZ" sz="2400" dirty="0"/>
              <a:t>(</a:t>
            </a:r>
            <a:r>
              <a:rPr lang="cs-CZ" altLang="cs-CZ" sz="2400" b="1" dirty="0"/>
              <a:t>produkční</a:t>
            </a:r>
            <a:r>
              <a:rPr lang="en-US" altLang="cs-CZ" sz="2400" b="1" dirty="0"/>
              <a:t> </a:t>
            </a:r>
            <a:r>
              <a:rPr lang="en-US" altLang="cs-CZ" sz="2400" b="1" dirty="0" err="1"/>
              <a:t>ef</a:t>
            </a:r>
            <a:r>
              <a:rPr lang="cs-CZ" altLang="cs-CZ" sz="2400" b="1" dirty="0" err="1"/>
              <a:t>ekt</a:t>
            </a:r>
            <a:r>
              <a:rPr lang="en-US" altLang="cs-CZ" sz="2400" dirty="0"/>
              <a:t>)</a:t>
            </a:r>
            <a:r>
              <a:rPr lang="cs-CZ" altLang="cs-CZ" sz="2400" dirty="0"/>
              <a:t> </a:t>
            </a:r>
            <a:endParaRPr lang="en-US" altLang="cs-CZ" sz="24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altLang="cs-CZ" sz="2400" dirty="0"/>
              <a:t>Firm</a:t>
            </a:r>
            <a:r>
              <a:rPr lang="cs-CZ" altLang="cs-CZ" sz="2400" dirty="0"/>
              <a:t>a využije </a:t>
            </a:r>
            <a:r>
              <a:rPr lang="cs-CZ" altLang="cs-CZ" sz="2400" dirty="0" smtClean="0"/>
              <a:t>poklesu </a:t>
            </a:r>
            <a:r>
              <a:rPr lang="cs-CZ" altLang="cs-CZ" sz="2400" dirty="0"/>
              <a:t>mzdy k úpravě poměru práce a kapitálu - víc práce a míň kapitálu </a:t>
            </a:r>
            <a:r>
              <a:rPr lang="en-US" altLang="cs-CZ" sz="2400" dirty="0"/>
              <a:t>(</a:t>
            </a:r>
            <a:r>
              <a:rPr lang="en-US" altLang="cs-CZ" sz="2400" b="1" dirty="0" err="1"/>
              <a:t>substitu</a:t>
            </a:r>
            <a:r>
              <a:rPr lang="cs-CZ" altLang="cs-CZ" sz="2400" b="1" dirty="0"/>
              <a:t>ční</a:t>
            </a:r>
            <a:r>
              <a:rPr lang="en-US" altLang="cs-CZ" sz="2400" b="1" dirty="0"/>
              <a:t> </a:t>
            </a:r>
            <a:r>
              <a:rPr lang="en-US" altLang="cs-CZ" sz="2400" b="1" dirty="0" err="1"/>
              <a:t>ef</a:t>
            </a:r>
            <a:r>
              <a:rPr lang="cs-CZ" altLang="cs-CZ" sz="2400" b="1" dirty="0" err="1"/>
              <a:t>ekt</a:t>
            </a:r>
            <a:r>
              <a:rPr lang="en-US" altLang="cs-CZ" sz="2400" dirty="0"/>
              <a:t>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>
                <a:cs typeface="Times New Roman" pitchFamily="18" charset="0"/>
              </a:rPr>
              <a:t>Dopad snížení mzdy, pokud by firma držela celkové náklady konstantní</a:t>
            </a:r>
            <a:endParaRPr lang="en-US" sz="3400" b="1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1684" name="Text Box 30"/>
          <p:cNvSpPr txBox="1">
            <a:spLocks noChangeArrowheads="1"/>
          </p:cNvSpPr>
          <p:nvPr/>
        </p:nvSpPr>
        <p:spPr bwMode="auto">
          <a:xfrm>
            <a:off x="5105400" y="2210224"/>
            <a:ext cx="4038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Snížení mzdy zplošťuje </a:t>
            </a:r>
            <a:r>
              <a:rPr lang="cs-CZ" altLang="cs-CZ" sz="2000" dirty="0" err="1">
                <a:solidFill>
                  <a:srgbClr val="275093"/>
                </a:solidFill>
                <a:cs typeface="Times New Roman" pitchFamily="18" charset="0"/>
              </a:rPr>
              <a:t>izokostu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. Pokud by firma chtěla držet konstantní celkové náklady, </a:t>
            </a:r>
            <a:r>
              <a:rPr lang="cs-CZ" altLang="cs-CZ" sz="2000" dirty="0" err="1">
                <a:solidFill>
                  <a:srgbClr val="275093"/>
                </a:solidFill>
                <a:cs typeface="Times New Roman" pitchFamily="18" charset="0"/>
              </a:rPr>
              <a:t>izokosta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 se otočí okolo průsečíku na vertikální ose a firma se posune z bodu </a:t>
            </a:r>
            <a:r>
              <a:rPr lang="en-US" altLang="cs-CZ" sz="2000" i="1" dirty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do bodu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>
                <a:solidFill>
                  <a:srgbClr val="275093"/>
                </a:solidFill>
                <a:cs typeface="Times New Roman" pitchFamily="18" charset="0"/>
              </a:rPr>
              <a:t>R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cs-CZ" alt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275093"/>
                </a:solidFill>
                <a:cs typeface="Times New Roman" pitchFamily="18" charset="0"/>
              </a:rPr>
              <a:t>Tato úvaha je ovšem špatná!</a:t>
            </a:r>
            <a:r>
              <a:rPr lang="en-US" altLang="cs-CZ" sz="2400" b="1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altLang="cs-CZ" sz="2400" b="1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Firma maximalizující zisk vůbec nemusí chtít držet celkové náklady konstantní, když se na trhu mění mzdová sazba. </a:t>
            </a:r>
            <a:endParaRPr lang="en-US" altLang="cs-CZ" sz="2000" dirty="0">
              <a:solidFill>
                <a:srgbClr val="275093"/>
              </a:solidFill>
            </a:endParaRP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449864" y="1981315"/>
            <a:ext cx="4731736" cy="4311650"/>
            <a:chOff x="3310" y="1906"/>
            <a:chExt cx="5816" cy="5230"/>
          </a:xfrm>
        </p:grpSpPr>
        <p:sp>
          <p:nvSpPr>
            <p:cNvPr id="31" name="Line 5"/>
            <p:cNvSpPr>
              <a:spLocks noChangeShapeType="1"/>
            </p:cNvSpPr>
            <p:nvPr/>
          </p:nvSpPr>
          <p:spPr bwMode="auto">
            <a:xfrm>
              <a:off x="3816" y="2290"/>
              <a:ext cx="1" cy="44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3816" y="6754"/>
              <a:ext cx="43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3816" y="3298"/>
              <a:ext cx="1873" cy="34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3816" y="3298"/>
              <a:ext cx="4033" cy="345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Arc 9"/>
            <p:cNvSpPr>
              <a:spLocks/>
            </p:cNvSpPr>
            <p:nvPr/>
          </p:nvSpPr>
          <p:spPr bwMode="auto">
            <a:xfrm flipH="1" flipV="1">
              <a:off x="4256" y="3637"/>
              <a:ext cx="2881" cy="2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Arc 10"/>
            <p:cNvSpPr>
              <a:spLocks/>
            </p:cNvSpPr>
            <p:nvPr/>
          </p:nvSpPr>
          <p:spPr bwMode="auto">
            <a:xfrm flipH="1" flipV="1">
              <a:off x="4359" y="2848"/>
              <a:ext cx="2881" cy="2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3495" y="1906"/>
              <a:ext cx="916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apit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á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4950" y="6775"/>
              <a:ext cx="361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4335" y="6775"/>
              <a:ext cx="361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3450" y="4345"/>
              <a:ext cx="361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75</a:t>
              </a:r>
            </a:p>
          </p:txBody>
        </p:sp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5040" y="4331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7245" y="5672"/>
              <a:ext cx="30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7470" y="4908"/>
              <a:ext cx="30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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5190" y="4083"/>
              <a:ext cx="30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4620" y="4297"/>
              <a:ext cx="3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3310" y="3046"/>
              <a:ext cx="49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4452" y="4485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 flipH="1">
              <a:off x="3810" y="4531"/>
              <a:ext cx="69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>
              <a:off x="4500" y="4522"/>
              <a:ext cx="1" cy="22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 flipH="1">
              <a:off x="5121" y="4504"/>
              <a:ext cx="0" cy="23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>
              <a:off x="7860" y="6211"/>
              <a:ext cx="126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 je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Rectangle 26"/>
            <p:cNvSpPr>
              <a:spLocks noChangeArrowheads="1"/>
            </p:cNvSpPr>
            <p:nvPr/>
          </p:nvSpPr>
          <p:spPr bwMode="auto">
            <a:xfrm>
              <a:off x="5940" y="6331"/>
              <a:ext cx="119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 je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>
              <a:off x="5655" y="6465"/>
              <a:ext cx="256" cy="10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 flipH="1">
              <a:off x="7575" y="6345"/>
              <a:ext cx="241" cy="7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4017784" y="6052238"/>
            <a:ext cx="7461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Práce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8"/>
          <p:cNvSpPr txBox="1">
            <a:spLocks noChangeArrowheads="1"/>
          </p:cNvSpPr>
          <p:nvPr/>
        </p:nvSpPr>
        <p:spPr bwMode="auto">
          <a:xfrm>
            <a:off x="228600" y="5181600"/>
            <a:ext cx="8610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Snížení mzdy snižuje firmě mezní náklady a motivuje firmu rozšířit výrobu ze 100 na 150 jednotek. 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Firma se posunuje z bodu </a:t>
            </a:r>
            <a:r>
              <a:rPr lang="en-US" altLang="cs-CZ" sz="2000" i="1" dirty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do bodu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>
                <a:solidFill>
                  <a:srgbClr val="275093"/>
                </a:solidFill>
                <a:cs typeface="Times New Roman" pitchFamily="18" charset="0"/>
              </a:rPr>
              <a:t>R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 a zvyšuje množství pracovníků z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 25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 na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 50.</a:t>
            </a:r>
            <a:endParaRPr lang="en-US" altLang="cs-CZ" sz="2000" dirty="0">
              <a:solidFill>
                <a:srgbClr val="275093"/>
              </a:solidFill>
            </a:endParaRP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445769" y="685800"/>
            <a:ext cx="8229600" cy="107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cs-CZ" altLang="cs-CZ" sz="3600" dirty="0">
                <a:solidFill>
                  <a:srgbClr val="275093"/>
                </a:solidFill>
                <a:cs typeface="Times New Roman" pitchFamily="18" charset="0"/>
              </a:rPr>
              <a:t>Dopad snížení mzdy na rozhodování firmy maximalizující zisk</a:t>
            </a:r>
            <a:endParaRPr lang="en-US" sz="3600" dirty="0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8" name="Group 4"/>
          <p:cNvGrpSpPr>
            <a:grpSpLocks/>
          </p:cNvGrpSpPr>
          <p:nvPr/>
        </p:nvGrpSpPr>
        <p:grpSpPr bwMode="auto">
          <a:xfrm>
            <a:off x="1147763" y="1838325"/>
            <a:ext cx="6659562" cy="3343568"/>
            <a:chOff x="2100" y="1799"/>
            <a:chExt cx="8179" cy="5392"/>
          </a:xfrm>
        </p:grpSpPr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2366" y="2117"/>
              <a:ext cx="1" cy="43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2380" y="6444"/>
              <a:ext cx="30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2380" y="4358"/>
              <a:ext cx="294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 flipH="1">
              <a:off x="6608" y="2159"/>
              <a:ext cx="43" cy="42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6608" y="6416"/>
              <a:ext cx="30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Arc 10"/>
            <p:cNvSpPr>
              <a:spLocks/>
            </p:cNvSpPr>
            <p:nvPr/>
          </p:nvSpPr>
          <p:spPr bwMode="auto">
            <a:xfrm flipV="1">
              <a:off x="3315" y="3070"/>
              <a:ext cx="690" cy="18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Arc 11"/>
            <p:cNvSpPr>
              <a:spLocks/>
            </p:cNvSpPr>
            <p:nvPr/>
          </p:nvSpPr>
          <p:spPr bwMode="auto">
            <a:xfrm flipV="1">
              <a:off x="3150" y="3126"/>
              <a:ext cx="2057" cy="30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5054" y="4386"/>
              <a:ext cx="1" cy="20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 flipH="1">
              <a:off x="3780" y="4358"/>
              <a:ext cx="29" cy="20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4830" y="6443"/>
              <a:ext cx="491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150</a:t>
              </a: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3556" y="6443"/>
              <a:ext cx="491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4913" y="2755"/>
              <a:ext cx="5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MC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3808" y="2698"/>
              <a:ext cx="5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MC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2100" y="4161"/>
              <a:ext cx="253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2471" y="1900"/>
              <a:ext cx="983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Cena produkce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5390" y="6458"/>
              <a:ext cx="1218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Množství produkce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5" name="Line 21"/>
            <p:cNvSpPr>
              <a:spLocks noChangeShapeType="1"/>
            </p:cNvSpPr>
            <p:nvPr/>
          </p:nvSpPr>
          <p:spPr bwMode="auto">
            <a:xfrm>
              <a:off x="6658" y="3224"/>
              <a:ext cx="1267" cy="32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>
              <a:off x="6668" y="2846"/>
              <a:ext cx="2559" cy="3585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Arc 23"/>
            <p:cNvSpPr>
              <a:spLocks/>
            </p:cNvSpPr>
            <p:nvPr/>
          </p:nvSpPr>
          <p:spPr bwMode="auto">
            <a:xfrm flipH="1" flipV="1">
              <a:off x="6958" y="3448"/>
              <a:ext cx="2652" cy="27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Arc 24"/>
            <p:cNvSpPr>
              <a:spLocks/>
            </p:cNvSpPr>
            <p:nvPr/>
          </p:nvSpPr>
          <p:spPr bwMode="auto">
            <a:xfrm flipH="1" flipV="1">
              <a:off x="7224" y="2454"/>
              <a:ext cx="2157" cy="28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Oval 25"/>
            <p:cNvSpPr>
              <a:spLocks noChangeArrowheads="1"/>
            </p:cNvSpPr>
            <p:nvPr/>
          </p:nvSpPr>
          <p:spPr bwMode="auto">
            <a:xfrm>
              <a:off x="7126" y="4512"/>
              <a:ext cx="169" cy="1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Oval 26"/>
            <p:cNvSpPr>
              <a:spLocks noChangeArrowheads="1"/>
            </p:cNvSpPr>
            <p:nvPr/>
          </p:nvSpPr>
          <p:spPr bwMode="auto">
            <a:xfrm>
              <a:off x="7686" y="4246"/>
              <a:ext cx="169" cy="1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1" name="Rectangle 27"/>
            <p:cNvSpPr>
              <a:spLocks noChangeArrowheads="1"/>
            </p:cNvSpPr>
            <p:nvPr/>
          </p:nvSpPr>
          <p:spPr bwMode="auto">
            <a:xfrm>
              <a:off x="9676" y="5985"/>
              <a:ext cx="5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9492" y="5085"/>
              <a:ext cx="56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150</a:t>
              </a:r>
            </a:p>
          </p:txBody>
        </p:sp>
        <p:sp>
          <p:nvSpPr>
            <p:cNvPr id="63" name="Rectangle 29"/>
            <p:cNvSpPr>
              <a:spLocks noChangeArrowheads="1"/>
            </p:cNvSpPr>
            <p:nvPr/>
          </p:nvSpPr>
          <p:spPr bwMode="auto">
            <a:xfrm>
              <a:off x="7616" y="6471"/>
              <a:ext cx="43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7042" y="6471"/>
              <a:ext cx="43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7882" y="4040"/>
              <a:ext cx="281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6" name="Rectangle 32"/>
            <p:cNvSpPr>
              <a:spLocks noChangeArrowheads="1"/>
            </p:cNvSpPr>
            <p:nvPr/>
          </p:nvSpPr>
          <p:spPr bwMode="auto">
            <a:xfrm>
              <a:off x="7294" y="4251"/>
              <a:ext cx="281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7" name="Rectangle 33"/>
            <p:cNvSpPr>
              <a:spLocks noChangeArrowheads="1"/>
            </p:cNvSpPr>
            <p:nvPr/>
          </p:nvSpPr>
          <p:spPr bwMode="auto">
            <a:xfrm>
              <a:off x="6398" y="1799"/>
              <a:ext cx="771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apit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á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68" name="Rectangle 34"/>
            <p:cNvSpPr>
              <a:spLocks noChangeArrowheads="1"/>
            </p:cNvSpPr>
            <p:nvPr/>
          </p:nvSpPr>
          <p:spPr bwMode="auto">
            <a:xfrm>
              <a:off x="9381" y="6493"/>
              <a:ext cx="89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Práce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9" name="Line 35"/>
            <p:cNvSpPr>
              <a:spLocks noChangeShapeType="1"/>
            </p:cNvSpPr>
            <p:nvPr/>
          </p:nvSpPr>
          <p:spPr bwMode="auto">
            <a:xfrm>
              <a:off x="7200" y="4504"/>
              <a:ext cx="1" cy="19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0" name="Line 36"/>
            <p:cNvSpPr>
              <a:spLocks noChangeShapeType="1"/>
            </p:cNvSpPr>
            <p:nvPr/>
          </p:nvSpPr>
          <p:spPr bwMode="auto">
            <a:xfrm>
              <a:off x="7755" y="4336"/>
              <a:ext cx="1" cy="20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1" name="Line 37"/>
            <p:cNvSpPr>
              <a:spLocks noChangeShapeType="1"/>
            </p:cNvSpPr>
            <p:nvPr/>
          </p:nvSpPr>
          <p:spPr bwMode="auto">
            <a:xfrm rot="5400000">
              <a:off x="3010" y="5567"/>
              <a:ext cx="886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0"/>
            <a:ext cx="8229600" cy="1447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800" dirty="0">
                <a:cs typeface="Times New Roman" pitchFamily="18" charset="0"/>
              </a:rPr>
              <a:t>Poptávka firmy po práci v dlouhém období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756499" y="1940517"/>
            <a:ext cx="3723506" cy="4410075"/>
            <a:chOff x="3705" y="1805"/>
            <a:chExt cx="4883" cy="5385"/>
          </a:xfrm>
        </p:grpSpPr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4035" y="2149"/>
              <a:ext cx="1" cy="45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4035" y="6709"/>
              <a:ext cx="42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4725" y="3229"/>
              <a:ext cx="2206" cy="285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735" y="5015"/>
              <a:ext cx="391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720" y="3590"/>
              <a:ext cx="331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6090" y="6724"/>
              <a:ext cx="466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4935" y="6724"/>
              <a:ext cx="466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3705" y="1805"/>
              <a:ext cx="91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6931" y="6769"/>
              <a:ext cx="1657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Množství práce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7005" y="6050"/>
              <a:ext cx="496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LR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6174" y="5133"/>
              <a:ext cx="127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5068" y="3691"/>
              <a:ext cx="127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5100" y="3766"/>
              <a:ext cx="1" cy="29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6240" y="5206"/>
              <a:ext cx="1" cy="15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 flipH="1">
              <a:off x="4035" y="3736"/>
              <a:ext cx="10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 flipH="1">
              <a:off x="4035" y="5191"/>
              <a:ext cx="219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4091152" y="2809766"/>
            <a:ext cx="4343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Odvozena na předchozím snímku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Musí být klesající</a:t>
            </a: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2161433" y="3049009"/>
            <a:ext cx="244885" cy="26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3050216" y="4384749"/>
            <a:ext cx="228798" cy="21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R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38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 err="1"/>
              <a:t>Substitu</a:t>
            </a:r>
            <a:r>
              <a:rPr lang="cs-CZ" altLang="cs-CZ" sz="4800" dirty="0"/>
              <a:t>ční</a:t>
            </a:r>
            <a:r>
              <a:rPr lang="en-US" altLang="cs-CZ" sz="4800" dirty="0"/>
              <a:t> a </a:t>
            </a:r>
            <a:r>
              <a:rPr lang="cs-CZ" altLang="cs-CZ" sz="4800" dirty="0"/>
              <a:t>produkční</a:t>
            </a:r>
            <a:r>
              <a:rPr lang="en-US" altLang="cs-CZ" sz="4800" dirty="0"/>
              <a:t> </a:t>
            </a:r>
            <a:r>
              <a:rPr lang="cs-CZ" altLang="cs-CZ" sz="4800" dirty="0"/>
              <a:t>e</a:t>
            </a:r>
            <a:r>
              <a:rPr lang="en-US" altLang="cs-CZ" sz="4800" dirty="0" err="1"/>
              <a:t>fe</a:t>
            </a:r>
            <a:r>
              <a:rPr lang="cs-CZ" altLang="cs-CZ" sz="4800" dirty="0"/>
              <a:t>k</a:t>
            </a:r>
            <a:r>
              <a:rPr lang="en-US" altLang="cs-CZ" sz="4800" dirty="0"/>
              <a:t>t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5" name="Group 1028"/>
          <p:cNvGrpSpPr>
            <a:grpSpLocks/>
          </p:cNvGrpSpPr>
          <p:nvPr/>
        </p:nvGrpSpPr>
        <p:grpSpPr bwMode="auto">
          <a:xfrm>
            <a:off x="762000" y="1828800"/>
            <a:ext cx="5086350" cy="4500563"/>
            <a:chOff x="3011" y="1945"/>
            <a:chExt cx="7060" cy="6248"/>
          </a:xfrm>
        </p:grpSpPr>
        <p:sp>
          <p:nvSpPr>
            <p:cNvPr id="36" name="Line 1029"/>
            <p:cNvSpPr>
              <a:spLocks noChangeShapeType="1"/>
            </p:cNvSpPr>
            <p:nvPr/>
          </p:nvSpPr>
          <p:spPr bwMode="auto">
            <a:xfrm>
              <a:off x="3514" y="2300"/>
              <a:ext cx="1" cy="54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Line 1030"/>
            <p:cNvSpPr>
              <a:spLocks noChangeShapeType="1"/>
            </p:cNvSpPr>
            <p:nvPr/>
          </p:nvSpPr>
          <p:spPr bwMode="auto">
            <a:xfrm>
              <a:off x="3528" y="7732"/>
              <a:ext cx="57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Line 1031"/>
            <p:cNvSpPr>
              <a:spLocks noChangeShapeType="1"/>
            </p:cNvSpPr>
            <p:nvPr/>
          </p:nvSpPr>
          <p:spPr bwMode="auto">
            <a:xfrm>
              <a:off x="4144" y="2721"/>
              <a:ext cx="1159" cy="27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Arc 1032"/>
            <p:cNvSpPr>
              <a:spLocks/>
            </p:cNvSpPr>
            <p:nvPr/>
          </p:nvSpPr>
          <p:spPr bwMode="auto">
            <a:xfrm flipH="1" flipV="1">
              <a:off x="4494" y="3112"/>
              <a:ext cx="2115" cy="2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Line 1033"/>
            <p:cNvSpPr>
              <a:spLocks noChangeShapeType="1"/>
            </p:cNvSpPr>
            <p:nvPr/>
          </p:nvSpPr>
          <p:spPr bwMode="auto">
            <a:xfrm>
              <a:off x="3514" y="3177"/>
              <a:ext cx="5013" cy="457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Rectangle 1034"/>
            <p:cNvSpPr>
              <a:spLocks noChangeArrowheads="1"/>
            </p:cNvSpPr>
            <p:nvPr/>
          </p:nvSpPr>
          <p:spPr bwMode="auto">
            <a:xfrm>
              <a:off x="6000" y="6246"/>
              <a:ext cx="50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42" name="Rectangle 1035"/>
            <p:cNvSpPr>
              <a:spLocks noChangeArrowheads="1"/>
            </p:cNvSpPr>
            <p:nvPr/>
          </p:nvSpPr>
          <p:spPr bwMode="auto">
            <a:xfrm>
              <a:off x="6720" y="5030"/>
              <a:ext cx="50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200</a:t>
              </a:r>
            </a:p>
          </p:txBody>
        </p:sp>
        <p:sp>
          <p:nvSpPr>
            <p:cNvPr id="43" name="Rectangle 1036"/>
            <p:cNvSpPr>
              <a:spLocks noChangeArrowheads="1"/>
            </p:cNvSpPr>
            <p:nvPr/>
          </p:nvSpPr>
          <p:spPr bwMode="auto">
            <a:xfrm>
              <a:off x="5360" y="5389"/>
              <a:ext cx="351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Rectangle 1037"/>
            <p:cNvSpPr>
              <a:spLocks noChangeArrowheads="1"/>
            </p:cNvSpPr>
            <p:nvPr/>
          </p:nvSpPr>
          <p:spPr bwMode="auto">
            <a:xfrm>
              <a:off x="5152" y="4162"/>
              <a:ext cx="351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Rectangle 1038"/>
            <p:cNvSpPr>
              <a:spLocks noChangeArrowheads="1"/>
            </p:cNvSpPr>
            <p:nvPr/>
          </p:nvSpPr>
          <p:spPr bwMode="auto">
            <a:xfrm>
              <a:off x="4026" y="4822"/>
              <a:ext cx="351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Rectangle 1039"/>
            <p:cNvSpPr>
              <a:spLocks noChangeArrowheads="1"/>
            </p:cNvSpPr>
            <p:nvPr/>
          </p:nvSpPr>
          <p:spPr bwMode="auto">
            <a:xfrm>
              <a:off x="4744" y="3538"/>
              <a:ext cx="351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Rectangle 1040"/>
            <p:cNvSpPr>
              <a:spLocks noChangeArrowheads="1"/>
            </p:cNvSpPr>
            <p:nvPr/>
          </p:nvSpPr>
          <p:spPr bwMode="auto">
            <a:xfrm>
              <a:off x="3982" y="2455"/>
              <a:ext cx="281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Rectangle 1041"/>
            <p:cNvSpPr>
              <a:spLocks noChangeArrowheads="1"/>
            </p:cNvSpPr>
            <p:nvPr/>
          </p:nvSpPr>
          <p:spPr bwMode="auto">
            <a:xfrm>
              <a:off x="4930" y="7740"/>
              <a:ext cx="323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49" name="Rectangle 1042"/>
            <p:cNvSpPr>
              <a:spLocks noChangeArrowheads="1"/>
            </p:cNvSpPr>
            <p:nvPr/>
          </p:nvSpPr>
          <p:spPr bwMode="auto">
            <a:xfrm>
              <a:off x="3800" y="7746"/>
              <a:ext cx="323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50" name="Rectangle 1043"/>
            <p:cNvSpPr>
              <a:spLocks noChangeArrowheads="1"/>
            </p:cNvSpPr>
            <p:nvPr/>
          </p:nvSpPr>
          <p:spPr bwMode="auto">
            <a:xfrm>
              <a:off x="4488" y="7745"/>
              <a:ext cx="323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51" name="Rectangle 1044"/>
            <p:cNvSpPr>
              <a:spLocks noChangeArrowheads="1"/>
            </p:cNvSpPr>
            <p:nvPr/>
          </p:nvSpPr>
          <p:spPr bwMode="auto">
            <a:xfrm>
              <a:off x="3211" y="1945"/>
              <a:ext cx="785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apit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á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52" name="Rectangle 1045"/>
            <p:cNvSpPr>
              <a:spLocks noChangeArrowheads="1"/>
            </p:cNvSpPr>
            <p:nvPr/>
          </p:nvSpPr>
          <p:spPr bwMode="auto">
            <a:xfrm>
              <a:off x="8768" y="7758"/>
              <a:ext cx="1303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Práce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Rectangle 1046"/>
            <p:cNvSpPr>
              <a:spLocks noChangeArrowheads="1"/>
            </p:cNvSpPr>
            <p:nvPr/>
          </p:nvSpPr>
          <p:spPr bwMode="auto">
            <a:xfrm>
              <a:off x="8280" y="6857"/>
              <a:ext cx="1606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altLang="cs-CZ" sz="1400" kern="0" dirty="0" smtClean="0">
                  <a:solidFill>
                    <a:srgbClr val="000000"/>
                  </a:solidFill>
                </a:rPr>
                <a:t>Mzda je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Rectangle 1047"/>
            <p:cNvSpPr>
              <a:spLocks noChangeArrowheads="1"/>
            </p:cNvSpPr>
            <p:nvPr/>
          </p:nvSpPr>
          <p:spPr bwMode="auto">
            <a:xfrm>
              <a:off x="5235" y="7090"/>
              <a:ext cx="1485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altLang="cs-CZ" sz="1400" kern="0" dirty="0" smtClean="0">
                  <a:solidFill>
                    <a:srgbClr val="000000"/>
                  </a:solidFill>
                </a:rPr>
                <a:t>Mzda je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5" name="Line 1048"/>
            <p:cNvSpPr>
              <a:spLocks noChangeShapeType="1"/>
            </p:cNvSpPr>
            <p:nvPr/>
          </p:nvSpPr>
          <p:spPr bwMode="auto">
            <a:xfrm flipH="1">
              <a:off x="4950" y="7205"/>
              <a:ext cx="211" cy="7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" name="Line 1049"/>
            <p:cNvSpPr>
              <a:spLocks noChangeShapeType="1"/>
            </p:cNvSpPr>
            <p:nvPr/>
          </p:nvSpPr>
          <p:spPr bwMode="auto">
            <a:xfrm flipH="1">
              <a:off x="7980" y="7006"/>
              <a:ext cx="256" cy="16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Line 1050"/>
            <p:cNvSpPr>
              <a:spLocks noChangeShapeType="1"/>
            </p:cNvSpPr>
            <p:nvPr/>
          </p:nvSpPr>
          <p:spPr bwMode="auto">
            <a:xfrm>
              <a:off x="3960" y="5181"/>
              <a:ext cx="1" cy="25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Line 1051"/>
            <p:cNvSpPr>
              <a:spLocks noChangeShapeType="1"/>
            </p:cNvSpPr>
            <p:nvPr/>
          </p:nvSpPr>
          <p:spPr bwMode="auto">
            <a:xfrm>
              <a:off x="4629" y="3924"/>
              <a:ext cx="2" cy="37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Line 1052"/>
            <p:cNvSpPr>
              <a:spLocks noChangeShapeType="1"/>
            </p:cNvSpPr>
            <p:nvPr/>
          </p:nvSpPr>
          <p:spPr bwMode="auto">
            <a:xfrm>
              <a:off x="5091" y="4590"/>
              <a:ext cx="1" cy="31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Line 1053"/>
            <p:cNvSpPr>
              <a:spLocks noChangeShapeType="1"/>
            </p:cNvSpPr>
            <p:nvPr/>
          </p:nvSpPr>
          <p:spPr bwMode="auto">
            <a:xfrm>
              <a:off x="3514" y="4062"/>
              <a:ext cx="1525" cy="36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1" name="Rectangle 1054"/>
            <p:cNvSpPr>
              <a:spLocks noChangeArrowheads="1"/>
            </p:cNvSpPr>
            <p:nvPr/>
          </p:nvSpPr>
          <p:spPr bwMode="auto">
            <a:xfrm>
              <a:off x="3042" y="3891"/>
              <a:ext cx="493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2" name="Rectangle 1055"/>
            <p:cNvSpPr>
              <a:spLocks noChangeArrowheads="1"/>
            </p:cNvSpPr>
            <p:nvPr/>
          </p:nvSpPr>
          <p:spPr bwMode="auto">
            <a:xfrm>
              <a:off x="3011" y="2947"/>
              <a:ext cx="493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3" name="Oval 1056"/>
            <p:cNvSpPr>
              <a:spLocks noChangeArrowheads="1"/>
            </p:cNvSpPr>
            <p:nvPr/>
          </p:nvSpPr>
          <p:spPr bwMode="auto">
            <a:xfrm>
              <a:off x="3929" y="5049"/>
              <a:ext cx="93" cy="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4" name="Oval 1057"/>
            <p:cNvSpPr>
              <a:spLocks noChangeArrowheads="1"/>
            </p:cNvSpPr>
            <p:nvPr/>
          </p:nvSpPr>
          <p:spPr bwMode="auto">
            <a:xfrm>
              <a:off x="4589" y="3789"/>
              <a:ext cx="93" cy="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5" name="Oval 1058"/>
            <p:cNvSpPr>
              <a:spLocks noChangeArrowheads="1"/>
            </p:cNvSpPr>
            <p:nvPr/>
          </p:nvSpPr>
          <p:spPr bwMode="auto">
            <a:xfrm>
              <a:off x="5049" y="4549"/>
              <a:ext cx="93" cy="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66" name="Text Box 1059"/>
          <p:cNvSpPr txBox="1">
            <a:spLocks noChangeArrowheads="1"/>
          </p:cNvSpPr>
          <p:nvPr/>
        </p:nvSpPr>
        <p:spPr bwMode="auto">
          <a:xfrm>
            <a:off x="5486401" y="1852551"/>
            <a:ext cx="353290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Snížení mzdy vytváří substituční a produkční efekt.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Produkční efekt</a:t>
            </a:r>
            <a:r>
              <a:rPr lang="cs-CZ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 (posun z bodu </a:t>
            </a:r>
            <a:r>
              <a:rPr lang="en-US" altLang="cs-CZ" sz="2000" i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P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do bodu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Q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) </a:t>
            </a:r>
            <a:r>
              <a:rPr lang="cs-CZ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motivuje firmu rozšířit výrobu a zvýšit zaměstnanost.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altLang="cs-CZ" sz="2000" b="1" dirty="0" err="1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ubstitu</a:t>
            </a:r>
            <a:r>
              <a:rPr lang="cs-CZ" altLang="cs-CZ" sz="2000" b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ční</a:t>
            </a:r>
            <a:r>
              <a:rPr lang="en-US" altLang="cs-CZ" sz="2000" b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cs-CZ" sz="2000" b="1" dirty="0" err="1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efe</a:t>
            </a:r>
            <a:r>
              <a:rPr lang="cs-CZ" altLang="cs-CZ" sz="2000" b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k</a:t>
            </a:r>
            <a:r>
              <a:rPr lang="en-US" altLang="cs-CZ" sz="2000" b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t 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(</a:t>
            </a:r>
            <a:r>
              <a:rPr lang="cs-CZ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posun z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Q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d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o </a:t>
            </a:r>
            <a:r>
              <a:rPr lang="en-US" altLang="cs-CZ" sz="2000" i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R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) </a:t>
            </a:r>
            <a:r>
              <a:rPr lang="cs-CZ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motivuje firmu používat více pracovně náročné metody výroby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, </a:t>
            </a:r>
            <a:r>
              <a:rPr lang="cs-CZ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což dále přispívá ke zvýšení zaměstnanosti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.</a:t>
            </a:r>
            <a:r>
              <a:rPr lang="en-US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altLang="cs-CZ" sz="4800" dirty="0"/>
              <a:t>Elasticita poptávky po práci</a:t>
            </a:r>
            <a:endParaRPr lang="cs-CZ" sz="48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308975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229600" cy="13716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000" dirty="0"/>
              <a:t>Poptávka po práci v krátkém a dlouhém období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524631" y="1905000"/>
            <a:ext cx="4419600" cy="4114800"/>
            <a:chOff x="3675" y="1929"/>
            <a:chExt cx="4936" cy="4481"/>
          </a:xfrm>
        </p:grpSpPr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3960" y="2258"/>
              <a:ext cx="1" cy="38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cs-CZ" sz="3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960" y="6064"/>
              <a:ext cx="373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cs-CZ" sz="3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4455" y="2844"/>
              <a:ext cx="1231" cy="250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cs-CZ" sz="3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4425" y="4198"/>
              <a:ext cx="2791" cy="112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cs-CZ" sz="3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675" y="1929"/>
              <a:ext cx="796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cs-CZ" altLang="cs-CZ" sz="1200" smtClean="0">
                  <a:solidFill>
                    <a:srgbClr val="000000"/>
                  </a:solidFill>
                  <a:latin typeface="Verdana" pitchFamily="34" charset="0"/>
                </a:rPr>
                <a:t>Mzda</a:t>
              </a:r>
              <a:endParaRPr lang="en-US" altLang="cs-CZ" sz="240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5205" y="2498"/>
              <a:ext cx="1516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cs-CZ" altLang="cs-CZ" sz="1200" smtClean="0">
                  <a:solidFill>
                    <a:srgbClr val="000000"/>
                  </a:solidFill>
                  <a:latin typeface="Verdana" pitchFamily="34" charset="0"/>
                </a:rPr>
                <a:t>Poptávková křivka v krátkém období</a:t>
              </a:r>
              <a:endParaRPr lang="en-US" altLang="cs-CZ" sz="240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6585" y="4123"/>
              <a:ext cx="1516" cy="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cs-CZ" altLang="cs-CZ" sz="1200" smtClean="0">
                  <a:solidFill>
                    <a:srgbClr val="000000"/>
                  </a:solidFill>
                  <a:latin typeface="Verdana" pitchFamily="34" charset="0"/>
                </a:rPr>
                <a:t>Poptávková křivka v dlouhém období</a:t>
              </a:r>
              <a:endParaRPr lang="en-US" altLang="cs-CZ" sz="240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275" y="6065"/>
              <a:ext cx="1336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cs-CZ" altLang="cs-CZ" sz="1200" smtClean="0">
                  <a:solidFill>
                    <a:srgbClr val="000000"/>
                  </a:solidFill>
                  <a:latin typeface="Verdana" pitchFamily="34" charset="0"/>
                </a:rPr>
                <a:t>Práce</a:t>
              </a:r>
              <a:endParaRPr lang="en-US" altLang="cs-CZ" sz="240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4920" y="3070"/>
              <a:ext cx="406" cy="4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cs-CZ" sz="3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H="1">
              <a:off x="6300" y="4650"/>
              <a:ext cx="226" cy="2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cs-CZ" sz="3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16825"/>
            <a:ext cx="3962400" cy="4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086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144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smtClean="0"/>
              <a:t>Úvod</a:t>
            </a:r>
            <a:endParaRPr lang="en-US" sz="4800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1905000"/>
            <a:ext cx="90678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cs-CZ" dirty="0"/>
              <a:t>Firm</a:t>
            </a:r>
            <a:r>
              <a:rPr lang="cs-CZ" altLang="cs-CZ" dirty="0"/>
              <a:t>y najímají pracovníky, protože zákazníci chtějí spotřebovávat</a:t>
            </a:r>
            <a:r>
              <a:rPr lang="en-US" altLang="cs-CZ" dirty="0"/>
              <a:t> </a:t>
            </a:r>
            <a:r>
              <a:rPr lang="cs-CZ" altLang="cs-CZ" dirty="0"/>
              <a:t>jejich výrobky</a:t>
            </a:r>
            <a:endParaRPr lang="en-US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Poptávka po práci je tedy odvozena z chutí a tužeb </a:t>
            </a:r>
            <a:r>
              <a:rPr lang="cs-CZ" altLang="cs-CZ" dirty="0" smtClean="0"/>
              <a:t>spotřebitelů</a:t>
            </a:r>
            <a:endParaRPr lang="cs-CZ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Klíčová otázka</a:t>
            </a:r>
            <a:r>
              <a:rPr lang="en-US" altLang="cs-CZ" dirty="0"/>
              <a:t>: </a:t>
            </a:r>
            <a:r>
              <a:rPr lang="cs-CZ" altLang="cs-CZ" dirty="0"/>
              <a:t>kolik pracovníků firma najme a kolik jim platí</a:t>
            </a:r>
            <a:r>
              <a:rPr lang="en-US" alt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92573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7889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 err="1">
                <a:cs typeface="Times New Roman" pitchFamily="18" charset="0"/>
              </a:rPr>
              <a:t>Elasticit</a:t>
            </a:r>
            <a:r>
              <a:rPr lang="cs-CZ" altLang="cs-CZ" sz="4800" dirty="0">
                <a:cs typeface="Times New Roman" pitchFamily="18" charset="0"/>
              </a:rPr>
              <a:t>a substituce VF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828800"/>
            <a:ext cx="89154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Pokud dva vstupy mohou být při výrobě nahrazovány v konstantním poměru, nazýváme je jako </a:t>
            </a:r>
            <a:r>
              <a:rPr lang="cs-CZ" altLang="cs-CZ" b="1" dirty="0"/>
              <a:t>dokonalé substituty</a:t>
            </a:r>
            <a:r>
              <a:rPr lang="cs-CZ" altLang="cs-CZ" i="1" dirty="0"/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Pokud mají</a:t>
            </a:r>
            <a:r>
              <a:rPr lang="cs-CZ" altLang="cs-CZ" i="1" dirty="0"/>
              <a:t> </a:t>
            </a:r>
            <a:r>
              <a:rPr lang="cs-CZ" altLang="cs-CZ" dirty="0" err="1"/>
              <a:t>izokvanty</a:t>
            </a:r>
            <a:r>
              <a:rPr lang="cs-CZ" altLang="cs-CZ" dirty="0"/>
              <a:t> pravoúhlý tvar, vstupy nazýváme jako </a:t>
            </a:r>
            <a:r>
              <a:rPr lang="cs-CZ" altLang="cs-CZ" b="1" dirty="0"/>
              <a:t>dokonalé komplementy</a:t>
            </a:r>
            <a:r>
              <a:rPr lang="cs-CZ" altLang="cs-CZ" dirty="0"/>
              <a:t>.</a:t>
            </a:r>
            <a:r>
              <a:rPr lang="cs-CZ" altLang="cs-CZ" i="1" dirty="0"/>
              <a:t> </a:t>
            </a:r>
            <a:endParaRPr lang="cs-CZ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Substituční efekt je největší, pokud jsou vstupy dokonalé substituty. </a:t>
            </a:r>
            <a:endParaRPr lang="en-US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U vstupů, které jsou dokonalými komplementy, neexistuje substituční efekt - oba vstupy jsou zapotřebí k výrobě v konstantním poměru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9468275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1348" y="839764"/>
            <a:ext cx="8229600" cy="121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cs-CZ" sz="4400" dirty="0"/>
              <a:t>I</a:t>
            </a:r>
            <a:r>
              <a:rPr lang="cs-CZ" altLang="cs-CZ" sz="4400" dirty="0"/>
              <a:t>z</a:t>
            </a:r>
            <a:r>
              <a:rPr lang="en-US" altLang="cs-CZ" sz="4400" dirty="0"/>
              <a:t>o</a:t>
            </a:r>
            <a:r>
              <a:rPr lang="cs-CZ" altLang="cs-CZ" sz="4400" dirty="0"/>
              <a:t>kvanty</a:t>
            </a:r>
            <a:r>
              <a:rPr lang="en-US" altLang="cs-CZ" sz="4400" dirty="0"/>
              <a:t> </a:t>
            </a:r>
            <a:r>
              <a:rPr lang="cs-CZ" altLang="cs-CZ" sz="4400" dirty="0"/>
              <a:t>– dokonalé substituty a dokonalé komplementy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207" name="Rectangle 5"/>
          <p:cNvSpPr>
            <a:spLocks noChangeArrowheads="1"/>
          </p:cNvSpPr>
          <p:nvPr/>
        </p:nvSpPr>
        <p:spPr bwMode="auto">
          <a:xfrm>
            <a:off x="1590675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590418"/>
              </p:ext>
            </p:extLst>
          </p:nvPr>
        </p:nvGraphicFramePr>
        <p:xfrm>
          <a:off x="762000" y="2362200"/>
          <a:ext cx="7612063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2" name="Picture" r:id="rId3" imgW="6111720" imgH="2635200" progId="Word.Picture.8">
                  <p:embed/>
                </p:oleObj>
              </mc:Choice>
              <mc:Fallback>
                <p:oleObj name="Picture" r:id="rId3" imgW="6111720" imgH="26352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7612063" cy="352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0"/>
            <a:ext cx="8229600" cy="808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 err="1">
                <a:cs typeface="Times New Roman" pitchFamily="18" charset="0"/>
              </a:rPr>
              <a:t>Elasticit</a:t>
            </a:r>
            <a:r>
              <a:rPr lang="cs-CZ" altLang="cs-CZ" sz="4800" dirty="0">
                <a:cs typeface="Times New Roman" pitchFamily="18" charset="0"/>
              </a:rPr>
              <a:t>a substituce VF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2057400"/>
            <a:ext cx="8308975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838200"/>
            <a:ext cx="8763000" cy="731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Aplikace: Pozitivní </a:t>
            </a:r>
            <a:r>
              <a:rPr lang="en-US" altLang="cs-CZ" sz="3600" dirty="0" err="1"/>
              <a:t>rasov</a:t>
            </a:r>
            <a:r>
              <a:rPr lang="cs-CZ" altLang="cs-CZ" sz="3600" dirty="0"/>
              <a:t>á</a:t>
            </a:r>
            <a:r>
              <a:rPr lang="en-US" altLang="cs-CZ" sz="3600" dirty="0"/>
              <a:t> </a:t>
            </a:r>
            <a:r>
              <a:rPr lang="cs-CZ" altLang="cs-CZ" sz="3600" dirty="0"/>
              <a:t>diskriminace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981200"/>
            <a:ext cx="8915400" cy="407035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1" dirty="0"/>
              <a:t>Pozitivní diskriminace </a:t>
            </a:r>
            <a:r>
              <a:rPr lang="cs-CZ" altLang="cs-CZ" dirty="0"/>
              <a:t>- program, který motivuje firmy relativně více najímat různé menšiny (rasové, etnické, </a:t>
            </a:r>
            <a:r>
              <a:rPr lang="cs-CZ" altLang="cs-CZ" dirty="0" smtClean="0"/>
              <a:t>…)</a:t>
            </a:r>
            <a:endParaRPr lang="cs-CZ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Pozitivní diskriminace a náklady výroby</a:t>
            </a:r>
            <a:endParaRPr lang="en-US" altLang="cs-CZ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/>
              <a:t>Firma je rasově nediskriminující, pokud rasová příslušnost vůbec nevstupuje do rozhodování o najímané práci</a:t>
            </a:r>
            <a:r>
              <a:rPr lang="en-US" altLang="cs-CZ" sz="2200" dirty="0"/>
              <a:t> </a:t>
            </a:r>
            <a:endParaRPr lang="cs-CZ" altLang="cs-CZ" sz="22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/>
              <a:t>Rasová d</a:t>
            </a:r>
            <a:r>
              <a:rPr lang="en-US" altLang="cs-CZ" sz="2200" dirty="0"/>
              <a:t>is</a:t>
            </a:r>
            <a:r>
              <a:rPr lang="cs-CZ" altLang="cs-CZ" sz="2200" dirty="0"/>
              <a:t>k</a:t>
            </a:r>
            <a:r>
              <a:rPr lang="en-US" altLang="cs-CZ" sz="2200" dirty="0" err="1"/>
              <a:t>rimina</a:t>
            </a:r>
            <a:r>
              <a:rPr lang="cs-CZ" altLang="cs-CZ" sz="2200" dirty="0" err="1"/>
              <a:t>ce</a:t>
            </a:r>
            <a:r>
              <a:rPr lang="cs-CZ" altLang="cs-CZ" sz="2200" dirty="0"/>
              <a:t> při rozhodování o najímané práci posouvá firmu pryč z bodu, kde jsou minimalizovány náklady (bod, kde se </a:t>
            </a:r>
            <a:r>
              <a:rPr lang="cs-CZ" altLang="cs-CZ" sz="2200" dirty="0" err="1"/>
              <a:t>izokvanta</a:t>
            </a:r>
            <a:r>
              <a:rPr lang="cs-CZ" altLang="cs-CZ" sz="2200" dirty="0"/>
              <a:t> dotýká nejnižší </a:t>
            </a:r>
            <a:r>
              <a:rPr lang="cs-CZ" altLang="cs-CZ" sz="2200" dirty="0" err="1"/>
              <a:t>izokosty</a:t>
            </a:r>
            <a:r>
              <a:rPr lang="cs-CZ" altLang="cs-CZ" sz="2200" dirty="0" smtClean="0"/>
              <a:t>)</a:t>
            </a:r>
            <a:r>
              <a:rPr lang="en-US" sz="2200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Pozitivní diskriminace – diskriminující firma</a:t>
            </a:r>
            <a:endParaRPr lang="en-US" sz="3600" dirty="0"/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660341" y="1858168"/>
            <a:ext cx="3505200" cy="4294188"/>
            <a:chOff x="1636" y="1790"/>
            <a:chExt cx="3870" cy="6156"/>
          </a:xfrm>
        </p:grpSpPr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1938" y="7429"/>
              <a:ext cx="30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1927" y="4245"/>
              <a:ext cx="1267" cy="32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" name="Arc 7"/>
            <p:cNvSpPr>
              <a:spLocks/>
            </p:cNvSpPr>
            <p:nvPr/>
          </p:nvSpPr>
          <p:spPr bwMode="auto">
            <a:xfrm flipH="1" flipV="1">
              <a:off x="2227" y="4464"/>
              <a:ext cx="2652" cy="27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4945" y="6958"/>
              <a:ext cx="5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r>
                <a:rPr kumimoji="0" lang="en-US" altLang="cs-CZ" sz="8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3724" y="6462"/>
              <a:ext cx="281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563" y="5253"/>
              <a:ext cx="281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1636" y="1790"/>
              <a:ext cx="1523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Černí pracovníci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4217" y="7484"/>
              <a:ext cx="1289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Bílí pracovníci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1935" y="2293"/>
              <a:ext cx="0" cy="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1959" y="2672"/>
              <a:ext cx="1902" cy="483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flipH="1">
              <a:off x="3159" y="7135"/>
              <a:ext cx="43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2358" y="5404"/>
              <a:ext cx="124" cy="12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3550" y="6782"/>
              <a:ext cx="124" cy="12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4419600" y="2286000"/>
            <a:ext cx="4343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Diskriminující firma si zvolí kombinaci vstupů v bodě 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,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ignorujíce pravidlo minimalizace nákladů, že </a:t>
            </a:r>
            <a:r>
              <a:rPr lang="cs-CZ" alt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izokvanta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by se měla dotýkat nejnižší </a:t>
            </a:r>
            <a:r>
              <a:rPr lang="cs-CZ" alt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izokosty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altLang="cs-CZ" sz="24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Program pozitivní diskriminace nutí firmu posunout se do bodu 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Q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což vede k efektivnější produkci a nižším nákladům.</a:t>
            </a:r>
            <a:endParaRPr lang="en-US" altLang="cs-CZ" sz="2400" dirty="0" smtClean="0">
              <a:solidFill>
                <a:srgbClr val="275093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4"/>
          <p:cNvGrpSpPr>
            <a:grpSpLocks/>
          </p:cNvGrpSpPr>
          <p:nvPr/>
        </p:nvGrpSpPr>
        <p:grpSpPr bwMode="auto">
          <a:xfrm>
            <a:off x="480946" y="1643236"/>
            <a:ext cx="4208110" cy="4540250"/>
            <a:chOff x="6575" y="1821"/>
            <a:chExt cx="4181" cy="6188"/>
          </a:xfrm>
        </p:grpSpPr>
        <p:sp>
          <p:nvSpPr>
            <p:cNvPr id="86022" name="Line 5"/>
            <p:cNvSpPr>
              <a:spLocks noChangeShapeType="1"/>
            </p:cNvSpPr>
            <p:nvPr/>
          </p:nvSpPr>
          <p:spPr bwMode="auto">
            <a:xfrm>
              <a:off x="6861" y="7503"/>
              <a:ext cx="369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6023" name="Line 6"/>
            <p:cNvSpPr>
              <a:spLocks noChangeShapeType="1"/>
            </p:cNvSpPr>
            <p:nvPr/>
          </p:nvSpPr>
          <p:spPr bwMode="auto">
            <a:xfrm>
              <a:off x="6897" y="4715"/>
              <a:ext cx="2552" cy="275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6024" name="Rectangle 7"/>
            <p:cNvSpPr>
              <a:spLocks noChangeArrowheads="1"/>
            </p:cNvSpPr>
            <p:nvPr/>
          </p:nvSpPr>
          <p:spPr bwMode="auto">
            <a:xfrm>
              <a:off x="10333" y="7067"/>
              <a:ext cx="406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r>
                <a:rPr lang="en-US" sz="1400" baseline="30000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  <a:endParaRPr lang="en-US" sz="1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6025" name="Rectangle 8"/>
            <p:cNvSpPr>
              <a:spLocks noChangeArrowheads="1"/>
            </p:cNvSpPr>
            <p:nvPr/>
          </p:nvSpPr>
          <p:spPr bwMode="auto">
            <a:xfrm>
              <a:off x="8152" y="4876"/>
              <a:ext cx="281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endParaRPr lang="en-US" sz="1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6026" name="Rectangle 9"/>
            <p:cNvSpPr>
              <a:spLocks noChangeArrowheads="1"/>
            </p:cNvSpPr>
            <p:nvPr/>
          </p:nvSpPr>
          <p:spPr bwMode="auto">
            <a:xfrm>
              <a:off x="8353" y="6607"/>
              <a:ext cx="281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  <a:endParaRPr lang="en-US" sz="1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6027" name="Rectangle 10"/>
            <p:cNvSpPr>
              <a:spLocks noChangeArrowheads="1"/>
            </p:cNvSpPr>
            <p:nvPr/>
          </p:nvSpPr>
          <p:spPr bwMode="auto">
            <a:xfrm>
              <a:off x="6575" y="1821"/>
              <a:ext cx="128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Černí pracovníci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6028" name="Rectangle 11"/>
            <p:cNvSpPr>
              <a:spLocks noChangeArrowheads="1"/>
            </p:cNvSpPr>
            <p:nvPr/>
          </p:nvSpPr>
          <p:spPr bwMode="auto">
            <a:xfrm>
              <a:off x="9175" y="7547"/>
              <a:ext cx="1581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Bílí pracovníci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6029" name="Line 12"/>
            <p:cNvSpPr>
              <a:spLocks noChangeShapeType="1"/>
            </p:cNvSpPr>
            <p:nvPr/>
          </p:nvSpPr>
          <p:spPr bwMode="auto">
            <a:xfrm>
              <a:off x="6874" y="2333"/>
              <a:ext cx="0" cy="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6030" name="Freeform 13"/>
            <p:cNvSpPr>
              <a:spLocks/>
            </p:cNvSpPr>
            <p:nvPr/>
          </p:nvSpPr>
          <p:spPr bwMode="auto">
            <a:xfrm>
              <a:off x="7881" y="4593"/>
              <a:ext cx="2369" cy="2756"/>
            </a:xfrm>
            <a:custGeom>
              <a:avLst/>
              <a:gdLst>
                <a:gd name="T0" fmla="*/ 0 w 1967"/>
                <a:gd name="T1" fmla="*/ 0 h 2803"/>
                <a:gd name="T2" fmla="*/ 921 w 1967"/>
                <a:gd name="T3" fmla="*/ 1946 h 2803"/>
                <a:gd name="T4" fmla="*/ 2853 w 1967"/>
                <a:gd name="T5" fmla="*/ 2710 h 2803"/>
                <a:gd name="T6" fmla="*/ 0 60000 65536"/>
                <a:gd name="T7" fmla="*/ 0 60000 65536"/>
                <a:gd name="T8" fmla="*/ 0 60000 65536"/>
                <a:gd name="T9" fmla="*/ 0 w 1967"/>
                <a:gd name="T10" fmla="*/ 0 h 2803"/>
                <a:gd name="T11" fmla="*/ 1967 w 1967"/>
                <a:gd name="T12" fmla="*/ 2803 h 28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7" h="2803">
                  <a:moveTo>
                    <a:pt x="0" y="0"/>
                  </a:moveTo>
                  <a:cubicBezTo>
                    <a:pt x="153" y="773"/>
                    <a:pt x="307" y="1546"/>
                    <a:pt x="635" y="2013"/>
                  </a:cubicBezTo>
                  <a:cubicBezTo>
                    <a:pt x="963" y="2480"/>
                    <a:pt x="1745" y="2671"/>
                    <a:pt x="1967" y="280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6031" name="Line 14"/>
            <p:cNvSpPr>
              <a:spLocks noChangeShapeType="1"/>
            </p:cNvSpPr>
            <p:nvPr/>
          </p:nvSpPr>
          <p:spPr bwMode="auto">
            <a:xfrm>
              <a:off x="6928" y="4012"/>
              <a:ext cx="3233" cy="3491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6032" name="Line 15"/>
            <p:cNvSpPr>
              <a:spLocks noChangeShapeType="1"/>
            </p:cNvSpPr>
            <p:nvPr/>
          </p:nvSpPr>
          <p:spPr bwMode="auto">
            <a:xfrm>
              <a:off x="7231" y="4881"/>
              <a:ext cx="40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6033" name="Oval 16"/>
            <p:cNvSpPr>
              <a:spLocks noChangeArrowheads="1"/>
            </p:cNvSpPr>
            <p:nvPr/>
          </p:nvSpPr>
          <p:spPr bwMode="auto">
            <a:xfrm>
              <a:off x="8582" y="6504"/>
              <a:ext cx="124" cy="1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86034" name="Oval 17"/>
            <p:cNvSpPr>
              <a:spLocks noChangeArrowheads="1"/>
            </p:cNvSpPr>
            <p:nvPr/>
          </p:nvSpPr>
          <p:spPr bwMode="auto">
            <a:xfrm>
              <a:off x="7979" y="5157"/>
              <a:ext cx="124" cy="1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0" y="762793"/>
            <a:ext cx="91440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ts val="5800"/>
              </a:lnSpc>
              <a:defRPr/>
            </a:pPr>
            <a:r>
              <a:rPr lang="cs-CZ" altLang="cs-CZ" sz="3200" dirty="0">
                <a:solidFill>
                  <a:srgbClr val="275093"/>
                </a:solidFill>
              </a:rPr>
              <a:t>Pozitivní diskriminace – nediskriminující firma</a:t>
            </a:r>
            <a:endParaRPr lang="en-US" sz="3200" kern="0" dirty="0">
              <a:solidFill>
                <a:srgbClr val="27509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648200" y="2209800"/>
            <a:ext cx="40386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Nediskriminující firma je v efektivním bodě 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cs-CZ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přičemž najímá relativně více bělochů, a to díky tvaru </a:t>
            </a:r>
            <a:r>
              <a:rPr lang="cs-CZ" alt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izokvant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altLang="cs-CZ" sz="24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Program pozitivní diskriminace ji posouvá do bodu </a:t>
            </a:r>
            <a:r>
              <a:rPr lang="cs-CZ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Q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, což vede k neefektivní výrobě, která firmě zvyšuje náklady. </a:t>
            </a:r>
            <a:endParaRPr lang="en-US" altLang="cs-CZ" sz="2400" dirty="0" smtClean="0">
              <a:solidFill>
                <a:srgbClr val="27509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0"/>
            <a:ext cx="8229600" cy="129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cs-CZ" sz="4400" dirty="0"/>
              <a:t>Marshall</a:t>
            </a:r>
            <a:r>
              <a:rPr lang="cs-CZ" altLang="cs-CZ" sz="4400" dirty="0"/>
              <a:t>ova pravidla odvozené poptávky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2590800"/>
            <a:ext cx="8229600" cy="3962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800" dirty="0"/>
              <a:t>Poptávka po práci je </a:t>
            </a:r>
            <a:r>
              <a:rPr lang="cs-CZ" altLang="cs-CZ" sz="2800" dirty="0" smtClean="0"/>
              <a:t>(</a:t>
            </a:r>
            <a:r>
              <a:rPr lang="cs-CZ" altLang="cs-CZ" sz="2800" dirty="0" err="1" smtClean="0"/>
              <a:t>ceteris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paribus</a:t>
            </a:r>
            <a:r>
              <a:rPr lang="cs-CZ" altLang="cs-CZ" sz="2800" dirty="0" smtClean="0"/>
              <a:t>) tím </a:t>
            </a:r>
            <a:r>
              <a:rPr lang="cs-CZ" altLang="cs-CZ" sz="2800" dirty="0"/>
              <a:t>elastičtější čím </a:t>
            </a:r>
            <a:r>
              <a:rPr lang="cs-CZ" altLang="cs-CZ" sz="2800" dirty="0" smtClean="0"/>
              <a:t>je větší</a:t>
            </a:r>
            <a:endParaRPr lang="en-US" altLang="cs-CZ" sz="28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e</a:t>
            </a:r>
            <a:r>
              <a:rPr lang="en-US" altLang="cs-CZ" sz="2400" dirty="0" err="1"/>
              <a:t>lasticit</a:t>
            </a:r>
            <a:r>
              <a:rPr lang="cs-CZ" altLang="cs-CZ" sz="2400" dirty="0"/>
              <a:t>a</a:t>
            </a:r>
            <a:r>
              <a:rPr lang="en-US" altLang="cs-CZ" sz="2400" dirty="0"/>
              <a:t> </a:t>
            </a:r>
            <a:r>
              <a:rPr lang="en-US" altLang="cs-CZ" sz="2400" dirty="0" err="1"/>
              <a:t>substitu</a:t>
            </a:r>
            <a:r>
              <a:rPr lang="cs-CZ" altLang="cs-CZ" sz="2400" dirty="0" err="1" smtClean="0"/>
              <a:t>ce</a:t>
            </a:r>
            <a:r>
              <a:rPr lang="cs-CZ" altLang="cs-CZ" sz="2400" dirty="0" smtClean="0"/>
              <a:t> VF</a:t>
            </a:r>
            <a:endParaRPr lang="en-US" altLang="cs-CZ" sz="24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e</a:t>
            </a:r>
            <a:r>
              <a:rPr lang="en-US" altLang="cs-CZ" sz="2400" dirty="0" err="1"/>
              <a:t>lasticit</a:t>
            </a:r>
            <a:r>
              <a:rPr lang="cs-CZ" altLang="cs-CZ" sz="2400" dirty="0"/>
              <a:t>a</a:t>
            </a:r>
            <a:r>
              <a:rPr lang="en-US" altLang="cs-CZ" sz="2400" dirty="0"/>
              <a:t> </a:t>
            </a:r>
            <a:r>
              <a:rPr lang="cs-CZ" altLang="cs-CZ" sz="2400" dirty="0"/>
              <a:t>poptávky po produkci </a:t>
            </a:r>
            <a:r>
              <a:rPr lang="cs-CZ" altLang="cs-CZ" sz="2400" dirty="0" smtClean="0"/>
              <a:t>firmy</a:t>
            </a:r>
            <a:endParaRPr lang="en-US" altLang="cs-CZ" sz="24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 smtClean="0"/>
              <a:t>podíl </a:t>
            </a:r>
            <a:r>
              <a:rPr lang="cs-CZ" altLang="cs-CZ" sz="2400" dirty="0"/>
              <a:t>mzdových nákladů na celkových nákladech</a:t>
            </a:r>
            <a:endParaRPr lang="en-US" altLang="cs-CZ" sz="24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elasticita nabídky ostatních výrobních faktorů </a:t>
            </a:r>
            <a:endParaRPr lang="en-US" altLang="cs-CZ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dirty="0"/>
              <a:t>Aplikace Marshallových pravidel: chování odborů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Odbory chtějí co nejméně elastickou poptávku po práci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Vyšší mzdové požadavky pak povedou pouze k malému či žádnému snížení zaměstnanosti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Odmítání technologických zlepšení, které zvyšují možnosti substituce práce a kapitálu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Odbory novinových sazečů se bránily zavádění počítačového vybavení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Omezování konkurence = snižování elasticity poptávky po produkci vlastní firmy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Odbory v automobilovém průmyslu silně podporovali omezení japonského dovozu aut do USA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8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dirty="0"/>
              <a:t>Aplikace Marshallových pravidel: chování odborů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41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Odbory jsou tím úspěšnější, čím je nižší podíl mzdových nákladů na celkových nákladech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nejúspěšnější jsou odbory malých skupin – elektrikáři, tesaři, …, kterým se podařilo vyjednat velké platové </a:t>
            </a:r>
            <a:r>
              <a:rPr lang="cs-CZ" altLang="cs-CZ" sz="2200" dirty="0" smtClean="0"/>
              <a:t>nárůsty</a:t>
            </a:r>
            <a:endParaRPr lang="cs-CZ" altLang="cs-CZ" sz="2200" dirty="0"/>
          </a:p>
          <a:p>
            <a:pPr>
              <a:spcBef>
                <a:spcPts val="1200"/>
              </a:spcBef>
            </a:pPr>
            <a:r>
              <a:rPr lang="cs-CZ" altLang="cs-CZ" dirty="0"/>
              <a:t>Odbory se snaží zvyšovat cenu ostatních zdrojů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snaha, aby neodborový pracovníci byli placeni </a:t>
            </a:r>
            <a:r>
              <a:rPr lang="en-US" altLang="cs-CZ" sz="2200" dirty="0"/>
              <a:t>“p</a:t>
            </a:r>
            <a:r>
              <a:rPr lang="cs-CZ" altLang="cs-CZ" sz="2200" dirty="0" err="1"/>
              <a:t>řevažující</a:t>
            </a:r>
            <a:r>
              <a:rPr lang="cs-CZ" altLang="cs-CZ" sz="2200" dirty="0"/>
              <a:t> (odborovou) mzdou</a:t>
            </a:r>
            <a:r>
              <a:rPr lang="en-US" altLang="cs-CZ" sz="2200" dirty="0"/>
              <a:t>”</a:t>
            </a:r>
            <a:endParaRPr lang="cs-CZ" altLang="cs-CZ" sz="2200" dirty="0"/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snaha, aby nabídka ostatních VF byla méně elastická  </a:t>
            </a:r>
          </a:p>
        </p:txBody>
      </p:sp>
    </p:spTree>
    <p:extLst>
      <p:ext uri="{BB962C8B-B14F-4D97-AF65-F5344CB8AC3E}">
        <p14:creationId xmlns:p14="http://schemas.microsoft.com/office/powerpoint/2010/main" val="5776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25" y="990600"/>
            <a:ext cx="8229600" cy="8842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/>
              <a:t>Poptávka po zdrojích v případě více výrobních faktorů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0" y="2028825"/>
            <a:ext cx="83089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229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 err="1"/>
              <a:t>Produ</a:t>
            </a:r>
            <a:r>
              <a:rPr lang="cs-CZ" altLang="cs-CZ" sz="4800" dirty="0" err="1"/>
              <a:t>kční</a:t>
            </a:r>
            <a:r>
              <a:rPr lang="cs-CZ" altLang="cs-CZ" sz="4800" dirty="0"/>
              <a:t> funkce firmy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76400"/>
            <a:ext cx="9144000" cy="4876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dirty="0" smtClean="0"/>
              <a:t>Produkční funkce popisuje </a:t>
            </a:r>
            <a:r>
              <a:rPr lang="cs-CZ" altLang="cs-CZ" dirty="0"/>
              <a:t>technologii, kterou firmy používají k výrobě statků a služeb. </a:t>
            </a:r>
            <a:r>
              <a:rPr lang="cs-CZ" altLang="cs-CZ" dirty="0" smtClean="0"/>
              <a:t>Každé </a:t>
            </a:r>
            <a:r>
              <a:rPr lang="cs-CZ" altLang="cs-CZ" dirty="0"/>
              <a:t>kombinaci kapitálu (</a:t>
            </a:r>
            <a:r>
              <a:rPr lang="cs-CZ" altLang="cs-CZ" i="1" dirty="0"/>
              <a:t>K</a:t>
            </a:r>
            <a:r>
              <a:rPr lang="cs-CZ" altLang="cs-CZ" dirty="0"/>
              <a:t>) a práce (</a:t>
            </a:r>
            <a:r>
              <a:rPr lang="cs-CZ" altLang="cs-CZ" i="1" dirty="0"/>
              <a:t>E</a:t>
            </a:r>
            <a:r>
              <a:rPr lang="cs-CZ" altLang="cs-CZ" dirty="0"/>
              <a:t>) přiřazuje určitou úroveň produkce (</a:t>
            </a:r>
            <a:r>
              <a:rPr lang="cs-CZ" altLang="cs-CZ" i="1" dirty="0"/>
              <a:t>q</a:t>
            </a:r>
            <a:r>
              <a:rPr lang="cs-CZ" altLang="cs-CZ" dirty="0"/>
              <a:t>)</a:t>
            </a:r>
          </a:p>
          <a:p>
            <a:pPr marL="457200" lvl="1" indent="0">
              <a:lnSpc>
                <a:spcPct val="120000"/>
              </a:lnSpc>
              <a:buFontTx/>
              <a:buNone/>
            </a:pPr>
            <a:r>
              <a:rPr lang="cs-CZ" altLang="cs-CZ" sz="2400" i="1" dirty="0"/>
              <a:t>                               </a:t>
            </a:r>
            <a:r>
              <a:rPr lang="cs-CZ" altLang="cs-CZ" sz="2400" i="1" dirty="0" smtClean="0"/>
              <a:t>q </a:t>
            </a:r>
            <a:r>
              <a:rPr lang="cs-CZ" altLang="cs-CZ" sz="2400" i="1" dirty="0"/>
              <a:t>= f(E, K</a:t>
            </a:r>
            <a:r>
              <a:rPr lang="cs-CZ" altLang="cs-CZ" sz="2400" i="1" dirty="0" smtClean="0"/>
              <a:t>)</a:t>
            </a:r>
            <a:endParaRPr lang="cs-CZ" altLang="cs-CZ" dirty="0"/>
          </a:p>
          <a:p>
            <a:pPr>
              <a:lnSpc>
                <a:spcPct val="120000"/>
              </a:lnSpc>
            </a:pPr>
            <a:r>
              <a:rPr lang="cs-CZ" altLang="cs-CZ" b="1" dirty="0"/>
              <a:t>Mezní produkt práce</a:t>
            </a:r>
            <a:r>
              <a:rPr lang="cs-CZ" altLang="cs-CZ" dirty="0"/>
              <a:t> (</a:t>
            </a:r>
            <a:r>
              <a:rPr lang="cs-CZ" altLang="cs-CZ" i="1" dirty="0"/>
              <a:t>MP</a:t>
            </a:r>
            <a:r>
              <a:rPr lang="cs-CZ" altLang="cs-CZ" i="1" baseline="-25000" dirty="0"/>
              <a:t>E</a:t>
            </a:r>
            <a:r>
              <a:rPr lang="cs-CZ" altLang="cs-CZ" i="1" dirty="0"/>
              <a:t>=</a:t>
            </a:r>
            <a:r>
              <a:rPr lang="el-GR" altLang="cs-CZ" i="1" dirty="0"/>
              <a:t>Δ</a:t>
            </a:r>
            <a:r>
              <a:rPr lang="cs-CZ" altLang="cs-CZ" i="1" dirty="0"/>
              <a:t>q/</a:t>
            </a:r>
            <a:r>
              <a:rPr lang="el-GR" altLang="cs-CZ" i="1" dirty="0"/>
              <a:t>Δ</a:t>
            </a:r>
            <a:r>
              <a:rPr lang="cs-CZ" altLang="cs-CZ" i="1" dirty="0"/>
              <a:t>E</a:t>
            </a:r>
            <a:r>
              <a:rPr lang="cs-CZ" altLang="cs-CZ" dirty="0"/>
              <a:t>) je změna množství produkce způsobená najmutím dodatečného pracovníka, při nezměněném množství ostatních výrobních faktorů </a:t>
            </a:r>
            <a:endParaRPr lang="cs-CZ" altLang="cs-CZ" i="1" dirty="0" smtClean="0"/>
          </a:p>
          <a:p>
            <a:pPr>
              <a:lnSpc>
                <a:spcPct val="120000"/>
              </a:lnSpc>
            </a:pPr>
            <a:r>
              <a:rPr lang="cs-CZ" altLang="cs-CZ" b="1" dirty="0" smtClean="0"/>
              <a:t>Mezní </a:t>
            </a:r>
            <a:r>
              <a:rPr lang="cs-CZ" altLang="cs-CZ" b="1" dirty="0"/>
              <a:t>produkt kapitálu</a:t>
            </a:r>
            <a:r>
              <a:rPr lang="cs-CZ" altLang="cs-CZ" dirty="0"/>
              <a:t> (</a:t>
            </a:r>
            <a:r>
              <a:rPr lang="cs-CZ" altLang="cs-CZ" i="1" dirty="0"/>
              <a:t>MP</a:t>
            </a:r>
            <a:r>
              <a:rPr lang="cs-CZ" altLang="cs-CZ" i="1" baseline="-25000" dirty="0"/>
              <a:t>K</a:t>
            </a:r>
            <a:r>
              <a:rPr lang="cs-CZ" altLang="cs-CZ" i="1" dirty="0"/>
              <a:t>=</a:t>
            </a:r>
            <a:r>
              <a:rPr lang="el-GR" altLang="cs-CZ" i="1" dirty="0"/>
              <a:t>Δ</a:t>
            </a:r>
            <a:r>
              <a:rPr lang="cs-CZ" altLang="cs-CZ" i="1" dirty="0"/>
              <a:t>q/</a:t>
            </a:r>
            <a:r>
              <a:rPr lang="el-GR" altLang="cs-CZ" i="1" dirty="0"/>
              <a:t>Δ</a:t>
            </a:r>
            <a:r>
              <a:rPr lang="cs-CZ" altLang="cs-CZ" i="1" dirty="0"/>
              <a:t>K</a:t>
            </a:r>
            <a:r>
              <a:rPr lang="cs-CZ" altLang="cs-CZ" dirty="0"/>
              <a:t>) je změna množství produkce způsobená najmutím dodatečné jednotky kapitálu, při nezměněném množství ostatních výrobních faktorů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altLang="cs-CZ" sz="4000" dirty="0"/>
              <a:t>Kvalifikovaná a nekvalifikovaná práce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Poptávka po nekvalifikované práci je elastičtější než u kvalifikované práce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Zaměstnanost nekvalifikovaných pracovníků je díky tomu inherentně méně stabilní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Nekvalifikovaná práce a kapitál jsou spíše substituty ve výrobě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Kvalifikovaná práce a kapitál jsou spíše komplementy ve </a:t>
            </a:r>
            <a:r>
              <a:rPr lang="cs-CZ" altLang="cs-CZ" dirty="0" smtClean="0"/>
              <a:t>výrobě</a:t>
            </a:r>
            <a:endParaRPr lang="cs-CZ" altLang="cs-CZ" dirty="0"/>
          </a:p>
          <a:p>
            <a:pPr>
              <a:spcBef>
                <a:spcPts val="1200"/>
              </a:spcBef>
            </a:pPr>
            <a:r>
              <a:rPr lang="cs-CZ" altLang="cs-CZ" dirty="0"/>
              <a:t>Jaký dopad na obě skupiny má nějaká forma podpory investic?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Jaký dopad na obě skupiny mělo technologické zlepšení v 80-tých a 90-tých letech související s výpočetní technikou? 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5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90600"/>
            <a:ext cx="8229600" cy="8080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>
                <a:cs typeface="Times New Roman" pitchFamily="18" charset="0"/>
              </a:rPr>
              <a:t>Dopad změny ceny jiného zdroje na poptávku po výrobní faktoru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1447800" y="1896133"/>
            <a:ext cx="6096000" cy="3290888"/>
            <a:chOff x="1748" y="1955"/>
            <a:chExt cx="8256" cy="4296"/>
          </a:xfrm>
        </p:grpSpPr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2018" y="2547"/>
              <a:ext cx="1" cy="30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2018" y="5666"/>
              <a:ext cx="26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239" y="2956"/>
              <a:ext cx="1894" cy="235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1748" y="1995"/>
              <a:ext cx="863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Cena zdroje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4024" y="5671"/>
              <a:ext cx="1345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Zaměstnanost zdroje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4181" y="5136"/>
              <a:ext cx="296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2846" y="2684"/>
              <a:ext cx="1894" cy="2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 flipV="1">
              <a:off x="3495" y="3641"/>
              <a:ext cx="0" cy="6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6653" y="2506"/>
              <a:ext cx="1" cy="30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>
              <a:off x="6653" y="5621"/>
              <a:ext cx="26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6874" y="2911"/>
              <a:ext cx="1894" cy="2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auto">
            <a:xfrm>
              <a:off x="6383" y="1955"/>
              <a:ext cx="86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Cena zdroje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8659" y="5652"/>
              <a:ext cx="1345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Zaměstnanost zdroje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7465" y="2546"/>
              <a:ext cx="1894" cy="235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>
              <a:off x="8160" y="3641"/>
              <a:ext cx="0" cy="7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Rectangle 20"/>
            <p:cNvSpPr>
              <a:spLocks noChangeArrowheads="1"/>
            </p:cNvSpPr>
            <p:nvPr/>
          </p:nvSpPr>
          <p:spPr bwMode="auto">
            <a:xfrm>
              <a:off x="4796" y="4911"/>
              <a:ext cx="296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Rectangle 21"/>
            <p:cNvSpPr>
              <a:spLocks noChangeArrowheads="1"/>
            </p:cNvSpPr>
            <p:nvPr/>
          </p:nvSpPr>
          <p:spPr bwMode="auto">
            <a:xfrm>
              <a:off x="9401" y="4896"/>
              <a:ext cx="296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Rectangle 22"/>
            <p:cNvSpPr>
              <a:spLocks noChangeArrowheads="1"/>
            </p:cNvSpPr>
            <p:nvPr/>
          </p:nvSpPr>
          <p:spPr bwMode="auto">
            <a:xfrm>
              <a:off x="8801" y="5181"/>
              <a:ext cx="296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2819400" y="2286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cs-CZ" sz="2400" dirty="0" smtClean="0">
                <a:solidFill>
                  <a:srgbClr val="000000"/>
                </a:solidFill>
                <a:latin typeface="Verdana" pitchFamily="34" charset="0"/>
              </a:rPr>
              <a:t>(a)</a:t>
            </a: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6671009" y="238256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cs-CZ" sz="2400" dirty="0" smtClean="0">
                <a:solidFill>
                  <a:srgbClr val="000000"/>
                </a:solidFill>
                <a:latin typeface="Verdana" pitchFamily="34" charset="0"/>
              </a:rPr>
              <a:t>(b)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152400" y="5257800"/>
            <a:ext cx="8763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Poptávka po zdroji </a:t>
            </a:r>
            <a:r>
              <a:rPr kumimoji="0" lang="en-US" altLang="cs-CZ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 posouvá, když se mění cena jiného zdroje.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Pokud roste cena výrobního substitutu, poptávka po zdroji </a:t>
            </a:r>
            <a:r>
              <a:rPr kumimoji="0" lang="en-US" altLang="cs-CZ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 posouvá vzhůru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Pokud roste cena výrobního komplementu, poptávka po zdroji </a:t>
            </a:r>
            <a:r>
              <a:rPr kumimoji="0" lang="en-US" altLang="cs-CZ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 posouvá dolů.</a:t>
            </a: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6892" y="685800"/>
            <a:ext cx="8229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/>
              <a:t>Dopady zavedení minimální mzdy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6" name="Group 46"/>
          <p:cNvGrpSpPr>
            <a:grpSpLocks/>
          </p:cNvGrpSpPr>
          <p:nvPr/>
        </p:nvGrpSpPr>
        <p:grpSpPr bwMode="auto">
          <a:xfrm>
            <a:off x="460375" y="1865313"/>
            <a:ext cx="3730625" cy="3800475"/>
            <a:chOff x="4042" y="1862"/>
            <a:chExt cx="4384" cy="4253"/>
          </a:xfrm>
        </p:grpSpPr>
        <p:sp>
          <p:nvSpPr>
            <p:cNvPr id="27" name="Line 47"/>
            <p:cNvSpPr>
              <a:spLocks noChangeShapeType="1"/>
            </p:cNvSpPr>
            <p:nvPr/>
          </p:nvSpPr>
          <p:spPr bwMode="auto">
            <a:xfrm flipV="1">
              <a:off x="4630" y="2841"/>
              <a:ext cx="2494" cy="22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28" name="Group 48"/>
            <p:cNvGrpSpPr>
              <a:grpSpLocks/>
            </p:cNvGrpSpPr>
            <p:nvPr/>
          </p:nvGrpSpPr>
          <p:grpSpPr bwMode="auto">
            <a:xfrm>
              <a:off x="4042" y="1862"/>
              <a:ext cx="4384" cy="4253"/>
              <a:chOff x="4042" y="1862"/>
              <a:chExt cx="4384" cy="4253"/>
            </a:xfrm>
          </p:grpSpPr>
          <p:sp>
            <p:nvSpPr>
              <p:cNvPr id="29" name="Line 49"/>
              <p:cNvSpPr>
                <a:spLocks noChangeShapeType="1"/>
              </p:cNvSpPr>
              <p:nvPr/>
            </p:nvSpPr>
            <p:spPr bwMode="auto">
              <a:xfrm>
                <a:off x="4336" y="5697"/>
                <a:ext cx="334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0" name="Line 50"/>
              <p:cNvSpPr>
                <a:spLocks noChangeShapeType="1"/>
              </p:cNvSpPr>
              <p:nvPr/>
            </p:nvSpPr>
            <p:spPr bwMode="auto">
              <a:xfrm>
                <a:off x="4336" y="2152"/>
                <a:ext cx="1" cy="35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1" name="Line 51"/>
              <p:cNvSpPr>
                <a:spLocks noChangeShapeType="1"/>
              </p:cNvSpPr>
              <p:nvPr/>
            </p:nvSpPr>
            <p:spPr bwMode="auto">
              <a:xfrm>
                <a:off x="4785" y="2863"/>
                <a:ext cx="2185" cy="240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2" name="Rectangle 52"/>
              <p:cNvSpPr>
                <a:spLocks noChangeArrowheads="1"/>
              </p:cNvSpPr>
              <p:nvPr/>
            </p:nvSpPr>
            <p:spPr bwMode="auto">
              <a:xfrm>
                <a:off x="4220" y="1862"/>
                <a:ext cx="728" cy="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" name="Rectangle 53"/>
              <p:cNvSpPr>
                <a:spLocks noChangeArrowheads="1"/>
              </p:cNvSpPr>
              <p:nvPr/>
            </p:nvSpPr>
            <p:spPr bwMode="auto">
              <a:xfrm>
                <a:off x="7263" y="2573"/>
                <a:ext cx="373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34" name="Rectangle 54"/>
              <p:cNvSpPr>
                <a:spLocks noChangeArrowheads="1"/>
              </p:cNvSpPr>
              <p:nvPr/>
            </p:nvSpPr>
            <p:spPr bwMode="auto">
              <a:xfrm>
                <a:off x="7000" y="5127"/>
                <a:ext cx="373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D</a:t>
                </a:r>
              </a:p>
            </p:txBody>
          </p:sp>
          <p:sp>
            <p:nvSpPr>
              <p:cNvPr id="35" name="Rectangle 55"/>
              <p:cNvSpPr>
                <a:spLocks noChangeArrowheads="1"/>
              </p:cNvSpPr>
              <p:nvPr/>
            </p:nvSpPr>
            <p:spPr bwMode="auto">
              <a:xfrm>
                <a:off x="7109" y="5699"/>
                <a:ext cx="1317" cy="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Zaměstnanost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6" name="Rectangle 56"/>
              <p:cNvSpPr>
                <a:spLocks noChangeArrowheads="1"/>
              </p:cNvSpPr>
              <p:nvPr/>
            </p:nvSpPr>
            <p:spPr bwMode="auto">
              <a:xfrm>
                <a:off x="4042" y="3869"/>
                <a:ext cx="357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w</a:t>
                </a:r>
                <a:r>
                  <a:rPr kumimoji="0" lang="en-US" altLang="cs-CZ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*</a:t>
                </a:r>
                <a:endPara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7" name="Rectangle 57"/>
              <p:cNvSpPr>
                <a:spLocks noChangeArrowheads="1"/>
              </p:cNvSpPr>
              <p:nvPr/>
            </p:nvSpPr>
            <p:spPr bwMode="auto">
              <a:xfrm>
                <a:off x="4104" y="3171"/>
                <a:ext cx="233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w</a:t>
                </a:r>
                <a:r>
                  <a:rPr kumimoji="0" lang="en-US" altLang="cs-CZ" sz="1400" b="0" i="1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sym typeface="Symbol" pitchFamily="18" charset="2"/>
                  </a:rPr>
                  <a:t></a:t>
                </a:r>
                <a:endPara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8" name="Rectangle 58"/>
              <p:cNvSpPr>
                <a:spLocks noChangeArrowheads="1"/>
              </p:cNvSpPr>
              <p:nvPr/>
            </p:nvSpPr>
            <p:spPr bwMode="auto">
              <a:xfrm>
                <a:off x="6458" y="5743"/>
                <a:ext cx="357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</a:t>
                </a:r>
                <a:r>
                  <a:rPr kumimoji="0" lang="en-US" altLang="cs-CZ" sz="1400" b="0" i="1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S</a:t>
                </a:r>
                <a:endPara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9" name="Rectangle 59"/>
              <p:cNvSpPr>
                <a:spLocks noChangeArrowheads="1"/>
              </p:cNvSpPr>
              <p:nvPr/>
            </p:nvSpPr>
            <p:spPr bwMode="auto">
              <a:xfrm>
                <a:off x="5699" y="5728"/>
                <a:ext cx="357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</a:t>
                </a:r>
                <a:r>
                  <a:rPr kumimoji="0" lang="en-US" altLang="cs-CZ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*</a:t>
                </a:r>
                <a:endPara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0" name="Rectangle 60"/>
              <p:cNvSpPr>
                <a:spLocks noChangeArrowheads="1"/>
              </p:cNvSpPr>
              <p:nvPr/>
            </p:nvSpPr>
            <p:spPr bwMode="auto">
              <a:xfrm>
                <a:off x="5143" y="5728"/>
                <a:ext cx="357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</a:t>
                </a:r>
                <a:r>
                  <a:rPr kumimoji="0" lang="en-US" altLang="cs-CZ" sz="1400" b="0" i="1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sym typeface="Symbol" pitchFamily="18" charset="2"/>
                  </a:rPr>
                  <a:t></a:t>
                </a: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41" name="Line 61"/>
              <p:cNvSpPr>
                <a:spLocks noChangeShapeType="1"/>
              </p:cNvSpPr>
              <p:nvPr/>
            </p:nvSpPr>
            <p:spPr bwMode="auto">
              <a:xfrm flipH="1">
                <a:off x="4305" y="4009"/>
                <a:ext cx="15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2" name="Line 62"/>
              <p:cNvSpPr>
                <a:spLocks noChangeShapeType="1"/>
              </p:cNvSpPr>
              <p:nvPr/>
            </p:nvSpPr>
            <p:spPr bwMode="auto">
              <a:xfrm>
                <a:off x="4351" y="3328"/>
                <a:ext cx="22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3" name="Line 63"/>
              <p:cNvSpPr>
                <a:spLocks noChangeShapeType="1"/>
              </p:cNvSpPr>
              <p:nvPr/>
            </p:nvSpPr>
            <p:spPr bwMode="auto">
              <a:xfrm>
                <a:off x="5822" y="3989"/>
                <a:ext cx="1" cy="17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4" name="Line 64"/>
              <p:cNvSpPr>
                <a:spLocks noChangeShapeType="1"/>
              </p:cNvSpPr>
              <p:nvPr/>
            </p:nvSpPr>
            <p:spPr bwMode="auto">
              <a:xfrm>
                <a:off x="5203" y="3244"/>
                <a:ext cx="1" cy="24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5" name="Oval 65"/>
              <p:cNvSpPr>
                <a:spLocks noChangeArrowheads="1"/>
              </p:cNvSpPr>
              <p:nvPr/>
            </p:nvSpPr>
            <p:spPr bwMode="auto">
              <a:xfrm>
                <a:off x="5777" y="3949"/>
                <a:ext cx="109" cy="10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6" name="Line 66"/>
              <p:cNvSpPr>
                <a:spLocks noChangeShapeType="1"/>
              </p:cNvSpPr>
              <p:nvPr/>
            </p:nvSpPr>
            <p:spPr bwMode="auto">
              <a:xfrm>
                <a:off x="6582" y="3354"/>
                <a:ext cx="1" cy="23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7" name="Oval 67"/>
              <p:cNvSpPr>
                <a:spLocks noChangeArrowheads="1"/>
              </p:cNvSpPr>
              <p:nvPr/>
            </p:nvSpPr>
            <p:spPr bwMode="auto">
              <a:xfrm>
                <a:off x="6521" y="3282"/>
                <a:ext cx="109" cy="10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48" name="Text Box 68"/>
          <p:cNvSpPr txBox="1">
            <a:spLocks noChangeArrowheads="1"/>
          </p:cNvSpPr>
          <p:nvPr/>
        </p:nvSpPr>
        <p:spPr bwMode="auto">
          <a:xfrm>
            <a:off x="4267200" y="1524000"/>
            <a:ext cx="48006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inim</a:t>
            </a:r>
            <a:r>
              <a:rPr kumimoji="0" lang="cs-CZ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ální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mzda ve výši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nutí zaměstnavatele snížit zaměstnanost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E*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cs-CZ" sz="24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 </a:t>
            </a:r>
            <a:endParaRPr kumimoji="0" lang="cs-CZ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Vyšší mzda také motivuje další pracovníky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cs-CZ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E*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 vstupu na trh.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Minimální mzda proto vytváří nezaměstnanost ve výši (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cs-CZ" altLang="cs-CZ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cs-CZ" sz="24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Nezaměstnanost bude tím vyšší čím vyšší je minimální mzda a čím jsou nabídková a poptávková křivka elastičtější</a:t>
            </a:r>
            <a:endParaRPr kumimoji="0" lang="en-US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09522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200" dirty="0">
                <a:cs typeface="Times New Roman" pitchFamily="18" charset="0"/>
              </a:rPr>
              <a:t>Dopad minimální mzdy na nezahrnutý sektor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94212" name="Text Box 47"/>
          <p:cNvSpPr txBox="1">
            <a:spLocks noChangeArrowheads="1"/>
          </p:cNvSpPr>
          <p:nvPr/>
        </p:nvSpPr>
        <p:spPr bwMode="auto">
          <a:xfrm>
            <a:off x="237146" y="4894403"/>
            <a:ext cx="88723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dirty="0">
                <a:solidFill>
                  <a:srgbClr val="275093"/>
                </a:solidFill>
                <a:cs typeface="Times New Roman" pitchFamily="18" charset="0"/>
              </a:rPr>
              <a:t>Pokud se minimální mzda týká pouze zahrnutých sektorů, propuštění pracovníci se mohou přesunovat do nezahrnutých sektorů, čímž posunou nabídku práce doprava a sníží mzdu v nezahrnutých sektorech. </a:t>
            </a:r>
          </a:p>
          <a:p>
            <a:pPr>
              <a:spcBef>
                <a:spcPct val="50000"/>
              </a:spcBef>
            </a:pPr>
            <a:r>
              <a:rPr lang="cs-CZ" altLang="cs-CZ" sz="1600" dirty="0">
                <a:solidFill>
                  <a:srgbClr val="275093"/>
                </a:solidFill>
                <a:cs typeface="Times New Roman" pitchFamily="18" charset="0"/>
              </a:rPr>
              <a:t>Pokud je relativně snadné získat práci za minimální mzdu, pracovníci v nezahrnutých sektorech mohou dávat výpověď a čekat v zahrnutém sektoru na vhodnou příležitost. V takovém případě se křivka nabídky práce v nezahrnutém sektoru posouvá doleva, což zvyšuje mzdu v nezahrnutém sektoru</a:t>
            </a:r>
            <a:r>
              <a:rPr lang="en-US" altLang="cs-CZ" sz="1600" dirty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altLang="cs-CZ" sz="1600" dirty="0">
                <a:solidFill>
                  <a:srgbClr val="275093"/>
                </a:solidFill>
              </a:rPr>
              <a:t> </a:t>
            </a:r>
          </a:p>
        </p:txBody>
      </p:sp>
      <p:grpSp>
        <p:nvGrpSpPr>
          <p:cNvPr id="47" name="Group 4"/>
          <p:cNvGrpSpPr>
            <a:grpSpLocks/>
          </p:cNvGrpSpPr>
          <p:nvPr/>
        </p:nvGrpSpPr>
        <p:grpSpPr bwMode="auto">
          <a:xfrm>
            <a:off x="785716" y="1478488"/>
            <a:ext cx="8129295" cy="3281458"/>
            <a:chOff x="1673" y="1985"/>
            <a:chExt cx="10283" cy="4693"/>
          </a:xfrm>
        </p:grpSpPr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2013" y="2339"/>
              <a:ext cx="1" cy="3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2013" y="5885"/>
              <a:ext cx="33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>
              <a:off x="2292" y="2803"/>
              <a:ext cx="2386" cy="272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auto">
            <a:xfrm flipV="1">
              <a:off x="2447" y="2881"/>
              <a:ext cx="2370" cy="21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auto">
            <a:xfrm>
              <a:off x="6875" y="2322"/>
              <a:ext cx="1" cy="3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Line 10"/>
            <p:cNvSpPr>
              <a:spLocks noChangeShapeType="1"/>
            </p:cNvSpPr>
            <p:nvPr/>
          </p:nvSpPr>
          <p:spPr bwMode="auto">
            <a:xfrm>
              <a:off x="6875" y="5868"/>
              <a:ext cx="33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>
              <a:off x="7324" y="3034"/>
              <a:ext cx="2185" cy="240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5" name="Line 12"/>
            <p:cNvSpPr>
              <a:spLocks noChangeShapeType="1"/>
            </p:cNvSpPr>
            <p:nvPr/>
          </p:nvSpPr>
          <p:spPr bwMode="auto">
            <a:xfrm flipV="1">
              <a:off x="7231" y="3096"/>
              <a:ext cx="2184" cy="1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" name="Line 13"/>
            <p:cNvSpPr>
              <a:spLocks noChangeShapeType="1"/>
            </p:cNvSpPr>
            <p:nvPr/>
          </p:nvSpPr>
          <p:spPr bwMode="auto">
            <a:xfrm flipV="1">
              <a:off x="7758" y="3902"/>
              <a:ext cx="1688" cy="15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Rectangle 14"/>
            <p:cNvSpPr>
              <a:spLocks noChangeArrowheads="1"/>
            </p:cNvSpPr>
            <p:nvPr/>
          </p:nvSpPr>
          <p:spPr bwMode="auto">
            <a:xfrm>
              <a:off x="9460" y="2867"/>
              <a:ext cx="37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1673" y="2000"/>
              <a:ext cx="728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Rectangle 16"/>
            <p:cNvSpPr>
              <a:spLocks noChangeArrowheads="1"/>
            </p:cNvSpPr>
            <p:nvPr/>
          </p:nvSpPr>
          <p:spPr bwMode="auto">
            <a:xfrm>
              <a:off x="6550" y="1985"/>
              <a:ext cx="728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4800" y="2588"/>
              <a:ext cx="37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1" name="Rectangle 18"/>
            <p:cNvSpPr>
              <a:spLocks noChangeArrowheads="1"/>
            </p:cNvSpPr>
            <p:nvPr/>
          </p:nvSpPr>
          <p:spPr bwMode="auto">
            <a:xfrm>
              <a:off x="9555" y="5870"/>
              <a:ext cx="1317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2" name="Rectangle 19"/>
            <p:cNvSpPr>
              <a:spLocks noChangeArrowheads="1"/>
            </p:cNvSpPr>
            <p:nvPr/>
          </p:nvSpPr>
          <p:spPr bwMode="auto">
            <a:xfrm>
              <a:off x="7727" y="5921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3" name="Rectangle 20"/>
            <p:cNvSpPr>
              <a:spLocks noChangeArrowheads="1"/>
            </p:cNvSpPr>
            <p:nvPr/>
          </p:nvSpPr>
          <p:spPr bwMode="auto">
            <a:xfrm>
              <a:off x="8161" y="5920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4" name="Rectangle 21"/>
            <p:cNvSpPr>
              <a:spLocks noChangeArrowheads="1"/>
            </p:cNvSpPr>
            <p:nvPr/>
          </p:nvSpPr>
          <p:spPr bwMode="auto">
            <a:xfrm>
              <a:off x="8578" y="5920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5" name="Rectangle 22"/>
            <p:cNvSpPr>
              <a:spLocks noChangeArrowheads="1"/>
            </p:cNvSpPr>
            <p:nvPr/>
          </p:nvSpPr>
          <p:spPr bwMode="auto">
            <a:xfrm>
              <a:off x="3253" y="5919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6" name="Rectangle 23"/>
            <p:cNvSpPr>
              <a:spLocks noChangeArrowheads="1"/>
            </p:cNvSpPr>
            <p:nvPr/>
          </p:nvSpPr>
          <p:spPr bwMode="auto">
            <a:xfrm>
              <a:off x="4987" y="5923"/>
              <a:ext cx="1317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7" name="Rectangle 24"/>
            <p:cNvSpPr>
              <a:spLocks noChangeArrowheads="1"/>
            </p:cNvSpPr>
            <p:nvPr/>
          </p:nvSpPr>
          <p:spPr bwMode="auto">
            <a:xfrm>
              <a:off x="7836" y="6401"/>
              <a:ext cx="2339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(b) 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Nezahrnutý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tor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8" name="Rectangle 25"/>
            <p:cNvSpPr>
              <a:spLocks noChangeArrowheads="1"/>
            </p:cNvSpPr>
            <p:nvPr/>
          </p:nvSpPr>
          <p:spPr bwMode="auto">
            <a:xfrm>
              <a:off x="2486" y="5918"/>
              <a:ext cx="38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en-US" altLang="cs-CZ" sz="1400" b="0" i="1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kumimoji="0" lang="en-US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9" name="Rectangle 26"/>
            <p:cNvSpPr>
              <a:spLocks noChangeArrowheads="1"/>
            </p:cNvSpPr>
            <p:nvPr/>
          </p:nvSpPr>
          <p:spPr bwMode="auto">
            <a:xfrm>
              <a:off x="9059" y="2326"/>
              <a:ext cx="37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0" name="Rectangle 27"/>
            <p:cNvSpPr>
              <a:spLocks noChangeArrowheads="1"/>
            </p:cNvSpPr>
            <p:nvPr/>
          </p:nvSpPr>
          <p:spPr bwMode="auto">
            <a:xfrm>
              <a:off x="9508" y="3595"/>
              <a:ext cx="37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1" name="Rectangle 28"/>
            <p:cNvSpPr>
              <a:spLocks noChangeArrowheads="1"/>
            </p:cNvSpPr>
            <p:nvPr/>
          </p:nvSpPr>
          <p:spPr bwMode="auto">
            <a:xfrm>
              <a:off x="1766" y="3067"/>
              <a:ext cx="28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1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72" name="Rectangle 29"/>
            <p:cNvSpPr>
              <a:spLocks noChangeArrowheads="1"/>
            </p:cNvSpPr>
            <p:nvPr/>
          </p:nvSpPr>
          <p:spPr bwMode="auto">
            <a:xfrm>
              <a:off x="6565" y="3979"/>
              <a:ext cx="357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3" name="Rectangle 30"/>
            <p:cNvSpPr>
              <a:spLocks noChangeArrowheads="1"/>
            </p:cNvSpPr>
            <p:nvPr/>
          </p:nvSpPr>
          <p:spPr bwMode="auto">
            <a:xfrm>
              <a:off x="1688" y="3994"/>
              <a:ext cx="357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4" name="Rectangle 31"/>
            <p:cNvSpPr>
              <a:spLocks noChangeArrowheads="1"/>
            </p:cNvSpPr>
            <p:nvPr/>
          </p:nvSpPr>
          <p:spPr bwMode="auto">
            <a:xfrm>
              <a:off x="9538" y="5281"/>
              <a:ext cx="37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>
              <a:off x="4739" y="5282"/>
              <a:ext cx="37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 flipH="1">
              <a:off x="2029" y="4120"/>
              <a:ext cx="139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6875" y="4120"/>
              <a:ext cx="14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>
              <a:off x="2029" y="3252"/>
              <a:ext cx="6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9" name="Line 36"/>
            <p:cNvSpPr>
              <a:spLocks noChangeShapeType="1"/>
            </p:cNvSpPr>
            <p:nvPr/>
          </p:nvSpPr>
          <p:spPr bwMode="auto">
            <a:xfrm>
              <a:off x="2678" y="3267"/>
              <a:ext cx="1" cy="26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0" name="Line 37"/>
            <p:cNvSpPr>
              <a:spLocks noChangeShapeType="1"/>
            </p:cNvSpPr>
            <p:nvPr/>
          </p:nvSpPr>
          <p:spPr bwMode="auto">
            <a:xfrm>
              <a:off x="3452" y="4130"/>
              <a:ext cx="1" cy="17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1" name="Line 38"/>
            <p:cNvSpPr>
              <a:spLocks noChangeShapeType="1"/>
            </p:cNvSpPr>
            <p:nvPr/>
          </p:nvSpPr>
          <p:spPr bwMode="auto">
            <a:xfrm flipV="1">
              <a:off x="7061" y="2569"/>
              <a:ext cx="1998" cy="18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2" name="Line 39"/>
            <p:cNvSpPr>
              <a:spLocks noChangeShapeType="1"/>
            </p:cNvSpPr>
            <p:nvPr/>
          </p:nvSpPr>
          <p:spPr bwMode="auto">
            <a:xfrm>
              <a:off x="7866" y="3623"/>
              <a:ext cx="1" cy="22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3" name="Line 40"/>
            <p:cNvSpPr>
              <a:spLocks noChangeShapeType="1"/>
            </p:cNvSpPr>
            <p:nvPr/>
          </p:nvSpPr>
          <p:spPr bwMode="auto">
            <a:xfrm>
              <a:off x="8284" y="4104"/>
              <a:ext cx="1" cy="17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4" name="Line 41"/>
            <p:cNvSpPr>
              <a:spLocks noChangeShapeType="1"/>
            </p:cNvSpPr>
            <p:nvPr/>
          </p:nvSpPr>
          <p:spPr bwMode="auto">
            <a:xfrm>
              <a:off x="8702" y="4552"/>
              <a:ext cx="1" cy="130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5" name="Rectangle 42"/>
            <p:cNvSpPr>
              <a:spLocks noChangeArrowheads="1"/>
            </p:cNvSpPr>
            <p:nvPr/>
          </p:nvSpPr>
          <p:spPr bwMode="auto">
            <a:xfrm>
              <a:off x="9460" y="2114"/>
              <a:ext cx="2496" cy="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Pokud pracovníci migrují do zahrnutého sektoru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86" name="Rectangle 43"/>
            <p:cNvSpPr>
              <a:spLocks noChangeArrowheads="1"/>
            </p:cNvSpPr>
            <p:nvPr/>
          </p:nvSpPr>
          <p:spPr bwMode="auto">
            <a:xfrm>
              <a:off x="9554" y="3988"/>
              <a:ext cx="2402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Pokud pracovníci migrují do nezahrnutého sektoru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87" name="Line 44"/>
            <p:cNvSpPr>
              <a:spLocks noChangeShapeType="1"/>
            </p:cNvSpPr>
            <p:nvPr/>
          </p:nvSpPr>
          <p:spPr bwMode="auto">
            <a:xfrm>
              <a:off x="8919" y="3717"/>
              <a:ext cx="248" cy="2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8" name="Line 45"/>
            <p:cNvSpPr>
              <a:spLocks noChangeShapeType="1"/>
            </p:cNvSpPr>
            <p:nvPr/>
          </p:nvSpPr>
          <p:spPr bwMode="auto">
            <a:xfrm flipH="1" flipV="1">
              <a:off x="8469" y="3236"/>
              <a:ext cx="234" cy="2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89" name="Rectangle 46"/>
          <p:cNvSpPr>
            <a:spLocks noChangeArrowheads="1"/>
          </p:cNvSpPr>
          <p:nvPr/>
        </p:nvSpPr>
        <p:spPr bwMode="auto">
          <a:xfrm>
            <a:off x="1643587" y="4566261"/>
            <a:ext cx="1614199" cy="32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(a)</a:t>
            </a:r>
            <a:r>
              <a:rPr kumimoji="0" lang="en-US" altLang="cs-CZ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Zahrnutý</a:t>
            </a: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s</a:t>
            </a: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k</a:t>
            </a: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tor</a:t>
            </a:r>
            <a:endParaRPr kumimoji="0" lang="en-US" altLang="cs-CZ" sz="1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3600" dirty="0" smtClean="0"/>
              <a:t>Empirická evidence dopadů minimální mzdy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dirty="0" smtClean="0"/>
              <a:t>Minimální mzda zasahuje hlavně náctileté, většina empirických studií se proto zaměřuje právě na ně.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Elasticita zaměstnanosti náctiletých vzhledem k minimální mzdě je odhadována mezi -0.1 a -0.3.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Zvýšení minimální mzdy o 10</a:t>
            </a:r>
            <a:r>
              <a:rPr lang="en-US" sz="2000" dirty="0" smtClean="0"/>
              <a:t> % </a:t>
            </a:r>
            <a:r>
              <a:rPr lang="cs-CZ" sz="2000" dirty="0" smtClean="0"/>
              <a:t>snižuje zaměstnanost o 1 až 3 </a:t>
            </a:r>
            <a:r>
              <a:rPr lang="en-US" sz="2000" dirty="0" smtClean="0"/>
              <a:t>%.</a:t>
            </a:r>
          </a:p>
          <a:p>
            <a:pPr lvl="1">
              <a:lnSpc>
                <a:spcPct val="120000"/>
              </a:lnSpc>
            </a:pPr>
            <a:r>
              <a:rPr lang="en-US" sz="2000" dirty="0" err="1" smtClean="0"/>
              <a:t>Odhad</a:t>
            </a:r>
            <a:r>
              <a:rPr lang="en-US" sz="2000" dirty="0" smtClean="0"/>
              <a:t> </a:t>
            </a:r>
            <a:r>
              <a:rPr lang="en-US" sz="2000" dirty="0" err="1" smtClean="0"/>
              <a:t>zalo</a:t>
            </a:r>
            <a:r>
              <a:rPr lang="cs-CZ" sz="2000" dirty="0" smtClean="0"/>
              <a:t>žen na časových řadách, výsledky silně citlivé na zvolené časové období. 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Od 90-tých let se používá nový přístup založený na případových studií - často jsou to Fast Foody.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Jeden americký stát zvýší minimální mzdu, kdežto sousední stát ne.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Můžeme použít metodu </a:t>
            </a:r>
            <a:r>
              <a:rPr lang="cs-CZ" sz="2000" dirty="0" err="1" smtClean="0"/>
              <a:t>difference</a:t>
            </a:r>
            <a:r>
              <a:rPr lang="cs-CZ" sz="2000" dirty="0" smtClean="0"/>
              <a:t>-in-</a:t>
            </a:r>
            <a:r>
              <a:rPr lang="cs-CZ" sz="2000" dirty="0" err="1" smtClean="0"/>
              <a:t>differences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19388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Martin\Výuka\Ekonomie práce (2016)\obrazky a tabulky\Chapter_03_Image_Library\Table_3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3600" dirty="0" smtClean="0"/>
              <a:t>Empirická evidence dopadů minimální mzdy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2209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Podle výsledků </a:t>
            </a:r>
            <a:r>
              <a:rPr lang="cs-CZ" dirty="0" err="1"/>
              <a:t>Card-Krueger</a:t>
            </a:r>
            <a:r>
              <a:rPr lang="cs-CZ" dirty="0"/>
              <a:t> (AER, 1994)</a:t>
            </a:r>
            <a:r>
              <a:rPr lang="cs-CZ" dirty="0" smtClean="0"/>
              <a:t> zvýšení minimální mzdy zvyšuje zaměstnanost!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Většina ekonomů to interpretuje spíše tak, že poptávka po práci je asi relativně neelastická a zvýšení minimální mzdy nemá tudíž výrazný dopad na zaměstnanost.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876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3600" dirty="0" smtClean="0"/>
              <a:t>Empirická evidence dopadů minimální mzdy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8991600" cy="4191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dirty="0" smtClean="0"/>
              <a:t>Větší množství podobných studií, výsledky jsou spíše smíšené.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Často vychází, že zvýšení minimální mzdy nemá velký dopad.</a:t>
            </a:r>
          </a:p>
          <a:p>
            <a:pPr>
              <a:lnSpc>
                <a:spcPct val="120000"/>
              </a:lnSpc>
            </a:pPr>
            <a:r>
              <a:rPr lang="cs-CZ" dirty="0" err="1" smtClean="0"/>
              <a:t>Card-Krueger</a:t>
            </a:r>
            <a:r>
              <a:rPr lang="cs-CZ" dirty="0" smtClean="0"/>
              <a:t> (AER, 1994) byly kritizováni za chyby měření.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Jejich výsledky jsou založené na dotazníkovém šetření.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Oficiální data vedou k odhadu elasticity mezi -0.1 a -0.3, což je v souladu s dřívější evidencí založené na časových řadách.</a:t>
            </a:r>
          </a:p>
          <a:p>
            <a:pPr lvl="1">
              <a:lnSpc>
                <a:spcPct val="12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090633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3600" dirty="0" smtClean="0"/>
              <a:t>Empirická evidence dopadů minimální mzdy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dirty="0" smtClean="0"/>
              <a:t>Konceptuální kritika empirických studií z Fast Foodů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Pracovníci ve Fast Foodech jsou často zapotřebí v pevných proporcích k používanému vybavení.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Zvýšení min. mzdy potom neovlivní zaměstnanost stávajících pracovníků, ale může odradit firmy od zakládání nových provozoven.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Může to také pomoci velkým řetězcům, které mají výnosy z rozsahu, tím, že to relativně více poškodí konkurenční malé provozovny.</a:t>
            </a:r>
          </a:p>
          <a:p>
            <a:pPr lvl="1">
              <a:lnSpc>
                <a:spcPct val="120000"/>
              </a:lnSpc>
            </a:pPr>
            <a:r>
              <a:rPr lang="cs-CZ" sz="2000" dirty="0"/>
              <a:t>Negativní dopad na nezaměstnanost se může projevit až se </a:t>
            </a:r>
            <a:r>
              <a:rPr lang="cs-CZ" sz="2000" dirty="0" smtClean="0"/>
              <a:t>zpožděním po delší době.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Empirická literatura nedospěla k jednoznačnému závěru ohledně negativních dopadů minimální mzdy na zaměstnanost.</a:t>
            </a:r>
            <a:endParaRPr lang="cs-CZ" dirty="0"/>
          </a:p>
          <a:p>
            <a:pPr lvl="1">
              <a:lnSpc>
                <a:spcPct val="120000"/>
              </a:lnSpc>
            </a:pPr>
            <a:endParaRPr lang="cs-CZ" sz="2000" dirty="0" smtClean="0"/>
          </a:p>
          <a:p>
            <a:pPr lvl="1">
              <a:lnSpc>
                <a:spcPct val="120000"/>
              </a:lnSpc>
            </a:pPr>
            <a:endParaRPr lang="cs-CZ" sz="2000" dirty="0" smtClean="0"/>
          </a:p>
          <a:p>
            <a:pPr lvl="1">
              <a:lnSpc>
                <a:spcPct val="12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012156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400" dirty="0" smtClean="0"/>
              <a:t>Minimální mzda a řízení v opilosti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dirty="0"/>
              <a:t>Minimální mzda </a:t>
            </a:r>
            <a:r>
              <a:rPr lang="cs-CZ" dirty="0" smtClean="0"/>
              <a:t>se často týká náctiletých.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Rodiče často náctiletým hradí nezbytné výdaje </a:t>
            </a:r>
          </a:p>
          <a:p>
            <a:pPr lvl="1">
              <a:lnSpc>
                <a:spcPct val="110000"/>
              </a:lnSpc>
            </a:pPr>
            <a:r>
              <a:rPr lang="cs-CZ" sz="2000" dirty="0" smtClean="0"/>
              <a:t>jídlo, oblečení, ubytování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Náctiletí pak používají mzdový výdělek na zábavu</a:t>
            </a:r>
          </a:p>
          <a:p>
            <a:pPr lvl="1">
              <a:lnSpc>
                <a:spcPct val="110000"/>
              </a:lnSpc>
            </a:pPr>
            <a:r>
              <a:rPr lang="cs-CZ" sz="2000" dirty="0" smtClean="0"/>
              <a:t>videohry, hudba, filmy, </a:t>
            </a:r>
            <a:r>
              <a:rPr lang="cs-CZ" sz="2000" b="1" dirty="0" smtClean="0"/>
              <a:t>alkohol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Zvýšení minimální mzdy pak může u náctiletých vést k </a:t>
            </a:r>
          </a:p>
          <a:p>
            <a:pPr lvl="1">
              <a:lnSpc>
                <a:spcPct val="110000"/>
              </a:lnSpc>
            </a:pPr>
            <a:r>
              <a:rPr lang="cs-CZ" sz="2000" dirty="0" smtClean="0"/>
              <a:t>větší spotřebě alkoholu </a:t>
            </a:r>
            <a:endParaRPr lang="cs-CZ" sz="2000" dirty="0"/>
          </a:p>
          <a:p>
            <a:pPr lvl="1">
              <a:lnSpc>
                <a:spcPct val="110000"/>
              </a:lnSpc>
            </a:pPr>
            <a:r>
              <a:rPr lang="cs-CZ" sz="2000" dirty="0" smtClean="0"/>
              <a:t>většímu počtu automobilových nehod způsobených alkoholem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Adams a kol. (RES, 2012): Zvýšení minimální mzdy o 10 procent zvyšuje počet </a:t>
            </a:r>
            <a:r>
              <a:rPr lang="cs-CZ" dirty="0"/>
              <a:t>automobilových </a:t>
            </a:r>
            <a:r>
              <a:rPr lang="cs-CZ" dirty="0" smtClean="0"/>
              <a:t>nehod náctiletých </a:t>
            </a:r>
            <a:r>
              <a:rPr lang="cs-CZ" dirty="0"/>
              <a:t>způsobených </a:t>
            </a:r>
            <a:r>
              <a:rPr lang="cs-CZ" dirty="0" smtClean="0"/>
              <a:t>alkoholem o 8 procent.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27917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8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dirty="0">
                <a:cs typeface="Times New Roman" pitchFamily="18" charset="0"/>
              </a:rPr>
              <a:t>Náklady přizpůsobení a poptávka po práci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191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Náklady, které musí firma vynaložit, když přizpůsobuje počet svých pracovníků, se nazývají </a:t>
            </a:r>
            <a:r>
              <a:rPr lang="cs-CZ" altLang="cs-CZ" b="1" dirty="0"/>
              <a:t>náklady přizpůsobení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b="1" dirty="0"/>
              <a:t>Variabilní náklady přizpůsobení </a:t>
            </a:r>
            <a:r>
              <a:rPr lang="cs-CZ" altLang="cs-CZ" sz="2400" dirty="0"/>
              <a:t>jsou závislé na počtu pracovníků, které firma přijala/propustila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b="1" dirty="0"/>
              <a:t>Fixní náklady přizpůsobení </a:t>
            </a:r>
            <a:r>
              <a:rPr lang="cs-CZ" altLang="cs-CZ" sz="2400" dirty="0"/>
              <a:t>nezávisí na počtu pracovníků, které se firma chystá přijmout/propustit </a:t>
            </a:r>
            <a:endParaRPr lang="en-US" altLang="cs-CZ" sz="2400" dirty="0"/>
          </a:p>
          <a:p>
            <a:pPr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8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229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 err="1"/>
              <a:t>Produ</a:t>
            </a:r>
            <a:r>
              <a:rPr lang="cs-CZ" altLang="cs-CZ" sz="4800" dirty="0" err="1"/>
              <a:t>kční</a:t>
            </a:r>
            <a:r>
              <a:rPr lang="cs-CZ" altLang="cs-CZ" sz="4800" dirty="0"/>
              <a:t> funkce firmy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1905000"/>
            <a:ext cx="883920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dirty="0"/>
              <a:t>Mezní produkty práce a kapitálu jsou kladné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sz="2000" dirty="0"/>
              <a:t>se zvyšováním objemu </a:t>
            </a:r>
            <a:r>
              <a:rPr lang="cs-CZ" altLang="cs-CZ" sz="2000" i="1" dirty="0"/>
              <a:t>K</a:t>
            </a:r>
            <a:r>
              <a:rPr lang="cs-CZ" altLang="cs-CZ" sz="2000" dirty="0"/>
              <a:t> nebo </a:t>
            </a:r>
            <a:r>
              <a:rPr lang="cs-CZ" altLang="cs-CZ" sz="2000" i="1" dirty="0"/>
              <a:t>E </a:t>
            </a:r>
            <a:r>
              <a:rPr lang="cs-CZ" altLang="cs-CZ" sz="2000" dirty="0"/>
              <a:t>objem produkce </a:t>
            </a:r>
            <a:r>
              <a:rPr lang="cs-CZ" altLang="cs-CZ" sz="2000" dirty="0" smtClean="0"/>
              <a:t>roste</a:t>
            </a:r>
            <a:endParaRPr lang="cs-CZ" altLang="cs-CZ" sz="2000" dirty="0"/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dirty="0"/>
              <a:t>Mezní produkt práce je sklonem křivky celkového </a:t>
            </a:r>
            <a:r>
              <a:rPr lang="cs-CZ" altLang="cs-CZ" dirty="0" smtClean="0"/>
              <a:t>produktu (vykresleného jako funkce množství práce)</a:t>
            </a:r>
            <a:endParaRPr lang="en-US" altLang="cs-CZ" dirty="0"/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b="1" dirty="0"/>
              <a:t>Zákon klesajících výnosů</a:t>
            </a:r>
            <a:r>
              <a:rPr lang="cs-CZ" altLang="cs-CZ" dirty="0"/>
              <a:t>: od určité úrovně produkce je mezní produkt práce klesající 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b="1" dirty="0"/>
              <a:t>Průměrný produkt práce </a:t>
            </a:r>
            <a:r>
              <a:rPr lang="cs-CZ" altLang="cs-CZ" dirty="0"/>
              <a:t>(</a:t>
            </a:r>
            <a:r>
              <a:rPr lang="cs-CZ" altLang="cs-CZ" i="1" dirty="0"/>
              <a:t>AP</a:t>
            </a:r>
            <a:r>
              <a:rPr lang="cs-CZ" altLang="cs-CZ" i="1" baseline="-25000" dirty="0"/>
              <a:t>E </a:t>
            </a:r>
            <a:r>
              <a:rPr lang="cs-CZ" altLang="cs-CZ" i="1" dirty="0"/>
              <a:t>= q/E</a:t>
            </a:r>
            <a:r>
              <a:rPr lang="cs-CZ" altLang="cs-CZ" dirty="0"/>
              <a:t>)</a:t>
            </a:r>
            <a:r>
              <a:rPr lang="en-US" altLang="cs-CZ" dirty="0"/>
              <a:t>: </a:t>
            </a:r>
            <a:r>
              <a:rPr lang="cs-CZ" altLang="cs-CZ" dirty="0"/>
              <a:t>množství produkce vyrobené typickým (průměrným) pracovníkem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9438105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10" y="685800"/>
            <a:ext cx="8839200" cy="60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cs-CZ" sz="3200" dirty="0">
                <a:cs typeface="Times New Roman" pitchFamily="18" charset="0"/>
              </a:rPr>
              <a:t>Asymetri</a:t>
            </a:r>
            <a:r>
              <a:rPr lang="cs-CZ" altLang="cs-CZ" sz="3200" dirty="0">
                <a:cs typeface="Times New Roman" pitchFamily="18" charset="0"/>
              </a:rPr>
              <a:t>e</a:t>
            </a:r>
            <a:r>
              <a:rPr lang="en-US" altLang="cs-CZ" sz="3200" dirty="0">
                <a:cs typeface="Times New Roman" pitchFamily="18" charset="0"/>
              </a:rPr>
              <a:t> </a:t>
            </a:r>
            <a:r>
              <a:rPr lang="cs-CZ" altLang="cs-CZ" sz="3200" dirty="0">
                <a:cs typeface="Times New Roman" pitchFamily="18" charset="0"/>
              </a:rPr>
              <a:t>v</a:t>
            </a:r>
            <a:r>
              <a:rPr lang="en-US" altLang="cs-CZ" sz="3200" dirty="0" err="1">
                <a:cs typeface="Times New Roman" pitchFamily="18" charset="0"/>
              </a:rPr>
              <a:t>ariab</a:t>
            </a:r>
            <a:r>
              <a:rPr lang="cs-CZ" altLang="cs-CZ" sz="3200" dirty="0" err="1">
                <a:cs typeface="Times New Roman" pitchFamily="18" charset="0"/>
              </a:rPr>
              <a:t>ilních</a:t>
            </a:r>
            <a:r>
              <a:rPr lang="cs-CZ" altLang="cs-CZ" sz="3200" dirty="0">
                <a:cs typeface="Times New Roman" pitchFamily="18" charset="0"/>
              </a:rPr>
              <a:t> nákladů přizpůsobení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260200"/>
              </p:ext>
            </p:extLst>
          </p:nvPr>
        </p:nvGraphicFramePr>
        <p:xfrm>
          <a:off x="991393" y="1676400"/>
          <a:ext cx="7161213" cy="301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2" name="Picture" r:id="rId3" imgW="5353200" imgH="2336760" progId="Word.Picture.8">
                  <p:embed/>
                </p:oleObj>
              </mc:Choice>
              <mc:Fallback>
                <p:oleObj name="Picture" r:id="rId3" imgW="5353200" imgH="233676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393" y="1676400"/>
                        <a:ext cx="7161213" cy="301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0629" y="4953000"/>
            <a:ext cx="8839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Fluktuace pracovníků a změna počtu zaměstnanců je nákladná a tyto náklady rostou rostoucím tempem.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Pokud vláda omezuje možnosti firem při propouštění pracovníků, náklady na snížení počtu zaměstnanců mohou růst rychleji než v případě zvyšování počtu zaměstnanců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400" dirty="0">
                <a:cs typeface="Times New Roman" pitchFamily="18" charset="0"/>
              </a:rPr>
              <a:t>Pomalý posun do nové rovnováhy</a:t>
            </a: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359446" y="2095405"/>
            <a:ext cx="4343400" cy="3935413"/>
            <a:chOff x="3750" y="2326"/>
            <a:chExt cx="4831" cy="4517"/>
          </a:xfrm>
        </p:grpSpPr>
        <p:sp>
          <p:nvSpPr>
            <p:cNvPr id="22" name="Arc 20"/>
            <p:cNvSpPr>
              <a:spLocks/>
            </p:cNvSpPr>
            <p:nvPr/>
          </p:nvSpPr>
          <p:spPr bwMode="auto">
            <a:xfrm flipH="1">
              <a:off x="4320" y="3690"/>
              <a:ext cx="1366" cy="9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23" name="Group 21"/>
            <p:cNvGrpSpPr>
              <a:grpSpLocks/>
            </p:cNvGrpSpPr>
            <p:nvPr/>
          </p:nvGrpSpPr>
          <p:grpSpPr bwMode="auto">
            <a:xfrm>
              <a:off x="3750" y="2326"/>
              <a:ext cx="4831" cy="4517"/>
              <a:chOff x="3750" y="2326"/>
              <a:chExt cx="4831" cy="4517"/>
            </a:xfrm>
          </p:grpSpPr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290" y="4627"/>
                <a:ext cx="3645" cy="990"/>
              </a:xfrm>
              <a:custGeom>
                <a:avLst/>
                <a:gdLst>
                  <a:gd name="T0" fmla="*/ 0 w 2160"/>
                  <a:gd name="T1" fmla="*/ 0 h 780"/>
                  <a:gd name="T2" fmla="*/ 13859 w 2160"/>
                  <a:gd name="T3" fmla="*/ 1755 h 780"/>
                  <a:gd name="T4" fmla="*/ 49879 w 2160"/>
                  <a:gd name="T5" fmla="*/ 3261 h 7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" h="780">
                    <a:moveTo>
                      <a:pt x="0" y="0"/>
                    </a:moveTo>
                    <a:cubicBezTo>
                      <a:pt x="120" y="145"/>
                      <a:pt x="240" y="290"/>
                      <a:pt x="600" y="420"/>
                    </a:cubicBezTo>
                    <a:cubicBezTo>
                      <a:pt x="960" y="550"/>
                      <a:pt x="1900" y="720"/>
                      <a:pt x="2160" y="78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>
                <a:off x="4305" y="2656"/>
                <a:ext cx="1" cy="38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4305" y="6525"/>
                <a:ext cx="390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4305" y="5641"/>
                <a:ext cx="376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4335" y="3645"/>
                <a:ext cx="1726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3750" y="2326"/>
                <a:ext cx="1336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Zaměstnanost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5715" y="3663"/>
                <a:ext cx="196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3795" y="3481"/>
                <a:ext cx="466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150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410" y="4472"/>
                <a:ext cx="196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3840" y="4487"/>
                <a:ext cx="421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100</a:t>
                </a: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8055" y="5358"/>
                <a:ext cx="196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3930" y="5477"/>
                <a:ext cx="466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50</a:t>
                </a:r>
              </a:p>
            </p:txBody>
          </p:sp>
          <p:sp>
            <p:nvSpPr>
              <p:cNvPr id="36" name="Rectangle 34"/>
              <p:cNvSpPr>
                <a:spLocks noChangeArrowheads="1"/>
              </p:cNvSpPr>
              <p:nvPr/>
            </p:nvSpPr>
            <p:spPr bwMode="auto">
              <a:xfrm>
                <a:off x="7920" y="6542"/>
                <a:ext cx="661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Čas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7" name="Oval 35"/>
              <p:cNvSpPr>
                <a:spLocks noChangeArrowheads="1"/>
              </p:cNvSpPr>
              <p:nvPr/>
            </p:nvSpPr>
            <p:spPr bwMode="auto">
              <a:xfrm>
                <a:off x="4260" y="4560"/>
                <a:ext cx="121" cy="12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4702846" y="1968110"/>
            <a:ext cx="428875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Existence variabilních nákladů přizpůsobení způsobuje, že firmy přizpůsobují úroveň zaměstnanosti pomalu.</a:t>
            </a:r>
          </a:p>
          <a:p>
            <a:endParaRPr lang="cs-CZ" altLang="cs-CZ" sz="24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Nárůst ze 100 na 150 pracovníků může proběhnout rychleji než pokles ze 100 na 50 pracovníků, pokud vláda penalizuje firmy, které snižují zaměstnanost. </a:t>
            </a:r>
            <a:endParaRPr lang="en-US" altLang="cs-CZ" sz="4000" dirty="0" smtClean="0">
              <a:solidFill>
                <a:srgbClr val="275093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2296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5200" dirty="0" smtClean="0"/>
              <a:t>Odhad poptávky po práci</a:t>
            </a:r>
            <a:endParaRPr lang="en-US" sz="5200" dirty="0"/>
          </a:p>
        </p:txBody>
      </p:sp>
      <p:sp>
        <p:nvSpPr>
          <p:cNvPr id="98306" name="Rectangle 38"/>
          <p:cNvSpPr>
            <a:spLocks noGrp="1" noChangeArrowheads="1"/>
          </p:cNvSpPr>
          <p:nvPr>
            <p:ph idx="4294967295"/>
          </p:nvPr>
        </p:nvSpPr>
        <p:spPr>
          <a:xfrm>
            <a:off x="152400" y="2057400"/>
            <a:ext cx="8839200" cy="3810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Člověk dokáže určit sklon poptávky po práci (který se pak dá použít pro výpočet elasticity poptávky po práci), pokud se hýbe pouze křivka nabídky práce</a:t>
            </a:r>
            <a:endParaRPr lang="en-US" sz="12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Probl</a:t>
            </a:r>
            <a:r>
              <a:rPr lang="cs-CZ" dirty="0" smtClean="0"/>
              <a:t>é</a:t>
            </a:r>
            <a:r>
              <a:rPr lang="en-US" dirty="0" smtClean="0"/>
              <a:t>m: </a:t>
            </a:r>
            <a:r>
              <a:rPr lang="cs-CZ" dirty="0" smtClean="0"/>
              <a:t>Musíme si být jisti, že se nemění také křivka poptávky po práci</a:t>
            </a:r>
            <a:r>
              <a:rPr lang="en-US" dirty="0" smtClean="0"/>
              <a:t>.</a:t>
            </a:r>
            <a:endParaRPr 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Zapotřebí najít vhodný </a:t>
            </a:r>
            <a:r>
              <a:rPr lang="cs-CZ" b="1" dirty="0" smtClean="0"/>
              <a:t>instrument</a:t>
            </a:r>
            <a:r>
              <a:rPr lang="cs-CZ" dirty="0" smtClean="0"/>
              <a:t>, který mění nabídku práce, ale nemění poptávku po práci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6991" y="685800"/>
            <a:ext cx="88392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err="1" smtClean="0"/>
              <a:t>Probl</a:t>
            </a:r>
            <a:r>
              <a:rPr lang="cs-CZ" sz="3600" dirty="0" smtClean="0"/>
              <a:t>é</a:t>
            </a:r>
            <a:r>
              <a:rPr lang="en-US" sz="3600" dirty="0" smtClean="0"/>
              <a:t>m</a:t>
            </a:r>
            <a:r>
              <a:rPr lang="cs-CZ" sz="3600" dirty="0" smtClean="0"/>
              <a:t> </a:t>
            </a:r>
            <a:r>
              <a:rPr lang="en-US" sz="3600" dirty="0" smtClean="0"/>
              <a:t>s </a:t>
            </a:r>
            <a:r>
              <a:rPr lang="cs-CZ" sz="3600" dirty="0" smtClean="0"/>
              <a:t>odhadem poptávky po práci</a:t>
            </a:r>
            <a:endParaRPr lang="en-US" sz="3600" dirty="0"/>
          </a:p>
        </p:txBody>
      </p:sp>
      <p:grpSp>
        <p:nvGrpSpPr>
          <p:cNvPr id="99330" name="Group 3"/>
          <p:cNvGrpSpPr>
            <a:grpSpLocks/>
          </p:cNvGrpSpPr>
          <p:nvPr/>
        </p:nvGrpSpPr>
        <p:grpSpPr bwMode="auto">
          <a:xfrm>
            <a:off x="1535217" y="1745117"/>
            <a:ext cx="6172200" cy="4495800"/>
            <a:chOff x="4050" y="1651"/>
            <a:chExt cx="5421" cy="5010"/>
          </a:xfrm>
        </p:grpSpPr>
        <p:sp>
          <p:nvSpPr>
            <p:cNvPr id="99333" name="Line 4"/>
            <p:cNvSpPr>
              <a:spLocks noChangeShapeType="1"/>
            </p:cNvSpPr>
            <p:nvPr/>
          </p:nvSpPr>
          <p:spPr bwMode="auto">
            <a:xfrm>
              <a:off x="4365" y="2475"/>
              <a:ext cx="1" cy="38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34" name="Line 5"/>
            <p:cNvSpPr>
              <a:spLocks noChangeShapeType="1"/>
            </p:cNvSpPr>
            <p:nvPr/>
          </p:nvSpPr>
          <p:spPr bwMode="auto">
            <a:xfrm>
              <a:off x="4950" y="3061"/>
              <a:ext cx="2536" cy="258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35" name="Line 6"/>
            <p:cNvSpPr>
              <a:spLocks noChangeShapeType="1"/>
            </p:cNvSpPr>
            <p:nvPr/>
          </p:nvSpPr>
          <p:spPr bwMode="auto">
            <a:xfrm flipV="1">
              <a:off x="4720" y="1875"/>
              <a:ext cx="2476" cy="26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36" name="Line 7"/>
            <p:cNvSpPr>
              <a:spLocks noChangeShapeType="1"/>
            </p:cNvSpPr>
            <p:nvPr/>
          </p:nvSpPr>
          <p:spPr bwMode="auto">
            <a:xfrm>
              <a:off x="4362" y="4161"/>
              <a:ext cx="305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37" name="Line 8"/>
            <p:cNvSpPr>
              <a:spLocks noChangeShapeType="1"/>
            </p:cNvSpPr>
            <p:nvPr/>
          </p:nvSpPr>
          <p:spPr bwMode="auto">
            <a:xfrm>
              <a:off x="6758" y="4950"/>
              <a:ext cx="0" cy="13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38" name="Rectangle 9"/>
            <p:cNvSpPr>
              <a:spLocks noChangeArrowheads="1"/>
            </p:cNvSpPr>
            <p:nvPr/>
          </p:nvSpPr>
          <p:spPr bwMode="auto">
            <a:xfrm>
              <a:off x="4080" y="2100"/>
              <a:ext cx="9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400" dirty="0" smtClean="0">
                  <a:solidFill>
                    <a:srgbClr val="000000"/>
                  </a:solidFill>
                  <a:latin typeface="Verdana" pitchFamily="34" charset="0"/>
                </a:rPr>
                <a:t>Mzda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39" name="Rectangle 10"/>
            <p:cNvSpPr>
              <a:spLocks noChangeArrowheads="1"/>
            </p:cNvSpPr>
            <p:nvPr/>
          </p:nvSpPr>
          <p:spPr bwMode="auto">
            <a:xfrm>
              <a:off x="7270" y="1651"/>
              <a:ext cx="9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S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40" name="Rectangle 11"/>
            <p:cNvSpPr>
              <a:spLocks noChangeArrowheads="1"/>
            </p:cNvSpPr>
            <p:nvPr/>
          </p:nvSpPr>
          <p:spPr bwMode="auto">
            <a:xfrm>
              <a:off x="4050" y="3515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41" name="Rectangle 12"/>
            <p:cNvSpPr>
              <a:spLocks noChangeArrowheads="1"/>
            </p:cNvSpPr>
            <p:nvPr/>
          </p:nvSpPr>
          <p:spPr bwMode="auto">
            <a:xfrm>
              <a:off x="6606" y="6254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E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42" name="Rectangle 13"/>
            <p:cNvSpPr>
              <a:spLocks noChangeArrowheads="1"/>
            </p:cNvSpPr>
            <p:nvPr/>
          </p:nvSpPr>
          <p:spPr bwMode="auto">
            <a:xfrm>
              <a:off x="5396" y="6269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E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43" name="Rectangle 14"/>
            <p:cNvSpPr>
              <a:spLocks noChangeArrowheads="1"/>
            </p:cNvSpPr>
            <p:nvPr/>
          </p:nvSpPr>
          <p:spPr bwMode="auto">
            <a:xfrm>
              <a:off x="7560" y="5538"/>
              <a:ext cx="9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D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44" name="Rectangle 15"/>
            <p:cNvSpPr>
              <a:spLocks noChangeArrowheads="1"/>
            </p:cNvSpPr>
            <p:nvPr/>
          </p:nvSpPr>
          <p:spPr bwMode="auto">
            <a:xfrm>
              <a:off x="7845" y="6360"/>
              <a:ext cx="129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400" dirty="0" smtClean="0">
                  <a:solidFill>
                    <a:srgbClr val="000000"/>
                  </a:solidFill>
                  <a:latin typeface="Verdana" pitchFamily="34" charset="0"/>
                </a:rPr>
                <a:t>Zaměstnanost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45" name="Line 16"/>
            <p:cNvSpPr>
              <a:spLocks noChangeShapeType="1"/>
            </p:cNvSpPr>
            <p:nvPr/>
          </p:nvSpPr>
          <p:spPr bwMode="auto">
            <a:xfrm>
              <a:off x="7436" y="4222"/>
              <a:ext cx="1" cy="20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46" name="Line 17"/>
            <p:cNvSpPr>
              <a:spLocks noChangeShapeType="1"/>
            </p:cNvSpPr>
            <p:nvPr/>
          </p:nvSpPr>
          <p:spPr bwMode="auto">
            <a:xfrm>
              <a:off x="4381" y="4909"/>
              <a:ext cx="234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47" name="Line 18"/>
            <p:cNvSpPr>
              <a:spLocks noChangeShapeType="1"/>
            </p:cNvSpPr>
            <p:nvPr/>
          </p:nvSpPr>
          <p:spPr bwMode="auto">
            <a:xfrm>
              <a:off x="4375" y="6245"/>
              <a:ext cx="40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48" name="Line 19"/>
            <p:cNvSpPr>
              <a:spLocks noChangeShapeType="1"/>
            </p:cNvSpPr>
            <p:nvPr/>
          </p:nvSpPr>
          <p:spPr bwMode="auto">
            <a:xfrm flipV="1">
              <a:off x="5974" y="3086"/>
              <a:ext cx="2476" cy="262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49" name="Line 20"/>
            <p:cNvSpPr>
              <a:spLocks noChangeShapeType="1"/>
            </p:cNvSpPr>
            <p:nvPr/>
          </p:nvSpPr>
          <p:spPr bwMode="auto">
            <a:xfrm>
              <a:off x="4410" y="3650"/>
              <a:ext cx="110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0" name="Line 21"/>
            <p:cNvSpPr>
              <a:spLocks noChangeShapeType="1"/>
            </p:cNvSpPr>
            <p:nvPr/>
          </p:nvSpPr>
          <p:spPr bwMode="auto">
            <a:xfrm>
              <a:off x="5543" y="3661"/>
              <a:ext cx="1" cy="25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1" name="Rectangle 22"/>
            <p:cNvSpPr>
              <a:spLocks noChangeArrowheads="1"/>
            </p:cNvSpPr>
            <p:nvPr/>
          </p:nvSpPr>
          <p:spPr bwMode="auto">
            <a:xfrm>
              <a:off x="4051" y="4742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-2500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52" name="Rectangle 23"/>
            <p:cNvSpPr>
              <a:spLocks noChangeArrowheads="1"/>
            </p:cNvSpPr>
            <p:nvPr/>
          </p:nvSpPr>
          <p:spPr bwMode="auto">
            <a:xfrm>
              <a:off x="8570" y="2862"/>
              <a:ext cx="9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S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53" name="Line 24"/>
            <p:cNvSpPr>
              <a:spLocks noChangeShapeType="1"/>
            </p:cNvSpPr>
            <p:nvPr/>
          </p:nvSpPr>
          <p:spPr bwMode="auto">
            <a:xfrm>
              <a:off x="5646" y="2322"/>
              <a:ext cx="2536" cy="2581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4" name="Rectangle 25"/>
            <p:cNvSpPr>
              <a:spLocks noChangeArrowheads="1"/>
            </p:cNvSpPr>
            <p:nvPr/>
          </p:nvSpPr>
          <p:spPr bwMode="auto">
            <a:xfrm>
              <a:off x="8211" y="4933"/>
              <a:ext cx="9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D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55" name="Rectangle 26"/>
            <p:cNvSpPr>
              <a:spLocks noChangeArrowheads="1"/>
            </p:cNvSpPr>
            <p:nvPr/>
          </p:nvSpPr>
          <p:spPr bwMode="auto">
            <a:xfrm>
              <a:off x="4068" y="4058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56" name="Rectangle 27"/>
            <p:cNvSpPr>
              <a:spLocks noChangeArrowheads="1"/>
            </p:cNvSpPr>
            <p:nvPr/>
          </p:nvSpPr>
          <p:spPr bwMode="auto">
            <a:xfrm>
              <a:off x="7334" y="6271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E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57" name="Line 28"/>
            <p:cNvSpPr>
              <a:spLocks noChangeShapeType="1"/>
            </p:cNvSpPr>
            <p:nvPr/>
          </p:nvSpPr>
          <p:spPr bwMode="auto">
            <a:xfrm>
              <a:off x="4593" y="3393"/>
              <a:ext cx="4007" cy="1064"/>
            </a:xfrm>
            <a:prstGeom prst="line">
              <a:avLst/>
            </a:prstGeom>
            <a:noFill/>
            <a:ln w="28575" cap="rnd">
              <a:solidFill>
                <a:srgbClr val="008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8" name="Rectangle 29"/>
            <p:cNvSpPr>
              <a:spLocks noChangeArrowheads="1"/>
            </p:cNvSpPr>
            <p:nvPr/>
          </p:nvSpPr>
          <p:spPr bwMode="auto">
            <a:xfrm>
              <a:off x="4497" y="3115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Z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59" name="Rectangle 30"/>
            <p:cNvSpPr>
              <a:spLocks noChangeArrowheads="1"/>
            </p:cNvSpPr>
            <p:nvPr/>
          </p:nvSpPr>
          <p:spPr bwMode="auto">
            <a:xfrm>
              <a:off x="8647" y="4233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Z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60" name="Rectangle 31"/>
            <p:cNvSpPr>
              <a:spLocks noChangeArrowheads="1"/>
            </p:cNvSpPr>
            <p:nvPr/>
          </p:nvSpPr>
          <p:spPr bwMode="auto">
            <a:xfrm>
              <a:off x="5473" y="3256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P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61" name="Rectangle 32"/>
            <p:cNvSpPr>
              <a:spLocks noChangeArrowheads="1"/>
            </p:cNvSpPr>
            <p:nvPr/>
          </p:nvSpPr>
          <p:spPr bwMode="auto">
            <a:xfrm>
              <a:off x="6667" y="4498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 i="1">
                  <a:solidFill>
                    <a:srgbClr val="000000"/>
                  </a:solidFill>
                  <a:latin typeface="Verdana" pitchFamily="34" charset="0"/>
                </a:rPr>
                <a:t>Q</a:t>
              </a:r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62" name="Rectangle 33"/>
            <p:cNvSpPr>
              <a:spLocks noChangeArrowheads="1"/>
            </p:cNvSpPr>
            <p:nvPr/>
          </p:nvSpPr>
          <p:spPr bwMode="auto">
            <a:xfrm>
              <a:off x="7347" y="3752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R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63" name="Oval 34"/>
            <p:cNvSpPr>
              <a:spLocks noChangeArrowheads="1"/>
            </p:cNvSpPr>
            <p:nvPr/>
          </p:nvSpPr>
          <p:spPr bwMode="auto">
            <a:xfrm>
              <a:off x="7396" y="4088"/>
              <a:ext cx="109" cy="10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64" name="Oval 35"/>
            <p:cNvSpPr>
              <a:spLocks noChangeArrowheads="1"/>
            </p:cNvSpPr>
            <p:nvPr/>
          </p:nvSpPr>
          <p:spPr bwMode="auto">
            <a:xfrm>
              <a:off x="5491" y="3592"/>
              <a:ext cx="109" cy="10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65" name="Oval 36"/>
            <p:cNvSpPr>
              <a:spLocks noChangeArrowheads="1"/>
            </p:cNvSpPr>
            <p:nvPr/>
          </p:nvSpPr>
          <p:spPr bwMode="auto">
            <a:xfrm>
              <a:off x="6682" y="4850"/>
              <a:ext cx="109" cy="10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2652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/>
              <a:t>Dopad válečné mobilizace na nabídku práce žen</a:t>
            </a:r>
            <a:endParaRPr lang="en-US" sz="4000" dirty="0"/>
          </a:p>
        </p:txBody>
      </p:sp>
      <p:pic>
        <p:nvPicPr>
          <p:cNvPr id="100354" name="Picture 3"/>
          <p:cNvPicPr>
            <a:picLocks noChangeAspect="1" noChangeArrowheads="1"/>
          </p:cNvPicPr>
          <p:nvPr/>
        </p:nvPicPr>
        <p:blipFill>
          <a:blip r:embed="rId2"/>
          <a:srcRect r="172" b="48936"/>
          <a:stretch>
            <a:fillRect/>
          </a:stretch>
        </p:blipFill>
        <p:spPr bwMode="auto">
          <a:xfrm>
            <a:off x="838200" y="2209800"/>
            <a:ext cx="716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/>
              <a:t>Dopad válečné mobilizace na </a:t>
            </a:r>
            <a:r>
              <a:rPr lang="cs-CZ" sz="4000" dirty="0" smtClean="0"/>
              <a:t>mzdy </a:t>
            </a:r>
            <a:r>
              <a:rPr lang="cs-CZ" sz="4000" dirty="0"/>
              <a:t>žen</a:t>
            </a:r>
            <a:endParaRPr lang="en-US" sz="4000" dirty="0"/>
          </a:p>
        </p:txBody>
      </p:sp>
      <p:pic>
        <p:nvPicPr>
          <p:cNvPr id="101378" name="Picture 4"/>
          <p:cNvPicPr>
            <a:picLocks noChangeAspect="1" noChangeArrowheads="1"/>
          </p:cNvPicPr>
          <p:nvPr/>
        </p:nvPicPr>
        <p:blipFill>
          <a:blip r:embed="rId2"/>
          <a:srcRect t="54111"/>
          <a:stretch>
            <a:fillRect/>
          </a:stretch>
        </p:blipFill>
        <p:spPr bwMode="auto">
          <a:xfrm>
            <a:off x="1066800" y="2209800"/>
            <a:ext cx="701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Odhad elasticity poptávky po práci</a:t>
            </a:r>
            <a:endParaRPr lang="cs-CZ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0" y="1524000"/>
                <a:ext cx="9144000" cy="4953000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i="1" dirty="0" smtClean="0"/>
                  <a:t>%</a:t>
                </a:r>
                <a:r>
                  <a:rPr lang="cs-CZ" i="1" dirty="0" smtClean="0"/>
                  <a:t> </a:t>
                </a:r>
                <a:r>
                  <a:rPr lang="el-GR" i="1" dirty="0" smtClean="0"/>
                  <a:t>Δ</a:t>
                </a:r>
                <a:r>
                  <a:rPr lang="cs-CZ" i="1" dirty="0" smtClean="0"/>
                  <a:t> zaměstnanosti žen = -94.56 +</a:t>
                </a:r>
                <a:r>
                  <a:rPr lang="en-US" i="1" dirty="0" smtClean="0"/>
                  <a:t> 2.62*m</a:t>
                </a:r>
                <a:r>
                  <a:rPr lang="cs-CZ" i="1" dirty="0" err="1" smtClean="0"/>
                  <a:t>íra</a:t>
                </a:r>
                <a:r>
                  <a:rPr lang="cs-CZ" i="1" dirty="0" smtClean="0"/>
                  <a:t> mobilizace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i="1" dirty="0"/>
                  <a:t>%</a:t>
                </a:r>
                <a:r>
                  <a:rPr lang="cs-CZ" i="1" dirty="0"/>
                  <a:t> </a:t>
                </a:r>
                <a:r>
                  <a:rPr lang="el-GR" i="1" dirty="0"/>
                  <a:t>Δ</a:t>
                </a:r>
                <a:r>
                  <a:rPr lang="cs-CZ" i="1" dirty="0"/>
                  <a:t> </a:t>
                </a:r>
                <a:r>
                  <a:rPr lang="cs-CZ" i="1" dirty="0" smtClean="0"/>
                  <a:t>mezd </a:t>
                </a:r>
                <a:r>
                  <a:rPr lang="cs-CZ" i="1" dirty="0"/>
                  <a:t>žen = </a:t>
                </a:r>
                <a:r>
                  <a:rPr lang="cs-CZ" i="1" dirty="0" smtClean="0"/>
                  <a:t>171.69 -</a:t>
                </a:r>
                <a:r>
                  <a:rPr lang="en-US" i="1" dirty="0" smtClean="0"/>
                  <a:t> 2.</a:t>
                </a:r>
                <a:r>
                  <a:rPr lang="cs-CZ" i="1" dirty="0" smtClean="0"/>
                  <a:t>58</a:t>
                </a:r>
                <a:r>
                  <a:rPr lang="en-US" i="1" dirty="0" smtClean="0"/>
                  <a:t>*m</a:t>
                </a:r>
                <a:r>
                  <a:rPr lang="cs-CZ" i="1" dirty="0" err="1"/>
                  <a:t>íra</a:t>
                </a:r>
                <a:r>
                  <a:rPr lang="cs-CZ" i="1" dirty="0"/>
                  <a:t> </a:t>
                </a:r>
                <a:r>
                  <a:rPr lang="cs-CZ" i="1" dirty="0" smtClean="0"/>
                  <a:t>mobilizace</a:t>
                </a:r>
                <a:endParaRPr lang="cs-CZ" sz="1000" dirty="0" smtClean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dirty="0" smtClean="0"/>
                  <a:t>Míra mobilizace může být vhodný instrument pro odhad elasticity poptávky po práci u žen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dirty="0" smtClean="0"/>
                  <a:t>Zvýšení míry mobilizace o procentní bod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sz="2000" dirty="0"/>
                  <a:t>z</a:t>
                </a:r>
                <a:r>
                  <a:rPr lang="cs-CZ" sz="2000" dirty="0" smtClean="0"/>
                  <a:t>výší ženskou zaměstnanost o 2.62 procent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sz="2000" dirty="0" smtClean="0"/>
                  <a:t>sníží ženské mzdy o 2.58 procent</a:t>
                </a:r>
                <a:endParaRPr lang="cs-CZ" sz="1000" dirty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sz="2800" dirty="0" smtClean="0"/>
                  <a:t>Elasticita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800" i="1" smtClean="0">
                            <a:latin typeface="Cambria Math"/>
                            <a:ea typeface="Cambria Math"/>
                          </a:rPr>
                          <m:t>%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cs-CZ" sz="28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𝑧𝑎𝑚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ě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𝑠𝑡𝑛𝑎𝑛𝑜𝑠𝑡𝑖</m:t>
                        </m:r>
                      </m:num>
                      <m:den>
                        <m:r>
                          <a:rPr lang="cs-CZ" sz="2800" i="1" smtClean="0">
                            <a:latin typeface="Cambria Math"/>
                            <a:ea typeface="Cambria Math"/>
                          </a:rPr>
                          <m:t>%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cs-CZ" sz="28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𝑚𝑒𝑧𝑑</m:t>
                        </m:r>
                      </m:den>
                    </m:f>
                    <m:r>
                      <a:rPr lang="cs-CZ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</a:rPr>
                          <m:t>2.62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</a:rPr>
                          <m:t>−2.56</m:t>
                        </m:r>
                      </m:den>
                    </m:f>
                  </m:oMath>
                </a14:m>
                <a:r>
                  <a:rPr lang="cs-CZ" sz="2800" dirty="0" smtClean="0"/>
                  <a:t> = -1.02</a:t>
                </a:r>
                <a:endParaRPr lang="cs-CZ" sz="2800" dirty="0"/>
              </a:p>
              <a:p>
                <a:pPr>
                  <a:spcBef>
                    <a:spcPts val="1200"/>
                  </a:spcBef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24000"/>
                <a:ext cx="9144000" cy="4953000"/>
              </a:xfrm>
              <a:blipFill rotWithShape="1">
                <a:blip r:embed="rId2"/>
                <a:stretch>
                  <a:fillRect l="-1133" t="-2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1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8915400" cy="685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000" dirty="0" smtClean="0">
                <a:cs typeface="Times New Roman" pitchFamily="18" charset="0"/>
              </a:rPr>
              <a:t>Celkový</a:t>
            </a:r>
            <a:r>
              <a:rPr lang="en-US" altLang="cs-CZ" sz="4000" dirty="0" smtClean="0">
                <a:cs typeface="Times New Roman" pitchFamily="18" charset="0"/>
              </a:rPr>
              <a:t>, </a:t>
            </a:r>
            <a:r>
              <a:rPr lang="cs-CZ" altLang="cs-CZ" sz="4000" dirty="0" smtClean="0">
                <a:cs typeface="Times New Roman" pitchFamily="18" charset="0"/>
              </a:rPr>
              <a:t>mezní a průměrný produkt</a:t>
            </a:r>
            <a:r>
              <a:rPr lang="en-US" altLang="cs-CZ" sz="4000" dirty="0" smtClean="0">
                <a:cs typeface="Times New Roman" pitchFamily="18" charset="0"/>
              </a:rPr>
              <a:t> </a:t>
            </a:r>
            <a:endParaRPr lang="en-US" sz="4000" dirty="0"/>
          </a:p>
        </p:txBody>
      </p:sp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228600" y="4885977"/>
            <a:ext cx="87630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Křivka celkového produktu udává vztah mezi objemem produkce a množstvím pracovníků (při fixním objemu kapitálu)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alt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Křivka 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mezního produktu ukazuje množství produkce vyrobené dodatečným pracovníkem. </a:t>
            </a:r>
          </a:p>
          <a:p>
            <a:pPr>
              <a:spcBef>
                <a:spcPts val="6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Křivka průměrného produktu udává produkt na průměrného pracovníka.</a:t>
            </a:r>
            <a:endParaRPr lang="en-US" altLang="cs-CZ" sz="2000" dirty="0">
              <a:solidFill>
                <a:srgbClr val="275093"/>
              </a:solidFill>
            </a:endParaRPr>
          </a:p>
          <a:p>
            <a:pPr>
              <a:spcBef>
                <a:spcPts val="0"/>
              </a:spcBef>
            </a:pPr>
            <a:endParaRPr lang="en-US" sz="1500" b="1" dirty="0">
              <a:solidFill>
                <a:schemeClr val="accent1"/>
              </a:solidFill>
            </a:endParaRPr>
          </a:p>
        </p:txBody>
      </p:sp>
      <p:pic>
        <p:nvPicPr>
          <p:cNvPr id="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92" y="1600200"/>
            <a:ext cx="678180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8915400" cy="685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000" dirty="0" smtClean="0">
                <a:cs typeface="Times New Roman" pitchFamily="18" charset="0"/>
              </a:rPr>
              <a:t>Celkový</a:t>
            </a:r>
            <a:r>
              <a:rPr lang="en-US" altLang="cs-CZ" sz="4000" dirty="0" smtClean="0">
                <a:cs typeface="Times New Roman" pitchFamily="18" charset="0"/>
              </a:rPr>
              <a:t>, </a:t>
            </a:r>
            <a:r>
              <a:rPr lang="cs-CZ" altLang="cs-CZ" sz="4000" dirty="0" smtClean="0">
                <a:cs typeface="Times New Roman" pitchFamily="18" charset="0"/>
              </a:rPr>
              <a:t>mezní a průměrný produkt</a:t>
            </a:r>
            <a:r>
              <a:rPr lang="en-US" altLang="cs-CZ" sz="4000" dirty="0" smtClean="0">
                <a:cs typeface="Times New Roman" pitchFamily="18" charset="0"/>
              </a:rPr>
              <a:t> </a:t>
            </a:r>
            <a:endParaRPr lang="en-US" sz="4000" dirty="0"/>
          </a:p>
        </p:txBody>
      </p:sp>
      <p:pic>
        <p:nvPicPr>
          <p:cNvPr id="68610" name="Picture 2" descr="C:\Martin\Výuka\Ekonomie práce (2016)\obrazky a tabulky\Chapter_03_Image_Library\Table_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533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144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/>
              <a:t>Maxim</a:t>
            </a:r>
            <a:r>
              <a:rPr lang="cs-CZ" altLang="cs-CZ" sz="4800" dirty="0" err="1"/>
              <a:t>alizace</a:t>
            </a:r>
            <a:r>
              <a:rPr lang="cs-CZ" altLang="cs-CZ" sz="4800" dirty="0"/>
              <a:t> zisku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905000"/>
            <a:ext cx="8305800" cy="4114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800" dirty="0"/>
              <a:t>Cílem firmy je maximalizovat </a:t>
            </a:r>
            <a:r>
              <a:rPr lang="cs-CZ" altLang="cs-CZ" sz="2800" dirty="0" smtClean="0"/>
              <a:t>zisk</a:t>
            </a:r>
            <a:endParaRPr lang="cs-CZ" altLang="cs-CZ" sz="28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800" dirty="0"/>
              <a:t>Zisková funkce</a:t>
            </a:r>
            <a:r>
              <a:rPr lang="en-US" altLang="cs-CZ" sz="2800" dirty="0"/>
              <a:t>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i="1" dirty="0" smtClean="0"/>
              <a:t>Celkové </a:t>
            </a:r>
            <a:r>
              <a:rPr lang="cs-CZ" altLang="cs-CZ" sz="2400" i="1" dirty="0"/>
              <a:t>příjmy</a:t>
            </a:r>
            <a:r>
              <a:rPr lang="en-US" altLang="cs-CZ" sz="2400" i="1" dirty="0"/>
              <a:t> = p</a:t>
            </a:r>
            <a:r>
              <a:rPr lang="cs-CZ" altLang="cs-CZ" sz="2400" i="1" dirty="0"/>
              <a:t>*</a:t>
            </a:r>
            <a:r>
              <a:rPr lang="en-US" altLang="cs-CZ" sz="2400" i="1" dirty="0" smtClean="0"/>
              <a:t>q</a:t>
            </a:r>
            <a:endParaRPr lang="en-US" altLang="cs-CZ" sz="2400" i="1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i="1" dirty="0"/>
              <a:t>Celkové náklady</a:t>
            </a:r>
            <a:r>
              <a:rPr lang="en-US" altLang="cs-CZ" sz="2400" i="1" dirty="0"/>
              <a:t> = w</a:t>
            </a:r>
            <a:r>
              <a:rPr lang="cs-CZ" altLang="cs-CZ" sz="2400" i="1" dirty="0"/>
              <a:t>*</a:t>
            </a:r>
            <a:r>
              <a:rPr lang="en-US" altLang="cs-CZ" sz="2400" i="1" dirty="0"/>
              <a:t>E + r</a:t>
            </a:r>
            <a:r>
              <a:rPr lang="cs-CZ" altLang="cs-CZ" sz="2400" i="1" dirty="0" smtClean="0"/>
              <a:t>*K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i="1" dirty="0"/>
              <a:t>Zisk</a:t>
            </a:r>
            <a:r>
              <a:rPr lang="en-US" altLang="cs-CZ" sz="2400" i="1" dirty="0"/>
              <a:t> = p</a:t>
            </a:r>
            <a:r>
              <a:rPr lang="cs-CZ" altLang="cs-CZ" sz="2400" i="1" dirty="0"/>
              <a:t>*</a:t>
            </a:r>
            <a:r>
              <a:rPr lang="en-US" altLang="cs-CZ" sz="2400" i="1" dirty="0"/>
              <a:t>q – w</a:t>
            </a:r>
            <a:r>
              <a:rPr lang="cs-CZ" altLang="cs-CZ" sz="2400" i="1" dirty="0"/>
              <a:t>*</a:t>
            </a:r>
            <a:r>
              <a:rPr lang="en-US" altLang="cs-CZ" sz="2400" i="1" dirty="0"/>
              <a:t>E – r</a:t>
            </a:r>
            <a:r>
              <a:rPr lang="cs-CZ" altLang="cs-CZ" sz="2400" i="1" dirty="0"/>
              <a:t>*</a:t>
            </a:r>
            <a:r>
              <a:rPr lang="en-US" altLang="cs-CZ" sz="2400" i="1" dirty="0" smtClean="0"/>
              <a:t>K</a:t>
            </a:r>
            <a:endParaRPr lang="cs-CZ" altLang="cs-CZ" sz="24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800" dirty="0"/>
              <a:t>Dokonale konkurenční firma nedokáže ovlivnit ceny produkce ani vstupů</a:t>
            </a:r>
            <a:endParaRPr lang="en-US" altLang="cs-CZ" sz="2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0"/>
            <a:ext cx="8229600" cy="12938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400" dirty="0"/>
              <a:t>Rozhodování firmy o práci v krátkém období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86000"/>
            <a:ext cx="8991600" cy="4267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1" dirty="0"/>
              <a:t>Hodnota mezního produktu práce</a:t>
            </a:r>
            <a:r>
              <a:rPr lang="en-US" altLang="cs-CZ" b="1" dirty="0"/>
              <a:t> </a:t>
            </a:r>
            <a:r>
              <a:rPr lang="en-US" altLang="cs-CZ" dirty="0"/>
              <a:t>(</a:t>
            </a:r>
            <a:r>
              <a:rPr lang="en-US" altLang="cs-CZ" i="1" dirty="0"/>
              <a:t>VMP</a:t>
            </a:r>
            <a:r>
              <a:rPr lang="cs-CZ" altLang="cs-CZ" i="1" baseline="-25000" dirty="0"/>
              <a:t>E </a:t>
            </a:r>
            <a:r>
              <a:rPr lang="cs-CZ" altLang="cs-CZ" i="1" dirty="0"/>
              <a:t>= p*</a:t>
            </a:r>
            <a:r>
              <a:rPr lang="en-US" altLang="cs-CZ" i="1" dirty="0"/>
              <a:t>MP</a:t>
            </a:r>
            <a:r>
              <a:rPr lang="cs-CZ" altLang="cs-CZ" i="1" baseline="-25000" dirty="0"/>
              <a:t>E</a:t>
            </a:r>
            <a:r>
              <a:rPr lang="en-US" altLang="cs-CZ" dirty="0"/>
              <a:t>) </a:t>
            </a:r>
            <a:r>
              <a:rPr lang="cs-CZ" altLang="cs-CZ" dirty="0"/>
              <a:t>je dána mezním produktem práce vynásobeným cenou produkce </a:t>
            </a:r>
            <a:endParaRPr lang="cs-CZ" altLang="cs-CZ" sz="2200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 smtClean="0"/>
              <a:t>Je </a:t>
            </a:r>
            <a:r>
              <a:rPr lang="cs-CZ" altLang="cs-CZ" sz="2200" dirty="0"/>
              <a:t>to mezní produkt práce vyjádřený ve své peněžní hodnotě</a:t>
            </a:r>
            <a:endParaRPr lang="en-US" altLang="cs-CZ" sz="22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/>
              <a:t>Ukazuje to finanční přínos z najmutí dodatečného pracovníka (při fixní úrovni kapitálu) </a:t>
            </a:r>
            <a:endParaRPr lang="cs-CZ" altLang="cs-CZ" i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1" dirty="0"/>
              <a:t>Hodnota průměrného produktu práce </a:t>
            </a:r>
            <a:r>
              <a:rPr lang="en-US" altLang="cs-CZ" dirty="0"/>
              <a:t>(</a:t>
            </a:r>
            <a:r>
              <a:rPr lang="en-US" altLang="cs-CZ" i="1" dirty="0"/>
              <a:t>V</a:t>
            </a:r>
            <a:r>
              <a:rPr lang="cs-CZ" altLang="cs-CZ" i="1" dirty="0"/>
              <a:t>A</a:t>
            </a:r>
            <a:r>
              <a:rPr lang="en-US" altLang="cs-CZ" i="1" dirty="0"/>
              <a:t>P</a:t>
            </a:r>
            <a:r>
              <a:rPr lang="cs-CZ" altLang="cs-CZ" i="1" baseline="-25000" dirty="0"/>
              <a:t>E </a:t>
            </a:r>
            <a:r>
              <a:rPr lang="cs-CZ" altLang="cs-CZ" i="1" dirty="0"/>
              <a:t>= p*A</a:t>
            </a:r>
            <a:r>
              <a:rPr lang="en-US" altLang="cs-CZ" i="1" dirty="0"/>
              <a:t>P</a:t>
            </a:r>
            <a:r>
              <a:rPr lang="cs-CZ" altLang="cs-CZ" i="1" baseline="-25000" dirty="0"/>
              <a:t>E</a:t>
            </a:r>
            <a:r>
              <a:rPr lang="en-US" altLang="cs-CZ" dirty="0"/>
              <a:t>)</a:t>
            </a:r>
            <a:r>
              <a:rPr lang="cs-CZ" altLang="cs-CZ" dirty="0"/>
              <a:t> je peněžní hodnota průměrné produkce na pracovníka. </a:t>
            </a:r>
            <a:endParaRPr lang="en-US" alt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235&quot;&gt;&lt;/object&gt;&lt;object type=&quot;2&quot; unique_id=&quot;10236&quot;&gt;&lt;object type=&quot;3&quot; unique_id=&quot;10237&quot;&gt;&lt;property id=&quot;20148&quot; value=&quot;5&quot;/&gt;&lt;property id=&quot;20300&quot; value=&quot;Slide 1 - &amp;quot;CHAPTER 3&amp;quot;&quot;/&gt;&lt;property id=&quot;20307&quot; value=&quot;261&quot;/&gt;&lt;/object&gt;&lt;object type=&quot;3&quot; unique_id=&quot;10238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0239&quot;&gt;&lt;property id=&quot;20148&quot; value=&quot;5&quot;/&gt;&lt;property id=&quot;20300&quot; value=&quot;Slide 3 - &amp;quot;The Firm’s Production Function&amp;quot;&quot;/&gt;&lt;property id=&quot;20307&quot; value=&quot;268&quot;/&gt;&lt;/object&gt;&lt;object type=&quot;3&quot; unique_id=&quot;10240&quot;&gt;&lt;property id=&quot;20148&quot; value=&quot;5&quot;/&gt;&lt;property id=&quot;20300&quot; value=&quot;Slide 4 - &amp;quot;The Total Product, the Marginal Product, &amp;#x0D;&amp;#x0A;and the Average Product Curves &amp;quot;&quot;/&gt;&lt;property id=&quot;20307&quot; value=&quot;269&quot;/&gt;&lt;/object&gt;&lt;object type=&quot;3&quot; unique_id=&quot;10241&quot;&gt;&lt;property id=&quot;20148&quot; value=&quot;5&quot;/&gt;&lt;property id=&quot;20300&quot; value=&quot;Slide 5 - &amp;quot;Profit Maximization&amp;quot;&quot;/&gt;&lt;property id=&quot;20307&quot; value=&quot;270&quot;/&gt;&lt;/object&gt;&lt;object type=&quot;3&quot; unique_id=&quot;10242&quot;&gt;&lt;property id=&quot;20148&quot; value=&quot;5&quot;/&gt;&lt;property id=&quot;20300&quot; value=&quot;Slide 6 - &amp;quot;Short Run Hiring Decision&amp;quot;&quot;/&gt;&lt;property id=&quot;20307&quot; value=&quot;271&quot;/&gt;&lt;/object&gt;&lt;object type=&quot;3&quot; unique_id=&quot;10243&quot;&gt;&lt;property id=&quot;20148&quot; value=&quot;5&quot;/&gt;&lt;property id=&quot;20300&quot; value=&quot;Slide 7 - &amp;quot;The Firm's Hiring Decision &amp;#x0D;&amp;#x0A;in the Short-Run &amp;quot;&quot;/&gt;&lt;property id=&quot;20307&quot; value=&quot;272&quot;/&gt;&lt;/object&gt;&lt;object type=&quot;3&quot; unique_id=&quot;10244&quot;&gt;&lt;property id=&quot;20148&quot; value=&quot;5&quot;/&gt;&lt;property id=&quot;20300&quot; value=&quot;Slide 8 - &amp;quot;Labor Demand Curve&amp;quot;&quot;/&gt;&lt;property id=&quot;20307&quot; value=&quot;273&quot;/&gt;&lt;/object&gt;&lt;object type=&quot;3&quot; unique_id=&quot;10245&quot;&gt;&lt;property id=&quot;20148&quot; value=&quot;5&quot;/&gt;&lt;property id=&quot;20300&quot; value=&quot;Slide 9 - &amp;quot;The Short-Run Demand Curve&amp;#x0D;&amp;#x0A;for Labor &amp;quot;&quot;/&gt;&lt;property id=&quot;20307&quot; value=&quot;274&quot;/&gt;&lt;/object&gt;&lt;object type=&quot;3&quot; unique_id=&quot;10246&quot;&gt;&lt;property id=&quot;20148&quot; value=&quot;5&quot;/&gt;&lt;property id=&quot;20300&quot; value=&quot;Slide 10 - &amp;quot;Maximizing Profits:&amp;#x0D;&amp;#x0A;Two Rules&amp;quot;&quot;/&gt;&lt;property id=&quot;20307&quot; value=&quot;275&quot;/&gt;&lt;/object&gt;&lt;object type=&quot;3&quot; unique_id=&quot;10247&quot;&gt;&lt;property id=&quot;20148&quot; value=&quot;5&quot;/&gt;&lt;property id=&quot;20300&quot; value=&quot;Slide 11 - &amp;quot;The Mathematics of Marginal Productivity Theory&amp;quot;&quot;/&gt;&lt;property id=&quot;20307&quot; value=&quot;276&quot;/&gt;&lt;/object&gt;&lt;object type=&quot;3&quot; unique_id=&quot;10248&quot;&gt;&lt;property id=&quot;20148&quot; value=&quot;5&quot;/&gt;&lt;property id=&quot;20300&quot; value=&quot;Slide 12 - &amp;quot;Critiques of Marginal&amp;#x0D;&amp;#x0A;Productivity Theory&amp;quot;&quot;/&gt;&lt;property id=&quot;20307&quot; value=&quot;277&quot;/&gt;&lt;/object&gt;&lt;object type=&quot;3&quot; unique_id=&quot;10249&quot;&gt;&lt;property id=&quot;20148&quot; value=&quot;5&quot;/&gt;&lt;property id=&quot;20300&quot; value=&quot;Slide 13 - &amp;quot;The Short-Run Demand Curve&amp;#x0D;&amp;#x0A;for the Industry&amp;quot;&quot;/&gt;&lt;property id=&quot;20307&quot; value=&quot;278&quot;/&gt;&lt;/object&gt;&lt;object type=&quot;3&quot; unique_id=&quot;10250&quot;&gt;&lt;property id=&quot;20148&quot; value=&quot;5&quot;/&gt;&lt;property id=&quot;20300&quot; value=&quot;Slide 14 - &amp;quot;The Firm's Output Decision &amp;quot;&quot;/&gt;&lt;property id=&quot;20307&quot; value=&quot;279&quot;/&gt;&lt;/object&gt;&lt;object type=&quot;3&quot; unique_id=&quot;10251&quot;&gt;&lt;property id=&quot;20148&quot; value=&quot;5&quot;/&gt;&lt;property id=&quot;20300&quot; value=&quot;Slide 15 - &amp;quot;The Employment Decision in the Long Run&amp;quot;&quot;/&gt;&lt;property id=&quot;20307&quot; value=&quot;280&quot;/&gt;&lt;/object&gt;&lt;object type=&quot;3&quot; unique_id=&quot;10252&quot;&gt;&lt;property id=&quot;20148&quot; value=&quot;5&quot;/&gt;&lt;property id=&quot;20300&quot; value=&quot;Slide 16 - &amp;quot;Isoquant Curves &amp;quot;&quot;/&gt;&lt;property id=&quot;20307&quot; value=&quot;281&quot;/&gt;&lt;/object&gt;&lt;object type=&quot;3&quot; unique_id=&quot;10253&quot;&gt;&lt;property id=&quot;20148&quot; value=&quot;5&quot;/&gt;&lt;property id=&quot;20300&quot; value=&quot;Slide 17&quot;/&gt;&lt;property id=&quot;20307&quot; value=&quot;282&quot;/&gt;&lt;/object&gt;&lt;object type=&quot;3&quot; unique_id=&quot;10254&quot;&gt;&lt;property id=&quot;20148&quot; value=&quot;5&quot;/&gt;&lt;property id=&quot;20300&quot; value=&quot;Slide 18 - &amp;quot;Isocost Lines&amp;quot;&quot;/&gt;&lt;property id=&quot;20307&quot; value=&quot;283&quot;/&gt;&lt;/object&gt;&lt;object type=&quot;3&quot; unique_id=&quot;10255&quot;&gt;&lt;property id=&quot;20148&quot; value=&quot;5&quot;/&gt;&lt;property id=&quot;20300&quot; value=&quot;Slide 19 - &amp;quot;The Firm's Optimal&amp;#x0D;&amp;#x0A;Combination of Inputs&amp;quot;&quot;/&gt;&lt;property id=&quot;20307&quot; value=&quot;284&quot;/&gt;&lt;/object&gt;&lt;object type=&quot;3&quot; unique_id=&quot;10256&quot;&gt;&lt;property id=&quot;20148&quot; value=&quot;5&quot;/&gt;&lt;property id=&quot;20300&quot; value=&quot;Slide 20 - &amp;quot;Cost Minimization&amp;quot;&quot;/&gt;&lt;property id=&quot;20307&quot; value=&quot;285&quot;/&gt;&lt;/object&gt;&lt;object type=&quot;3&quot; unique_id=&quot;10257&quot;&gt;&lt;property id=&quot;20148&quot; value=&quot;5&quot;/&gt;&lt;property id=&quot;20300&quot; value=&quot;Slide 21 - &amp;quot;Long Run Demand for Labor&amp;quot;&quot;/&gt;&lt;property id=&quot;20307&quot; value=&quot;286&quot;/&gt;&lt;/object&gt;&lt;object type=&quot;3&quot; unique_id=&quot;10258&quot;&gt;&lt;property id=&quot;20148&quot; value=&quot;5&quot;/&gt;&lt;property id=&quot;20300&quot; value=&quot;Slide 22 - &amp;quot;The Impact of a Wage Reduction&amp;#x0D;&amp;#x0A;Holding Costs Constant &amp;quot;&quot;/&gt;&lt;property id=&quot;20307&quot; value=&quot;287&quot;/&gt;&lt;/object&gt;&lt;object type=&quot;3&quot; unique_id=&quot;10259&quot;&gt;&lt;property id=&quot;20148&quot; value=&quot;5&quot;/&gt;&lt;property id=&quot;20300&quot; value=&quot;Slide 23&quot;/&gt;&lt;property id=&quot;20307&quot; value=&quot;288&quot;/&gt;&lt;/object&gt;&lt;object type=&quot;3&quot; unique_id=&quot;10260&quot;&gt;&lt;property id=&quot;20148&quot; value=&quot;5&quot;/&gt;&lt;property id=&quot;20300&quot; value=&quot;Slide 24 - &amp;quot;Substitution and Scale Effects&amp;quot;&quot;/&gt;&lt;property id=&quot;20307&quot; value=&quot;289&quot;/&gt;&lt;/object&gt;&lt;object type=&quot;3&quot; unique_id=&quot;10261&quot;&gt;&lt;property id=&quot;20148&quot; value=&quot;5&quot;/&gt;&lt;property id=&quot;20300&quot; value=&quot;Slide 25 - &amp;quot;Two Special Cases of Isoquants&amp;quot;&quot;/&gt;&lt;property id=&quot;20307&quot; value=&quot;290&quot;/&gt;&lt;/object&gt;&lt;object type=&quot;3&quot; unique_id=&quot;10262&quot;&gt;&lt;property id=&quot;20148&quot; value=&quot;5&quot;/&gt;&lt;property id=&quot;20300&quot; value=&quot;Slide 26 - &amp;quot;Elasticity of Substitution&amp;quot;&quot;/&gt;&lt;property id=&quot;20307&quot; value=&quot;291&quot;/&gt;&lt;/object&gt;&lt;object type=&quot;3&quot; unique_id=&quot;10263&quot;&gt;&lt;property id=&quot;20148&quot; value=&quot;5&quot;/&gt;&lt;property id=&quot;20300&quot; value=&quot;Slide 27 - &amp;quot;Elasticity of Substitution&amp;quot;&quot;/&gt;&lt;property id=&quot;20307&quot; value=&quot;292&quot;/&gt;&lt;/object&gt;&lt;object type=&quot;3&quot; unique_id=&quot;10264&quot;&gt;&lt;property id=&quot;20148&quot; value=&quot;5&quot;/&gt;&lt;property id=&quot;20300&quot; value=&quot;Slide 28 - &amp;quot;Long Run Demand Curve for Labor&amp;quot;&quot;/&gt;&lt;property id=&quot;20307&quot; value=&quot;293&quot;/&gt;&lt;/object&gt;&lt;object type=&quot;3&quot; unique_id=&quot;10265&quot;&gt;&lt;property id=&quot;20148&quot; value=&quot;5&quot;/&gt;&lt;property id=&quot;20300&quot; value=&quot;Slide 29 - &amp;quot;The Short- and Long-Run Demand&amp;#x0D;&amp;#x0A;Curves for Labor &amp;quot;&quot;/&gt;&lt;property id=&quot;20307&quot; value=&quot;294&quot;/&gt;&lt;/object&gt;&lt;object type=&quot;3&quot; unique_id=&quot;10266&quot;&gt;&lt;property id=&quot;20148&quot; value=&quot;5&quot;/&gt;&lt;property id=&quot;20300&quot; value=&quot;Slide 30 - &amp;quot;Application&amp;quot;&quot;/&gt;&lt;property id=&quot;20307&quot; value=&quot;295&quot;/&gt;&lt;/object&gt;&lt;object type=&quot;3&quot; unique_id=&quot;10267&quot;&gt;&lt;property id=&quot;20148&quot; value=&quot;5&quot;/&gt;&lt;property id=&quot;20300&quot; value=&quot;Slide 31 - &amp;quot;Affirmative Action&amp;quot;&quot;/&gt;&lt;property id=&quot;20307&quot; value=&quot;296&quot;/&gt;&lt;/object&gt;&lt;object type=&quot;3&quot; unique_id=&quot;10268&quot;&gt;&lt;property id=&quot;20148&quot; value=&quot;5&quot;/&gt;&lt;property id=&quot;20300&quot; value=&quot;Slide 32&quot;/&gt;&lt;property id=&quot;20307&quot; value=&quot;297&quot;/&gt;&lt;/object&gt;&lt;object type=&quot;3&quot; unique_id=&quot;10269&quot;&gt;&lt;property id=&quot;20148&quot; value=&quot;5&quot;/&gt;&lt;property id=&quot;20300&quot; value=&quot;Slide 33 - &amp;quot;Marshall’s Rules&amp;quot;&quot;/&gt;&lt;property id=&quot;20307&quot; value=&quot;298&quot;/&gt;&lt;/object&gt;&lt;object type=&quot;3&quot; unique_id=&quot;10270&quot;&gt;&lt;property id=&quot;20148&quot; value=&quot;5&quot;/&gt;&lt;property id=&quot;20300&quot; value=&quot;Slide 34 - &amp;quot;Factor Demands When There&amp;#x0D;&amp;#x0A;are Several Inputs&amp;quot;&quot;/&gt;&lt;property id=&quot;20307&quot; value=&quot;299&quot;/&gt;&lt;/object&gt;&lt;object type=&quot;3&quot; unique_id=&quot;10271&quot;&gt;&lt;property id=&quot;20148&quot; value=&quot;5&quot;/&gt;&lt;property id=&quot;20300&quot; value=&quot;Slide 35 - &amp;quot;The Demand Curve for a Factor of Production &amp;#x0D;&amp;#x0A;is Affected by the Prices of Other Inputs&amp;quot;&quot;/&gt;&lt;property id=&quot;20307&quot; value=&quot;300&quot;/&gt;&lt;/object&gt;&lt;object type=&quot;3&quot; unique_id=&quot;10272&quot;&gt;&lt;property id=&quot;20148&quot; value=&quot;5&quot;/&gt;&lt;property id=&quot;20300&quot; value=&quot;Slide 36 - &amp;quot;Labor Market Equilibrium&amp;quot;&quot;/&gt;&lt;property id=&quot;20307&quot; value=&quot;301&quot;/&gt;&lt;/object&gt;&lt;object type=&quot;3&quot; unique_id=&quot;10273&quot;&gt;&lt;property id=&quot;20148&quot; value=&quot;5&quot;/&gt;&lt;property id=&quot;20300&quot; value=&quot;Slide 37 - &amp;quot;Application: The Employment Effects of Minimum Wages&amp;quot;&quot;/&gt;&lt;property id=&quot;20307&quot; value=&quot;302&quot;/&gt;&lt;/object&gt;&lt;object type=&quot;3&quot; unique_id=&quot;10274&quot;&gt;&lt;property id=&quot;20148&quot; value=&quot;5&quot;/&gt;&lt;property id=&quot;20300&quot; value=&quot;Slide 38 - &amp;quot;The Impact of the Minimum Wage on Employment&amp;quot;&quot;/&gt;&lt;property id=&quot;20307&quot; value=&quot;303&quot;/&gt;&lt;/object&gt;&lt;object type=&quot;3&quot; unique_id=&quot;10275&quot;&gt;&lt;property id=&quot;20148&quot; value=&quot;5&quot;/&gt;&lt;property id=&quot;20300&quot; value=&quot;Slide 39 - &amp;quot;Minimum Wages in the United States, &amp;#x0D;&amp;#x0A;1938-2010&amp;quot;&quot;/&gt;&lt;property id=&quot;20307&quot; value=&quot;304&quot;/&gt;&lt;/object&gt;&lt;object type=&quot;3&quot; unique_id=&quot;10276&quot;&gt;&lt;property id=&quot;20148&quot; value=&quot;5&quot;/&gt;&lt;property id=&quot;20300&quot; value=&quot;Slide 40 - &amp;quot;The Impact of Minimum Wages on the Covered and Uncovered Sectors&amp;quot;&quot;/&gt;&lt;property id=&quot;20307&quot; value=&quot;305&quot;/&gt;&lt;/object&gt;&lt;object type=&quot;3&quot; unique_id=&quot;10277&quot;&gt;&lt;property id=&quot;20148&quot; value=&quot;5&quot;/&gt;&lt;property id=&quot;20300&quot; value=&quot;Slide 41 - &amp;quot;Asymmetric Variable Adjustment Costs&amp;quot;&quot;/&gt;&lt;property id=&quot;20307&quot; value=&quot;306&quot;/&gt;&lt;/object&gt;&lt;object type=&quot;3&quot; unique_id=&quot;10278&quot;&gt;&lt;property id=&quot;20148&quot; value=&quot;5&quot;/&gt;&lt;property id=&quot;20300&quot; value=&quot;Slide 42 - &amp;quot;Slow Transition to a New Labor Equilibrium &amp;quot;&quot;/&gt;&lt;property id=&quot;20307&quot; value=&quot;307&quot;/&gt;&lt;/object&gt;&lt;object type=&quot;3&quot; unique_id=&quot;10279&quot;&gt;&lt;property id=&quot;20148&quot; value=&quot;5&quot;/&gt;&lt;property id=&quot;20300&quot; value=&quot;Slide 43 - &amp;quot;Estimating Labor Demand&amp;quot;&quot;/&gt;&lt;property id=&quot;20307&quot; value=&quot;308&quot;/&gt;&lt;/object&gt;&lt;object type=&quot;3&quot; unique_id=&quot;10280&quot;&gt;&lt;property id=&quot;20148&quot; value=&quot;5&quot;/&gt;&lt;property id=&quot;20300&quot; value=&quot;Slide 44 - &amp;quot;Problems with Estimating Labor Demand&amp;quot;&quot;/&gt;&lt;property id=&quot;20307&quot; value=&quot;309&quot;/&gt;&lt;/object&gt;&lt;object type=&quot;3&quot; unique_id=&quot;10281&quot;&gt;&lt;property id=&quot;20148&quot; value=&quot;5&quot;/&gt;&lt;property id=&quot;20300&quot; value=&quot;Slide 45 - &amp;quot;The Impact of Wartime Mobilization of Men on Female Labor Supply&amp;quot;&quot;/&gt;&lt;property id=&quot;20307&quot; value=&quot;310&quot;/&gt;&lt;/object&gt;&lt;object type=&quot;3&quot; unique_id=&quot;10282&quot;&gt;&lt;property id=&quot;20148&quot; value=&quot;5&quot;/&gt;&lt;property id=&quot;20300&quot; value=&quot;Slide 46 - &amp;quot;The Impact of Wartime Mobilization of Men on Female Wages&amp;quot;&quot;/&gt;&lt;property id=&quot;20307&quot; value=&quot;31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3230</Words>
  <Application>Microsoft Office PowerPoint</Application>
  <PresentationFormat>Předvádění na obrazovce (4:3)</PresentationFormat>
  <Paragraphs>464</Paragraphs>
  <Slides>56</Slides>
  <Notes>27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9" baseType="lpstr">
      <vt:lpstr>1_BORJAS6E</vt:lpstr>
      <vt:lpstr>2_BORJAS6E</vt:lpstr>
      <vt:lpstr>Picture</vt:lpstr>
      <vt:lpstr>Kapitola 3</vt:lpstr>
      <vt:lpstr>Co se dnes dozvíte</vt:lpstr>
      <vt:lpstr>Úvod</vt:lpstr>
      <vt:lpstr>Produkční funkce firmy</vt:lpstr>
      <vt:lpstr>Produkční funkce firmy</vt:lpstr>
      <vt:lpstr>Celkový, mezní a průměrný produkt </vt:lpstr>
      <vt:lpstr>Celkový, mezní a průměrný produkt </vt:lpstr>
      <vt:lpstr>Maximalizace zisku</vt:lpstr>
      <vt:lpstr>Rozhodování firmy o práci v krátkém období</vt:lpstr>
      <vt:lpstr>Rozhodování firmy o práci v krátkém období - graficky</vt:lpstr>
      <vt:lpstr>Poptávka firmy po práci v krátkém období</vt:lpstr>
      <vt:lpstr>Poptávka po práci v odvětví v krátkém období</vt:lpstr>
      <vt:lpstr>Maximalizace zisku obecně</vt:lpstr>
      <vt:lpstr>Maximalizace zisku obecně</vt:lpstr>
      <vt:lpstr>Kritika teorie mezní produktivity</vt:lpstr>
      <vt:lpstr>Rozhodování firmy o práci v dlouhém období</vt:lpstr>
      <vt:lpstr>Rozhodování firmy o práci v dlouhém období</vt:lpstr>
      <vt:lpstr>Izokvanty </vt:lpstr>
      <vt:lpstr>Prezentace aplikace PowerPoint</vt:lpstr>
      <vt:lpstr>Izokosty</vt:lpstr>
      <vt:lpstr>Optimální kombinace vstupů</vt:lpstr>
      <vt:lpstr>Minimalizace nákladů</vt:lpstr>
      <vt:lpstr>Poptávka po práci v dlouhém období</vt:lpstr>
      <vt:lpstr>Dopad snížení mzdy, pokud by firma držela celkové náklady konstantní</vt:lpstr>
      <vt:lpstr>Prezentace aplikace PowerPoint</vt:lpstr>
      <vt:lpstr>Poptávka firmy po práci v dlouhém období</vt:lpstr>
      <vt:lpstr>Substituční a produkční efekt</vt:lpstr>
      <vt:lpstr>Elasticita poptávky po práci</vt:lpstr>
      <vt:lpstr>Poptávka po práci v krátkém a dlouhém období</vt:lpstr>
      <vt:lpstr>Elasticita substituce VF</vt:lpstr>
      <vt:lpstr>Izokvanty – dokonalé substituty a dokonalé komplementy</vt:lpstr>
      <vt:lpstr>Elasticita substituce VF</vt:lpstr>
      <vt:lpstr>Aplikace: Pozitivní rasová diskriminace</vt:lpstr>
      <vt:lpstr>Pozitivní diskriminace – diskriminující firma</vt:lpstr>
      <vt:lpstr>Prezentace aplikace PowerPoint</vt:lpstr>
      <vt:lpstr>Marshallova pravidla odvozené poptávky</vt:lpstr>
      <vt:lpstr>Aplikace Marshallových pravidel: chování odborů</vt:lpstr>
      <vt:lpstr>Aplikace Marshallových pravidel: chování odborů</vt:lpstr>
      <vt:lpstr>Poptávka po zdrojích v případě více výrobních faktorů</vt:lpstr>
      <vt:lpstr>Kvalifikovaná a nekvalifikovaná práce </vt:lpstr>
      <vt:lpstr>Dopad změny ceny jiného zdroje na poptávku po výrobní faktoru</vt:lpstr>
      <vt:lpstr>Dopady zavedení minimální mzdy</vt:lpstr>
      <vt:lpstr>Dopad minimální mzdy na nezahrnutý sektor</vt:lpstr>
      <vt:lpstr>Empirická evidence dopadů minimální mzdy</vt:lpstr>
      <vt:lpstr>Empirická evidence dopadů minimální mzdy</vt:lpstr>
      <vt:lpstr>Empirická evidence dopadů minimální mzdy</vt:lpstr>
      <vt:lpstr>Empirická evidence dopadů minimální mzdy</vt:lpstr>
      <vt:lpstr>Minimální mzda a řízení v opilosti</vt:lpstr>
      <vt:lpstr>Náklady přizpůsobení a poptávka po práci</vt:lpstr>
      <vt:lpstr>Asymetrie variabilních nákladů přizpůsobení</vt:lpstr>
      <vt:lpstr>Pomalý posun do nové rovnováhy</vt:lpstr>
      <vt:lpstr>Odhad poptávky po práci</vt:lpstr>
      <vt:lpstr>Problém s odhadem poptávky po práci</vt:lpstr>
      <vt:lpstr>Dopad válečné mobilizace na nabídku práce žen</vt:lpstr>
      <vt:lpstr>Dopad válečné mobilizace na mzdy žen</vt:lpstr>
      <vt:lpstr>Odhad elasticity poptávky po práci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/>
  <cp:lastModifiedBy/>
  <cp:revision>3</cp:revision>
  <dcterms:created xsi:type="dcterms:W3CDTF">2010-02-01T21:33:28Z</dcterms:created>
  <dcterms:modified xsi:type="dcterms:W3CDTF">2017-03-06T10:27:16Z</dcterms:modified>
</cp:coreProperties>
</file>