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0"/>
  </p:notesMasterIdLst>
  <p:handoutMasterIdLst>
    <p:handoutMasterId r:id="rId51"/>
  </p:handoutMasterIdLst>
  <p:sldIdLst>
    <p:sldId id="261" r:id="rId3"/>
    <p:sldId id="284" r:id="rId4"/>
    <p:sldId id="282" r:id="rId5"/>
    <p:sldId id="289" r:id="rId6"/>
    <p:sldId id="267" r:id="rId7"/>
    <p:sldId id="268" r:id="rId8"/>
    <p:sldId id="269" r:id="rId9"/>
    <p:sldId id="285" r:id="rId10"/>
    <p:sldId id="270" r:id="rId11"/>
    <p:sldId id="286" r:id="rId12"/>
    <p:sldId id="291" r:id="rId13"/>
    <p:sldId id="281" r:id="rId14"/>
    <p:sldId id="288" r:id="rId15"/>
    <p:sldId id="287" r:id="rId16"/>
    <p:sldId id="290" r:id="rId17"/>
    <p:sldId id="292" r:id="rId18"/>
    <p:sldId id="271" r:id="rId19"/>
    <p:sldId id="293" r:id="rId20"/>
    <p:sldId id="294" r:id="rId21"/>
    <p:sldId id="272" r:id="rId22"/>
    <p:sldId id="295" r:id="rId23"/>
    <p:sldId id="273" r:id="rId24"/>
    <p:sldId id="297" r:id="rId25"/>
    <p:sldId id="296" r:id="rId26"/>
    <p:sldId id="302" r:id="rId27"/>
    <p:sldId id="310" r:id="rId28"/>
    <p:sldId id="309" r:id="rId29"/>
    <p:sldId id="303" r:id="rId30"/>
    <p:sldId id="314" r:id="rId31"/>
    <p:sldId id="275" r:id="rId32"/>
    <p:sldId id="276" r:id="rId33"/>
    <p:sldId id="304" r:id="rId34"/>
    <p:sldId id="305" r:id="rId35"/>
    <p:sldId id="277" r:id="rId36"/>
    <p:sldId id="278" r:id="rId37"/>
    <p:sldId id="279" r:id="rId38"/>
    <p:sldId id="313" r:id="rId39"/>
    <p:sldId id="298" r:id="rId40"/>
    <p:sldId id="315" r:id="rId41"/>
    <p:sldId id="301" r:id="rId42"/>
    <p:sldId id="312" r:id="rId43"/>
    <p:sldId id="300" r:id="rId44"/>
    <p:sldId id="311" r:id="rId45"/>
    <p:sldId id="306" r:id="rId46"/>
    <p:sldId id="299" r:id="rId47"/>
    <p:sldId id="307" r:id="rId48"/>
    <p:sldId id="308" r:id="rId49"/>
  </p:sldIdLst>
  <p:sldSz cx="9144000" cy="6858000" type="screen4x3"/>
  <p:notesSz cx="6662738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89347" autoAdjust="0"/>
  </p:normalViewPr>
  <p:slideViewPr>
    <p:cSldViewPr>
      <p:cViewPr>
        <p:scale>
          <a:sx n="100" d="100"/>
          <a:sy n="100" d="100"/>
        </p:scale>
        <p:origin x="-132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58D1B-EA5A-4606-B80F-2CA47EE6B73F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9AEB8-5250-4E41-897D-04EE2292D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019949-1C89-4C67-BB4A-F74B202CCA29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4EE3C-3609-460A-B2FD-A0755C12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FEF65-4502-4187-92B7-E4791CDB2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11-</a:t>
            </a:r>
            <a:fld id="{4BBAAA6B-4521-4DFA-BBAF-63E89687BD2C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4038600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 like work; it fascinates me. I can sit and look at it for hours.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-Jerome K. Jerome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633788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Politika odměňování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cs typeface="Times New Roman" pitchFamily="18" charset="0"/>
              </a:rPr>
              <a:t>vs</a:t>
            </a:r>
            <a:r>
              <a:rPr lang="cs-CZ" sz="4400" dirty="0" smtClean="0">
                <a:cs typeface="Times New Roman" pitchFamily="18" charset="0"/>
              </a:rPr>
              <a:t> časová mzda</a:t>
            </a:r>
            <a:endParaRPr lang="en-US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Implikace: pracovníci placeni úkolovou mzdou budou </a:t>
            </a:r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vydělávat víc než pracovníci placeni časovou mzdou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Jsou schopnější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Víc se snaží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Empiricky se to pozoruje (viz odkazy v učebnici)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Obuvnictví: pracovníci s úkolovou mzdou vydělávají o 13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Oděvnictví: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15 </a:t>
            </a:r>
            <a:r>
              <a:rPr lang="en-US" sz="2000" dirty="0"/>
              <a:t>% v</a:t>
            </a:r>
            <a:r>
              <a:rPr lang="cs-CZ" sz="2000" dirty="0" err="1"/>
              <a:t>íce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Autoopravny: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20 </a:t>
            </a:r>
            <a:r>
              <a:rPr lang="en-US" sz="2000" dirty="0"/>
              <a:t>% v</a:t>
            </a:r>
            <a:r>
              <a:rPr lang="cs-CZ" sz="2000" dirty="0" err="1" smtClean="0"/>
              <a:t>íce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225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4400" dirty="0" smtClean="0"/>
              <a:t>Automobilová skla a úkolová mzda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Lazear</a:t>
            </a:r>
            <a:r>
              <a:rPr lang="cs-CZ" dirty="0" smtClean="0"/>
              <a:t> (AER, 2000): </a:t>
            </a:r>
            <a:r>
              <a:rPr lang="cs-CZ" dirty="0" err="1" smtClean="0"/>
              <a:t>Safelite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Corporation</a:t>
            </a:r>
            <a:r>
              <a:rPr lang="cs-CZ" dirty="0" smtClean="0"/>
              <a:t> – největší výrobce automobilových skel v USA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 roku 1994 pracovníci placeni hodinovou mzdou nesouvisející s výkonem na pracovišti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Během let 1994-1995 zavedli úkolovou mzdu (20 dolarů za kus)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Počítačový systém shromažďoval detailní data </a:t>
            </a:r>
            <a:r>
              <a:rPr lang="en-US" dirty="0" smtClean="0"/>
              <a:t>p</a:t>
            </a:r>
            <a:r>
              <a:rPr lang="cs-CZ" dirty="0" err="1" smtClean="0"/>
              <a:t>řed</a:t>
            </a:r>
            <a:r>
              <a:rPr lang="cs-CZ" dirty="0" smtClean="0"/>
              <a:t> i po zavedení úkolové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Průměrný počet skel vzrostl o 20 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Přilákalo to schopnější pracovníky – nově najmutí pracovníci byli o 20</a:t>
            </a:r>
            <a:r>
              <a:rPr lang="en-US" sz="2000" dirty="0" smtClean="0"/>
              <a:t> % </a:t>
            </a:r>
            <a:r>
              <a:rPr lang="en-US" sz="2000" dirty="0" err="1" smtClean="0"/>
              <a:t>produktivn</a:t>
            </a:r>
            <a:r>
              <a:rPr lang="cs-CZ" sz="2000" dirty="0" err="1" smtClean="0"/>
              <a:t>ější</a:t>
            </a:r>
            <a:r>
              <a:rPr lang="cs-CZ" sz="2000" dirty="0" smtClean="0"/>
              <a:t> než pracovníci najmutí před rokem 1994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Zisk firmy vzrostl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Dosavadní výklad: úkolová mzda je výhodná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Přitahuje schopnější pracovníky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Pracovníci se víc snaží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Mzda je přímo navázaná na výkon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Snižuje se možnost diskriminace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Zvyšuje se produktivita ve firmě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se toto odměňovací schéma nepoužívá na trhu práce častěji?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Úkolová mzdy - výhody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Problematické, pokud je množství produkce výsledkem týmového úsilí.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Ú</a:t>
            </a:r>
            <a:r>
              <a:rPr lang="cs-CZ" sz="2000" dirty="0" smtClean="0">
                <a:cs typeface="Times New Roman" pitchFamily="18" charset="0"/>
              </a:rPr>
              <a:t>kolová mzda může sice být nastavena podle produkce týmu, pak ovšem vzniká </a:t>
            </a:r>
            <a:r>
              <a:rPr lang="cs-CZ" sz="2000" b="1" dirty="0" smtClean="0">
                <a:cs typeface="Times New Roman" pitchFamily="18" charset="0"/>
              </a:rPr>
              <a:t>problém černého pasažéra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placení za kus mohou upřednostňovat kvantitu před kvalitou.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K</a:t>
            </a:r>
            <a:r>
              <a:rPr lang="cs-CZ" sz="2000" dirty="0" smtClean="0">
                <a:cs typeface="Times New Roman" pitchFamily="18" charset="0"/>
              </a:rPr>
              <a:t>valita produkce může sice být jedním z faktorů úkolové mzdy, v takovém případě to ovšem zvyšuje náklady na monitorování výkonu.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1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U úkolové mzdy mohou příjmy pracovníků významně kolísat, a to i díky faktorům, které pracovník nemůže ovlivnit.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Úkolová mzda u sběru ovoce: výdělek je ovlivněn jak snahou, tak počasím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jsou pracovníci averzní k riziku, budou více preferovat časovou mzdu, kde jsou </a:t>
            </a:r>
            <a:r>
              <a:rPr lang="en-US" sz="2000" dirty="0" smtClean="0">
                <a:cs typeface="Times New Roman" pitchFamily="18" charset="0"/>
              </a:rPr>
              <a:t>“</a:t>
            </a:r>
            <a:r>
              <a:rPr lang="cs-CZ" sz="2000" dirty="0" smtClean="0">
                <a:cs typeface="Times New Roman" pitchFamily="18" charset="0"/>
              </a:rPr>
              <a:t>pojištěni</a:t>
            </a:r>
            <a:r>
              <a:rPr lang="en-US" sz="2000" dirty="0" smtClean="0">
                <a:cs typeface="Times New Roman" pitchFamily="18" charset="0"/>
              </a:rPr>
              <a:t>”</a:t>
            </a:r>
            <a:r>
              <a:rPr lang="cs-CZ" sz="2000" dirty="0" smtClean="0">
                <a:cs typeface="Times New Roman" pitchFamily="18" charset="0"/>
              </a:rPr>
              <a:t> proti těmto výkyvům a mají garantován stálý tok výdělků.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Aby v takovém případě firmy přilákaly pracovníky na úkolovou mzdu, musí je za tyto nežádoucí fluktuace kompenzovat vyšší mzdou.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kompenzující rozdíl snižuje firmě zisk a vede k tomu, že </a:t>
            </a:r>
            <a:r>
              <a:rPr lang="cs-CZ" sz="2000" dirty="0" err="1" smtClean="0">
                <a:cs typeface="Times New Roman" pitchFamily="18" charset="0"/>
              </a:rPr>
              <a:t>ceteris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paribus</a:t>
            </a:r>
            <a:r>
              <a:rPr lang="cs-CZ" sz="2000" dirty="0" smtClean="0">
                <a:cs typeface="Times New Roman" pitchFamily="18" charset="0"/>
              </a:rPr>
              <a:t> méně firem bude nabízet úkolovou mzdu 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3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err="1" smtClean="0"/>
              <a:t>Ratchet</a:t>
            </a:r>
            <a:r>
              <a:rPr lang="cs-CZ" b="1" dirty="0" smtClean="0"/>
              <a:t> efekt (zarážkový efekt)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Předpokládejme, že pracovníci placeni úkolovou mzdou neočekávaně vyrobí víc.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to může interpretovat tak, že práce zřejmě není tak namáhavá jak si mysleli a že pracovníkům platí za kus příliš mnoho.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může úkolovou mzdu snížit a pracovník nyní musí pracovat usilovněji, aby si vydělal tolik co před tím.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Obava, aby se neočekávaně vyšší současný výkon nestal normou do budoucna, snižuje to motivaci zavádět technologická zlepšení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Firma platící úkolovou mzdu dokáže </a:t>
            </a:r>
            <a:r>
              <a:rPr lang="cs-CZ" sz="2000" dirty="0" err="1"/>
              <a:t>ratchet</a:t>
            </a:r>
            <a:r>
              <a:rPr lang="cs-CZ" sz="2000" dirty="0"/>
              <a:t> efekt eliminovat, pokud se dokáže </a:t>
            </a:r>
            <a:r>
              <a:rPr lang="cs-CZ" sz="2000" dirty="0" err="1"/>
              <a:t>kredibilně</a:t>
            </a:r>
            <a:r>
              <a:rPr lang="cs-CZ" sz="2000" dirty="0"/>
              <a:t> zavázat, že nebude snižovat mzdu. </a:t>
            </a:r>
            <a:r>
              <a:rPr lang="cs-CZ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22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-38100" y="1752600"/>
            <a:ext cx="91440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Carmichael</a:t>
            </a:r>
            <a:r>
              <a:rPr lang="cs-CZ" dirty="0" smtClean="0"/>
              <a:t>, </a:t>
            </a:r>
            <a:r>
              <a:rPr lang="cs-CZ" dirty="0" err="1" smtClean="0"/>
              <a:t>MacLeod</a:t>
            </a:r>
            <a:r>
              <a:rPr lang="cs-CZ" dirty="0" smtClean="0"/>
              <a:t> (JLE, 2000): Lincoln Electric – svářečské náčiní a roboti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používá úkolovou mzdu a garantuje zaměstnání všem svým pracovníkům  - celkové výdělky mohou v recesi dramaticky klesnout, ale žádný z pracovníků neztratí práci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 vydělávají dvojnásobek toho co jinde a </a:t>
            </a:r>
            <a:r>
              <a:rPr lang="cs-CZ" sz="2000" dirty="0"/>
              <a:t>f</a:t>
            </a:r>
            <a:r>
              <a:rPr lang="cs-CZ" sz="2000" dirty="0" smtClean="0"/>
              <a:t>irma si to může dovolit, protože má nízké náklady na výrobu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Důsledek drobných zlepšení ve výrobním procesu pocházejících ze strany zaměstnanců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Fluktuace pracovníků je velmi malá – tato technologická zlepšení neopouští firmu</a:t>
            </a:r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err="1"/>
              <a:t>Ratchet</a:t>
            </a:r>
            <a:r>
              <a:rPr lang="cs-CZ" sz="4800" dirty="0"/>
              <a:t> </a:t>
            </a:r>
            <a:r>
              <a:rPr lang="cs-CZ" sz="4800" dirty="0" smtClean="0"/>
              <a:t>efekt a úkolová mzda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3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Bonus</a:t>
            </a:r>
            <a:r>
              <a:rPr lang="cs-CZ" sz="3600" dirty="0"/>
              <a:t>y</a:t>
            </a:r>
            <a:r>
              <a:rPr lang="en-US" sz="3600" dirty="0" smtClean="0"/>
              <a:t>,</a:t>
            </a:r>
            <a:r>
              <a:rPr lang="cs-CZ" sz="3600" dirty="0" smtClean="0"/>
              <a:t> sdílení zisku a týmová spolupráce</a:t>
            </a:r>
            <a:endParaRPr lang="en-US" sz="3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Firmy často využívají k odměňování produktivnějších pracovníků </a:t>
            </a:r>
            <a:r>
              <a:rPr lang="cs-CZ" b="1" dirty="0" smtClean="0"/>
              <a:t>bonusy</a:t>
            </a:r>
            <a:r>
              <a:rPr lang="cs-CZ" dirty="0" smtClean="0"/>
              <a:t> (</a:t>
            </a:r>
            <a:r>
              <a:rPr lang="cs-CZ" b="1" dirty="0" smtClean="0"/>
              <a:t>odměny</a:t>
            </a:r>
            <a:r>
              <a:rPr lang="cs-CZ" dirty="0" smtClean="0"/>
              <a:t>,</a:t>
            </a:r>
            <a:r>
              <a:rPr lang="cs-CZ" b="1" dirty="0" smtClean="0"/>
              <a:t> prémie</a:t>
            </a:r>
            <a:r>
              <a:rPr lang="cs-CZ" dirty="0" smtClean="0"/>
              <a:t>) a ne úkolovou mzdu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Bonus je odměna vyplacená nad základní plat a často souvisí s výkonem pracovníka nebo firmy v předcházejícím období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jsou odměny navázány na výkon firmy, jedná se v podstatě o formu </a:t>
            </a:r>
            <a:r>
              <a:rPr lang="cs-CZ" b="1" dirty="0" smtClean="0"/>
              <a:t>sdílení zisku</a:t>
            </a:r>
            <a:r>
              <a:rPr lang="cs-CZ" dirty="0" smtClean="0"/>
              <a:t>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Oproti tomu, kdy je plat přímo navázán na výkon jednotlivce, sdílení zisku může vytvářet problém černého pasažéra.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Blasi</a:t>
            </a:r>
            <a:r>
              <a:rPr lang="cs-CZ" dirty="0" smtClean="0"/>
              <a:t>, </a:t>
            </a:r>
            <a:r>
              <a:rPr lang="cs-CZ" dirty="0" err="1" smtClean="0"/>
              <a:t>Conte</a:t>
            </a:r>
            <a:r>
              <a:rPr lang="cs-CZ" dirty="0" smtClean="0"/>
              <a:t>, </a:t>
            </a:r>
            <a:r>
              <a:rPr lang="cs-CZ" dirty="0" err="1" smtClean="0"/>
              <a:t>Kruse</a:t>
            </a:r>
            <a:r>
              <a:rPr lang="cs-CZ" dirty="0" smtClean="0"/>
              <a:t> (1996)</a:t>
            </a:r>
            <a:r>
              <a:rPr lang="cs-CZ" dirty="0"/>
              <a:t>: </a:t>
            </a:r>
            <a:r>
              <a:rPr lang="cs-CZ" dirty="0" smtClean="0"/>
              <a:t>firmy </a:t>
            </a:r>
            <a:r>
              <a:rPr lang="cs-CZ" dirty="0"/>
              <a:t>v USA 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avedení programu sdílení zisku zvýšilo produktivitu o 4 -5 </a:t>
            </a:r>
            <a:r>
              <a:rPr lang="en-US" sz="2000" dirty="0" smtClean="0"/>
              <a:t>%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/>
              <a:t>Knez</a:t>
            </a:r>
            <a:r>
              <a:rPr lang="cs-CZ" dirty="0"/>
              <a:t>, </a:t>
            </a:r>
            <a:r>
              <a:rPr lang="cs-CZ" dirty="0" err="1"/>
              <a:t>Simester</a:t>
            </a:r>
            <a:r>
              <a:rPr lang="cs-CZ" dirty="0"/>
              <a:t> (JLE, 2001</a:t>
            </a:r>
            <a:r>
              <a:rPr lang="cs-CZ" dirty="0" smtClean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B</a:t>
            </a:r>
            <a:r>
              <a:rPr lang="cs-CZ" dirty="0" err="1" smtClean="0"/>
              <a:t>ěhem</a:t>
            </a:r>
            <a:r>
              <a:rPr lang="cs-CZ" dirty="0" smtClean="0"/>
              <a:t> 80-tých let CA jednou z nejhorších aerolinek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2x musela využít konkurz (úpadkové řízení), pokud nebyla v konkurzu neměla zisk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poslední v hodnocení aerolinek podle (i) stížností cestujících, (</a:t>
            </a:r>
            <a:r>
              <a:rPr lang="cs-CZ" sz="2000" dirty="0" err="1" smtClean="0"/>
              <a:t>ii</a:t>
            </a:r>
            <a:r>
              <a:rPr lang="cs-CZ" sz="2000" dirty="0" smtClean="0"/>
              <a:t>) manipulace se zavazadly a (</a:t>
            </a:r>
            <a:r>
              <a:rPr lang="cs-CZ" sz="2000" dirty="0" err="1" smtClean="0"/>
              <a:t>iii</a:t>
            </a:r>
            <a:r>
              <a:rPr lang="cs-CZ" sz="2000" dirty="0" smtClean="0"/>
              <a:t>) včasnosti příletů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1994 -1996: nový management schválil motivační program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Odměna 65</a:t>
            </a:r>
            <a:r>
              <a:rPr lang="en-US" sz="2000" dirty="0" smtClean="0"/>
              <a:t>$</a:t>
            </a:r>
            <a:r>
              <a:rPr lang="cs-CZ" sz="2000" dirty="0" smtClean="0"/>
              <a:t> pro každého zaměstnance,</a:t>
            </a:r>
            <a:r>
              <a:rPr lang="en-US" sz="2000" dirty="0" smtClean="0"/>
              <a:t>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</a:t>
            </a:r>
            <a:r>
              <a:rPr lang="cs-CZ" sz="2000" dirty="0" smtClean="0"/>
              <a:t> u včasnosti příletů</a:t>
            </a:r>
            <a:r>
              <a:rPr lang="en-US" sz="2000" dirty="0" smtClean="0"/>
              <a:t>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mezi 5 nejlepšími v daném měsíci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měna v roce 1996: odměna </a:t>
            </a:r>
            <a:r>
              <a:rPr lang="cs-CZ" sz="2000" dirty="0"/>
              <a:t>65</a:t>
            </a:r>
            <a:r>
              <a:rPr lang="en-US" sz="2000" dirty="0" smtClean="0"/>
              <a:t>$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pokud</a:t>
            </a:r>
            <a:r>
              <a:rPr lang="en-US" sz="2000" dirty="0"/>
              <a:t> se</a:t>
            </a:r>
            <a:r>
              <a:rPr lang="cs-CZ" sz="2000" dirty="0"/>
              <a:t> </a:t>
            </a:r>
            <a:r>
              <a:rPr lang="en-US" sz="2000" dirty="0" smtClean="0"/>
              <a:t>um</a:t>
            </a:r>
            <a:r>
              <a:rPr lang="cs-CZ" sz="2000" dirty="0" err="1"/>
              <a:t>ístí</a:t>
            </a:r>
            <a:r>
              <a:rPr lang="cs-CZ" sz="2000" dirty="0"/>
              <a:t> </a:t>
            </a:r>
            <a:r>
              <a:rPr lang="cs-CZ" sz="2000" dirty="0" smtClean="0"/>
              <a:t>na 2. nebo 3. místě, odměna 100</a:t>
            </a:r>
            <a:r>
              <a:rPr lang="en-US" sz="2000" dirty="0" smtClean="0"/>
              <a:t>$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na prvním místě</a:t>
            </a:r>
          </a:p>
        </p:txBody>
      </p:sp>
    </p:spTree>
    <p:extLst>
      <p:ext uri="{BB962C8B-B14F-4D97-AF65-F5344CB8AC3E}">
        <p14:creationId xmlns:p14="http://schemas.microsoft.com/office/powerpoint/2010/main" val="633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Na některých letištích CA zaměstnanci zodpovědní za všechny činnosti (</a:t>
            </a:r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Na některých letištích</a:t>
            </a:r>
            <a:r>
              <a:rPr lang="cs-CZ" dirty="0" smtClean="0"/>
              <a:t> museli některé činnosti </a:t>
            </a:r>
            <a:r>
              <a:rPr lang="cs-CZ" dirty="0" err="1" smtClean="0"/>
              <a:t>outsourcovat</a:t>
            </a:r>
            <a:r>
              <a:rPr lang="cs-CZ" dirty="0" smtClean="0"/>
              <a:t> z jiných společností (</a:t>
            </a:r>
            <a:r>
              <a:rPr lang="cs-CZ" dirty="0" err="1" smtClean="0"/>
              <a:t>control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Na zaměstnance jiných společností se tento motivační program nevztahoval</a:t>
            </a:r>
            <a:endParaRPr 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Včasnost příletů se zvýšila a </a:t>
            </a:r>
            <a:r>
              <a:rPr lang="cs-CZ" dirty="0"/>
              <a:t>u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byla o 3.4 procentních bodů větší</a:t>
            </a:r>
            <a:endParaRPr lang="cs-CZ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Motivační program se sám zaplatil, díky nižším nákladům na přeplánování letů u cestujících, kteří zmeškali spojení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Doteď jsme se bavili o mzdě jako odměně za práci a nezabývali jsme se detaily zaměstnaneckého kontraktu mezi pracovníkem a firmou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této přednášce budeme zkoumat různé druhy zaměstnaneckého kontraktu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Jaké jsou výhody a nevýhody různých odměňovacích schémat?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Jaká bude </a:t>
            </a:r>
            <a:r>
              <a:rPr lang="cs-CZ" sz="2000" dirty="0" err="1" smtClean="0"/>
              <a:t>self</a:t>
            </a:r>
            <a:r>
              <a:rPr lang="cs-CZ" sz="2000" dirty="0" smtClean="0"/>
              <a:t>-selekce pracovníků mezi firmy s různými odměňovacími schématy?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Jak budou různá odměňovací schémata ovlivňovat produktivitu pracovníků a zisk </a:t>
            </a:r>
            <a:r>
              <a:rPr lang="cs-CZ" sz="2000" dirty="0" smtClean="0"/>
              <a:t>firmy?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Za jakých okolností bude firma nabízet ten či onen odměňovací systém?</a:t>
            </a:r>
          </a:p>
        </p:txBody>
      </p:sp>
    </p:spTree>
    <p:extLst>
      <p:ext uri="{BB962C8B-B14F-4D97-AF65-F5344CB8AC3E}">
        <p14:creationId xmlns:p14="http://schemas.microsoft.com/office/powerpoint/2010/main" val="2908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některých situacích není odměňování pracovníků založeno na absolutním měřítku produktivity, ale relativním srovnání pracovníků podle žebříčku (turnaje)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Turnaj </a:t>
            </a:r>
            <a:r>
              <a:rPr lang="cs-CZ" dirty="0" smtClean="0">
                <a:cs typeface="Times New Roman" pitchFamily="18" charset="0"/>
              </a:rPr>
              <a:t>se používá, pokud je mnohem jednodušší určit relativní pořadí pracovníků než absolutní hodnotu jejich produktivity.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Typickým případem může být odměňování sportovců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Schopnosti hráče na prvním a třetím místě se nemusí moc lišit, přesto vítěz vydělá mnohem víc než ten na třetím místě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 - soutěž o povýšení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Dalším případem může být odměňování vrcholových manažerů velkých firem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ředitel (CEO) vydělává výrazně víc než zástupce ředitele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Soutěž o povýšení v těchto firmách má charakter turnaje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Main</a:t>
            </a:r>
            <a:r>
              <a:rPr lang="cs-CZ" sz="2000" dirty="0" smtClean="0">
                <a:cs typeface="Times New Roman" pitchFamily="18" charset="0"/>
              </a:rPr>
              <a:t> et al. (JLE, 1993): 200 velkých firem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P</a:t>
            </a:r>
            <a:r>
              <a:rPr lang="cs-CZ" sz="2000" dirty="0" smtClean="0">
                <a:cs typeface="Times New Roman" pitchFamily="18" charset="0"/>
              </a:rPr>
              <a:t>ovýšení ze zástupce na ředitele znamená zvýšení platu o 142 </a:t>
            </a:r>
            <a:r>
              <a:rPr lang="en-US" sz="2000" dirty="0" smtClean="0">
                <a:cs typeface="Times New Roman" pitchFamily="18" charset="0"/>
              </a:rPr>
              <a:t>%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cs typeface="Times New Roman" pitchFamily="18" charset="0"/>
              </a:rPr>
              <a:t>Ned</a:t>
            </a:r>
            <a:r>
              <a:rPr lang="cs-CZ" sz="2000" dirty="0" smtClean="0">
                <a:cs typeface="Times New Roman" pitchFamily="18" charset="0"/>
              </a:rPr>
              <a:t>á se tvrdit, že by se tomuto člověku ze dne na den tak moc zvýšila hodnota mezního produktu práce </a:t>
            </a:r>
            <a:r>
              <a:rPr lang="cs-CZ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vynakládají větší úsilí, pokud rozdíl mezi odměnou pro vítěze a pro ostatní je velký. To je ten důvod, proč se turnaje používají.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5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3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Turnaj a pracovní úsilí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6866" name="Rectangle 21"/>
          <p:cNvSpPr>
            <a:spLocks noChangeArrowheads="1"/>
          </p:cNvSpPr>
          <p:nvPr/>
        </p:nvSpPr>
        <p:spPr bwMode="auto">
          <a:xfrm>
            <a:off x="4874525" y="2064479"/>
            <a:ext cx="419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mezních nákladů udává újmu z dodatečné jednotky úsilí věnované turnaji.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rozdíl ve výdělku mezi prvním a druhým místem velký, mezní příjem z dodatečné jednotky úsilí je také velký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  <a:cs typeface="Times New Roman" pitchFamily="18" charset="0"/>
              </a:rPr>
              <a:t>HIGH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v takovém případě věnuje turnaji více úsilí. </a:t>
            </a:r>
            <a:endParaRPr lang="en-US" sz="2000" dirty="0">
              <a:solidFill>
                <a:srgbClr val="275093"/>
              </a:solidFill>
            </a:endParaRPr>
          </a:p>
        </p:txBody>
      </p:sp>
      <p:grpSp>
        <p:nvGrpSpPr>
          <p:cNvPr id="36867" name="Group 1"/>
          <p:cNvGrpSpPr>
            <a:grpSpLocks/>
          </p:cNvGrpSpPr>
          <p:nvPr/>
        </p:nvGrpSpPr>
        <p:grpSpPr bwMode="auto">
          <a:xfrm>
            <a:off x="135066" y="1924441"/>
            <a:ext cx="4357627" cy="3969698"/>
            <a:chOff x="914400" y="1752600"/>
            <a:chExt cx="3962400" cy="3969698"/>
          </a:xfrm>
        </p:grpSpPr>
        <p:sp>
          <p:nvSpPr>
            <p:cNvPr id="36870" name="Line 23"/>
            <p:cNvSpPr>
              <a:spLocks noChangeShapeType="1"/>
            </p:cNvSpPr>
            <p:nvPr/>
          </p:nvSpPr>
          <p:spPr bwMode="auto">
            <a:xfrm>
              <a:off x="1114425" y="2047875"/>
              <a:ext cx="0" cy="3322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24"/>
            <p:cNvSpPr>
              <a:spLocks noChangeShapeType="1"/>
            </p:cNvSpPr>
            <p:nvPr/>
          </p:nvSpPr>
          <p:spPr bwMode="auto">
            <a:xfrm>
              <a:off x="1114425" y="4325938"/>
              <a:ext cx="30749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25"/>
            <p:cNvSpPr>
              <a:spLocks noChangeShapeType="1"/>
            </p:cNvSpPr>
            <p:nvPr/>
          </p:nvSpPr>
          <p:spPr bwMode="auto">
            <a:xfrm>
              <a:off x="1114425" y="5372100"/>
              <a:ext cx="3108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26"/>
            <p:cNvSpPr>
              <a:spLocks noChangeArrowheads="1"/>
            </p:cNvSpPr>
            <p:nvPr/>
          </p:nvSpPr>
          <p:spPr bwMode="auto">
            <a:xfrm>
              <a:off x="914400" y="1752600"/>
              <a:ext cx="72231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4" name="Rectangle 27"/>
            <p:cNvSpPr>
              <a:spLocks noChangeArrowheads="1"/>
            </p:cNvSpPr>
            <p:nvPr/>
          </p:nvSpPr>
          <p:spPr bwMode="auto">
            <a:xfrm>
              <a:off x="4076649" y="5438135"/>
              <a:ext cx="566737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Úsilí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5" name="Rectangle 28"/>
            <p:cNvSpPr>
              <a:spLocks noChangeArrowheads="1"/>
            </p:cNvSpPr>
            <p:nvPr/>
          </p:nvSpPr>
          <p:spPr bwMode="auto">
            <a:xfrm>
              <a:off x="4321175" y="2241550"/>
              <a:ext cx="4667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MC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876" name="Rectangle 29"/>
            <p:cNvSpPr>
              <a:spLocks noChangeArrowheads="1"/>
            </p:cNvSpPr>
            <p:nvPr/>
          </p:nvSpPr>
          <p:spPr bwMode="auto">
            <a:xfrm>
              <a:off x="4187825" y="2936875"/>
              <a:ext cx="63341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877" name="Rectangle 30"/>
            <p:cNvSpPr>
              <a:spLocks noChangeArrowheads="1"/>
            </p:cNvSpPr>
            <p:nvPr/>
          </p:nvSpPr>
          <p:spPr bwMode="auto">
            <a:xfrm>
              <a:off x="3533775" y="2822575"/>
              <a:ext cx="3778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78" name="Rectangle 31"/>
            <p:cNvSpPr>
              <a:spLocks noChangeArrowheads="1"/>
            </p:cNvSpPr>
            <p:nvPr/>
          </p:nvSpPr>
          <p:spPr bwMode="auto">
            <a:xfrm>
              <a:off x="2246313" y="4046538"/>
              <a:ext cx="377825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9" name="Rectangle 32"/>
            <p:cNvSpPr>
              <a:spLocks noChangeArrowheads="1"/>
            </p:cNvSpPr>
            <p:nvPr/>
          </p:nvSpPr>
          <p:spPr bwMode="auto">
            <a:xfrm>
              <a:off x="4254500" y="4148138"/>
              <a:ext cx="6223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0" name="Rectangle 33"/>
            <p:cNvSpPr>
              <a:spLocks noChangeArrowheads="1"/>
            </p:cNvSpPr>
            <p:nvPr/>
          </p:nvSpPr>
          <p:spPr bwMode="auto">
            <a:xfrm>
              <a:off x="3527425" y="5418138"/>
              <a:ext cx="59848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1" name="Rectangle 34"/>
            <p:cNvSpPr>
              <a:spLocks noChangeArrowheads="1"/>
            </p:cNvSpPr>
            <p:nvPr/>
          </p:nvSpPr>
          <p:spPr bwMode="auto">
            <a:xfrm>
              <a:off x="2328863" y="5418138"/>
              <a:ext cx="5778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2" name="Line 35"/>
            <p:cNvSpPr>
              <a:spLocks noChangeShapeType="1"/>
            </p:cNvSpPr>
            <p:nvPr/>
          </p:nvSpPr>
          <p:spPr bwMode="auto">
            <a:xfrm>
              <a:off x="1114425" y="3116263"/>
              <a:ext cx="3052763" cy="15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6"/>
            <p:cNvSpPr>
              <a:spLocks noChangeShapeType="1"/>
            </p:cNvSpPr>
            <p:nvPr/>
          </p:nvSpPr>
          <p:spPr bwMode="auto">
            <a:xfrm>
              <a:off x="2416175" y="4392613"/>
              <a:ext cx="0" cy="1030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37"/>
            <p:cNvSpPr>
              <a:spLocks noChangeShapeType="1"/>
            </p:cNvSpPr>
            <p:nvPr/>
          </p:nvSpPr>
          <p:spPr bwMode="auto">
            <a:xfrm>
              <a:off x="3706813" y="3116263"/>
              <a:ext cx="1587" cy="2255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38"/>
            <p:cNvSpPr>
              <a:spLocks noChangeShapeType="1"/>
            </p:cNvSpPr>
            <p:nvPr/>
          </p:nvSpPr>
          <p:spPr bwMode="auto">
            <a:xfrm flipV="1">
              <a:off x="1635125" y="2525713"/>
              <a:ext cx="2708275" cy="2551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6" name="Group 39"/>
            <p:cNvGrpSpPr>
              <a:grpSpLocks/>
            </p:cNvGrpSpPr>
            <p:nvPr/>
          </p:nvGrpSpPr>
          <p:grpSpPr bwMode="auto">
            <a:xfrm>
              <a:off x="2362200" y="3124200"/>
              <a:ext cx="1371600" cy="1254125"/>
              <a:chOff x="5910" y="3134"/>
              <a:chExt cx="1861" cy="1526"/>
            </a:xfrm>
          </p:grpSpPr>
          <p:sp>
            <p:nvSpPr>
              <p:cNvPr id="36887" name="Oval 40"/>
              <p:cNvSpPr>
                <a:spLocks noChangeArrowheads="1"/>
              </p:cNvSpPr>
              <p:nvPr/>
            </p:nvSpPr>
            <p:spPr bwMode="auto">
              <a:xfrm>
                <a:off x="5910" y="4539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41"/>
              <p:cNvSpPr>
                <a:spLocks noChangeArrowheads="1"/>
              </p:cNvSpPr>
              <p:nvPr/>
            </p:nvSpPr>
            <p:spPr bwMode="auto">
              <a:xfrm>
                <a:off x="7650" y="3134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Turnaje a úsilí: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Lynch (2005): Dostihy</a:t>
            </a:r>
            <a:r>
              <a:rPr lang="cs-CZ" dirty="0"/>
              <a:t> </a:t>
            </a:r>
            <a:r>
              <a:rPr lang="cs-CZ" dirty="0" smtClean="0"/>
              <a:t>- pokud je velký rozdíl mezi odměnou na prvním a druhém místě, pak žokej s šancí na vítězství má v druhé půlce závodu výrazně lepší čas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/>
              <a:t>Ehrenberg</a:t>
            </a:r>
            <a:r>
              <a:rPr lang="cs-CZ" dirty="0"/>
              <a:t>, </a:t>
            </a:r>
            <a:r>
              <a:rPr lang="cs-CZ" dirty="0" err="1"/>
              <a:t>Bognanno</a:t>
            </a:r>
            <a:r>
              <a:rPr lang="cs-CZ" dirty="0"/>
              <a:t> (JPE, 1990): PGA </a:t>
            </a:r>
            <a:r>
              <a:rPr lang="cs-CZ" dirty="0" smtClean="0"/>
              <a:t>turnaje v golfu - velká část odměny jde prvním místům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Zvýšení celkové odměny o 100 000 dolarů snižuje skóre hráčů o 1.1 úderu</a:t>
            </a:r>
          </a:p>
          <a:p>
            <a:pPr lvl="1"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800" dirty="0" smtClean="0"/>
              <a:t>Nevýhody turnaje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Hráči se mohou před turnajem domluvit na rozdělení výhry a nemusí se díky tomu tolik snažit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relevantní u sportu, hůře představitelné u CEO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Velký rozdíl v odměnách může vytvářet motivaci sabotovat úsilí dalších pracovníků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V USA je lékařskou komorou omezen počet studentů medicíny, dostudovaní lékaři pak díky tomu mají velmi vysoké platy, dostat se na příslušnou VŠ je podobné jako vyhrát v turnaji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Uchazeči o VŠ si často navzájem kontaminují nebo ničí experimenty v laboratořích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 organizacích, kde pracovníci mohou jednoduše ničit výstup ostatních, přirozeně vzniká rovnostářské odměňování</a:t>
            </a:r>
            <a:r>
              <a:rPr lang="cs-CZ" sz="2800" dirty="0" smtClean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0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je odděleno vlastnictví firmy od jejího řízení, což je častý případ velkých společností, vzniká </a:t>
            </a:r>
            <a:r>
              <a:rPr lang="cs-CZ" b="1" dirty="0" err="1" smtClean="0"/>
              <a:t>principal</a:t>
            </a:r>
            <a:r>
              <a:rPr lang="cs-CZ" b="1" dirty="0" smtClean="0"/>
              <a:t>-agent problém</a:t>
            </a:r>
            <a:r>
              <a:rPr lang="cs-CZ" dirty="0" smtClean="0"/>
              <a:t> (nájemce-zmocněnec, resp. nájemce-správce)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Manažer (agent) nemá správnou motivaci konat v zájmu vlastníků firmy (</a:t>
            </a:r>
            <a:r>
              <a:rPr lang="cs-CZ" dirty="0" err="1" smtClean="0"/>
              <a:t>principal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Možné řešení: navázat plat manažera na výkon/hodnotu firmy</a:t>
            </a:r>
          </a:p>
        </p:txBody>
      </p:sp>
    </p:spTree>
    <p:extLst>
      <p:ext uri="{BB962C8B-B14F-4D97-AF65-F5344CB8AC3E}">
        <p14:creationId xmlns:p14="http://schemas.microsoft.com/office/powerpoint/2010/main" val="392424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Jensen, Murphy (1990): </a:t>
            </a:r>
            <a:r>
              <a:rPr lang="cs-CZ" dirty="0">
                <a:cs typeface="Times New Roman" pitchFamily="18" charset="0"/>
              </a:rPr>
              <a:t>existuje </a:t>
            </a:r>
            <a:r>
              <a:rPr lang="en-US" dirty="0" err="1">
                <a:cs typeface="Times New Roman" pitchFamily="18" charset="0"/>
              </a:rPr>
              <a:t>po</a:t>
            </a:r>
            <a:r>
              <a:rPr lang="cs-CZ" dirty="0">
                <a:cs typeface="Times New Roman" pitchFamily="18" charset="0"/>
              </a:rPr>
              <a:t>z</a:t>
            </a:r>
            <a:r>
              <a:rPr lang="en-US" dirty="0" err="1">
                <a:cs typeface="Times New Roman" pitchFamily="18" charset="0"/>
              </a:rPr>
              <a:t>itiv</a:t>
            </a:r>
            <a:r>
              <a:rPr lang="cs-CZ" dirty="0">
                <a:cs typeface="Times New Roman" pitchFamily="18" charset="0"/>
              </a:rPr>
              <a:t>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korelace mezi odměnami</a:t>
            </a:r>
            <a:r>
              <a:rPr lang="en-US" dirty="0">
                <a:cs typeface="Times New Roman" pitchFamily="18" charset="0"/>
              </a:rPr>
              <a:t> CEOs a </a:t>
            </a:r>
            <a:r>
              <a:rPr lang="cs-CZ" dirty="0">
                <a:cs typeface="Times New Roman" pitchFamily="18" charset="0"/>
              </a:rPr>
              <a:t>výkonem firmy, ale je </a:t>
            </a:r>
            <a:r>
              <a:rPr lang="cs-CZ" dirty="0" smtClean="0">
                <a:cs typeface="Times New Roman" pitchFamily="18" charset="0"/>
              </a:rPr>
              <a:t>malá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J</a:t>
            </a:r>
            <a:r>
              <a:rPr lang="cs-CZ" dirty="0" smtClean="0">
                <a:cs typeface="Times New Roman" pitchFamily="18" charset="0"/>
              </a:rPr>
              <a:t>e tudíž nepravděpodobné</a:t>
            </a:r>
            <a:r>
              <a:rPr lang="cs-CZ" dirty="0">
                <a:cs typeface="Times New Roman" pitchFamily="18" charset="0"/>
              </a:rPr>
              <a:t>, že </a:t>
            </a:r>
            <a:r>
              <a:rPr lang="en-US" dirty="0">
                <a:cs typeface="Times New Roman" pitchFamily="18" charset="0"/>
              </a:rPr>
              <a:t>CEOs </a:t>
            </a:r>
            <a:r>
              <a:rPr lang="cs-CZ" dirty="0">
                <a:cs typeface="Times New Roman" pitchFamily="18" charset="0"/>
              </a:rPr>
              <a:t>mají tu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ja-JP" altLang="en-US" dirty="0">
                <a:latin typeface="Times New Roman" pitchFamily="18" charset="0"/>
                <a:ea typeface="ＭＳ Ｐゴシック"/>
                <a:cs typeface="Times New Roman" pitchFamily="18" charset="0"/>
              </a:rPr>
              <a:t>“</a:t>
            </a:r>
            <a:r>
              <a:rPr lang="cs-CZ" altLang="ja-JP" dirty="0">
                <a:ea typeface="ＭＳ Ｐゴシック"/>
                <a:cs typeface="Times New Roman" pitchFamily="18" charset="0"/>
              </a:rPr>
              <a:t>správnou</a:t>
            </a:r>
            <a:r>
              <a:rPr lang="ja-JP" altLang="en-US" dirty="0">
                <a:latin typeface="Times New Roman" pitchFamily="18" charset="0"/>
                <a:ea typeface="ＭＳ Ｐゴシック"/>
                <a:cs typeface="ＭＳ Ｐゴシック"/>
              </a:rPr>
              <a:t>”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motivaci chovat se pouze v zájmu majitelů firem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Může to vytvářet i </a:t>
            </a:r>
            <a:r>
              <a:rPr lang="cs-CZ" dirty="0" smtClean="0">
                <a:cs typeface="Times New Roman" pitchFamily="18" charset="0"/>
              </a:rPr>
              <a:t>problémy, viz kauza </a:t>
            </a:r>
            <a:r>
              <a:rPr lang="cs-CZ" dirty="0" err="1" smtClean="0">
                <a:cs typeface="Times New Roman" pitchFamily="18" charset="0"/>
              </a:rPr>
              <a:t>Enron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machinace </a:t>
            </a:r>
            <a:r>
              <a:rPr lang="cs-CZ" sz="2000" dirty="0">
                <a:cs typeface="Times New Roman" pitchFamily="18" charset="0"/>
              </a:rPr>
              <a:t>s </a:t>
            </a:r>
            <a:r>
              <a:rPr lang="cs-CZ" sz="2000" dirty="0" smtClean="0">
                <a:cs typeface="Times New Roman" pitchFamily="18" charset="0"/>
              </a:rPr>
              <a:t>účetnictvím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snaha </a:t>
            </a:r>
            <a:r>
              <a:rPr lang="cs-CZ" sz="2000" dirty="0">
                <a:cs typeface="Times New Roman" pitchFamily="18" charset="0"/>
              </a:rPr>
              <a:t>o krátkodobý zisk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podceňování </a:t>
            </a:r>
            <a:r>
              <a:rPr lang="cs-CZ" sz="2000" dirty="0">
                <a:cs typeface="Times New Roman" pitchFamily="18" charset="0"/>
              </a:rPr>
              <a:t>dlouhodobých rizik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Jsou muži více soutěživí?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USA pouze 2.5 </a:t>
            </a:r>
            <a:r>
              <a:rPr lang="en-US" dirty="0" smtClean="0"/>
              <a:t>% </a:t>
            </a:r>
            <a:r>
              <a:rPr lang="cs-CZ" dirty="0" smtClean="0"/>
              <a:t>vrcholových manažerských pozic zaujímají ženy – často se mluví o diskriminaci žen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Alternativní vysvětlení: obsazování manažerských pozic má charakter soutěže (turnaje) a ženy jsou méně soutěživé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Niederle</a:t>
            </a:r>
            <a:r>
              <a:rPr lang="cs-CZ" dirty="0" smtClean="0"/>
              <a:t>, </a:t>
            </a:r>
            <a:r>
              <a:rPr lang="cs-CZ" dirty="0" err="1" smtClean="0"/>
              <a:t>Vesterlund</a:t>
            </a:r>
            <a:r>
              <a:rPr lang="cs-CZ" dirty="0" smtClean="0"/>
              <a:t> (QJE, 2007): Experiment v USA 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Úkol: sčítat dvouciferná čísla na čas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Ne</a:t>
            </a:r>
            <a:r>
              <a:rPr lang="en-US" sz="1900" dirty="0" err="1" smtClean="0"/>
              <a:t>daj</a:t>
            </a:r>
            <a:r>
              <a:rPr lang="cs-CZ" sz="1900" dirty="0" smtClean="0"/>
              <a:t>í se předpokládat systematické rozdíly ve schopnostech mužů a žen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1. kolo – odměna podle počtu (úkolová mzda)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2. kolo – odměna pouze vítězi (turnaj)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3. kolo – mohli si vybrat úkolovou mzdu nebo turnaj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Turnaj si vybralo 73 </a:t>
            </a:r>
            <a:r>
              <a:rPr lang="en-US" sz="1900" dirty="0" smtClean="0"/>
              <a:t>% mu</a:t>
            </a:r>
            <a:r>
              <a:rPr lang="cs-CZ" sz="1900" dirty="0" err="1" smtClean="0"/>
              <a:t>žů</a:t>
            </a:r>
            <a:r>
              <a:rPr lang="cs-CZ" sz="1900" dirty="0" smtClean="0"/>
              <a:t> a pouze 35 </a:t>
            </a:r>
            <a:r>
              <a:rPr lang="en-US" sz="1900" dirty="0" smtClean="0"/>
              <a:t>% </a:t>
            </a:r>
            <a:r>
              <a:rPr lang="cs-CZ" sz="1900" dirty="0" smtClean="0"/>
              <a:t>ž</a:t>
            </a:r>
            <a:r>
              <a:rPr lang="en-US" sz="1900" dirty="0" err="1" smtClean="0"/>
              <a:t>en</a:t>
            </a:r>
            <a:r>
              <a:rPr lang="cs-CZ" sz="1900" dirty="0" smtClean="0"/>
              <a:t>  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915757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stoj</a:t>
            </a:r>
            <a:r>
              <a:rPr lang="cs-CZ" dirty="0" smtClean="0"/>
              <a:t>í vaše duše?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723" y="16764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Metodisti - jedna z nejznámějších protestantských církví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8 mil. </a:t>
            </a:r>
            <a:r>
              <a:rPr lang="cs-CZ" sz="2000" dirty="0"/>
              <a:t>č</a:t>
            </a:r>
            <a:r>
              <a:rPr lang="cs-CZ" sz="2000" dirty="0" smtClean="0"/>
              <a:t>lenů v USA, mj. G. W. Bush, H. </a:t>
            </a:r>
            <a:r>
              <a:rPr lang="cs-CZ" sz="2000" smtClean="0"/>
              <a:t>Clintonová</a:t>
            </a:r>
            <a:endParaRPr lang="cs-CZ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Hartzell</a:t>
            </a:r>
            <a:r>
              <a:rPr lang="cs-CZ" dirty="0" smtClean="0"/>
              <a:t> et al. (JLE, 2010) – data o mzdách kazatelů 1961-2003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Kazatel si nevybírá farnost, ani farnost kazatele a kazatelé po pár letech rotují na jinou farnost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Mzda se kazatelům stanovuje pouze na rok dopředu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Úkolem kazatelů je mimo jiné rozšiřování členů vlastní kongregace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Nový člen kongregace zvýší kazateli roční plat o 15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Ztráta člena kongregace sníží kazateli plat o 7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Elasticita mezi platem a velikostí kongregace je zhruba 0.2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28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O čem se dnes budeme bavit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Úkolová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Bonusy, sdílení zisku a týmová spolupráce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Turnaj - soutěž o povýšení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Odměňování manažerů – </a:t>
            </a:r>
            <a:r>
              <a:rPr lang="cs-CZ" dirty="0" err="1" smtClean="0"/>
              <a:t>principal</a:t>
            </a:r>
            <a:r>
              <a:rPr lang="cs-CZ" dirty="0"/>
              <a:t>-</a:t>
            </a:r>
            <a:r>
              <a:rPr lang="cs-CZ" dirty="0" smtClean="0"/>
              <a:t>agent problém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Kontrakt s odloženou kompenzací  - postupné zvyšování mzdy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Kontrakt s odloženou kompenzací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Snaha o to, aby se zaměstnanci neflákali a nepodváděli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Rostoucí věkově-výdělkový profil může vzniknout jako důsledek odložení části výdělku do pozdějších fází životního cyklu, což motivuje pracovníky k většímu úsilí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pracovník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byl přistižen při špatném chování a následně propuštěn, přijde o větší část celoživotního výdělku než v případě standardního kontraktu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Kontrakt s odloženou kompenzací</a:t>
            </a:r>
            <a:r>
              <a:rPr lang="cs-CZ" dirty="0" smtClean="0">
                <a:cs typeface="Times New Roman" pitchFamily="18" charset="0"/>
              </a:rPr>
              <a:t> implikuje, že kontrakt musí být v určitém okamžiku ukončen, což vysvětluje existenci povinného odchodu do důchodu na pracovním trhu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Odchod do důchodu nemusí být povinný, ale mohou pro něj existovat silné finanční pobídky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dirty="0" err="1" smtClean="0">
                <a:cs typeface="Times New Roman" pitchFamily="18" charset="0"/>
              </a:rPr>
              <a:t>Indiferen</a:t>
            </a:r>
            <a:r>
              <a:rPr lang="cs-CZ" sz="3200" dirty="0" err="1" smtClean="0">
                <a:cs typeface="Times New Roman" pitchFamily="18" charset="0"/>
              </a:rPr>
              <a:t>tnost</a:t>
            </a:r>
            <a:r>
              <a:rPr lang="cs-CZ" sz="3200" dirty="0" smtClean="0">
                <a:cs typeface="Times New Roman" pitchFamily="18" charset="0"/>
              </a:rPr>
              <a:t> pracovníka mezi konstantní mzdou a rostoucím věkově-výdělkovým profilem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2750" y="2536852"/>
            <a:ext cx="3620137" cy="3181699"/>
            <a:chOff x="3825" y="1037"/>
            <a:chExt cx="5702" cy="5010"/>
          </a:xfrm>
        </p:grpSpPr>
        <p:sp>
          <p:nvSpPr>
            <p:cNvPr id="39943" name="Line 5"/>
            <p:cNvSpPr>
              <a:spLocks noChangeShapeType="1"/>
            </p:cNvSpPr>
            <p:nvPr/>
          </p:nvSpPr>
          <p:spPr bwMode="auto">
            <a:xfrm>
              <a:off x="4200" y="1380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4200" y="3448"/>
              <a:ext cx="4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3825" y="1037"/>
              <a:ext cx="123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7755" y="195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3945" y="332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790" y="308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3960" y="4295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4035" y="519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7770" y="526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5790" y="525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3" name="Rectangle 15"/>
            <p:cNvSpPr>
              <a:spLocks noChangeArrowheads="1"/>
            </p:cNvSpPr>
            <p:nvPr/>
          </p:nvSpPr>
          <p:spPr bwMode="auto">
            <a:xfrm>
              <a:off x="8086" y="5448"/>
              <a:ext cx="14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v zaměstnání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4" name="Rectangle 16"/>
            <p:cNvSpPr>
              <a:spLocks noChangeArrowheads="1"/>
            </p:cNvSpPr>
            <p:nvPr/>
          </p:nvSpPr>
          <p:spPr bwMode="auto">
            <a:xfrm>
              <a:off x="8445" y="3240"/>
              <a:ext cx="6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VMP</a:t>
              </a:r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 flipV="1">
              <a:off x="4200" y="2055"/>
              <a:ext cx="4133" cy="23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7890" y="2326"/>
              <a:ext cx="1" cy="2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5925" y="3465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2" name="AutoShape 20"/>
            <p:cNvSpPr>
              <a:spLocks noChangeArrowheads="1"/>
            </p:cNvSpPr>
            <p:nvPr/>
          </p:nvSpPr>
          <p:spPr bwMode="auto">
            <a:xfrm flipV="1">
              <a:off x="4200" y="3432"/>
              <a:ext cx="1710" cy="975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 flipH="1">
              <a:off x="5955" y="2357"/>
              <a:ext cx="1920" cy="109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9939" name="Line 22"/>
          <p:cNvSpPr>
            <a:spLocks noChangeShapeType="1"/>
          </p:cNvSpPr>
          <p:nvPr/>
        </p:nvSpPr>
        <p:spPr bwMode="auto">
          <a:xfrm>
            <a:off x="261468" y="5222562"/>
            <a:ext cx="266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3657600" y="1853129"/>
            <a:ext cx="542238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Pro jednoduchost předpokládejme konstantní </a:t>
            </a:r>
            <a:r>
              <a:rPr 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během životního cyklu.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firma dokáže monitorovat úsilí pracovníků, bude jim platit konstantní hodnotu mezního produktu práce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během jejich životního cyklu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obtížné monitorovat úsilí pracovníků, pracovníci se mohou chtít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Rostoucí věkově-výdělkový profil (linie AC) odrazuje pracovníky od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se. 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dostávají v prvních obdobích méně než je jejich hodnota mezního produktu a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pokud se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neulejvají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, tato 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 smtClean="0">
                <a:solidFill>
                  <a:srgbClr val="275093"/>
                </a:solidFill>
                <a:cs typeface="Times New Roman" pitchFamily="18" charset="0"/>
              </a:rPr>
              <a:t>půjčka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jim splacena v pozdějších obdobích.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bude akceptovat tento kontrakt, pokud bude mít jistotu, že po uplynutí </a:t>
            </a:r>
            <a:r>
              <a:rPr lang="cs-CZ" i="1" dirty="0" smtClean="0"/>
              <a:t>t*</a:t>
            </a:r>
            <a:r>
              <a:rPr lang="cs-CZ" dirty="0" smtClean="0"/>
              <a:t> období nepřijde o práci, aniž by k tomu sám zavdal důvod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tuto nepsanou domluvu nemusí dodržet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Pokud by to firma dělala systematicky, rozneslo by se to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se nemusí udržet tak dlouho na trhu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Tyto kontrakty budou nabízet spíše velké zavedené firmy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4203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teorie lidského kapitálu je to alternativní vysvětlení pro rostoucí věkově-výdělkový profil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Jedná se však o vysvětlení pouze v rámci jednoho zaměstnání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specifického školení je to alternativní vysvětlení pro pozorovaná dlouhotrvající </a:t>
            </a:r>
            <a:r>
              <a:rPr lang="en-US" dirty="0" smtClean="0"/>
              <a:t>“man</a:t>
            </a:r>
            <a:r>
              <a:rPr lang="cs-CZ" dirty="0" err="1" smtClean="0"/>
              <a:t>želství</a:t>
            </a:r>
            <a:r>
              <a:rPr lang="en-US" dirty="0" smtClean="0"/>
              <a:t>”</a:t>
            </a:r>
            <a:r>
              <a:rPr lang="cs-CZ" dirty="0" smtClean="0"/>
              <a:t> mezi firmou a zaměstnancem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Pracovník nebude chtít odejít, dokud mu firma nesplatí </a:t>
            </a:r>
            <a:r>
              <a:rPr lang="en-US" sz="2000" dirty="0" smtClean="0"/>
              <a:t>“p</a:t>
            </a:r>
            <a:r>
              <a:rPr lang="cs-CZ" sz="2000" dirty="0" err="1" smtClean="0"/>
              <a:t>ůjčku</a:t>
            </a:r>
            <a:r>
              <a:rPr lang="en-US" sz="2000" dirty="0" smtClean="0"/>
              <a:t>”</a:t>
            </a:r>
            <a:r>
              <a:rPr lang="cs-CZ" sz="2000" dirty="0" smtClean="0"/>
              <a:t> v podobě odloženého výdělku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 nebude chtít pracovníka propustit, aby si nezkazila reputaci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767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3505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Některé firmy mohou chtít platit mzdu vyšší než je rovnovážná mzda na konkurenčním trhu, aby motivovaly pracovní sílu k tomu být produktivnější. </a:t>
            </a: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err="1" smtClean="0">
                <a:cs typeface="Times New Roman" pitchFamily="18" charset="0"/>
              </a:rPr>
              <a:t>Efektivnostní</a:t>
            </a:r>
            <a:r>
              <a:rPr lang="cs-CZ" b="1" dirty="0" smtClean="0">
                <a:cs typeface="Times New Roman" pitchFamily="18" charset="0"/>
              </a:rPr>
              <a:t> mzda </a:t>
            </a:r>
            <a:r>
              <a:rPr lang="cs-CZ" dirty="0" smtClean="0">
                <a:cs typeface="Times New Roman" pitchFamily="18" charset="0"/>
              </a:rPr>
              <a:t>je stanovena tak, aby elasticita výstupu (příjmů) vzhledem ke mzdě byla rovna </a:t>
            </a:r>
            <a:r>
              <a:rPr lang="en-US" dirty="0" smtClean="0">
                <a:cs typeface="Times New Roman" pitchFamily="18" charset="0"/>
              </a:rPr>
              <a:t>1.</a:t>
            </a: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mzdy vytváří v ekonomice nedobrovolnou nezaměstnanost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64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Určení </a:t>
            </a:r>
            <a:r>
              <a:rPr lang="cs-CZ" sz="4600" dirty="0" err="1" smtClean="0">
                <a:cs typeface="Times New Roman" pitchFamily="18" charset="0"/>
              </a:rPr>
              <a:t>efektivnostní</a:t>
            </a:r>
            <a:r>
              <a:rPr lang="cs-CZ" sz="4600" dirty="0" smtClean="0">
                <a:cs typeface="Times New Roman" pitchFamily="18" charset="0"/>
              </a:rPr>
              <a:t> mzdy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65398" y="2112962"/>
            <a:ext cx="4213106" cy="3926406"/>
            <a:chOff x="3900" y="1620"/>
            <a:chExt cx="5708" cy="4615"/>
          </a:xfrm>
        </p:grpSpPr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 flipV="1">
              <a:off x="4215" y="2217"/>
              <a:ext cx="4561" cy="360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4215" y="196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4220" y="5834"/>
              <a:ext cx="4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3900" y="162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3900" y="292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900" y="4020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8295" y="2099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6705" y="265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6370" y="4145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108" y="5904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215" y="1845"/>
              <a:ext cx="3736" cy="3957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6330" y="4182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185" y="4182"/>
              <a:ext cx="21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6740" y="585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4050" y="581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6260" y="5881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H="1">
              <a:off x="4200" y="3015"/>
              <a:ext cx="26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6855" y="2955"/>
              <a:ext cx="1" cy="28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8137" y="2919"/>
              <a:ext cx="14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Křivka celkového produktu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8775" y="2565"/>
              <a:ext cx="196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4215" y="2439"/>
              <a:ext cx="4749" cy="3390"/>
            </a:xfrm>
            <a:custGeom>
              <a:avLst/>
              <a:gdLst>
                <a:gd name="T0" fmla="*/ 0 w 4749"/>
                <a:gd name="T1" fmla="*/ 3390 h 3390"/>
                <a:gd name="T2" fmla="*/ 1719 w 4749"/>
                <a:gd name="T3" fmla="*/ 2505 h 3390"/>
                <a:gd name="T4" fmla="*/ 2529 w 4749"/>
                <a:gd name="T5" fmla="*/ 690 h 3390"/>
                <a:gd name="T6" fmla="*/ 3654 w 4749"/>
                <a:gd name="T7" fmla="*/ 135 h 3390"/>
                <a:gd name="T8" fmla="*/ 4749 w 4749"/>
                <a:gd name="T9" fmla="*/ 0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9"/>
                <a:gd name="T16" fmla="*/ 0 h 3390"/>
                <a:gd name="T17" fmla="*/ 4749 w 4749"/>
                <a:gd name="T18" fmla="*/ 3390 h 3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9" h="3390">
                  <a:moveTo>
                    <a:pt x="0" y="3390"/>
                  </a:moveTo>
                  <a:cubicBezTo>
                    <a:pt x="286" y="3242"/>
                    <a:pt x="1298" y="2955"/>
                    <a:pt x="1719" y="2505"/>
                  </a:cubicBezTo>
                  <a:cubicBezTo>
                    <a:pt x="2140" y="2055"/>
                    <a:pt x="2206" y="1085"/>
                    <a:pt x="2529" y="690"/>
                  </a:cubicBezTo>
                  <a:cubicBezTo>
                    <a:pt x="2852" y="295"/>
                    <a:pt x="3284" y="250"/>
                    <a:pt x="3654" y="135"/>
                  </a:cubicBezTo>
                  <a:cubicBezTo>
                    <a:pt x="4024" y="20"/>
                    <a:pt x="4521" y="28"/>
                    <a:pt x="4749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4648200" y="2007330"/>
            <a:ext cx="426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celkové produkce ukazuje jakým způsobem závisí objem produkce firmy na mzdě, kterou platí svým zaměstnancům.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je dána bodem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kde se mezní produkt mzdy (sklon křivky celkového produktu) rovná průměrnému produktu mzdy (sklon linie od počátku).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maximalizuje zisk firmy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1900" dirty="0" smtClean="0">
                <a:solidFill>
                  <a:srgbClr val="FF6600"/>
                </a:solidFill>
              </a:rPr>
              <a:t>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Vyšší mzdy zvyšují náklady </a:t>
            </a:r>
            <a:r>
              <a:rPr lang="cs-CZ" dirty="0" err="1" smtClean="0"/>
              <a:t>ulejvání</a:t>
            </a:r>
            <a:r>
              <a:rPr lang="cs-CZ" dirty="0" smtClean="0"/>
              <a:t> se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Předpokladem je nesnadné monitorování výkonu pracovníka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jsou pracovníci přistiženi při </a:t>
            </a:r>
            <a:r>
              <a:rPr lang="cs-CZ" sz="2000" dirty="0" err="1" smtClean="0"/>
              <a:t>ulejvání</a:t>
            </a:r>
            <a:r>
              <a:rPr lang="cs-CZ" sz="2000" dirty="0" smtClean="0"/>
              <a:t>, ztráta pracovního místa je bolí víc, protože přijdou o dobře placenou práci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Lidé, kteří jsou dobře zaplaceni mohou pracovat usilovněji i v případě, že jim nehrozí propuštění za </a:t>
            </a:r>
            <a:r>
              <a:rPr lang="cs-CZ" dirty="0" err="1" smtClean="0"/>
              <a:t>ulejvání</a:t>
            </a:r>
            <a:r>
              <a:rPr lang="cs-CZ" dirty="0" smtClean="0"/>
              <a:t> se</a:t>
            </a:r>
            <a:endParaRPr lang="cs-CZ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Závisí to na tom, jestli pracovníci vnímají ocenění své práce jako spravedlivé (ve vztahu ke mzdě ostatních pracovníků)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snižují fluktuaci pracovníků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</a:t>
            </a:r>
            <a:r>
              <a:rPr lang="cs-CZ" sz="2000" dirty="0" smtClean="0"/>
              <a:t>irmě to snižuje náklady na najmutí a </a:t>
            </a:r>
            <a:r>
              <a:rPr lang="cs-CZ" sz="2000" dirty="0"/>
              <a:t>z</a:t>
            </a:r>
            <a:r>
              <a:rPr lang="cs-CZ" sz="2000" dirty="0" smtClean="0"/>
              <a:t>aškolení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Zkušení pracovníci také dělají méně chyb než ti nově najmutí</a:t>
            </a:r>
            <a:endParaRPr 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íky tomu se firmě zvyšuje zisk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Firma, </a:t>
            </a:r>
            <a:r>
              <a:rPr lang="en-US" dirty="0" err="1" smtClean="0"/>
              <a:t>kter</a:t>
            </a:r>
            <a:r>
              <a:rPr lang="cs-CZ" dirty="0" smtClean="0"/>
              <a:t>á</a:t>
            </a:r>
            <a:r>
              <a:rPr lang="en-US" dirty="0" smtClean="0"/>
              <a:t> plat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efektivnostn</a:t>
            </a:r>
            <a:r>
              <a:rPr lang="cs-CZ" dirty="0" smtClean="0"/>
              <a:t>í mzdy, přitahuje více kvalifikovanou strukturu uchazečů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Není zaručeno, že si firma správně vybere schopnějšího pracovníka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 správném rozhodování u najímání pracovníků bude ovšem mít firma produktivnější zaměstnance.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686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Evidence o efektivních mzdách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Krueger</a:t>
            </a:r>
            <a:r>
              <a:rPr lang="cs-CZ" dirty="0" smtClean="0"/>
              <a:t> (QJE, 1991): Fast-</a:t>
            </a:r>
            <a:r>
              <a:rPr lang="cs-CZ" dirty="0" err="1" smtClean="0"/>
              <a:t>foodové</a:t>
            </a:r>
            <a:r>
              <a:rPr lang="cs-CZ" dirty="0" smtClean="0"/>
              <a:t> řetězce v USA - některé provozovny jsou franšízy, některé jsou vlastněné příslušnou společností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15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</a:t>
            </a:r>
            <a:r>
              <a:rPr lang="en-US" sz="2000" dirty="0" smtClean="0"/>
              <a:t> Burger King</a:t>
            </a:r>
            <a:r>
              <a:rPr lang="cs-CZ" sz="2000" dirty="0" smtClean="0"/>
              <a:t> a 25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 McDonald jsou vlastněné přímo společností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lokální franšízy může být jednodušší monitorovat pracovníky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Pracovníci v provozovnách vlastněných společností vydělávají o 9 </a:t>
            </a:r>
            <a:r>
              <a:rPr lang="en-US" sz="2000" dirty="0" smtClean="0"/>
              <a:t>% v</a:t>
            </a:r>
            <a:r>
              <a:rPr lang="cs-CZ" sz="2000" dirty="0" err="1" smtClean="0"/>
              <a:t>íc</a:t>
            </a:r>
            <a:r>
              <a:rPr lang="cs-CZ" sz="2000" dirty="0" smtClean="0"/>
              <a:t> než pracovníci v lokálních franšízách</a:t>
            </a:r>
          </a:p>
        </p:txBody>
      </p:sp>
    </p:spTree>
    <p:extLst>
      <p:ext uri="{BB962C8B-B14F-4D97-AF65-F5344CB8AC3E}">
        <p14:creationId xmlns:p14="http://schemas.microsoft.com/office/powerpoint/2010/main" val="177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Evidence o efektivních mzdách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Cappeli</a:t>
            </a:r>
            <a:r>
              <a:rPr lang="cs-CZ" dirty="0" smtClean="0"/>
              <a:t>, </a:t>
            </a:r>
            <a:r>
              <a:rPr lang="cs-CZ" dirty="0" err="1" smtClean="0"/>
              <a:t>Chauvin</a:t>
            </a:r>
            <a:r>
              <a:rPr lang="cs-CZ" dirty="0" smtClean="0"/>
              <a:t> (QJE, 1991): Velké průmyslové firmy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firma platí vyšší mzdy, méně pracovníků je propuštěno z disciplinárních důvodů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nárůst mzdy o 10 procent snižuje míru propuštění z disciplinárních důvodů o zhruba 5 procent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70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nabízí takové odměňovací schéma, které vede k nejvyššímu zisku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si vybere takové odměňovací schéma, které vede k nejvyšší úrovni užitku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Kladný užitek ze spotřeby (financované výdělkem)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Záporný užitek z vynaloženého pracovního úsilí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0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Raff</a:t>
            </a:r>
            <a:r>
              <a:rPr lang="cs-CZ" dirty="0" smtClean="0"/>
              <a:t>, </a:t>
            </a:r>
            <a:r>
              <a:rPr lang="cs-CZ" dirty="0" err="1" smtClean="0"/>
              <a:t>Summers</a:t>
            </a:r>
            <a:r>
              <a:rPr lang="cs-CZ" dirty="0" smtClean="0"/>
              <a:t> (JLE, 1987)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1908 – 1913: Ford Motor </a:t>
            </a:r>
            <a:r>
              <a:rPr lang="cs-CZ" dirty="0" err="1" smtClean="0"/>
              <a:t>Company</a:t>
            </a:r>
            <a:r>
              <a:rPr lang="cs-CZ" dirty="0" smtClean="0"/>
              <a:t> najela na pásovou výrobu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14 000 pracovníků, 250 000 aut ročně a </a:t>
            </a:r>
            <a:r>
              <a:rPr lang="en-US" dirty="0" smtClean="0"/>
              <a:t>firma </a:t>
            </a:r>
            <a:r>
              <a:rPr lang="cs-CZ" dirty="0" smtClean="0"/>
              <a:t>platila tržní mzdu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</a:t>
            </a:r>
            <a:r>
              <a:rPr lang="cs-CZ" dirty="0" err="1" smtClean="0"/>
              <a:t>udná</a:t>
            </a:r>
            <a:r>
              <a:rPr lang="cs-CZ" dirty="0" smtClean="0"/>
              <a:t> práce sestávající se z opakování jednoduchých úkonů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výpadek pracovníka v pracovním řetězci silně ovlivňuje objem produkce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roční fluktuace pracovníků 370</a:t>
            </a:r>
            <a:r>
              <a:rPr lang="en-US" dirty="0" smtClean="0"/>
              <a:t> %</a:t>
            </a:r>
            <a:r>
              <a:rPr lang="cs-CZ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denní míra </a:t>
            </a:r>
            <a:r>
              <a:rPr lang="cs-CZ" dirty="0" err="1" smtClean="0"/>
              <a:t>absentérismu</a:t>
            </a:r>
            <a:r>
              <a:rPr lang="cs-CZ" dirty="0" smtClean="0"/>
              <a:t> – 10</a:t>
            </a:r>
            <a:r>
              <a:rPr lang="en-US" dirty="0" smtClean="0"/>
              <a:t> %</a:t>
            </a:r>
          </a:p>
          <a:p>
            <a:pPr marL="514350" indent="-457200">
              <a:lnSpc>
                <a:spcPct val="120000"/>
              </a:lnSpc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99138"/>
            <a:ext cx="9144000" cy="4953000"/>
          </a:xfrm>
        </p:spPr>
        <p:txBody>
          <a:bodyPr/>
          <a:lstStyle/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</a:t>
            </a:r>
            <a:r>
              <a:rPr lang="en-US" dirty="0" smtClean="0"/>
              <a:t>914: </a:t>
            </a:r>
            <a:r>
              <a:rPr lang="cs-CZ" dirty="0"/>
              <a:t>F</a:t>
            </a:r>
            <a:r>
              <a:rPr lang="cs-CZ" dirty="0" smtClean="0"/>
              <a:t>ord </a:t>
            </a:r>
            <a:r>
              <a:rPr lang="en-US" dirty="0" err="1" smtClean="0"/>
              <a:t>zkr</a:t>
            </a:r>
            <a:r>
              <a:rPr lang="cs-CZ" dirty="0" err="1" smtClean="0"/>
              <a:t>átil</a:t>
            </a:r>
            <a:r>
              <a:rPr lang="cs-CZ" dirty="0" smtClean="0"/>
              <a:t> pracovní dobu z 9 hodin na 8 a zvýšil denní mzdu z 2.34 dolaru na 5 dolarů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Okamžitě víc </a:t>
            </a:r>
            <a:r>
              <a:rPr lang="cs-CZ" smtClean="0"/>
              <a:t>jak 10 000 </a:t>
            </a:r>
            <a:r>
              <a:rPr lang="cs-CZ" dirty="0" smtClean="0"/>
              <a:t>lidí stálo ve frontě na tuto práci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F</a:t>
            </a:r>
            <a:r>
              <a:rPr lang="cs-CZ" dirty="0" smtClean="0"/>
              <a:t>luktuace</a:t>
            </a:r>
            <a:r>
              <a:rPr lang="en-US" dirty="0" smtClean="0"/>
              <a:t> </a:t>
            </a:r>
            <a:r>
              <a:rPr lang="en-US" dirty="0" err="1" smtClean="0"/>
              <a:t>pracovn</a:t>
            </a:r>
            <a:r>
              <a:rPr lang="cs-CZ" dirty="0" err="1" smtClean="0"/>
              <a:t>íků</a:t>
            </a:r>
            <a:r>
              <a:rPr lang="cs-CZ" dirty="0" smtClean="0"/>
              <a:t> </a:t>
            </a:r>
            <a:r>
              <a:rPr lang="en-US" dirty="0" err="1" smtClean="0"/>
              <a:t>klesla</a:t>
            </a:r>
            <a:r>
              <a:rPr lang="cs-CZ" dirty="0" smtClean="0"/>
              <a:t> na 16 </a:t>
            </a:r>
            <a:r>
              <a:rPr lang="en-US" dirty="0" smtClean="0"/>
              <a:t>%</a:t>
            </a:r>
            <a:r>
              <a:rPr lang="cs-CZ" dirty="0" smtClean="0"/>
              <a:t>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M</a:t>
            </a:r>
            <a:r>
              <a:rPr lang="cs-CZ" dirty="0" smtClean="0"/>
              <a:t>íra </a:t>
            </a:r>
            <a:r>
              <a:rPr lang="cs-CZ" dirty="0" err="1" smtClean="0"/>
              <a:t>absentérismu</a:t>
            </a:r>
            <a:r>
              <a:rPr lang="cs-CZ" dirty="0" smtClean="0"/>
              <a:t> se snížila na 2.5 </a:t>
            </a:r>
            <a:r>
              <a:rPr lang="en-US" dirty="0" smtClean="0"/>
              <a:t>%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Produktivita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cs-CZ" dirty="0" smtClean="0"/>
              <a:t>á</a:t>
            </a:r>
            <a:r>
              <a:rPr lang="en-US" dirty="0" err="1" smtClean="0"/>
              <a:t>ce</a:t>
            </a:r>
            <a:r>
              <a:rPr lang="en-US" dirty="0" smtClean="0"/>
              <a:t> se</a:t>
            </a:r>
            <a:r>
              <a:rPr lang="cs-CZ" dirty="0" smtClean="0"/>
              <a:t> zvýšila o 40 - 70</a:t>
            </a:r>
            <a:r>
              <a:rPr lang="en-US" dirty="0" smtClean="0"/>
              <a:t> %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Zisk</a:t>
            </a:r>
            <a:r>
              <a:rPr lang="en-US" dirty="0" smtClean="0"/>
              <a:t> </a:t>
            </a:r>
            <a:r>
              <a:rPr lang="en-US" dirty="0" err="1" smtClean="0"/>
              <a:t>firmy</a:t>
            </a:r>
            <a:r>
              <a:rPr lang="en-US" dirty="0" smtClean="0"/>
              <a:t> se z</a:t>
            </a:r>
            <a:r>
              <a:rPr lang="cs-CZ" dirty="0" smtClean="0"/>
              <a:t>výšil</a:t>
            </a:r>
            <a:r>
              <a:rPr lang="en-US" dirty="0" smtClean="0"/>
              <a:t> o 20</a:t>
            </a:r>
            <a:r>
              <a:rPr lang="cs-CZ" dirty="0" smtClean="0"/>
              <a:t> </a:t>
            </a:r>
            <a:r>
              <a:rPr lang="en-US" dirty="0" smtClean="0"/>
              <a:t>%</a:t>
            </a:r>
          </a:p>
          <a:p>
            <a:pPr marL="914400" lvl="1" indent="-457200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343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Velké meziodvětvové rozdíly ve mzdách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S</a:t>
            </a:r>
            <a:r>
              <a:rPr lang="cs-CZ" dirty="0" smtClean="0"/>
              <a:t>tandardní vysvětlení se opírá o teorii lidského kapitálu a kompenzující mzdové rozdíly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Alternativní vysvětlení pomocí </a:t>
            </a:r>
            <a:r>
              <a:rPr lang="cs-CZ" dirty="0" err="1" smtClean="0"/>
              <a:t>efektivnostních</a:t>
            </a:r>
            <a:r>
              <a:rPr lang="cs-CZ" dirty="0" smtClean="0"/>
              <a:t> mezd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sektorech, kde jsou malé náklady monitorování pracovníků a malé náklady fluktuace pracovníků, firmy platí relativně nižší rovnovážné konkurenční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 sektorech, kde jsou </a:t>
            </a:r>
            <a:r>
              <a:rPr lang="cs-CZ" sz="2000" dirty="0" smtClean="0"/>
              <a:t>velké </a:t>
            </a:r>
            <a:r>
              <a:rPr lang="cs-CZ" sz="2000" dirty="0"/>
              <a:t>náklady monitorování pracovníků </a:t>
            </a:r>
            <a:r>
              <a:rPr lang="cs-CZ" sz="2000" dirty="0" smtClean="0"/>
              <a:t>nebo velké </a:t>
            </a:r>
            <a:r>
              <a:rPr lang="cs-CZ" sz="2000" dirty="0"/>
              <a:t>náklady fluktuace pracovníků, firmy </a:t>
            </a:r>
            <a:r>
              <a:rPr lang="cs-CZ" sz="2000" dirty="0" smtClean="0"/>
              <a:t>platí relativně vyšší </a:t>
            </a:r>
            <a:r>
              <a:rPr lang="cs-CZ" sz="2000" dirty="0" err="1" smtClean="0"/>
              <a:t>efektivnostní</a:t>
            </a:r>
            <a:r>
              <a:rPr lang="cs-CZ" sz="2000" dirty="0" smtClean="0"/>
              <a:t> </a:t>
            </a:r>
            <a:r>
              <a:rPr lang="cs-CZ" sz="2000" dirty="0"/>
              <a:t>mzdy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 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9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mohou proto vytvářet </a:t>
            </a:r>
            <a:r>
              <a:rPr lang="cs-CZ" b="1" dirty="0" smtClean="0"/>
              <a:t>duální trh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Primární sektor</a:t>
            </a:r>
            <a:r>
              <a:rPr lang="cs-CZ" dirty="0" smtClean="0"/>
              <a:t>: vysoké mzdy, dobré pracovní podmínky, stabilita zaměstnání, velká šance na povýšení,…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Sekundární sektor</a:t>
            </a:r>
            <a:r>
              <a:rPr lang="cs-CZ" dirty="0"/>
              <a:t>: </a:t>
            </a:r>
            <a:r>
              <a:rPr lang="cs-CZ" dirty="0" smtClean="0"/>
              <a:t>nízké </a:t>
            </a:r>
            <a:r>
              <a:rPr lang="cs-CZ" dirty="0"/>
              <a:t>mzdy, </a:t>
            </a:r>
            <a:r>
              <a:rPr lang="cs-CZ" dirty="0" smtClean="0"/>
              <a:t>špatné </a:t>
            </a:r>
            <a:r>
              <a:rPr lang="cs-CZ" dirty="0"/>
              <a:t>pracovní podmínky, </a:t>
            </a:r>
            <a:r>
              <a:rPr lang="cs-CZ" dirty="0" smtClean="0"/>
              <a:t>nestabilita </a:t>
            </a:r>
            <a:r>
              <a:rPr lang="cs-CZ" dirty="0"/>
              <a:t>zaměstnání, </a:t>
            </a:r>
            <a:r>
              <a:rPr lang="cs-CZ" dirty="0" smtClean="0"/>
              <a:t>malé šance </a:t>
            </a:r>
            <a:r>
              <a:rPr lang="cs-CZ" dirty="0"/>
              <a:t>na povýšení</a:t>
            </a:r>
            <a:r>
              <a:rPr lang="cs-CZ" dirty="0" smtClean="0"/>
              <a:t>,…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Příčinou jsou </a:t>
            </a:r>
            <a:r>
              <a:rPr lang="cs-CZ" dirty="0" err="1" smtClean="0"/>
              <a:t>efektivnostní</a:t>
            </a:r>
            <a:r>
              <a:rPr lang="cs-CZ" dirty="0" smtClean="0"/>
              <a:t> mzdy, které zabraňují procesu vyrovnávání mezi oběma sektory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Dluhopisová (</a:t>
            </a:r>
            <a:r>
              <a:rPr lang="cs-CZ" sz="3600" dirty="0" err="1"/>
              <a:t>b</a:t>
            </a:r>
            <a:r>
              <a:rPr lang="cs-CZ" sz="3600" dirty="0" err="1" smtClean="0"/>
              <a:t>onding</a:t>
            </a:r>
            <a:r>
              <a:rPr lang="cs-CZ" sz="3600" dirty="0" smtClean="0"/>
              <a:t>) kritika teorie </a:t>
            </a:r>
            <a:r>
              <a:rPr lang="cs-CZ" sz="3600" dirty="0" err="1" smtClean="0"/>
              <a:t>efektivnostních</a:t>
            </a:r>
            <a:r>
              <a:rPr lang="cs-CZ" sz="3600" dirty="0" smtClean="0"/>
              <a:t>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Různé druhy odměňovacích schémat motivují pracovníky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Turnaj, kontrakt s odloženou kompenzací, úkolová mzda, atd.,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šechny jsou kompatibilní s konkurenční rovnováhou trhu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také motivují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Firma, která je bude platit, bude mít příliš mnoho uchazečů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enastává konkurenční rovnováha, vytváří se nedobrovolná nezaměstnanost a duální trh práce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Tady ten příběh ale končit nemusí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Uchazeči mají motivaci </a:t>
            </a:r>
            <a:r>
              <a:rPr lang="cs-CZ" dirty="0" err="1" smtClean="0"/>
              <a:t>kredibilně</a:t>
            </a:r>
            <a:r>
              <a:rPr lang="cs-CZ" dirty="0" smtClean="0"/>
              <a:t> slíbit </a:t>
            </a:r>
            <a:r>
              <a:rPr lang="cs-CZ" dirty="0" err="1" smtClean="0"/>
              <a:t>neulejvání</a:t>
            </a:r>
            <a:r>
              <a:rPr lang="cs-CZ" dirty="0" smtClean="0"/>
              <a:t>, </a:t>
            </a:r>
            <a:r>
              <a:rPr lang="cs-CZ" dirty="0"/>
              <a:t>m</a:t>
            </a:r>
            <a:r>
              <a:rPr lang="cs-CZ" dirty="0" smtClean="0"/>
              <a:t>ohou firmě nabídnout dluhopis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je firma vyhodí kvůli </a:t>
            </a:r>
            <a:r>
              <a:rPr lang="cs-CZ" dirty="0" err="1" smtClean="0"/>
              <a:t>ulejvání</a:t>
            </a:r>
            <a:r>
              <a:rPr lang="cs-CZ" dirty="0" smtClean="0"/>
              <a:t>, firma si nechá dluhopis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vše v pořádku, firma zaměstnanci při odchodu do důchodu vrátí dluhopis + úroky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sice zřídka emitují dluhopisy, nicméně kontrakt s odloženou kompenzací plní tu stejnou roli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Důsledkem by měl být vyrovnávací proces na duálním trhu práce a odstranění nedobrovolné nezaměstnanosti =</a:t>
            </a:r>
            <a:r>
              <a:rPr lang="en-US" dirty="0" smtClean="0"/>
              <a:t>&gt;</a:t>
            </a:r>
            <a:r>
              <a:rPr lang="cs-CZ" dirty="0" smtClean="0"/>
              <a:t> model </a:t>
            </a:r>
            <a:r>
              <a:rPr lang="cs-CZ" dirty="0" err="1" smtClean="0"/>
              <a:t>efektivnostních</a:t>
            </a:r>
            <a:r>
              <a:rPr lang="cs-CZ" dirty="0" smtClean="0"/>
              <a:t> mezd by se v dlouhém období měl sám od sebe zhroutit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Ohledně teorie </a:t>
            </a:r>
            <a:r>
              <a:rPr lang="cs-CZ" dirty="0" err="1" smtClean="0"/>
              <a:t>efektivnostních</a:t>
            </a:r>
            <a:r>
              <a:rPr lang="cs-CZ" dirty="0" smtClean="0"/>
              <a:t> mezd a dluhopisové (</a:t>
            </a:r>
            <a:r>
              <a:rPr lang="cs-CZ" dirty="0" err="1" smtClean="0"/>
              <a:t>bonding</a:t>
            </a:r>
            <a:r>
              <a:rPr lang="cs-CZ" dirty="0" smtClean="0"/>
              <a:t>) kritiky neexistuje mezi ekonomy shoda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5" y="990600"/>
            <a:ext cx="9144000" cy="684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Úkolová 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Úkolová mzda </a:t>
            </a:r>
            <a:r>
              <a:rPr lang="cs-CZ" dirty="0" smtClean="0">
                <a:cs typeface="Times New Roman" pitchFamily="18" charset="0"/>
              </a:rPr>
              <a:t>znamená, že pracovník je placen na základě výkonu, tj. kolik jednotek produkce vyrobí.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Firmy využívají úkolovou mzdu, pokud je snadné (nenákladné) monitorovat výkon pracovníků.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Tento systém přitahuje nejvíce schopné pracovníky a motivuje k velkému úsilí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Úkolová mzda a pracovní úsilí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84242" y="2043957"/>
            <a:ext cx="4576325" cy="4315072"/>
            <a:chOff x="3930" y="1603"/>
            <a:chExt cx="5026" cy="4597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flipV="1">
              <a:off x="4990" y="2752"/>
              <a:ext cx="1441" cy="24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4200" y="4014"/>
              <a:ext cx="415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4200" y="5818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3930" y="1603"/>
              <a:ext cx="97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5" name="Rectangle 10"/>
            <p:cNvSpPr>
              <a:spLocks noChangeArrowheads="1"/>
            </p:cNvSpPr>
            <p:nvPr/>
          </p:nvSpPr>
          <p:spPr bwMode="auto">
            <a:xfrm>
              <a:off x="5580" y="581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564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V="1">
              <a:off x="6630" y="2846"/>
              <a:ext cx="1456" cy="252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3"/>
            <p:cNvSpPr>
              <a:spLocks noChangeArrowheads="1"/>
            </p:cNvSpPr>
            <p:nvPr/>
          </p:nvSpPr>
          <p:spPr bwMode="auto">
            <a:xfrm>
              <a:off x="735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>
              <a:off x="5700" y="4016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7395" y="4031"/>
              <a:ext cx="1" cy="17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3990" y="3853"/>
              <a:ext cx="36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7973" y="5869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7215" y="580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4" name="Rectangle 19"/>
            <p:cNvSpPr>
              <a:spLocks noChangeArrowheads="1"/>
            </p:cNvSpPr>
            <p:nvPr/>
          </p:nvSpPr>
          <p:spPr bwMode="auto">
            <a:xfrm>
              <a:off x="8445" y="3806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</a:p>
          </p:txBody>
        </p:sp>
        <p:sp>
          <p:nvSpPr>
            <p:cNvPr id="31765" name="Rectangle 20"/>
            <p:cNvSpPr>
              <a:spLocks noChangeArrowheads="1"/>
            </p:cNvSpPr>
            <p:nvPr/>
          </p:nvSpPr>
          <p:spPr bwMode="auto">
            <a:xfrm>
              <a:off x="6510" y="2471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</a:p>
          </p:txBody>
        </p:sp>
        <p:sp>
          <p:nvSpPr>
            <p:cNvPr id="31766" name="Rectangle 21"/>
            <p:cNvSpPr>
              <a:spLocks noChangeArrowheads="1"/>
            </p:cNvSpPr>
            <p:nvPr/>
          </p:nvSpPr>
          <p:spPr bwMode="auto">
            <a:xfrm>
              <a:off x="8115" y="2486"/>
              <a:ext cx="84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47" name="Rectangle 22"/>
          <p:cNvSpPr>
            <a:spLocks noChangeArrowheads="1"/>
          </p:cNvSpPr>
          <p:nvPr/>
        </p:nvSpPr>
        <p:spPr bwMode="auto">
          <a:xfrm>
            <a:off x="4782577" y="1724532"/>
            <a:ext cx="420902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Úkolová mzda je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dolar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takže mezní příjem pracovníka z vyrobení dodatečné jednotky produkce je roven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má záporný užitek z produkování výrobků, což znázorňuje rostoucí křivka </a:t>
            </a: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mezních nákladů úsilí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si vybere takovou úroveň úsilí, u které se mezní náklad rovná meznímu příjmu, čili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jednotek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chopnější pracovníci čelí nižším mezním nákladům a díky tomu produkují více.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Časová </a:t>
            </a:r>
            <a:r>
              <a:rPr lang="cs-CZ" dirty="0">
                <a:cs typeface="Times New Roman" pitchFamily="18" charset="0"/>
              </a:rPr>
              <a:t>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067800" cy="39925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Časová mzda </a:t>
            </a:r>
            <a:r>
              <a:rPr lang="cs-CZ" dirty="0" smtClean="0"/>
              <a:t>znamená, že pracovníkovi je placena fixní částka za časovou jednotku, během které pracuje, jako například hodinová mzda.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 se používá v případech, kdy je pro firmu nemožné nebo příliš nákladné sledovat přesně výkon jednotlivých pracovníků.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Časová mzda a pracovní úsilí</a:t>
            </a:r>
            <a:endParaRPr lang="en-US" sz="46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Předpokládáme, že firma nedokáže přesně pozorovat výkon jednotlivých pracovníků.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Předpokládejme ale, že existuje nějaká minimální úroveň produkce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cs-CZ" b="0" i="0" dirty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cs-CZ" dirty="0" smtClean="0"/>
                  <a:t> kterou firma dokáže pozorovat.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Jestli pracovník přišel do práce, atd.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Pokud pracovník nesplní tuto úroveň, bude vyhozen.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Každý pracovník bude produkovat přesně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dirty="0" smtClean="0"/>
                  <a:t> a ne víc.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Vyšší úroveň produkce je pro pracovníka nákladná (co se týče úsilí) a neexistuje žádná finanční motivace, aby produkoval víc než minimum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000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  <a:blipFill rotWithShape="0">
                <a:blip r:embed="rId2"/>
                <a:stretch>
                  <a:fillRect l="-867" t="-267" r="-400" b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21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797" y="685801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cs typeface="Times New Roman" pitchFamily="18" charset="0"/>
              </a:rPr>
              <a:t>vs</a:t>
            </a:r>
            <a:r>
              <a:rPr lang="cs-CZ" sz="4400" dirty="0" smtClean="0">
                <a:cs typeface="Times New Roman" pitchFamily="18" charset="0"/>
              </a:rPr>
              <a:t> časová mzda</a:t>
            </a:r>
            <a:endParaRPr lang="en-US" sz="4400" dirty="0"/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90791" y="2338805"/>
            <a:ext cx="3992549" cy="3812213"/>
            <a:chOff x="3794" y="1633"/>
            <a:chExt cx="5774" cy="4666"/>
          </a:xfrm>
        </p:grpSpPr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 flipV="1">
              <a:off x="4680" y="2311"/>
              <a:ext cx="3825" cy="3315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4200" y="5834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3915" y="1633"/>
              <a:ext cx="751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žitek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02" name="Rectangle 9"/>
                <p:cNvSpPr>
                  <a:spLocks noChangeArrowheads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80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586" t="-12500" r="-20690" b="-145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8184" y="5460"/>
              <a:ext cx="125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Schopnosti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7558" y="1798"/>
              <a:ext cx="201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racovníci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 s úkolovou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7666" y="3755"/>
              <a:ext cx="1793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Pracovníci s časovou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4800" y="4396"/>
              <a:ext cx="1" cy="1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7635" y="3012"/>
              <a:ext cx="1" cy="28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6716" y="5893"/>
              <a:ext cx="142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4305" y="5847"/>
              <a:ext cx="138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6090" y="4437"/>
              <a:ext cx="1" cy="14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Oval 18"/>
            <p:cNvSpPr>
              <a:spLocks noChangeArrowheads="1"/>
            </p:cNvSpPr>
            <p:nvPr/>
          </p:nvSpPr>
          <p:spPr bwMode="auto">
            <a:xfrm>
              <a:off x="7575" y="2992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6030" y="5838"/>
              <a:ext cx="31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4200" y="4386"/>
              <a:ext cx="37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4121716" y="2304159"/>
            <a:ext cx="50222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časové mzdě budou všichni pracovníci, bez ohledu na své schopnosti, vynakládat stejné minimální úsilí.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úkolové mzdě budou schopnější pracovníci produkovat víc (mají nižší mezní náklady úsilí) a budou mít vyšší výdělek a tedy i užitek.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s více než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jednotkami schopností si vyberou práci s úkolovou mzdou a ti méně schopní si vyberou práci s časovou mzdou. </a:t>
            </a:r>
            <a:endParaRPr lang="en-US" sz="2400" dirty="0">
              <a:solidFill>
                <a:srgbClr val="275093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20352" y="4559791"/>
            <a:ext cx="83668" cy="98859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2172&quot;&gt;&lt;/object&gt;&lt;object type=&quot;2&quot; unique_id=&quot;12173&quot;&gt;&lt;object type=&quot;3&quot; unique_id=&quot;12174&quot;&gt;&lt;property id=&quot;20148&quot; value=&quot;5&quot;/&gt;&lt;property id=&quot;20300&quot; value=&quot;Slide 1 - &amp;quot;CHAPTER 11&amp;quot;&quot;/&gt;&lt;property id=&quot;20307&quot; value=&quot;261&quot;/&gt;&lt;/object&gt;&lt;object type=&quot;3&quot; unique_id=&quot;12175&quot;&gt;&lt;property id=&quot;20148&quot; value=&quot;5&quot;/&gt;&lt;property id=&quot;20300&quot; value=&quot;Slide 2 - &amp;quot;Pay Systems: Piece Rates&amp;quot;&quot;/&gt;&lt;property id=&quot;20307&quot; value=&quot;267&quot;/&gt;&lt;/object&gt;&lt;object type=&quot;3&quot; unique_id=&quot;12176&quot;&gt;&lt;property id=&quot;20148&quot; value=&quot;5&quot;/&gt;&lt;property id=&quot;20300&quot; value=&quot;Slide 3 - &amp;quot;Pay Systems: Piece Rates&amp;quot;&quot;/&gt;&lt;property id=&quot;20307&quot; value=&quot;281&quot;/&gt;&lt;/object&gt;&lt;object type=&quot;3&quot; unique_id=&quot;12177&quot;&gt;&lt;property id=&quot;20148&quot; value=&quot;5&quot;/&gt;&lt;property id=&quot;20300&quot; value=&quot;Slide 4 - &amp;quot;The Allocation of Effort by Piece-Rate Workers&amp;quot;&quot;/&gt;&lt;property id=&quot;20307&quot; value=&quot;268&quot;/&gt;&lt;/object&gt;&lt;object type=&quot;3&quot; unique_id=&quot;12178&quot;&gt;&lt;property id=&quot;20148&quot; value=&quot;5&quot;/&gt;&lt;property id=&quot;20300&quot; value=&quot;Slide 5 - &amp;quot;Pay Systems: Time Rates&amp;quot;&quot;/&gt;&lt;property id=&quot;20307&quot; value=&quot;269&quot;/&gt;&lt;/object&gt;&lt;object type=&quot;3&quot; unique_id=&quot;12179&quot;&gt;&lt;property id=&quot;20148&quot; value=&quot;5&quot;/&gt;&lt;property id=&quot;20300&quot; value=&quot;Slide 6 - &amp;quot;Effort and Ability of Workers in Piece-Rate and Time-Rate Jobs&amp;quot;&quot;/&gt;&lt;property id=&quot;20307&quot; value=&quot;270&quot;/&gt;&lt;/object&gt;&lt;object type=&quot;3&quot; unique_id=&quot;12180&quot;&gt;&lt;property id=&quot;20148&quot; value=&quot;5&quot;/&gt;&lt;property id=&quot;20300&quot; value=&quot;Slide 7 - &amp;quot;Bonuses, Profit-sharing, and&amp;#x0D;&amp;#x0A;Team Incentives&amp;quot;&quot;/&gt;&lt;property id=&quot;20307&quot; value=&quot;271&quot;/&gt;&lt;/object&gt;&lt;object type=&quot;3&quot; unique_id=&quot;12181&quot;&gt;&lt;property id=&quot;20148&quot; value=&quot;5&quot;/&gt;&lt;property id=&quot;20300&quot; value=&quot;Slide 8 - &amp;quot;Tournaments&amp;quot;&quot;/&gt;&lt;property id=&quot;20307&quot; value=&quot;272&quot;/&gt;&lt;/object&gt;&lt;object type=&quot;3&quot; unique_id=&quot;12182&quot;&gt;&lt;property id=&quot;20148&quot; value=&quot;5&quot;/&gt;&lt;property id=&quot;20300&quot; value=&quot;Slide 9 - &amp;quot;The Allocation of Effort&amp;#x0D;&amp;#x0A;in a Tournament&amp;quot;&quot;/&gt;&lt;property id=&quot;20307&quot; value=&quot;273&quot;/&gt;&lt;/object&gt;&lt;object type=&quot;3&quot; unique_id=&quot;12183&quot;&gt;&lt;property id=&quot;20148&quot; value=&quot;5&quot;/&gt;&lt;property id=&quot;20300&quot; value=&quot;Slide 10 - &amp;quot;Policy Application: Compensation of CEOs&amp;quot;&quot;/&gt;&lt;property id=&quot;20307&quot; value=&quot;274&quot;/&gt;&lt;/object&gt;&lt;object type=&quot;3&quot; unique_id=&quot;12184&quot;&gt;&lt;property id=&quot;20148&quot; value=&quot;5&quot;/&gt;&lt;property id=&quot;20300&quot; value=&quot;Slide 11 - &amp;quot;Work Incentives and&amp;#x0D;&amp;#x0A;Delayed Compensation&amp;quot;&quot;/&gt;&lt;property id=&quot;20307&quot; value=&quot;275&quot;/&gt;&lt;/object&gt;&lt;object type=&quot;3&quot; unique_id=&quot;12185&quot;&gt;&lt;property id=&quot;20148&quot; value=&quot;5&quot;/&gt;&lt;property id=&quot;20300&quot; value=&quot;Slide 12 - &amp;quot;Indifference Between a Constant Wage and Upward-Sloping Age-Earning Profile&amp;quot;&quot;/&gt;&lt;property id=&quot;20307&quot; value=&quot;276&quot;/&gt;&lt;/object&gt;&lt;object type=&quot;3&quot; unique_id=&quot;12186&quot;&gt;&lt;property id=&quot;20148&quot; value=&quot;5&quot;/&gt;&lt;property id=&quot;20300&quot; value=&quot;Slide 13 - &amp;quot;Efficiency Wages&amp;quot;&quot;/&gt;&lt;property id=&quot;20307&quot; value=&quot;277&quot;/&gt;&lt;/object&gt;&lt;object type=&quot;3&quot; unique_id=&quot;12187&quot;&gt;&lt;property id=&quot;20148&quot; value=&quot;5&quot;/&gt;&lt;property id=&quot;20300&quot; value=&quot;Slide 14 - &amp;quot;The Determination of&amp;#x0D;&amp;#x0A;the Efficiency Wage&amp;quot;&quot;/&gt;&lt;property id=&quot;20307&quot; value=&quot;278&quot;/&gt;&lt;/object&gt;&lt;object type=&quot;3&quot; unique_id=&quot;12188&quot;&gt;&lt;property id=&quot;20148&quot; value=&quot;5&quot;/&gt;&lt;property id=&quot;20300&quot; value=&quot;Slide 15 - &amp;quot;Why Is There a Link between Wages and Productivity?&amp;quot;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3406</Words>
  <Application>Microsoft Office PowerPoint</Application>
  <PresentationFormat>Předvádění na obrazovce (4:3)</PresentationFormat>
  <Paragraphs>322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1_BORJAS6E</vt:lpstr>
      <vt:lpstr>2_BORJAS6E</vt:lpstr>
      <vt:lpstr>Kapitola 11</vt:lpstr>
      <vt:lpstr>Úvod</vt:lpstr>
      <vt:lpstr>O čem se dnes budeme bavit</vt:lpstr>
      <vt:lpstr>Základní předpoklady</vt:lpstr>
      <vt:lpstr>Úkolová mzda</vt:lpstr>
      <vt:lpstr>Úkolová mzda a pracovní úsilí</vt:lpstr>
      <vt:lpstr>Časová mzda</vt:lpstr>
      <vt:lpstr>Časová mzda a pracovní úsilí</vt:lpstr>
      <vt:lpstr>Úsilí a schopnosti pracovníků: úkolová vs časová mzda</vt:lpstr>
      <vt:lpstr>Úsilí a schopnosti pracovníků: úkolová vs časová mzda</vt:lpstr>
      <vt:lpstr>Automobilová skla a úkolová mzda</vt:lpstr>
      <vt:lpstr>Úkolová mzdy - výhody</vt:lpstr>
      <vt:lpstr>Nevýhody úkolové mzdy</vt:lpstr>
      <vt:lpstr>Nevýhody úkolové mzdy</vt:lpstr>
      <vt:lpstr>Nevýhody úkolové mzdy</vt:lpstr>
      <vt:lpstr>Ratchet efekt a úkolová mzda</vt:lpstr>
      <vt:lpstr>Bonusy, sdílení zisku a týmová spolupráce</vt:lpstr>
      <vt:lpstr>Continental Airlines a motivační odměny </vt:lpstr>
      <vt:lpstr>Continental Airlines a motivační odměny</vt:lpstr>
      <vt:lpstr>Turnaj</vt:lpstr>
      <vt:lpstr>Turnaj - soutěž o povýšení</vt:lpstr>
      <vt:lpstr>Turnaj a pracovní úsilí</vt:lpstr>
      <vt:lpstr>Turnaje a úsilí: empirie</vt:lpstr>
      <vt:lpstr>Nevýhody turnaje</vt:lpstr>
      <vt:lpstr>Odměny vrcholových manažerů (CEOs): principal-agent problém </vt:lpstr>
      <vt:lpstr>Odměny vrcholových manažerů (CEOs): principal-agent problém </vt:lpstr>
      <vt:lpstr>Prezentace aplikace PowerPoint</vt:lpstr>
      <vt:lpstr>Jsou muži více soutěživí?</vt:lpstr>
      <vt:lpstr>Kolik stojí vaše duše?</vt:lpstr>
      <vt:lpstr>Kontrakt s odloženou kompenzací</vt:lpstr>
      <vt:lpstr>Indiferentnost pracovníka mezi konstantní mzdou a rostoucím věkově-výdělkovým profilem</vt:lpstr>
      <vt:lpstr>Kontrakt s odloženou kompenzací</vt:lpstr>
      <vt:lpstr>Kontrakt s odloženou kompenzací</vt:lpstr>
      <vt:lpstr>Efektivnostní mzdy</vt:lpstr>
      <vt:lpstr>Určení efektivnostní mzdy</vt:lpstr>
      <vt:lpstr>Proč existuje pozitivní vztah mezi mzdami  a produktivitou práce?</vt:lpstr>
      <vt:lpstr>Proč existuje pozitivní vztah mezi mzdami  a produktivitou práce?</vt:lpstr>
      <vt:lpstr>Evidence o efektivních mzdách</vt:lpstr>
      <vt:lpstr>Evidence o efektivních mzdách</vt:lpstr>
      <vt:lpstr>Henry Ford a efektivnostní mzdy</vt:lpstr>
      <vt:lpstr>Henry Ford a efektivnostní mzdy</vt:lpstr>
      <vt:lpstr>Efektivnostní mzdy a meziodvětvové mzdové rozdíly</vt:lpstr>
      <vt:lpstr>Prezentace aplikace PowerPoint</vt:lpstr>
      <vt:lpstr>Efektivnostní mzdy a meziodvětvové mzdové rozdíly</vt:lpstr>
      <vt:lpstr>Dluhopisová (bonding) kritika teorie efektivnostních mezd</vt:lpstr>
      <vt:lpstr>Dluhopisová (bonding) kritika teorie efektivnostních mezd</vt:lpstr>
      <vt:lpstr>Dluhopisová (bonding) kritika teorie efektivnostních mezd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/>
  <cp:lastModifiedBy/>
  <cp:revision>4</cp:revision>
  <dcterms:created xsi:type="dcterms:W3CDTF">2010-02-01T21:33:28Z</dcterms:created>
  <dcterms:modified xsi:type="dcterms:W3CDTF">2016-05-09T14:42:05Z</dcterms:modified>
</cp:coreProperties>
</file>