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320" r:id="rId3"/>
    <p:sldId id="321" r:id="rId4"/>
    <p:sldId id="322" r:id="rId5"/>
    <p:sldId id="323" r:id="rId6"/>
    <p:sldId id="324" r:id="rId7"/>
    <p:sldId id="325" r:id="rId8"/>
    <p:sldId id="317" r:id="rId9"/>
    <p:sldId id="332" r:id="rId10"/>
    <p:sldId id="326" r:id="rId11"/>
    <p:sldId id="337" r:id="rId12"/>
    <p:sldId id="327" r:id="rId13"/>
    <p:sldId id="329" r:id="rId14"/>
    <p:sldId id="330" r:id="rId15"/>
    <p:sldId id="334" r:id="rId16"/>
    <p:sldId id="333" r:id="rId17"/>
    <p:sldId id="302" r:id="rId18"/>
    <p:sldId id="304" r:id="rId19"/>
    <p:sldId id="286" r:id="rId20"/>
    <p:sldId id="306" r:id="rId21"/>
    <p:sldId id="288" r:id="rId22"/>
    <p:sldId id="305" r:id="rId23"/>
    <p:sldId id="298" r:id="rId24"/>
    <p:sldId id="271" r:id="rId25"/>
  </p:sldIdLst>
  <p:sldSz cx="9144000" cy="6858000" type="screen4x3"/>
  <p:notesSz cx="7010400" cy="9296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3" autoAdjust="0"/>
    <p:restoredTop sz="94660"/>
  </p:normalViewPr>
  <p:slideViewPr>
    <p:cSldViewPr>
      <p:cViewPr>
        <p:scale>
          <a:sx n="109" d="100"/>
          <a:sy n="109" d="100"/>
        </p:scale>
        <p:origin x="-9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59430-CA83-4707-80EC-1A1F8F3C2D27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9E7EE-A47E-46A1-897D-29E3BB927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94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82A190-1ADE-46AB-9572-3CF22C6656C8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7B6847-7065-4E09-9D65-9E4A24654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46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B6847-7065-4E09-9D65-9E4A24654C3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712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C3D52-4F0E-49C1-A4CF-04DF07208C1B}" type="datetimeFigureOut">
              <a:rPr lang="cs-CZ" smtClean="0"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8BF28-9EF9-42E5-B079-1D3DE6424636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b="5113"/>
          <a:stretch/>
        </p:blipFill>
        <p:spPr>
          <a:xfrm>
            <a:off x="0" y="836712"/>
            <a:ext cx="9144000" cy="5328592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673424" y="3645024"/>
            <a:ext cx="5797152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 smtClean="0">
                <a:solidFill>
                  <a:schemeClr val="tx2"/>
                </a:solidFill>
              </a:rPr>
              <a:t>CCRJM</a:t>
            </a:r>
          </a:p>
          <a:p>
            <a:pPr algn="ctr"/>
            <a:r>
              <a:rPr lang="cs-CZ" sz="6000" b="1" dirty="0" err="1" smtClean="0">
                <a:solidFill>
                  <a:schemeClr val="tx2"/>
                </a:solidFill>
              </a:rPr>
              <a:t>Press</a:t>
            </a:r>
            <a:r>
              <a:rPr lang="cs-CZ" sz="6000" b="1" dirty="0" smtClean="0">
                <a:solidFill>
                  <a:schemeClr val="tx2"/>
                </a:solidFill>
              </a:rPr>
              <a:t>/FAM </a:t>
            </a:r>
            <a:r>
              <a:rPr lang="cs-CZ" sz="6000" b="1" dirty="0" err="1" smtClean="0">
                <a:solidFill>
                  <a:schemeClr val="tx2"/>
                </a:solidFill>
              </a:rPr>
              <a:t>Tripy</a:t>
            </a:r>
            <a:endParaRPr lang="cs-CZ" sz="6000" b="1" dirty="0" smtClean="0">
              <a:solidFill>
                <a:schemeClr val="tx2"/>
              </a:solidFill>
            </a:endParaRPr>
          </a:p>
          <a:p>
            <a:pPr algn="just"/>
            <a:r>
              <a:rPr lang="cs-CZ" sz="2400" dirty="0" smtClean="0">
                <a:solidFill>
                  <a:schemeClr val="tx2"/>
                </a:solidFill>
              </a:rPr>
              <a:t>Petr Ryšánek			          23.3.2017</a:t>
            </a:r>
            <a:endParaRPr lang="cs-CZ" sz="1100" dirty="0">
              <a:solidFill>
                <a:schemeClr val="tx2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15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01" y="2349"/>
            <a:ext cx="1767031" cy="77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28678" name="Picture 4" descr="D:\logo_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8682" name="TextovéPole 16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FFFFFF"/>
                </a:solidFill>
              </a:rPr>
              <a:t>PŘÍPRAVA </a:t>
            </a:r>
            <a:r>
              <a:rPr lang="cs-CZ" altLang="cs-CZ" b="1" dirty="0" err="1" smtClean="0">
                <a:solidFill>
                  <a:srgbClr val="FFFFFF"/>
                </a:solidFill>
              </a:rPr>
              <a:t>Press</a:t>
            </a:r>
            <a:r>
              <a:rPr lang="cs-CZ" altLang="cs-CZ" b="1" dirty="0" smtClean="0">
                <a:solidFill>
                  <a:srgbClr val="FFFFFF"/>
                </a:solidFill>
              </a:rPr>
              <a:t>/FAM</a:t>
            </a:r>
            <a:endParaRPr lang="cs-CZ" altLang="cs-CZ" b="1" dirty="0">
              <a:solidFill>
                <a:srgbClr val="FFFFFF"/>
              </a:solidFill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0" y="764704"/>
            <a:ext cx="8377238" cy="3382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 b="1" dirty="0" smtClean="0">
                <a:solidFill>
                  <a:schemeClr val="tx1"/>
                </a:solidFill>
              </a:rPr>
              <a:t>PROGRAM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Cíl/zaměření </a:t>
            </a:r>
            <a:r>
              <a:rPr lang="cs-CZ" sz="2600" dirty="0" err="1" smtClean="0">
                <a:solidFill>
                  <a:schemeClr val="tx1"/>
                </a:solidFill>
              </a:rPr>
              <a:t>tripu</a:t>
            </a:r>
            <a:r>
              <a:rPr lang="cs-CZ" sz="2600" dirty="0" smtClean="0">
                <a:solidFill>
                  <a:schemeClr val="tx1"/>
                </a:solidFill>
              </a:rPr>
              <a:t>/struktura účastníků</a:t>
            </a:r>
            <a:endParaRPr lang="cs-CZ" sz="26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Významnost </a:t>
            </a:r>
            <a:r>
              <a:rPr lang="cs-CZ" sz="2600" dirty="0">
                <a:solidFill>
                  <a:schemeClr val="tx1"/>
                </a:solidFill>
              </a:rPr>
              <a:t>média/CK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Zajímavý </a:t>
            </a:r>
            <a:r>
              <a:rPr lang="cs-CZ" sz="2600" dirty="0">
                <a:solidFill>
                  <a:schemeClr val="tx1"/>
                </a:solidFill>
              </a:rPr>
              <a:t>itinerář – ABC</a:t>
            </a:r>
            <a:r>
              <a:rPr lang="cs-CZ" sz="2600" dirty="0" smtClean="0">
                <a:solidFill>
                  <a:schemeClr val="tx1"/>
                </a:solidFill>
              </a:rPr>
              <a:t>!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solidFill>
                  <a:schemeClr val="tx1"/>
                </a:solidFill>
              </a:rPr>
              <a:t>Kombinace a vyvážení </a:t>
            </a:r>
            <a:r>
              <a:rPr lang="cs-CZ" sz="2600" dirty="0" smtClean="0">
                <a:solidFill>
                  <a:schemeClr val="tx1"/>
                </a:solidFill>
              </a:rPr>
              <a:t>aktivit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Společenské události (hody, vinobraní, Moto GP)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WOW efekt</a:t>
            </a:r>
            <a:endParaRPr lang="cs-CZ" sz="2600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 b="1" dirty="0" smtClean="0">
                <a:solidFill>
                  <a:schemeClr val="tx1"/>
                </a:solidFill>
              </a:rPr>
              <a:t>ROZPOČET</a:t>
            </a:r>
          </a:p>
          <a:p>
            <a:pPr marL="457200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Stanovení nákladů, možnost </a:t>
            </a:r>
            <a:r>
              <a:rPr lang="cs-CZ" sz="2600" dirty="0">
                <a:solidFill>
                  <a:schemeClr val="tx1"/>
                </a:solidFill>
              </a:rPr>
              <a:t>b</a:t>
            </a:r>
            <a:r>
              <a:rPr lang="cs-CZ" sz="2600" dirty="0" smtClean="0">
                <a:solidFill>
                  <a:schemeClr val="tx1"/>
                </a:solidFill>
              </a:rPr>
              <a:t>arteru</a:t>
            </a:r>
            <a:endParaRPr lang="cs-CZ" sz="2600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 b="1" dirty="0" smtClean="0">
                <a:solidFill>
                  <a:schemeClr val="tx1"/>
                </a:solidFill>
              </a:rPr>
              <a:t>AKVIZICE ÚČASTNÍKŮ</a:t>
            </a: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 b="1" dirty="0" smtClean="0">
                <a:solidFill>
                  <a:schemeClr val="tx1"/>
                </a:solidFill>
              </a:rPr>
              <a:t>SPOLUPRÁCE A KOMUNIKACE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Rezervace služeb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Spolupráce </a:t>
            </a:r>
            <a:r>
              <a:rPr lang="cs-CZ" sz="2600" dirty="0">
                <a:solidFill>
                  <a:schemeClr val="tx1"/>
                </a:solidFill>
              </a:rPr>
              <a:t>s dalšími organizacemi v regionu</a:t>
            </a: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 b="1" dirty="0" smtClean="0">
                <a:solidFill>
                  <a:schemeClr val="tx1"/>
                </a:solidFill>
              </a:rPr>
              <a:t>WELCOME PACK</a:t>
            </a:r>
            <a:endParaRPr lang="cs-CZ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28678" name="Picture 4" descr="D:\logo_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8682" name="TextovéPole 16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FFFFFF"/>
                </a:solidFill>
              </a:rPr>
              <a:t>NÁKLADY </a:t>
            </a:r>
            <a:r>
              <a:rPr lang="cs-CZ" altLang="cs-CZ" b="1" dirty="0" err="1" smtClean="0">
                <a:solidFill>
                  <a:srgbClr val="FFFFFF"/>
                </a:solidFill>
              </a:rPr>
              <a:t>Press</a:t>
            </a:r>
            <a:r>
              <a:rPr lang="cs-CZ" altLang="cs-CZ" b="1" dirty="0" smtClean="0">
                <a:solidFill>
                  <a:srgbClr val="FFFFFF"/>
                </a:solidFill>
              </a:rPr>
              <a:t>/FAM</a:t>
            </a:r>
            <a:endParaRPr lang="cs-CZ" altLang="cs-CZ" b="1" dirty="0">
              <a:solidFill>
                <a:srgbClr val="FFFFFF"/>
              </a:solidFill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0" y="836712"/>
            <a:ext cx="8377238" cy="3382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Ubytování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Doprava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Průvodce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Stravování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Jídlo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Ubytování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Další náklady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65174"/>
            <a:ext cx="3822171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1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28678" name="Picture 4" descr="D:\logo_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8682" name="TextovéPole 16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FFFFFF"/>
                </a:solidFill>
              </a:rPr>
              <a:t>AKVIZICE ÚČASTNÍKŮ</a:t>
            </a:r>
            <a:endParaRPr lang="cs-CZ" altLang="cs-CZ" b="1" dirty="0">
              <a:solidFill>
                <a:srgbClr val="FFFFFF"/>
              </a:solidFill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0" y="1125538"/>
            <a:ext cx="3707904" cy="3382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CzechTourism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ZZ CzechTourism</a:t>
            </a:r>
          </a:p>
          <a:p>
            <a:pPr marL="457200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600" dirty="0">
                <a:solidFill>
                  <a:schemeClr val="tx1"/>
                </a:solidFill>
              </a:rPr>
              <a:t>Vyhledávání </a:t>
            </a:r>
            <a:r>
              <a:rPr lang="cs-CZ" sz="2600" dirty="0" smtClean="0">
                <a:solidFill>
                  <a:schemeClr val="tx1"/>
                </a:solidFill>
              </a:rPr>
              <a:t>účastníků</a:t>
            </a:r>
            <a:endParaRPr lang="cs-CZ" sz="2200" dirty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Zájem od novinářů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PR agentura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600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sz="2600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64704"/>
            <a:ext cx="5429746" cy="54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28678" name="Picture 4" descr="D:\logo_t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8682" name="TextovéPole 16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FFFFFF"/>
                </a:solidFill>
              </a:rPr>
              <a:t>PRŮBĚH TRIPU</a:t>
            </a:r>
            <a:endParaRPr lang="cs-CZ" altLang="cs-CZ" b="1" dirty="0">
              <a:solidFill>
                <a:srgbClr val="FFFFFF"/>
              </a:solidFill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0" y="980728"/>
            <a:ext cx="8377238" cy="3382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Živý organismus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Sledování itineráře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Při zdržení kontaktovat další navštívená místa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Maximálně se soustředit na spokojenost účastníků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Faktor herectví, improvizace</a:t>
            </a: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600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1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28678" name="Picture 4" descr="D:\logo_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8682" name="TextovéPole 16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FFFFFF"/>
                </a:solidFill>
              </a:rPr>
              <a:t>UKONČENÍ TRIPU</a:t>
            </a:r>
            <a:endParaRPr lang="cs-CZ" altLang="cs-CZ" b="1" dirty="0">
              <a:solidFill>
                <a:srgbClr val="FFFFFF"/>
              </a:solidFill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0" y="1630214"/>
            <a:ext cx="4057004" cy="3382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Zjištění </a:t>
            </a:r>
            <a:r>
              <a:rPr lang="cs-CZ" sz="2600" dirty="0">
                <a:solidFill>
                  <a:schemeClr val="tx1"/>
                </a:solidFill>
              </a:rPr>
              <a:t>spokojenosti účastníků</a:t>
            </a:r>
          </a:p>
          <a:p>
            <a:pPr marL="457200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Rozeslání výstupů a kontaktů</a:t>
            </a:r>
            <a:endParaRPr lang="cs-CZ" sz="2600" dirty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Finance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Poděkování dodavatelům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Monitoring dopadu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600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sz="2600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004" y="862285"/>
            <a:ext cx="5086995" cy="52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9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5152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MONITORING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>
          <a:xfrm>
            <a:off x="35496" y="1556792"/>
            <a:ext cx="5184576" cy="345638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Kvantitativní kritéria</a:t>
            </a:r>
          </a:p>
          <a:p>
            <a:pPr marL="914400" lvl="1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tx1"/>
                </a:solidFill>
              </a:rPr>
              <a:t>počet a délky výstupů</a:t>
            </a:r>
          </a:p>
          <a:p>
            <a:pPr algn="l">
              <a:lnSpc>
                <a:spcPct val="80000"/>
              </a:lnSpc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Kvalitativní kritéria</a:t>
            </a:r>
          </a:p>
          <a:p>
            <a:pPr marL="914400" lvl="1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tx1"/>
                </a:solidFill>
              </a:rPr>
              <a:t>obsah sdělení</a:t>
            </a:r>
          </a:p>
          <a:p>
            <a:pPr algn="l">
              <a:lnSpc>
                <a:spcPct val="80000"/>
              </a:lnSpc>
              <a:defRPr/>
            </a:pPr>
            <a:r>
              <a:rPr lang="cs-CZ" sz="2600" dirty="0" err="1" smtClean="0">
                <a:solidFill>
                  <a:schemeClr val="tx1"/>
                </a:solidFill>
              </a:rPr>
              <a:t>Advertising</a:t>
            </a:r>
            <a:r>
              <a:rPr lang="cs-CZ" sz="2600" dirty="0" smtClean="0">
                <a:solidFill>
                  <a:schemeClr val="tx1"/>
                </a:solidFill>
              </a:rPr>
              <a:t> </a:t>
            </a:r>
            <a:r>
              <a:rPr lang="cs-CZ" sz="2600" dirty="0" err="1">
                <a:solidFill>
                  <a:schemeClr val="tx1"/>
                </a:solidFill>
              </a:rPr>
              <a:t>Value</a:t>
            </a:r>
            <a:r>
              <a:rPr lang="cs-CZ" sz="2600" dirty="0">
                <a:solidFill>
                  <a:schemeClr val="tx1"/>
                </a:solidFill>
              </a:rPr>
              <a:t> </a:t>
            </a:r>
            <a:r>
              <a:rPr lang="cs-CZ" sz="2600" dirty="0" err="1" smtClean="0">
                <a:solidFill>
                  <a:schemeClr val="tx1"/>
                </a:solidFill>
              </a:rPr>
              <a:t>Equivalency</a:t>
            </a:r>
            <a:r>
              <a:rPr lang="cs-CZ" sz="2600" dirty="0" smtClean="0">
                <a:solidFill>
                  <a:schemeClr val="tx1"/>
                </a:solidFill>
              </a:rPr>
              <a:t> (AVE)</a:t>
            </a:r>
          </a:p>
          <a:p>
            <a:pPr marL="914400" lvl="1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tx1"/>
                </a:solidFill>
              </a:rPr>
              <a:t>přepočítávání hodnoty redakčního </a:t>
            </a:r>
            <a:r>
              <a:rPr lang="cs-CZ" sz="2200" dirty="0">
                <a:solidFill>
                  <a:schemeClr val="tx1"/>
                </a:solidFill>
              </a:rPr>
              <a:t>prostoru na inzertní hodnotu </a:t>
            </a:r>
            <a:endParaRPr lang="cs-CZ" sz="2200" dirty="0" smtClean="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defRPr/>
            </a:pPr>
            <a:r>
              <a:rPr lang="cs-CZ" sz="2600" dirty="0" err="1" smtClean="0">
                <a:solidFill>
                  <a:schemeClr val="tx1"/>
                </a:solidFill>
              </a:rPr>
              <a:t>Opportunity</a:t>
            </a:r>
            <a:r>
              <a:rPr lang="cs-CZ" sz="2600" dirty="0" smtClean="0">
                <a:solidFill>
                  <a:schemeClr val="tx1"/>
                </a:solidFill>
              </a:rPr>
              <a:t> </a:t>
            </a:r>
            <a:r>
              <a:rPr lang="cs-CZ" sz="2600" dirty="0">
                <a:solidFill>
                  <a:schemeClr val="tx1"/>
                </a:solidFill>
              </a:rPr>
              <a:t>To </a:t>
            </a:r>
            <a:r>
              <a:rPr lang="cs-CZ" sz="2600" dirty="0" err="1">
                <a:solidFill>
                  <a:schemeClr val="tx1"/>
                </a:solidFill>
              </a:rPr>
              <a:t>See</a:t>
            </a:r>
            <a:r>
              <a:rPr lang="cs-CZ" sz="2600" dirty="0">
                <a:solidFill>
                  <a:schemeClr val="tx1"/>
                </a:solidFill>
              </a:rPr>
              <a:t> (</a:t>
            </a:r>
            <a:r>
              <a:rPr lang="cs-CZ" sz="2600" dirty="0" smtClean="0">
                <a:solidFill>
                  <a:schemeClr val="tx1"/>
                </a:solidFill>
              </a:rPr>
              <a:t>OTS)</a:t>
            </a:r>
          </a:p>
          <a:p>
            <a:pPr marL="914400" lvl="1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200" dirty="0" smtClean="0">
                <a:solidFill>
                  <a:schemeClr val="tx1"/>
                </a:solidFill>
              </a:rPr>
              <a:t>průměrná frekvence zásahu</a:t>
            </a:r>
            <a:endParaRPr lang="cs-CZ" sz="2200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220072" y="764704"/>
            <a:ext cx="3883483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7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5152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VÝSTUPY 2016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3163"/>
            <a:ext cx="2794819" cy="3949353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20" y="1702276"/>
            <a:ext cx="2866840" cy="4051126"/>
          </a:xfrm>
          <a:prstGeom prst="rect">
            <a:avLst/>
          </a:prstGeom>
        </p:spPr>
      </p:pic>
      <p:pic>
        <p:nvPicPr>
          <p:cNvPr id="23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32" y="1785295"/>
            <a:ext cx="2749339" cy="388508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0" y="1196752"/>
            <a:ext cx="478802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tx2"/>
                </a:solidFill>
              </a:rPr>
              <a:t>Výstup z korejského </a:t>
            </a:r>
            <a:r>
              <a:rPr lang="cs-CZ" sz="2000" b="1" dirty="0" err="1" smtClean="0">
                <a:solidFill>
                  <a:schemeClr val="tx2"/>
                </a:solidFill>
              </a:rPr>
              <a:t>presstripu</a:t>
            </a:r>
            <a:endParaRPr lang="cs-CZ" sz="2000" b="1" dirty="0">
              <a:solidFill>
                <a:schemeClr val="tx2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0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/>
          <a:stretch/>
        </p:blipFill>
        <p:spPr bwMode="auto">
          <a:xfrm>
            <a:off x="421619" y="908720"/>
            <a:ext cx="379034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0061"/>
            <a:ext cx="1846873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81" y="981024"/>
            <a:ext cx="1900459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77" y="3573016"/>
            <a:ext cx="1913046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b="50000"/>
          <a:stretch/>
        </p:blipFill>
        <p:spPr bwMode="auto">
          <a:xfrm>
            <a:off x="4644008" y="3564061"/>
            <a:ext cx="1908000" cy="137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4644008" y="5589240"/>
            <a:ext cx="450000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 smtClean="0">
                <a:solidFill>
                  <a:schemeClr val="tx2"/>
                </a:solidFill>
              </a:rPr>
              <a:t>Výstup ze španělského </a:t>
            </a:r>
            <a:r>
              <a:rPr lang="cs-CZ" sz="2000" b="1" dirty="0" err="1" smtClean="0">
                <a:solidFill>
                  <a:schemeClr val="tx2"/>
                </a:solidFill>
              </a:rPr>
              <a:t>presstripu</a:t>
            </a:r>
            <a:endParaRPr lang="cs-CZ" sz="2000" b="1" dirty="0">
              <a:solidFill>
                <a:schemeClr val="tx2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5152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VÝSTUPY 2016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0" t="9589" r="40765" b="15600"/>
          <a:stretch/>
        </p:blipFill>
        <p:spPr bwMode="auto">
          <a:xfrm>
            <a:off x="26799" y="1718809"/>
            <a:ext cx="2919665" cy="40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9" t="14563" r="40842" b="9641"/>
          <a:stretch/>
        </p:blipFill>
        <p:spPr bwMode="auto">
          <a:xfrm>
            <a:off x="3275856" y="1700808"/>
            <a:ext cx="2823924" cy="406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6" t="13579" r="40631" b="7342"/>
          <a:stretch/>
        </p:blipFill>
        <p:spPr bwMode="auto">
          <a:xfrm>
            <a:off x="6351223" y="1709934"/>
            <a:ext cx="2774227" cy="405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0" y="980728"/>
            <a:ext cx="478802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tx2"/>
                </a:solidFill>
              </a:rPr>
              <a:t>Výstup z amerického </a:t>
            </a:r>
            <a:r>
              <a:rPr lang="cs-CZ" sz="2000" b="1" dirty="0" err="1" smtClean="0">
                <a:solidFill>
                  <a:schemeClr val="tx2"/>
                </a:solidFill>
              </a:rPr>
              <a:t>presstripu</a:t>
            </a:r>
            <a:endParaRPr lang="cs-CZ" sz="2000" b="1" dirty="0">
              <a:solidFill>
                <a:schemeClr val="tx2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25152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VÝSTUPY 2016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07503" y="116632"/>
            <a:ext cx="902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NÁVRH ITINERÁŘE: BRNO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1643042" y="6315038"/>
            <a:ext cx="7330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kern="0" spc="100" dirty="0" smtClean="0">
                <a:solidFill>
                  <a:schemeClr val="tx2"/>
                </a:solidFill>
              </a:rPr>
              <a:t>www.jizni-morava.cz</a:t>
            </a:r>
            <a:endParaRPr lang="cs-CZ" sz="2000" b="1" dirty="0">
              <a:solidFill>
                <a:schemeClr val="tx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0" y="1340768"/>
            <a:ext cx="3635896" cy="36009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Prohlídka města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Vstup do Labyrintu, Kostnice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Prohlídka hradu Špilberk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Vila </a:t>
            </a:r>
            <a:r>
              <a:rPr lang="cs-CZ" sz="2400" b="1" dirty="0" err="1">
                <a:solidFill>
                  <a:schemeClr val="tx2"/>
                </a:solidFill>
              </a:rPr>
              <a:t>Tugendhat</a:t>
            </a:r>
            <a:endParaRPr lang="cs-CZ" sz="2400" b="1" dirty="0">
              <a:solidFill>
                <a:schemeClr val="tx2"/>
              </a:solidFill>
            </a:endParaRPr>
          </a:p>
          <a:p>
            <a:r>
              <a:rPr lang="cs-CZ" sz="2400" b="1" dirty="0" err="1" smtClean="0">
                <a:solidFill>
                  <a:schemeClr val="tx2"/>
                </a:solidFill>
              </a:rPr>
              <a:t>Gastro</a:t>
            </a:r>
            <a:endParaRPr lang="cs-CZ" sz="2400" b="1" dirty="0" smtClean="0">
              <a:solidFill>
                <a:schemeClr val="tx2"/>
              </a:solidFill>
            </a:endParaRPr>
          </a:p>
          <a:p>
            <a:r>
              <a:rPr lang="cs-CZ" sz="2400" b="1" dirty="0" err="1" smtClean="0">
                <a:solidFill>
                  <a:schemeClr val="tx2"/>
                </a:solidFill>
              </a:rPr>
              <a:t>Mendeliaum</a:t>
            </a:r>
            <a:endParaRPr lang="cs-CZ" sz="2400" b="1" dirty="0" smtClean="0">
              <a:solidFill>
                <a:schemeClr val="tx2"/>
              </a:solidFill>
            </a:endParaRPr>
          </a:p>
          <a:p>
            <a:r>
              <a:rPr lang="cs-CZ" sz="2400" b="1" dirty="0" smtClean="0">
                <a:solidFill>
                  <a:schemeClr val="tx2"/>
                </a:solidFill>
              </a:rPr>
              <a:t>Přehrada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Divadlo</a:t>
            </a:r>
          </a:p>
          <a:p>
            <a:r>
              <a:rPr lang="cs-CZ" sz="2400" b="1" dirty="0" smtClean="0">
                <a:solidFill>
                  <a:schemeClr val="tx2"/>
                </a:solidFill>
              </a:rPr>
              <a:t>Noční Brno</a:t>
            </a:r>
            <a:endParaRPr lang="cs-CZ" sz="2400" b="1" dirty="0">
              <a:solidFill>
                <a:schemeClr val="tx2"/>
              </a:solidFill>
            </a:endParaRPr>
          </a:p>
          <a:p>
            <a:endParaRPr lang="cs-CZ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8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26630" name="Picture 4" descr="D:\logo_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6634" name="TextovéPole 16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FFFF"/>
                </a:solidFill>
              </a:rPr>
              <a:t>CCRJM, z.s.p.o. (červen 2006)</a:t>
            </a:r>
          </a:p>
        </p:txBody>
      </p:sp>
      <p:sp>
        <p:nvSpPr>
          <p:cNvPr id="2" name="Obdélník 1"/>
          <p:cNvSpPr/>
          <p:nvPr/>
        </p:nvSpPr>
        <p:spPr>
          <a:xfrm>
            <a:off x="-33338" y="1084263"/>
            <a:ext cx="7019926" cy="178435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cs-CZ" sz="3200" b="1" dirty="0">
                <a:latin typeface="Calibri"/>
              </a:rPr>
              <a:t>Zakládající členové:</a:t>
            </a: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latin typeface="Calibri"/>
              </a:rPr>
              <a:t>Jihomoravský kraj</a:t>
            </a: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latin typeface="Calibri"/>
              </a:rPr>
              <a:t>Statutární město Brno</a:t>
            </a: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latin typeface="Calibri"/>
              </a:rPr>
              <a:t>Svaz obchodu a cestovního ruchu ČR</a:t>
            </a: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-36513" y="3068638"/>
            <a:ext cx="8377238" cy="35274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l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b="1" dirty="0" smtClean="0">
              <a:solidFill>
                <a:schemeClr val="tx1"/>
              </a:solidFill>
            </a:endParaRPr>
          </a:p>
          <a:p>
            <a:pPr marL="274320" indent="-274320" algn="l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tx1"/>
                </a:solidFill>
              </a:rPr>
              <a:t>Účel sdružení:</a:t>
            </a:r>
            <a:endParaRPr lang="cs-CZ" b="1" dirty="0">
              <a:solidFill>
                <a:schemeClr val="tx1"/>
              </a:solidFill>
            </a:endParaRPr>
          </a:p>
          <a:p>
            <a:pPr marL="274320"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 dirty="0" smtClean="0">
                <a:solidFill>
                  <a:schemeClr val="tx1"/>
                </a:solidFill>
              </a:rPr>
              <a:t>Zajištění rozvoje </a:t>
            </a:r>
            <a:r>
              <a:rPr lang="cs-CZ" sz="2600" dirty="0">
                <a:solidFill>
                  <a:schemeClr val="tx1"/>
                </a:solidFill>
              </a:rPr>
              <a:t>a </a:t>
            </a:r>
            <a:r>
              <a:rPr lang="cs-CZ" sz="2600" dirty="0" smtClean="0">
                <a:solidFill>
                  <a:schemeClr val="tx1"/>
                </a:solidFill>
              </a:rPr>
              <a:t>koordinace </a:t>
            </a:r>
            <a:r>
              <a:rPr lang="cs-CZ" sz="2600" dirty="0">
                <a:solidFill>
                  <a:schemeClr val="tx1"/>
                </a:solidFill>
              </a:rPr>
              <a:t>cestovního ruchu </a:t>
            </a:r>
            <a:r>
              <a:rPr lang="cs-CZ" sz="2600" dirty="0" smtClean="0">
                <a:solidFill>
                  <a:schemeClr val="tx1"/>
                </a:solidFill>
              </a:rPr>
              <a:t>v Jihomoravském </a:t>
            </a:r>
            <a:r>
              <a:rPr lang="cs-CZ" sz="2600" dirty="0">
                <a:solidFill>
                  <a:schemeClr val="tx1"/>
                </a:solidFill>
              </a:rPr>
              <a:t>kraji, za </a:t>
            </a:r>
            <a:r>
              <a:rPr lang="cs-CZ" sz="2600" dirty="0" smtClean="0">
                <a:solidFill>
                  <a:schemeClr val="tx1"/>
                </a:solidFill>
              </a:rPr>
              <a:t>účelem vytvoření </a:t>
            </a:r>
            <a:r>
              <a:rPr lang="cs-CZ" sz="2600" dirty="0">
                <a:solidFill>
                  <a:schemeClr val="tx1"/>
                </a:solidFill>
              </a:rPr>
              <a:t>úspěšné, konkurenceschopné a strategicky řízené jednotky na základě spolupráce </a:t>
            </a:r>
            <a:r>
              <a:rPr lang="cs-CZ" sz="2600" dirty="0" smtClean="0">
                <a:solidFill>
                  <a:schemeClr val="tx1"/>
                </a:solidFill>
              </a:rPr>
              <a:t>veřejného a </a:t>
            </a:r>
            <a:r>
              <a:rPr lang="cs-CZ" sz="2600" dirty="0">
                <a:solidFill>
                  <a:schemeClr val="tx1"/>
                </a:solidFill>
              </a:rPr>
              <a:t>podnikatelského sektoru.</a:t>
            </a:r>
          </a:p>
        </p:txBody>
      </p:sp>
      <p:pic>
        <p:nvPicPr>
          <p:cNvPr id="13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539" y="1124744"/>
            <a:ext cx="2447925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0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3200" b="1" dirty="0" smtClean="0">
                <a:solidFill>
                  <a:schemeClr val="bg1"/>
                </a:solidFill>
              </a:rPr>
              <a:t>NÁVRH ITINERÁŘE PÁLAVA A LVA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0" y="1268760"/>
            <a:ext cx="2771800" cy="403187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Lednice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Zámek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Procházka parkem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Minaret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Lodičky/kočár</a:t>
            </a:r>
          </a:p>
          <a:p>
            <a:r>
              <a:rPr lang="cs-CZ" sz="2400" b="1" dirty="0" smtClean="0">
                <a:solidFill>
                  <a:schemeClr val="tx2"/>
                </a:solidFill>
              </a:rPr>
              <a:t>Valtice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Salon vín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Vyhlídka na </a:t>
            </a:r>
            <a:r>
              <a:rPr lang="cs-CZ" sz="2000" b="1" dirty="0" err="1" smtClean="0">
                <a:solidFill>
                  <a:schemeClr val="tx2"/>
                </a:solidFill>
              </a:rPr>
              <a:t>Reistně</a:t>
            </a:r>
            <a:endParaRPr lang="cs-CZ" sz="2000" b="1" dirty="0" smtClean="0">
              <a:solidFill>
                <a:schemeClr val="tx2"/>
              </a:solidFill>
            </a:endParaRPr>
          </a:p>
          <a:p>
            <a:r>
              <a:rPr lang="cs-CZ" sz="2400" b="1" dirty="0" smtClean="0">
                <a:solidFill>
                  <a:schemeClr val="tx2"/>
                </a:solidFill>
              </a:rPr>
              <a:t>Mikulov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2"/>
                </a:solidFill>
              </a:rPr>
              <a:t>Zámek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2"/>
                </a:solidFill>
              </a:rPr>
              <a:t>Svatý kopeček</a:t>
            </a:r>
          </a:p>
          <a:p>
            <a:r>
              <a:rPr lang="cs-CZ" sz="2400" b="1" dirty="0" smtClean="0">
                <a:solidFill>
                  <a:schemeClr val="tx2"/>
                </a:solidFill>
              </a:rPr>
              <a:t>Návštěva vinařství</a:t>
            </a:r>
            <a:endParaRPr lang="cs-CZ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51520" y="116632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NÁVRH ITINERÁŘE: MORAVSKÝ KRAS</a:t>
            </a:r>
          </a:p>
          <a:p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" y="869976"/>
            <a:ext cx="9144032" cy="5223319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1268760"/>
            <a:ext cx="3419872" cy="37240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MK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Jízda vláčkem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Prohlídka Punkevních jeskyní s plavbou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Lanovka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Výhled z na Macochu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Lysice, Perštejn</a:t>
            </a:r>
          </a:p>
          <a:p>
            <a:r>
              <a:rPr lang="cs-CZ" sz="2400" b="1" dirty="0" smtClean="0">
                <a:solidFill>
                  <a:schemeClr val="tx2"/>
                </a:solidFill>
              </a:rPr>
              <a:t>Černá hora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pivovar</a:t>
            </a:r>
          </a:p>
          <a:p>
            <a:r>
              <a:rPr lang="cs-CZ" sz="2400" b="1" dirty="0" smtClean="0">
                <a:solidFill>
                  <a:schemeClr val="tx2"/>
                </a:solidFill>
              </a:rPr>
              <a:t>Jedovnice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 smtClean="0">
                <a:solidFill>
                  <a:schemeClr val="tx2"/>
                </a:solidFill>
              </a:rPr>
              <a:t>Singletraily</a:t>
            </a:r>
            <a:endParaRPr lang="cs-CZ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5152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NÁVRH ITINERÁŘE: SLOVÁCKO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0" y="1268760"/>
            <a:ext cx="2267744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Strážnice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Skanzen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Folklór</a:t>
            </a:r>
          </a:p>
          <a:p>
            <a:r>
              <a:rPr lang="cs-CZ" sz="2400" b="1" dirty="0" smtClean="0">
                <a:solidFill>
                  <a:schemeClr val="tx2"/>
                </a:solidFill>
              </a:rPr>
              <a:t>Baťův kanál</a:t>
            </a:r>
          </a:p>
          <a:p>
            <a:r>
              <a:rPr lang="cs-CZ" sz="2400" b="1" dirty="0" smtClean="0">
                <a:solidFill>
                  <a:schemeClr val="tx2"/>
                </a:solidFill>
              </a:rPr>
              <a:t>Cykloturistika</a:t>
            </a:r>
            <a:endParaRPr lang="cs-CZ" sz="2400" b="1" dirty="0">
              <a:solidFill>
                <a:schemeClr val="tx2"/>
              </a:solidFill>
            </a:endParaRPr>
          </a:p>
          <a:p>
            <a:r>
              <a:rPr lang="cs-CZ" sz="2400" b="1" dirty="0" smtClean="0">
                <a:solidFill>
                  <a:schemeClr val="tx2"/>
                </a:solidFill>
              </a:rPr>
              <a:t>Petrov-Plže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Sklepní ulička</a:t>
            </a:r>
          </a:p>
        </p:txBody>
      </p:sp>
    </p:spTree>
    <p:extLst>
      <p:ext uri="{BB962C8B-B14F-4D97-AF65-F5344CB8AC3E}">
        <p14:creationId xmlns:p14="http://schemas.microsoft.com/office/powerpoint/2010/main" val="39193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NÁVRH ITINERÁŘE: ZNOJEMSKO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588224" y="1052736"/>
            <a:ext cx="2555776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tx2"/>
                </a:solidFill>
              </a:rPr>
              <a:t>Město Znojmo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Vstup do podzemí</a:t>
            </a:r>
          </a:p>
          <a:p>
            <a:pPr algn="r"/>
            <a:r>
              <a:rPr lang="cs-CZ" sz="2400" b="1" dirty="0" smtClean="0">
                <a:solidFill>
                  <a:schemeClr val="tx2"/>
                </a:solidFill>
              </a:rPr>
              <a:t>NP Podyjí</a:t>
            </a:r>
          </a:p>
          <a:p>
            <a:pPr algn="r"/>
            <a:r>
              <a:rPr lang="cs-CZ" sz="2400" b="1" dirty="0" smtClean="0">
                <a:solidFill>
                  <a:schemeClr val="tx2"/>
                </a:solidFill>
              </a:rPr>
              <a:t>Sklepní uličky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Nový </a:t>
            </a:r>
            <a:r>
              <a:rPr lang="cs-CZ" sz="2000" b="1" dirty="0" err="1" smtClean="0">
                <a:solidFill>
                  <a:schemeClr val="tx2"/>
                </a:solidFill>
              </a:rPr>
              <a:t>Šaldorf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2"/>
                </a:solidFill>
              </a:rPr>
              <a:t>Šatov</a:t>
            </a:r>
            <a:endParaRPr lang="cs-CZ" sz="2400" b="1" dirty="0" smtClean="0">
              <a:solidFill>
                <a:schemeClr val="tx2"/>
              </a:solidFill>
            </a:endParaRPr>
          </a:p>
          <a:p>
            <a:pPr algn="r"/>
            <a:r>
              <a:rPr lang="cs-CZ" sz="2400" b="1" dirty="0" smtClean="0">
                <a:solidFill>
                  <a:schemeClr val="tx2"/>
                </a:solidFill>
              </a:rPr>
              <a:t>Bítov</a:t>
            </a:r>
          </a:p>
          <a:p>
            <a:pPr algn="r"/>
            <a:r>
              <a:rPr lang="cs-CZ" sz="2400" b="1" dirty="0" smtClean="0">
                <a:solidFill>
                  <a:schemeClr val="tx2"/>
                </a:solidFill>
              </a:rPr>
              <a:t>Vranov</a:t>
            </a:r>
          </a:p>
        </p:txBody>
      </p:sp>
    </p:spTree>
    <p:extLst>
      <p:ext uri="{BB962C8B-B14F-4D97-AF65-F5344CB8AC3E}">
        <p14:creationId xmlns:p14="http://schemas.microsoft.com/office/powerpoint/2010/main" val="10444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5152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Q</a:t>
            </a:r>
            <a:r>
              <a:rPr lang="en-US" sz="3200" b="1" dirty="0" smtClean="0">
                <a:solidFill>
                  <a:schemeClr val="bg1"/>
                </a:solidFill>
              </a:rPr>
              <a:t>&amp;A</a:t>
            </a:r>
            <a:r>
              <a:rPr lang="cs-CZ" sz="3200" b="1" dirty="0" smtClean="0">
                <a:solidFill>
                  <a:schemeClr val="bg1"/>
                </a:solidFill>
              </a:rPr>
              <a:t>?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0" y="2492896"/>
            <a:ext cx="4644008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de-DE" sz="2000" b="1" dirty="0" smtClean="0">
                <a:solidFill>
                  <a:schemeClr val="bg1"/>
                </a:solidFill>
              </a:rPr>
              <a:t>www.</a:t>
            </a:r>
            <a:r>
              <a:rPr lang="cs-CZ" sz="2000" b="1" dirty="0" err="1" smtClean="0">
                <a:solidFill>
                  <a:schemeClr val="bg1"/>
                </a:solidFill>
              </a:rPr>
              <a:t>vyletnicile</a:t>
            </a:r>
            <a:r>
              <a:rPr lang="de-DE" sz="2000" b="1" dirty="0" smtClean="0">
                <a:solidFill>
                  <a:schemeClr val="bg1"/>
                </a:solidFill>
              </a:rPr>
              <a:t>.</a:t>
            </a:r>
            <a:r>
              <a:rPr lang="de-DE" sz="2000" b="1" dirty="0" err="1" smtClean="0">
                <a:solidFill>
                  <a:schemeClr val="bg1"/>
                </a:solidFill>
              </a:rPr>
              <a:t>cz</a:t>
            </a:r>
            <a:endParaRPr lang="de-DE" sz="2000" b="1" dirty="0" smtClean="0">
              <a:solidFill>
                <a:schemeClr val="bg1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0" y="1268760"/>
            <a:ext cx="464400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de-DE" sz="2000" b="1" dirty="0" smtClean="0">
                <a:solidFill>
                  <a:schemeClr val="bg1"/>
                </a:solidFill>
              </a:rPr>
              <a:t>www.</a:t>
            </a:r>
            <a:r>
              <a:rPr lang="cs-CZ" sz="2000" b="1" dirty="0" err="1" smtClean="0">
                <a:solidFill>
                  <a:schemeClr val="bg1"/>
                </a:solidFill>
              </a:rPr>
              <a:t>jizni-morava</a:t>
            </a:r>
            <a:r>
              <a:rPr lang="de-DE" sz="2000" b="1" dirty="0" smtClean="0">
                <a:solidFill>
                  <a:schemeClr val="bg1"/>
                </a:solidFill>
              </a:rPr>
              <a:t>.</a:t>
            </a:r>
            <a:r>
              <a:rPr lang="de-DE" sz="2000" b="1" dirty="0" err="1" smtClean="0">
                <a:solidFill>
                  <a:schemeClr val="bg1"/>
                </a:solidFill>
              </a:rPr>
              <a:t>cz</a:t>
            </a:r>
            <a:endParaRPr lang="de-DE" sz="2000" b="1" dirty="0" smtClean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0" y="1876762"/>
            <a:ext cx="464400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de-DE" sz="2000" b="1" dirty="0" smtClean="0">
                <a:solidFill>
                  <a:schemeClr val="bg1"/>
                </a:solidFill>
              </a:rPr>
              <a:t>www.</a:t>
            </a:r>
            <a:r>
              <a:rPr lang="cs-CZ" sz="2000" b="1" dirty="0" err="1" smtClean="0">
                <a:solidFill>
                  <a:schemeClr val="bg1"/>
                </a:solidFill>
              </a:rPr>
              <a:t>jizni-morava</a:t>
            </a:r>
            <a:r>
              <a:rPr lang="de-DE" sz="2000" b="1" dirty="0" smtClean="0">
                <a:solidFill>
                  <a:schemeClr val="bg1"/>
                </a:solidFill>
              </a:rPr>
              <a:t>.</a:t>
            </a:r>
            <a:r>
              <a:rPr lang="cs-CZ" sz="2000" b="1" dirty="0" smtClean="0">
                <a:solidFill>
                  <a:schemeClr val="bg1"/>
                </a:solidFill>
              </a:rPr>
              <a:t>info</a:t>
            </a:r>
            <a:endParaRPr lang="de-DE" sz="2000" b="1" dirty="0" smtClean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0" y="4953362"/>
            <a:ext cx="4716016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altLang="en-US" sz="2000" b="1" dirty="0" smtClean="0">
                <a:solidFill>
                  <a:schemeClr val="bg1"/>
                </a:solidFill>
                <a:latin typeface="Calibri" pitchFamily="34" charset="0"/>
              </a:rPr>
              <a:t>Petr Ryšánek</a:t>
            </a:r>
          </a:p>
          <a:p>
            <a:r>
              <a:rPr lang="cs-CZ" altLang="en-US" sz="2000" b="1" dirty="0" smtClean="0">
                <a:solidFill>
                  <a:schemeClr val="bg1"/>
                </a:solidFill>
                <a:latin typeface="Calibri" pitchFamily="34" charset="0"/>
              </a:rPr>
              <a:t>+420 724 795 915</a:t>
            </a:r>
          </a:p>
          <a:p>
            <a:r>
              <a:rPr lang="cs-CZ" altLang="en-US" sz="2000" b="1" dirty="0" smtClean="0">
                <a:solidFill>
                  <a:schemeClr val="bg1"/>
                </a:solidFill>
                <a:latin typeface="Calibri" pitchFamily="34" charset="0"/>
              </a:rPr>
              <a:t>rysanek@ccrjm.cz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72595"/>
            <a:ext cx="4574078" cy="304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27654" name="Picture 4" descr="D:\logo_t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7658" name="TextovéPole 16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FFFF"/>
                </a:solidFill>
              </a:rPr>
              <a:t>FINANCOVÁNÍ CCRJM</a:t>
            </a: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0" y="852488"/>
            <a:ext cx="8377238" cy="35274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tx1"/>
                </a:solidFill>
              </a:rPr>
              <a:t>1. Příspěvky </a:t>
            </a:r>
            <a:r>
              <a:rPr lang="cs-CZ" sz="2400" b="1" dirty="0">
                <a:solidFill>
                  <a:schemeClr val="tx1"/>
                </a:solidFill>
              </a:rPr>
              <a:t>zakládajících organizací: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JMK:	3-4 </a:t>
            </a:r>
            <a:r>
              <a:rPr lang="cs-CZ" sz="2400" dirty="0">
                <a:solidFill>
                  <a:schemeClr val="tx1"/>
                </a:solidFill>
              </a:rPr>
              <a:t>000 000 Kč </a:t>
            </a:r>
            <a:r>
              <a:rPr lang="cs-CZ" sz="2400" dirty="0" smtClean="0">
                <a:solidFill>
                  <a:schemeClr val="tx1"/>
                </a:solidFill>
              </a:rPr>
              <a:t>ročně (2016 navýšení 8 mil.)</a:t>
            </a:r>
            <a:endParaRPr lang="cs-CZ" sz="2400" dirty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MMB:	2 </a:t>
            </a:r>
            <a:r>
              <a:rPr lang="cs-CZ" sz="2400" dirty="0">
                <a:solidFill>
                  <a:schemeClr val="tx1"/>
                </a:solidFill>
              </a:rPr>
              <a:t>000 000 Kč </a:t>
            </a:r>
            <a:r>
              <a:rPr lang="cs-CZ" sz="2400" dirty="0" smtClean="0">
                <a:solidFill>
                  <a:schemeClr val="tx1"/>
                </a:solidFill>
              </a:rPr>
              <a:t>ročně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SOCR:	30 000 Kč v roce 2006</a:t>
            </a: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b="1" dirty="0" smtClean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b="1" dirty="0" smtClean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b="1" dirty="0" smtClean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b="1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tx1"/>
                </a:solidFill>
              </a:rPr>
              <a:t>2. Finanční prostředky z externích zdrojů (2006-2016): </a:t>
            </a: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tx1"/>
                </a:solidFill>
              </a:rPr>
              <a:t>	</a:t>
            </a:r>
            <a:r>
              <a:rPr lang="cs-CZ" sz="2400" b="1" dirty="0" smtClean="0">
                <a:solidFill>
                  <a:schemeClr val="tx1"/>
                </a:solidFill>
              </a:rPr>
              <a:t>	</a:t>
            </a:r>
            <a:r>
              <a:rPr lang="cs-CZ" sz="2400" dirty="0" smtClean="0">
                <a:solidFill>
                  <a:schemeClr val="tx1"/>
                </a:solidFill>
              </a:rPr>
              <a:t>cca 104 770 772 Kč</a:t>
            </a:r>
            <a:endParaRPr lang="cs-CZ" sz="2400" dirty="0">
              <a:solidFill>
                <a:schemeClr val="tx1"/>
              </a:solidFill>
            </a:endParaRPr>
          </a:p>
        </p:txBody>
      </p:sp>
      <p:graphicFrame>
        <p:nvGraphicFramePr>
          <p:cNvPr id="27660" name="Graf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560294"/>
              </p:ext>
            </p:extLst>
          </p:nvPr>
        </p:nvGraphicFramePr>
        <p:xfrm>
          <a:off x="107950" y="2276872"/>
          <a:ext cx="8823325" cy="29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r:id="rId5" imgW="8827773" imgH="2981202" progId="Excel.Chart.8">
                  <p:embed/>
                </p:oleObj>
              </mc:Choice>
              <mc:Fallback>
                <p:oleObj r:id="rId5" imgW="8827773" imgH="298120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276872"/>
                        <a:ext cx="8823325" cy="298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717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28678" name="Picture 4" descr="D:\logo_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8682" name="TextovéPole 16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FFFF"/>
                </a:solidFill>
              </a:rPr>
              <a:t>ČLENSTVÍ CCRJM, z.s.p.o.</a:t>
            </a: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0" y="1125538"/>
            <a:ext cx="8377238" cy="3382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600" dirty="0" smtClean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600" dirty="0" err="1" smtClean="0">
                <a:solidFill>
                  <a:schemeClr val="tx1"/>
                </a:solidFill>
              </a:rPr>
              <a:t>Spolek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>
                <a:solidFill>
                  <a:schemeClr val="tx1"/>
                </a:solidFill>
              </a:rPr>
              <a:t>pro GP ČR </a:t>
            </a:r>
            <a:r>
              <a:rPr lang="de-DE" sz="2600" dirty="0" smtClean="0">
                <a:solidFill>
                  <a:schemeClr val="tx1"/>
                </a:solidFill>
              </a:rPr>
              <a:t>Brno</a:t>
            </a:r>
            <a:endParaRPr lang="cs-CZ" sz="2600" dirty="0" smtClean="0">
              <a:solidFill>
                <a:schemeClr val="tx1"/>
              </a:solidFill>
            </a:endParaRP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600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sz="2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[Logo asociace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9" y="1768886"/>
            <a:ext cx="152400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C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58602"/>
            <a:ext cx="1528564" cy="152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tka u&amp;zcaron;ivatele Czech Convention Bureau - CzCB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85" y="3032592"/>
            <a:ext cx="2097088" cy="19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ÁMECKÁ JÍZDÁRNA V LEDNICE - MULTIFUNK&amp;Ccaron;NÍ CENTR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18" y="3694271"/>
            <a:ext cx="3200400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DA - Internationaler Bustouristik Verba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78" y="1783173"/>
            <a:ext cx="20478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4" t="61632" r="47571" b="25198"/>
          <a:stretch/>
        </p:blipFill>
        <p:spPr bwMode="auto">
          <a:xfrm>
            <a:off x="5874072" y="1601518"/>
            <a:ext cx="2946400" cy="96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52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29702" name="Picture 4" descr="D:\logo_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9706" name="TextovéPole 16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FFFF"/>
                </a:solidFill>
              </a:rPr>
              <a:t>ČINNOSTI CCRJM, z.s.p.o.</a:t>
            </a:r>
          </a:p>
        </p:txBody>
      </p:sp>
      <p:sp>
        <p:nvSpPr>
          <p:cNvPr id="29707" name="Rectangle 3"/>
          <p:cNvSpPr txBox="1">
            <a:spLocks noRot="1" noChangeArrowheads="1"/>
          </p:cNvSpPr>
          <p:nvPr/>
        </p:nvSpPr>
        <p:spPr bwMode="auto">
          <a:xfrm>
            <a:off x="250825" y="908050"/>
            <a:ext cx="84248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SPOLUPRÁCE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 smtClean="0"/>
              <a:t>Partneři: CZT, JMK, VŠ a SŠ, regiony JMK, AHR, AČCKA, média a další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Vytváření sítě partnerů - veřejné a komerční sféry</a:t>
            </a:r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KOORDINACE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Koordinace činností v rámci </a:t>
            </a:r>
            <a:r>
              <a:rPr lang="cs-CZ" altLang="cs-CZ" sz="1600" dirty="0" smtClean="0"/>
              <a:t>regionu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PROPAGACE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 smtClean="0"/>
              <a:t>Veletrhy, workshopy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 smtClean="0"/>
              <a:t>Webové portály, sociální sítě, mobilní aplikace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 err="1" smtClean="0"/>
              <a:t>Press</a:t>
            </a:r>
            <a:r>
              <a:rPr lang="cs-CZ" altLang="cs-CZ" sz="1600" dirty="0" smtClean="0"/>
              <a:t>/FAM </a:t>
            </a:r>
            <a:r>
              <a:rPr lang="cs-CZ" altLang="cs-CZ" sz="1600" dirty="0" err="1" smtClean="0"/>
              <a:t>tripy</a:t>
            </a:r>
            <a:endParaRPr lang="cs-CZ" altLang="cs-CZ" sz="16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PRODUKTY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Rozvoj turistické nabídky, tvorba turistických </a:t>
            </a:r>
            <a:r>
              <a:rPr lang="cs-CZ" altLang="cs-CZ" sz="1600" dirty="0" smtClean="0"/>
              <a:t>produktů</a:t>
            </a:r>
          </a:p>
          <a:p>
            <a:pPr>
              <a:lnSpc>
                <a:spcPct val="80000"/>
              </a:lnSpc>
            </a:pPr>
            <a:r>
              <a:rPr lang="cs-CZ" altLang="cs-CZ" sz="2000" dirty="0" smtClean="0"/>
              <a:t>PROJEKTOVÁ ČINNOST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administrace, realizace aktivit, zajištění udržitelnosti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ŠKOLENÍ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Rozvoj lidských zdrojů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smtClean="0"/>
              <a:t>EKONOMIKA ORGANIZACE</a:t>
            </a:r>
          </a:p>
        </p:txBody>
      </p:sp>
    </p:spTree>
    <p:extLst>
      <p:ext uri="{BB962C8B-B14F-4D97-AF65-F5344CB8AC3E}">
        <p14:creationId xmlns:p14="http://schemas.microsoft.com/office/powerpoint/2010/main" val="1104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30726" name="Picture 4" descr="D:\logo_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30728" name="TextovéPole 19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FFFF"/>
                </a:solidFill>
              </a:rPr>
              <a:t>CCRJM – MARKETINGOVÁ ORGANIZACE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95288" y="842987"/>
            <a:ext cx="8578850" cy="5394325"/>
          </a:xfrm>
          <a:prstGeom prst="rect">
            <a:avLst/>
          </a:prstGeom>
        </p:spPr>
        <p:txBody>
          <a:bodyPr/>
          <a:lstStyle/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b="1" dirty="0">
                <a:latin typeface="Calibri"/>
              </a:rPr>
              <a:t>Marketingová strategie CCRJM 2015-2018</a:t>
            </a:r>
            <a:endParaRPr lang="cs-CZ" sz="2800" dirty="0">
              <a:latin typeface="Calibri"/>
            </a:endParaRPr>
          </a:p>
          <a:p>
            <a:pPr marL="457200" indent="-4572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/>
              </a:rPr>
              <a:t>vychází z Programu rozvoje CR JMK 2014-2020 a Programu rozvoje CR města Brna</a:t>
            </a:r>
          </a:p>
          <a:p>
            <a:pPr marL="457200" indent="-4572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/>
              </a:rPr>
              <a:t>bude následovat aktualizace na základě schválení Programu rozvoje CR města Brna 2016-2020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dirty="0">
              <a:latin typeface="Calibri"/>
            </a:endParaRP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b="1" dirty="0">
                <a:latin typeface="Calibri"/>
              </a:rPr>
              <a:t>Plánované aktivity v souladu s tématy CzechTourism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b="1" dirty="0">
                <a:latin typeface="Calibri"/>
              </a:rPr>
              <a:t>2016:</a:t>
            </a:r>
            <a:r>
              <a:rPr lang="cs-CZ" sz="2800" dirty="0">
                <a:latin typeface="Calibri"/>
              </a:rPr>
              <a:t> 700* Karla IV.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dirty="0">
                <a:latin typeface="Calibri"/>
              </a:rPr>
              <a:t>           (Po stopách Lucemburků na jižní </a:t>
            </a:r>
            <a:r>
              <a:rPr lang="cs-CZ" sz="2800" dirty="0" smtClean="0">
                <a:latin typeface="Calibri"/>
              </a:rPr>
              <a:t>Moravu)</a:t>
            </a:r>
            <a:endParaRPr lang="cs-CZ" sz="2800" dirty="0">
              <a:latin typeface="Calibri"/>
            </a:endParaRP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b="1" dirty="0">
                <a:latin typeface="Calibri"/>
              </a:rPr>
              <a:t>2017:</a:t>
            </a:r>
            <a:r>
              <a:rPr lang="cs-CZ" sz="2800" dirty="0">
                <a:latin typeface="Calibri"/>
              </a:rPr>
              <a:t> Baroko, příběhy stavitelů chrámů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dirty="0">
                <a:latin typeface="Calibri"/>
              </a:rPr>
              <a:t>		(Jižní Morava – baroko na každém kroku)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b="1" dirty="0">
                <a:latin typeface="Calibri"/>
              </a:rPr>
              <a:t>2018:</a:t>
            </a:r>
            <a:r>
              <a:rPr lang="cs-CZ" sz="2800" dirty="0">
                <a:latin typeface="Calibri"/>
              </a:rPr>
              <a:t> 100 let výročí </a:t>
            </a:r>
            <a:r>
              <a:rPr lang="cs-CZ" sz="2800" dirty="0" smtClean="0">
                <a:latin typeface="Calibri"/>
              </a:rPr>
              <a:t>Československa</a:t>
            </a:r>
            <a:endParaRPr lang="cs-CZ" sz="2800" dirty="0">
              <a:latin typeface="Calibri"/>
            </a:endParaRP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cs-CZ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4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28678" name="Picture 4" descr="D:\logo_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8682" name="TextovéPole 16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 smtClean="0">
                <a:solidFill>
                  <a:srgbClr val="FFFFFF"/>
                </a:solidFill>
              </a:rPr>
              <a:t>Press</a:t>
            </a:r>
            <a:r>
              <a:rPr lang="cs-CZ" altLang="cs-CZ" b="1" dirty="0" smtClean="0">
                <a:solidFill>
                  <a:srgbClr val="FFFFFF"/>
                </a:solidFill>
              </a:rPr>
              <a:t>/FAM </a:t>
            </a:r>
            <a:r>
              <a:rPr lang="cs-CZ" altLang="cs-CZ" b="1" dirty="0" err="1" smtClean="0">
                <a:solidFill>
                  <a:srgbClr val="FFFFFF"/>
                </a:solidFill>
              </a:rPr>
              <a:t>Tripy</a:t>
            </a:r>
            <a:endParaRPr lang="cs-CZ" altLang="cs-CZ" b="1" dirty="0">
              <a:solidFill>
                <a:srgbClr val="FFFFFF"/>
              </a:solidFill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0" y="1125538"/>
            <a:ext cx="8377238" cy="3382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cs-CZ" sz="2600" b="1" dirty="0" err="1" smtClean="0">
                <a:solidFill>
                  <a:schemeClr val="tx1"/>
                </a:solidFill>
              </a:rPr>
              <a:t>Presstrip</a:t>
            </a:r>
            <a:endParaRPr lang="cs-CZ" sz="2600" b="1" dirty="0" smtClean="0">
              <a:solidFill>
                <a:schemeClr val="tx1"/>
              </a:solidFill>
            </a:endParaRPr>
          </a:p>
          <a:p>
            <a:pPr marL="914400" lvl="1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tx1"/>
                </a:solidFill>
              </a:rPr>
              <a:t>Cesta do propagovaných míst organizovaný pro vybrané novináře</a:t>
            </a:r>
          </a:p>
          <a:p>
            <a:pPr marL="914400" lvl="1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200" b="1" dirty="0">
                <a:solidFill>
                  <a:schemeClr val="tx1"/>
                </a:solidFill>
              </a:rPr>
              <a:t>Výstup:</a:t>
            </a:r>
            <a:r>
              <a:rPr lang="cs-CZ" sz="2200" dirty="0">
                <a:solidFill>
                  <a:schemeClr val="tx1"/>
                </a:solidFill>
              </a:rPr>
              <a:t> nezávislý článek </a:t>
            </a:r>
            <a:r>
              <a:rPr lang="cs-CZ" sz="2200" dirty="0" smtClean="0">
                <a:solidFill>
                  <a:schemeClr val="tx1"/>
                </a:solidFill>
              </a:rPr>
              <a:t>novináře</a:t>
            </a:r>
          </a:p>
          <a:p>
            <a:pPr marL="914400" lvl="1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200" dirty="0" err="1" smtClean="0">
                <a:solidFill>
                  <a:schemeClr val="tx1"/>
                </a:solidFill>
              </a:rPr>
              <a:t>Blogtrip</a:t>
            </a:r>
            <a:r>
              <a:rPr lang="cs-CZ" sz="2200" dirty="0" smtClean="0">
                <a:solidFill>
                  <a:schemeClr val="tx1"/>
                </a:solidFill>
              </a:rPr>
              <a:t>, </a:t>
            </a:r>
            <a:r>
              <a:rPr lang="cs-CZ" sz="2200" dirty="0" err="1" smtClean="0">
                <a:solidFill>
                  <a:schemeClr val="tx1"/>
                </a:solidFill>
              </a:rPr>
              <a:t>Instatrip</a:t>
            </a:r>
            <a:r>
              <a:rPr lang="cs-CZ" sz="2200" dirty="0" smtClean="0">
                <a:solidFill>
                  <a:schemeClr val="tx1"/>
                </a:solidFill>
              </a:rPr>
              <a:t>, TV natáčení a další</a:t>
            </a:r>
            <a:endParaRPr lang="cs-CZ" sz="22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cs-CZ" sz="2600" dirty="0" smtClean="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defRPr/>
            </a:pPr>
            <a:r>
              <a:rPr lang="cs-CZ" sz="2600" b="1" dirty="0" err="1" smtClean="0">
                <a:solidFill>
                  <a:schemeClr val="tx1"/>
                </a:solidFill>
              </a:rPr>
              <a:t>FAMTrip</a:t>
            </a:r>
            <a:endParaRPr lang="cs-CZ" sz="2600" b="1" dirty="0" smtClean="0">
              <a:solidFill>
                <a:schemeClr val="tx1"/>
              </a:solidFill>
            </a:endParaRPr>
          </a:p>
          <a:p>
            <a:pPr marL="914400" lvl="1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tx1"/>
                </a:solidFill>
              </a:rPr>
              <a:t>Cesta do propagovaných míst organizovaný pro vybrané </a:t>
            </a:r>
            <a:r>
              <a:rPr lang="cs-CZ" sz="2200" dirty="0" smtClean="0">
                <a:solidFill>
                  <a:schemeClr val="tx1"/>
                </a:solidFill>
              </a:rPr>
              <a:t>zástupce cestovních kanceláří, agentur a dalších</a:t>
            </a:r>
          </a:p>
          <a:p>
            <a:pPr marL="914400" lvl="1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2200" b="1" dirty="0" smtClean="0">
                <a:solidFill>
                  <a:schemeClr val="tx1"/>
                </a:solidFill>
              </a:rPr>
              <a:t>Výstup:</a:t>
            </a:r>
            <a:r>
              <a:rPr lang="cs-CZ" sz="2200" dirty="0" smtClean="0">
                <a:solidFill>
                  <a:schemeClr val="tx1"/>
                </a:solidFill>
              </a:rPr>
              <a:t> zařazení destinace do katalogů + kontakty se subjekty</a:t>
            </a:r>
          </a:p>
          <a:p>
            <a:pPr lvl="1" algn="l">
              <a:lnSpc>
                <a:spcPct val="80000"/>
              </a:lnSpc>
              <a:defRPr/>
            </a:pPr>
            <a:endParaRPr lang="cs-CZ" sz="2200" dirty="0" smtClean="0">
              <a:solidFill>
                <a:schemeClr val="tx1"/>
              </a:solidFill>
            </a:endParaRPr>
          </a:p>
          <a:p>
            <a:pPr marL="0" lvl="1" algn="l">
              <a:lnSpc>
                <a:spcPct val="80000"/>
              </a:lnSpc>
              <a:defRPr/>
            </a:pPr>
            <a:r>
              <a:rPr lang="cs-CZ" sz="2600" b="1" dirty="0">
                <a:solidFill>
                  <a:schemeClr val="tx1"/>
                </a:solidFill>
              </a:rPr>
              <a:t>SITE INSPECTION</a:t>
            </a:r>
          </a:p>
          <a:p>
            <a:pPr marL="800100" lvl="2" indent="-3429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chemeClr val="tx1"/>
                </a:solidFill>
              </a:rPr>
              <a:t>Prohlídka města, hotelu, konferenčního zařízení </a:t>
            </a:r>
          </a:p>
          <a:p>
            <a:pPr marL="914400" lvl="1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cs-CZ" sz="2200" dirty="0">
              <a:solidFill>
                <a:schemeClr val="tx1"/>
              </a:solidFill>
            </a:endParaRPr>
          </a:p>
          <a:p>
            <a:pPr marL="914400" lvl="1" indent="-457200" algn="l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de-DE" sz="2200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3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32" cy="7647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093296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TURISTICKÉ INFORMAČNÍ CENTRUM MĚSTA BRNA, PŘÍSPĚVKOVÁ ORGANIZACE</a:t>
            </a:r>
            <a:endParaRPr lang="cs-CZ" sz="800" dirty="0"/>
          </a:p>
        </p:txBody>
      </p:sp>
      <p:pic>
        <p:nvPicPr>
          <p:cNvPr id="9" name="Picture 4" descr="D:\logo_ti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6381328"/>
            <a:ext cx="1342495" cy="336429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800" dirty="0" smtClean="0"/>
              <a:t>                                                                    </a:t>
            </a:r>
          </a:p>
          <a:p>
            <a:r>
              <a:rPr lang="cs-CZ" sz="800" dirty="0"/>
              <a:t>  </a:t>
            </a:r>
            <a:r>
              <a:rPr lang="cs-CZ" sz="800" dirty="0" smtClean="0"/>
              <a:t>                                                                      </a:t>
            </a:r>
            <a:endParaRPr lang="cs-CZ" sz="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07503" y="116632"/>
            <a:ext cx="902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Statistika pořádaných </a:t>
            </a:r>
            <a:r>
              <a:rPr lang="cs-CZ" sz="3200" b="1" dirty="0" err="1" smtClean="0">
                <a:solidFill>
                  <a:schemeClr val="bg1"/>
                </a:solidFill>
              </a:rPr>
              <a:t>press</a:t>
            </a:r>
            <a:r>
              <a:rPr lang="cs-CZ" sz="3200" b="1" dirty="0" smtClean="0">
                <a:solidFill>
                  <a:schemeClr val="bg1"/>
                </a:solidFill>
              </a:rPr>
              <a:t>/FAM 2015/2016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4704"/>
            <a:ext cx="914400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95288" y="842987"/>
            <a:ext cx="8578850" cy="5394325"/>
          </a:xfrm>
          <a:prstGeom prst="rect">
            <a:avLst/>
          </a:prstGeom>
        </p:spPr>
        <p:txBody>
          <a:bodyPr/>
          <a:lstStyle/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b="1" dirty="0" smtClean="0">
              <a:latin typeface="Calibri"/>
            </a:endParaRP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b="1" dirty="0" smtClean="0">
                <a:latin typeface="Calibri"/>
              </a:rPr>
              <a:t>Počet akcí: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b="1" dirty="0" smtClean="0">
                <a:latin typeface="Calibri"/>
              </a:rPr>
              <a:t>2015: </a:t>
            </a:r>
            <a:r>
              <a:rPr lang="cs-CZ" sz="2800" dirty="0" smtClean="0">
                <a:latin typeface="Calibri"/>
              </a:rPr>
              <a:t>24 akcí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b="1" dirty="0" smtClean="0">
                <a:latin typeface="Calibri"/>
              </a:rPr>
              <a:t>2016: </a:t>
            </a:r>
            <a:r>
              <a:rPr lang="cs-CZ" sz="2800" dirty="0" smtClean="0">
                <a:latin typeface="Calibri"/>
              </a:rPr>
              <a:t>50 akcí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b="1" dirty="0">
              <a:latin typeface="Calibri"/>
            </a:endParaRP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b="1" dirty="0" smtClean="0">
                <a:latin typeface="Calibri"/>
              </a:rPr>
              <a:t>Počet účastníků: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b="1" dirty="0" smtClean="0">
                <a:latin typeface="Calibri"/>
              </a:rPr>
              <a:t>2015: </a:t>
            </a:r>
            <a:r>
              <a:rPr lang="cs-CZ" sz="2800" dirty="0" smtClean="0">
                <a:latin typeface="Calibri"/>
              </a:rPr>
              <a:t>114 účastníků</a:t>
            </a:r>
          </a:p>
          <a:p>
            <a:pPr marL="1371600" lvl="4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smtClean="0"/>
              <a:t>Rakousko, Německo, Korea, Čína</a:t>
            </a:r>
          </a:p>
          <a:p>
            <a:pPr marL="274320" indent="-274320">
              <a:lnSpc>
                <a:spcPct val="80000"/>
              </a:lnSpc>
              <a:spcBef>
                <a:spcPct val="20000"/>
              </a:spcBef>
              <a:defRPr/>
            </a:pPr>
            <a:r>
              <a:rPr lang="cs-CZ" sz="2800" b="1" dirty="0" smtClean="0">
                <a:latin typeface="Calibri"/>
              </a:rPr>
              <a:t>2016: </a:t>
            </a:r>
            <a:r>
              <a:rPr lang="cs-CZ" sz="2800" dirty="0" smtClean="0"/>
              <a:t>234 účastníků</a:t>
            </a:r>
          </a:p>
          <a:p>
            <a:pPr marL="1371600" lvl="2" indent="-4572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smtClean="0"/>
              <a:t>Japonsko, Benelux, USA, Lat. </a:t>
            </a:r>
            <a:r>
              <a:rPr lang="cs-CZ" sz="2800" dirty="0" err="1" smtClean="0"/>
              <a:t>Am</a:t>
            </a:r>
            <a:r>
              <a:rPr lang="cs-CZ" sz="2800" dirty="0" smtClean="0"/>
              <a:t>., Itálie</a:t>
            </a:r>
            <a:endParaRPr lang="cs-CZ" sz="2800" dirty="0"/>
          </a:p>
          <a:p>
            <a:pPr marL="274320" indent="-27432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50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092825"/>
            <a:ext cx="9144000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TURISTICKÉ INFORMAČNÍ CENTRUM MĚSTA BRNA, PŘÍSPĚVKOVÁ ORGANIZACE</a:t>
            </a:r>
          </a:p>
        </p:txBody>
      </p:sp>
      <p:pic>
        <p:nvPicPr>
          <p:cNvPr id="28678" name="Picture 4" descr="D:\logo_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81750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800" dirty="0">
                <a:solidFill>
                  <a:prstClr val="white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765175"/>
            <a:ext cx="91440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3063" y="6315075"/>
            <a:ext cx="7331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kern="0" spc="100" dirty="0">
                <a:solidFill>
                  <a:srgbClr val="1F497D"/>
                </a:solidFill>
                <a:latin typeface="Calibri"/>
              </a:rPr>
              <a:t>www.ccrjm.cz</a:t>
            </a:r>
            <a:endParaRPr lang="cs-CZ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8682" name="TextovéPole 16"/>
          <p:cNvSpPr txBox="1">
            <a:spLocks noChangeArrowheads="1"/>
          </p:cNvSpPr>
          <p:nvPr/>
        </p:nvSpPr>
        <p:spPr bwMode="auto">
          <a:xfrm>
            <a:off x="107950" y="115888"/>
            <a:ext cx="902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>
                <a:solidFill>
                  <a:srgbClr val="FFFFFF"/>
                </a:solidFill>
              </a:rPr>
              <a:t>ROZDÍLY </a:t>
            </a:r>
            <a:r>
              <a:rPr lang="cs-CZ" altLang="cs-CZ" b="1" dirty="0" err="1" smtClean="0">
                <a:solidFill>
                  <a:srgbClr val="FFFFFF"/>
                </a:solidFill>
              </a:rPr>
              <a:t>Press</a:t>
            </a:r>
            <a:r>
              <a:rPr lang="cs-CZ" altLang="cs-CZ" b="1" dirty="0" smtClean="0">
                <a:solidFill>
                  <a:srgbClr val="FFFFFF"/>
                </a:solidFill>
              </a:rPr>
              <a:t>/FAM</a:t>
            </a:r>
            <a:endParaRPr lang="cs-CZ" altLang="cs-CZ" b="1" dirty="0">
              <a:solidFill>
                <a:srgbClr val="FFFFFF"/>
              </a:solidFill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0" y="1125538"/>
            <a:ext cx="8377238" cy="33829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cs-CZ" sz="2600" b="1" dirty="0">
                <a:solidFill>
                  <a:schemeClr val="tx1"/>
                </a:solidFill>
              </a:rPr>
              <a:t>MOTIVACE/CÍL CESTY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b="1" dirty="0" err="1" smtClean="0">
                <a:solidFill>
                  <a:schemeClr val="tx1"/>
                </a:solidFill>
              </a:rPr>
              <a:t>Press</a:t>
            </a:r>
            <a:r>
              <a:rPr lang="cs-CZ" sz="2600" b="1" dirty="0" smtClean="0">
                <a:solidFill>
                  <a:schemeClr val="tx1"/>
                </a:solidFill>
              </a:rPr>
              <a:t>: </a:t>
            </a:r>
            <a:r>
              <a:rPr lang="cs-CZ" sz="2600" dirty="0">
                <a:solidFill>
                  <a:schemeClr val="tx1"/>
                </a:solidFill>
              </a:rPr>
              <a:t>Získání </a:t>
            </a:r>
            <a:r>
              <a:rPr lang="cs-CZ" sz="2600" dirty="0" smtClean="0">
                <a:solidFill>
                  <a:schemeClr val="tx1"/>
                </a:solidFill>
              </a:rPr>
              <a:t>podkladů pro článek (informace, fotografie </a:t>
            </a:r>
            <a:r>
              <a:rPr lang="cs-CZ" sz="2600" dirty="0">
                <a:solidFill>
                  <a:schemeClr val="tx1"/>
                </a:solidFill>
              </a:rPr>
              <a:t>apod</a:t>
            </a:r>
            <a:r>
              <a:rPr lang="cs-CZ" sz="2600" dirty="0" smtClean="0">
                <a:solidFill>
                  <a:schemeClr val="tx1"/>
                </a:solidFill>
              </a:rPr>
              <a:t>.)</a:t>
            </a:r>
            <a:endParaRPr lang="cs-CZ" sz="2600" b="1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b="1" dirty="0" smtClean="0">
                <a:solidFill>
                  <a:schemeClr val="tx1"/>
                </a:solidFill>
              </a:rPr>
              <a:t>FAM:</a:t>
            </a:r>
            <a:r>
              <a:rPr lang="cs-CZ" sz="2600" dirty="0" smtClean="0">
                <a:solidFill>
                  <a:schemeClr val="tx1"/>
                </a:solidFill>
              </a:rPr>
              <a:t> </a:t>
            </a:r>
            <a:r>
              <a:rPr lang="cs-CZ" sz="2600" dirty="0">
                <a:solidFill>
                  <a:schemeClr val="tx1"/>
                </a:solidFill>
              </a:rPr>
              <a:t>Získání </a:t>
            </a:r>
            <a:r>
              <a:rPr lang="cs-CZ" sz="2600" dirty="0" smtClean="0">
                <a:solidFill>
                  <a:schemeClr val="tx1"/>
                </a:solidFill>
              </a:rPr>
              <a:t>kontaktů, přehled o službách v destinaci</a:t>
            </a:r>
            <a:endParaRPr lang="cs-CZ" sz="2600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 b="1" dirty="0">
                <a:solidFill>
                  <a:schemeClr val="tx1"/>
                </a:solidFill>
              </a:rPr>
              <a:t>STRUKTURA PROGRAMU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b="1" dirty="0" err="1" smtClean="0">
                <a:solidFill>
                  <a:schemeClr val="tx1"/>
                </a:solidFill>
              </a:rPr>
              <a:t>Press</a:t>
            </a:r>
            <a:r>
              <a:rPr lang="cs-CZ" sz="2600" b="1" dirty="0" smtClean="0">
                <a:solidFill>
                  <a:schemeClr val="tx1"/>
                </a:solidFill>
              </a:rPr>
              <a:t>: </a:t>
            </a:r>
            <a:r>
              <a:rPr lang="cs-CZ" sz="2600" dirty="0" smtClean="0">
                <a:solidFill>
                  <a:schemeClr val="tx1"/>
                </a:solidFill>
              </a:rPr>
              <a:t>delší návštěvy památek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b="1" dirty="0" smtClean="0">
                <a:solidFill>
                  <a:schemeClr val="tx1"/>
                </a:solidFill>
              </a:rPr>
              <a:t>FAM:</a:t>
            </a:r>
            <a:r>
              <a:rPr lang="cs-CZ" sz="2600" dirty="0" smtClean="0">
                <a:solidFill>
                  <a:schemeClr val="tx1"/>
                </a:solidFill>
              </a:rPr>
              <a:t> kratší návštěvy památek + </a:t>
            </a:r>
            <a:r>
              <a:rPr lang="cs-CZ" sz="2600" dirty="0">
                <a:solidFill>
                  <a:schemeClr val="tx1"/>
                </a:solidFill>
              </a:rPr>
              <a:t>prohlídky hotelů</a:t>
            </a:r>
            <a:endParaRPr lang="cs-CZ" sz="2600" b="1" dirty="0">
              <a:solidFill>
                <a:schemeClr val="tx1"/>
              </a:solidFill>
            </a:endParaRPr>
          </a:p>
          <a:p>
            <a:pPr algn="l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 b="1" dirty="0" smtClean="0">
                <a:solidFill>
                  <a:schemeClr val="tx1"/>
                </a:solidFill>
              </a:rPr>
              <a:t>NÁPLŇ PROGRAMU</a:t>
            </a:r>
          </a:p>
          <a:p>
            <a:pPr marL="457200" indent="-457200" algn="l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600" b="1" dirty="0" err="1" smtClean="0">
                <a:solidFill>
                  <a:schemeClr val="tx1"/>
                </a:solidFill>
              </a:rPr>
              <a:t>Press</a:t>
            </a:r>
            <a:r>
              <a:rPr lang="cs-CZ" sz="2600" b="1" dirty="0" smtClean="0">
                <a:solidFill>
                  <a:schemeClr val="tx1"/>
                </a:solidFill>
              </a:rPr>
              <a:t>: </a:t>
            </a:r>
            <a:r>
              <a:rPr lang="cs-CZ" sz="2600" dirty="0" smtClean="0">
                <a:solidFill>
                  <a:schemeClr val="tx1"/>
                </a:solidFill>
              </a:rPr>
              <a:t>focení, rozhovory, natáčení</a:t>
            </a:r>
            <a:endParaRPr lang="cs-CZ" sz="2600" b="1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sz="2600" b="1" dirty="0" smtClean="0">
                <a:solidFill>
                  <a:schemeClr val="tx1"/>
                </a:solidFill>
              </a:rPr>
              <a:t>FAM:</a:t>
            </a:r>
            <a:r>
              <a:rPr lang="cs-CZ" sz="2600" dirty="0" smtClean="0">
                <a:solidFill>
                  <a:schemeClr val="tx1"/>
                </a:solidFill>
              </a:rPr>
              <a:t> památky, vyjednávání podmínek</a:t>
            </a:r>
            <a:endParaRPr lang="cs-CZ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2331</TotalTime>
  <Words>971</Words>
  <Application>Microsoft Office PowerPoint</Application>
  <PresentationFormat>Předvádění na obrazovce (4:3)</PresentationFormat>
  <Paragraphs>336</Paragraphs>
  <Slides>24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6" baseType="lpstr">
      <vt:lpstr>Motiv sady Office</vt:lpstr>
      <vt:lpstr>Graf aplikace Microsoft Excel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MMB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Uhnava</dc:creator>
  <cp:lastModifiedBy>Holesinska Andrea</cp:lastModifiedBy>
  <cp:revision>203</cp:revision>
  <cp:lastPrinted>2017-03-22T09:27:09Z</cp:lastPrinted>
  <dcterms:created xsi:type="dcterms:W3CDTF">2014-04-03T13:06:46Z</dcterms:created>
  <dcterms:modified xsi:type="dcterms:W3CDTF">2017-04-06T12:27:58Z</dcterms:modified>
</cp:coreProperties>
</file>