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262" r:id="rId2"/>
    <p:sldId id="374" r:id="rId3"/>
    <p:sldId id="353" r:id="rId4"/>
    <p:sldId id="357" r:id="rId5"/>
    <p:sldId id="358" r:id="rId6"/>
    <p:sldId id="359" r:id="rId7"/>
    <p:sldId id="360" r:id="rId8"/>
    <p:sldId id="361" r:id="rId9"/>
    <p:sldId id="354" r:id="rId10"/>
    <p:sldId id="325" r:id="rId11"/>
    <p:sldId id="362" r:id="rId12"/>
    <p:sldId id="363" r:id="rId13"/>
    <p:sldId id="329" r:id="rId14"/>
    <p:sldId id="330" r:id="rId15"/>
    <p:sldId id="355" r:id="rId16"/>
    <p:sldId id="356" r:id="rId17"/>
    <p:sldId id="331" r:id="rId18"/>
    <p:sldId id="364" r:id="rId19"/>
    <p:sldId id="375" r:id="rId20"/>
    <p:sldId id="365" r:id="rId21"/>
    <p:sldId id="366" r:id="rId22"/>
    <p:sldId id="372" r:id="rId23"/>
    <p:sldId id="373" r:id="rId24"/>
    <p:sldId id="337" r:id="rId25"/>
    <p:sldId id="338" r:id="rId26"/>
    <p:sldId id="335" r:id="rId27"/>
    <p:sldId id="334" r:id="rId28"/>
    <p:sldId id="339" r:id="rId29"/>
    <p:sldId id="340" r:id="rId30"/>
    <p:sldId id="341" r:id="rId31"/>
    <p:sldId id="342" r:id="rId32"/>
    <p:sldId id="343" r:id="rId33"/>
    <p:sldId id="367" r:id="rId34"/>
    <p:sldId id="370" r:id="rId35"/>
    <p:sldId id="371" r:id="rId36"/>
  </p:sldIdLst>
  <p:sldSz cx="122412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39CB5A-C553-43F9-BAA4-93143077A26E}">
          <p14:sldIdLst>
            <p14:sldId id="262"/>
            <p14:sldId id="374"/>
            <p14:sldId id="353"/>
            <p14:sldId id="357"/>
            <p14:sldId id="358"/>
            <p14:sldId id="359"/>
            <p14:sldId id="360"/>
            <p14:sldId id="361"/>
            <p14:sldId id="354"/>
            <p14:sldId id="325"/>
            <p14:sldId id="362"/>
            <p14:sldId id="363"/>
            <p14:sldId id="329"/>
            <p14:sldId id="330"/>
            <p14:sldId id="355"/>
            <p14:sldId id="356"/>
            <p14:sldId id="331"/>
            <p14:sldId id="364"/>
            <p14:sldId id="375"/>
            <p14:sldId id="365"/>
            <p14:sldId id="366"/>
            <p14:sldId id="372"/>
            <p14:sldId id="373"/>
            <p14:sldId id="337"/>
            <p14:sldId id="338"/>
            <p14:sldId id="335"/>
            <p14:sldId id="334"/>
            <p14:sldId id="339"/>
            <p14:sldId id="340"/>
            <p14:sldId id="341"/>
            <p14:sldId id="342"/>
            <p14:sldId id="343"/>
            <p14:sldId id="367"/>
            <p14:sldId id="370"/>
            <p14:sldId id="3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9" autoAdjust="0"/>
    <p:restoredTop sz="94967" autoAdjust="0"/>
  </p:normalViewPr>
  <p:slideViewPr>
    <p:cSldViewPr>
      <p:cViewPr varScale="1">
        <p:scale>
          <a:sx n="116" d="100"/>
          <a:sy n="116" d="100"/>
        </p:scale>
        <p:origin x="-312" y="-108"/>
      </p:cViewPr>
      <p:guideLst>
        <p:guide orient="horz" pos="2160"/>
        <p:guide pos="3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9D70A-BD9E-4128-9AE7-D06ABBE45D0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B1ECB-5842-47C7-A0AD-C361775193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9405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6928A-81F5-4158-B495-6FBFC33D0ED3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685800"/>
            <a:ext cx="611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750A-C431-44BC-9FE8-A6F08BEAD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37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D0A3-9761-421B-94EA-BB7B8F4AC3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8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http://en.wikipedia.org/wiki/Statistical_discrimination_%28economics%29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D0A3-9761-421B-94EA-BB7B8F4AC3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http://newsroom.iza.org/en/2016/09/20/discrimination-against-female-migrants-wearing-a-headscarf/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D0A3-9761-421B-94EA-BB7B8F4AC3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4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Goldin</a:t>
            </a:r>
            <a:r>
              <a:rPr lang="en-US" dirty="0" smtClean="0"/>
              <a:t>, Claudia, and Cecilia Rouse. </a:t>
            </a:r>
            <a:r>
              <a:rPr lang="en-US" i="1" dirty="0" smtClean="0"/>
              <a:t>Orchestrating impartiality: The impact of" blind" auditions on female musicians</a:t>
            </a:r>
            <a:r>
              <a:rPr lang="en-US" dirty="0" smtClean="0"/>
              <a:t>. No. w5903. National bureau of economic research, 1997.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D0A3-9761-421B-94EA-BB7B8F4AC3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Goldin</a:t>
            </a:r>
            <a:r>
              <a:rPr lang="en-US" dirty="0" smtClean="0"/>
              <a:t>, Claudia, and Cecilia Rouse. </a:t>
            </a:r>
            <a:r>
              <a:rPr lang="en-US" i="1" dirty="0" smtClean="0"/>
              <a:t>Orchestrating impartiality: The impact of" blind" auditions on female musicians</a:t>
            </a:r>
            <a:r>
              <a:rPr lang="en-US" dirty="0" smtClean="0"/>
              <a:t>. No. w5903. National bureau of economic research, 1997.</a:t>
            </a:r>
          </a:p>
          <a:p>
            <a:endParaRPr lang="en-US" dirty="0" smtClean="0"/>
          </a:p>
          <a:p>
            <a:r>
              <a:rPr lang="en-US" dirty="0" err="1" smtClean="0"/>
              <a:t>Zubin</a:t>
            </a:r>
            <a:r>
              <a:rPr lang="en-US" dirty="0" smtClean="0"/>
              <a:t> Mehta, conductor of the Los Angeles Symphony from 1964 to 1978 and of the</a:t>
            </a:r>
          </a:p>
          <a:p>
            <a:r>
              <a:rPr lang="en-US" dirty="0" smtClean="0"/>
              <a:t>New York Philharmonic from 1978 to 1990, is credited with saying, "I just don't think women</a:t>
            </a:r>
          </a:p>
          <a:p>
            <a:r>
              <a:rPr lang="en-US" dirty="0" smtClean="0"/>
              <a:t>should be in an orchestra."' Many European orchestras had, and some continue to have, stated</a:t>
            </a:r>
          </a:p>
          <a:p>
            <a:r>
              <a:rPr lang="en-US" dirty="0" err="1" smtClean="0"/>
              <a:t>poUcies</a:t>
            </a:r>
            <a:r>
              <a:rPr lang="en-US" dirty="0" smtClean="0"/>
              <a:t> not to hire women.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D0A3-9761-421B-94EA-BB7B8F4AC3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0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D0A3-9761-421B-94EA-BB7B8F4AC3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22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should be in the employers’ own interest to hire the most productive workers.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D0A3-9761-421B-94EA-BB7B8F4AC3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4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 anonymous application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D0A3-9761-421B-94EA-BB7B8F4AC3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6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152" y="1122363"/>
            <a:ext cx="91809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152" y="3602038"/>
            <a:ext cx="91809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9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78" y="457200"/>
            <a:ext cx="394811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04110" y="987427"/>
            <a:ext cx="619711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178" y="2057400"/>
            <a:ext cx="394811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3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0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0118" y="365125"/>
            <a:ext cx="2639512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584" y="365125"/>
            <a:ext cx="77655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10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1" y="277814"/>
            <a:ext cx="11017092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61" y="1600201"/>
            <a:ext cx="5406536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2616" y="1600201"/>
            <a:ext cx="5406536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2616" y="3941763"/>
            <a:ext cx="5406536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182415" y="6248400"/>
            <a:ext cx="3876384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72869" y="6243638"/>
            <a:ext cx="2856283" cy="457200"/>
          </a:xfrm>
        </p:spPr>
        <p:txBody>
          <a:bodyPr/>
          <a:lstStyle>
            <a:lvl1pPr>
              <a:defRPr/>
            </a:lvl1pPr>
          </a:lstStyle>
          <a:p>
            <a:fld id="{21735829-721B-4F6D-9D7D-D470E2E81B6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612061" y="6248400"/>
            <a:ext cx="2856283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477938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0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09" y="1709740"/>
            <a:ext cx="1055804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209" y="4589465"/>
            <a:ext cx="1055804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2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8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583" y="1825625"/>
            <a:ext cx="52025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114" y="1825625"/>
            <a:ext cx="52025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6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78" y="365127"/>
            <a:ext cx="1055804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179" y="1681163"/>
            <a:ext cx="51786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179" y="2505075"/>
            <a:ext cx="517860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115" y="1681163"/>
            <a:ext cx="52041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115" y="2505075"/>
            <a:ext cx="520411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3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3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1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78" y="457200"/>
            <a:ext cx="394811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110" y="987427"/>
            <a:ext cx="619711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178" y="2057400"/>
            <a:ext cx="394811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5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584" y="365127"/>
            <a:ext cx="10558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584" y="1825627"/>
            <a:ext cx="10558046" cy="402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26528" y="6174102"/>
            <a:ext cx="1125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BCB2-6270-44B0-A24E-5192E2E761B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902" y="6174102"/>
            <a:ext cx="4131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00" y="6179230"/>
            <a:ext cx="407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5372-CA1B-47D0-9D1D-AA65E8D861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4975"/>
            <a:ext cx="12241213" cy="2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6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2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e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Reforms in the Public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Sector </a:t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Spring 2017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dirty="0" smtClean="0"/>
              <a:t>Labor market discrimination</a:t>
            </a:r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Martin Guzi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martin.guzi@econ.muni.cz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of discrimination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84" y="1825627"/>
            <a:ext cx="11111670" cy="40244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Taste </a:t>
            </a:r>
            <a:r>
              <a:rPr lang="en-US" b="1" dirty="0">
                <a:solidFill>
                  <a:schemeClr val="accent1"/>
                </a:solidFill>
              </a:rPr>
              <a:t>discrimination</a:t>
            </a:r>
            <a:r>
              <a:rPr lang="en-US" dirty="0"/>
              <a:t>: individuals </a:t>
            </a:r>
            <a:r>
              <a:rPr lang="en-US" dirty="0" smtClean="0"/>
              <a:t>prefer </a:t>
            </a:r>
            <a:r>
              <a:rPr lang="en-US" dirty="0"/>
              <a:t>certain individuals </a:t>
            </a:r>
            <a:r>
              <a:rPr lang="en-US" dirty="0" smtClean="0"/>
              <a:t>to </a:t>
            </a:r>
            <a:r>
              <a:rPr lang="en-US" dirty="0"/>
              <a:t>others</a:t>
            </a:r>
            <a:r>
              <a:rPr lang="en-US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err="1">
                <a:solidFill>
                  <a:schemeClr val="accent1"/>
                </a:solidFill>
              </a:rPr>
              <a:t>Statistical</a:t>
            </a:r>
            <a:r>
              <a:rPr lang="sk-SK" b="1" dirty="0">
                <a:solidFill>
                  <a:schemeClr val="accent1"/>
                </a:solidFill>
              </a:rPr>
              <a:t> </a:t>
            </a:r>
            <a:r>
              <a:rPr lang="sk-SK" b="1" dirty="0" err="1" smtClean="0">
                <a:solidFill>
                  <a:schemeClr val="accent1"/>
                </a:solidFill>
              </a:rPr>
              <a:t>discrimination</a:t>
            </a:r>
            <a:r>
              <a:rPr lang="sk-SK" b="1" dirty="0" smtClean="0">
                <a:solidFill>
                  <a:schemeClr val="accent1"/>
                </a:solidFill>
              </a:rPr>
              <a:t>: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agents </a:t>
            </a:r>
            <a:r>
              <a:rPr lang="en-US" dirty="0"/>
              <a:t>make </a:t>
            </a:r>
            <a:r>
              <a:rPr lang="en-US" dirty="0" smtClean="0"/>
              <a:t>decisions about </a:t>
            </a:r>
            <a:r>
              <a:rPr lang="en-US" dirty="0"/>
              <a:t>individuals based on their attributes and </a:t>
            </a:r>
            <a:r>
              <a:rPr lang="en-US" dirty="0" smtClean="0"/>
              <a:t>those of </a:t>
            </a:r>
            <a:r>
              <a:rPr lang="en-US" dirty="0"/>
              <a:t>their group.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40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discrimination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84" y="1484785"/>
            <a:ext cx="10558046" cy="4752528"/>
          </a:xfrm>
        </p:spPr>
        <p:txBody>
          <a:bodyPr>
            <a:noAutofit/>
          </a:bodyPr>
          <a:lstStyle/>
          <a:p>
            <a:r>
              <a:rPr lang="en-US" sz="2400" dirty="0"/>
              <a:t>Employer discrimination occurs when employers </a:t>
            </a:r>
            <a:r>
              <a:rPr lang="en-US" sz="2400" dirty="0" smtClean="0"/>
              <a:t>have preferences </a:t>
            </a:r>
            <a:r>
              <a:rPr lang="en-US" sz="2400" dirty="0"/>
              <a:t>for hiring certain “types” of </a:t>
            </a:r>
            <a:r>
              <a:rPr lang="en-US" sz="2400" dirty="0" smtClean="0"/>
              <a:t>workers </a:t>
            </a:r>
            <a:r>
              <a:rPr lang="en-US" sz="2400" dirty="0" smtClean="0"/>
              <a:t>(assume two types of workers A and B).</a:t>
            </a:r>
            <a:endParaRPr lang="en-US" sz="2400" dirty="0" smtClean="0"/>
          </a:p>
          <a:p>
            <a:r>
              <a:rPr lang="en-US" sz="2400" dirty="0" smtClean="0"/>
              <a:t>Prejudiced </a:t>
            </a:r>
            <a:r>
              <a:rPr lang="en-US" sz="2400" dirty="0"/>
              <a:t>employer </a:t>
            </a:r>
            <a:r>
              <a:rPr lang="en-US" sz="2400" dirty="0" smtClean="0"/>
              <a:t>incurs </a:t>
            </a:r>
            <a:r>
              <a:rPr lang="en-US" sz="2400" dirty="0"/>
              <a:t>a psychic cost d &gt; 0 that </a:t>
            </a:r>
            <a:r>
              <a:rPr lang="en-US" sz="2400" dirty="0" smtClean="0"/>
              <a:t>raises the </a:t>
            </a:r>
            <a:r>
              <a:rPr lang="en-US" sz="2400" dirty="0"/>
              <a:t>cost of hiring a </a:t>
            </a:r>
            <a:r>
              <a:rPr lang="en-US" sz="2400" dirty="0" smtClean="0"/>
              <a:t>worker from minority </a:t>
            </a:r>
            <a:r>
              <a:rPr lang="en-US" sz="2400" dirty="0"/>
              <a:t>group </a:t>
            </a:r>
            <a:r>
              <a:rPr lang="en-US" sz="2400" i="1" dirty="0"/>
              <a:t>B </a:t>
            </a:r>
            <a:r>
              <a:rPr lang="en-US" sz="2400" dirty="0"/>
              <a:t>to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B</a:t>
            </a:r>
            <a:r>
              <a:rPr lang="en-US" sz="2400" i="1" dirty="0" smtClean="0"/>
              <a:t> </a:t>
            </a:r>
            <a:r>
              <a:rPr lang="en-US" sz="2400" i="1" dirty="0"/>
              <a:t>+ </a:t>
            </a:r>
            <a:r>
              <a:rPr lang="en-US" sz="2400" i="1" dirty="0" smtClean="0"/>
              <a:t>d) </a:t>
            </a:r>
            <a:r>
              <a:rPr lang="en-US" sz="2400" dirty="0" smtClean="0"/>
              <a:t>and will </a:t>
            </a:r>
            <a:r>
              <a:rPr lang="en-US" sz="2400" dirty="0"/>
              <a:t>hire </a:t>
            </a:r>
            <a:r>
              <a:rPr lang="en-US" sz="2400" i="1" dirty="0"/>
              <a:t>B</a:t>
            </a:r>
            <a:r>
              <a:rPr lang="en-US" sz="2400" dirty="0"/>
              <a:t> workers only if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A</a:t>
            </a:r>
            <a:r>
              <a:rPr lang="en-US" sz="2400" dirty="0" smtClean="0"/>
              <a:t> ≥</a:t>
            </a:r>
            <a:r>
              <a:rPr lang="en-US" sz="2400" dirty="0"/>
              <a:t>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B</a:t>
            </a:r>
            <a:r>
              <a:rPr lang="en-US" sz="2400" dirty="0" smtClean="0"/>
              <a:t> + d.</a:t>
            </a:r>
            <a:endParaRPr lang="en-US" sz="2400" dirty="0"/>
          </a:p>
          <a:p>
            <a:r>
              <a:rPr lang="en-US" sz="2400" i="1" dirty="0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workers are employed by the least prejudiced firms;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 workers </a:t>
            </a:r>
            <a:r>
              <a:rPr lang="en-US" sz="2400" dirty="0"/>
              <a:t>will be segregated into different firms.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discriminating tastes are widespread and there are many </a:t>
            </a:r>
            <a:r>
              <a:rPr lang="en-US" sz="2400" dirty="0" smtClean="0"/>
              <a:t>B workers </a:t>
            </a:r>
            <a:r>
              <a:rPr lang="en-US" sz="2400" dirty="0"/>
              <a:t>seeking employment, some B workers will have to </a:t>
            </a:r>
            <a:r>
              <a:rPr lang="en-US" sz="2400" dirty="0" smtClean="0"/>
              <a:t>find jobs </a:t>
            </a:r>
            <a:r>
              <a:rPr lang="en-US" sz="2400" dirty="0"/>
              <a:t>at discriminating </a:t>
            </a:r>
            <a:r>
              <a:rPr lang="en-US" sz="2400" dirty="0" smtClean="0"/>
              <a:t>firms (at the lower wage).</a:t>
            </a:r>
            <a:endParaRPr lang="en-US" sz="2400" dirty="0"/>
          </a:p>
          <a:p>
            <a:r>
              <a:rPr lang="en-US" sz="2400" dirty="0" smtClean="0"/>
              <a:t>A </a:t>
            </a:r>
            <a:r>
              <a:rPr lang="en-US" sz="2400" dirty="0"/>
              <a:t>wage differential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A</a:t>
            </a:r>
            <a:r>
              <a:rPr lang="en-US" sz="2400" dirty="0"/>
              <a:t> ≥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B</a:t>
            </a:r>
            <a:r>
              <a:rPr lang="en-US" sz="2400" dirty="0"/>
              <a:t> </a:t>
            </a:r>
            <a:r>
              <a:rPr lang="en-US" sz="2400" dirty="0" smtClean="0"/>
              <a:t>will </a:t>
            </a:r>
            <a:r>
              <a:rPr lang="en-US" sz="2400" dirty="0"/>
              <a:t>arise </a:t>
            </a:r>
            <a:r>
              <a:rPr lang="en-US" sz="2400" dirty="0" smtClean="0"/>
              <a:t>only </a:t>
            </a:r>
            <a:r>
              <a:rPr lang="en-US" sz="2400" dirty="0"/>
              <a:t>if </a:t>
            </a:r>
            <a:r>
              <a:rPr lang="en-US" sz="2400" dirty="0" smtClean="0"/>
              <a:t>the fraction </a:t>
            </a:r>
            <a:r>
              <a:rPr lang="en-US" sz="2400" dirty="0"/>
              <a:t>of discriminating employers is sufficiently </a:t>
            </a:r>
            <a:r>
              <a:rPr lang="en-US" sz="2400" dirty="0" smtClean="0"/>
              <a:t>large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8546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Customer</a:t>
            </a:r>
            <a:r>
              <a:rPr lang="sk-SK" dirty="0"/>
              <a:t> </a:t>
            </a:r>
            <a:r>
              <a:rPr lang="sk-SK" dirty="0" err="1"/>
              <a:t>discrimination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84" y="1825627"/>
            <a:ext cx="10558046" cy="46997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Customers </a:t>
            </a:r>
            <a:r>
              <a:rPr lang="en-US" dirty="0"/>
              <a:t>have discriminatory preferences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Prejudiced </a:t>
            </a:r>
            <a:r>
              <a:rPr lang="en-US" dirty="0"/>
              <a:t>consumers in group </a:t>
            </a:r>
            <a:r>
              <a:rPr lang="en-US" dirty="0" smtClean="0"/>
              <a:t>M </a:t>
            </a:r>
            <a:r>
              <a:rPr lang="en-US" dirty="0" smtClean="0"/>
              <a:t>get </a:t>
            </a:r>
            <a:r>
              <a:rPr lang="en-US" dirty="0"/>
              <a:t>less utility if they purchase from a group </a:t>
            </a:r>
            <a:r>
              <a:rPr lang="en-US" dirty="0" smtClean="0"/>
              <a:t>F </a:t>
            </a:r>
            <a:r>
              <a:rPr lang="en-US" dirty="0"/>
              <a:t>member </a:t>
            </a:r>
            <a:r>
              <a:rPr lang="en-US" dirty="0" smtClean="0"/>
              <a:t>than from </a:t>
            </a:r>
            <a:r>
              <a:rPr lang="en-US" dirty="0"/>
              <a:t>a group </a:t>
            </a:r>
            <a:r>
              <a:rPr lang="en-US" dirty="0" smtClean="0"/>
              <a:t>M </a:t>
            </a:r>
            <a:r>
              <a:rPr lang="en-US" dirty="0"/>
              <a:t>member.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</a:t>
            </a:r>
            <a:r>
              <a:rPr lang="en-US" dirty="0"/>
              <a:t>act as if the price was </a:t>
            </a:r>
            <a:r>
              <a:rPr lang="en-US" dirty="0" smtClean="0"/>
              <a:t>p(1+d</a:t>
            </a:r>
            <a:r>
              <a:rPr lang="en-US" baseline="-25000" dirty="0" smtClean="0"/>
              <a:t>C</a:t>
            </a:r>
            <a:r>
              <a:rPr lang="en-US" dirty="0" smtClean="0"/>
              <a:t>)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i.e. They are willing to pay </a:t>
            </a:r>
            <a:r>
              <a:rPr lang="en-US" sz="2400" dirty="0" smtClean="0"/>
              <a:t>M </a:t>
            </a:r>
            <a:r>
              <a:rPr lang="en-US" sz="2400" dirty="0" smtClean="0"/>
              <a:t>higher price than p to avoid buying from </a:t>
            </a:r>
            <a:r>
              <a:rPr lang="en-US" sz="2400" dirty="0" smtClean="0"/>
              <a:t>F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effect of such discrimination on wages is eliminated if </a:t>
            </a:r>
            <a:br>
              <a:rPr lang="en-US" dirty="0"/>
            </a:br>
            <a:r>
              <a:rPr lang="en-US" dirty="0" smtClean="0"/>
              <a:t>F </a:t>
            </a:r>
            <a:r>
              <a:rPr lang="en-US" dirty="0" smtClean="0"/>
              <a:t>workers </a:t>
            </a:r>
            <a:r>
              <a:rPr lang="en-US" dirty="0"/>
              <a:t>can serve only </a:t>
            </a:r>
            <a:r>
              <a:rPr lang="en-US" dirty="0" smtClean="0"/>
              <a:t>F </a:t>
            </a:r>
            <a:r>
              <a:rPr lang="en-US" dirty="0"/>
              <a:t>customers and unprejudiced </a:t>
            </a:r>
            <a:r>
              <a:rPr lang="en-US" dirty="0" smtClean="0"/>
              <a:t>M </a:t>
            </a:r>
            <a:r>
              <a:rPr lang="en-US" dirty="0" smtClean="0"/>
              <a:t>customers</a:t>
            </a:r>
            <a:r>
              <a:rPr lang="en-US" dirty="0"/>
              <a:t>, or if </a:t>
            </a:r>
            <a:r>
              <a:rPr lang="en-US" dirty="0" smtClean="0"/>
              <a:t>F </a:t>
            </a:r>
            <a:r>
              <a:rPr lang="en-US" dirty="0"/>
              <a:t>workers are employed in occupations </a:t>
            </a:r>
            <a:r>
              <a:rPr lang="en-US" dirty="0" smtClean="0"/>
              <a:t>without consumer </a:t>
            </a:r>
            <a:r>
              <a:rPr lang="en-US" dirty="0"/>
              <a:t>contact.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06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Discrimination at the group level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84" y="1825627"/>
            <a:ext cx="10319582" cy="402443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Employers </a:t>
            </a:r>
            <a:r>
              <a:rPr lang="en-US" sz="2600" dirty="0"/>
              <a:t>want to hire the “best person for the job,” but </a:t>
            </a:r>
            <a:r>
              <a:rPr lang="en-US" sz="2600" dirty="0" smtClean="0"/>
              <a:t>this can </a:t>
            </a:r>
            <a:r>
              <a:rPr lang="en-US" sz="2600" dirty="0"/>
              <a:t>be a difficult thing to assess on the basis of </a:t>
            </a:r>
            <a:r>
              <a:rPr lang="en-US" sz="2600" dirty="0" smtClean="0"/>
              <a:t>interviews, resumes.</a:t>
            </a:r>
          </a:p>
          <a:p>
            <a:r>
              <a:rPr lang="en-US" sz="2600" dirty="0"/>
              <a:t>Instead, the employer can observe things that may </a:t>
            </a:r>
            <a:r>
              <a:rPr lang="en-US" sz="2600" dirty="0" smtClean="0"/>
              <a:t>be correlated </a:t>
            </a:r>
            <a:r>
              <a:rPr lang="en-US" sz="2600" dirty="0"/>
              <a:t>with productivity</a:t>
            </a:r>
          </a:p>
          <a:p>
            <a:pPr lvl="1"/>
            <a:r>
              <a:rPr lang="en-US" dirty="0" smtClean="0"/>
              <a:t>Education</a:t>
            </a:r>
            <a:r>
              <a:rPr lang="en-US" dirty="0"/>
              <a:t>, experience, references, etc</a:t>
            </a:r>
            <a:r>
              <a:rPr lang="en-US" dirty="0" smtClean="0"/>
              <a:t>.</a:t>
            </a:r>
          </a:p>
          <a:p>
            <a:r>
              <a:rPr lang="en-US" sz="2600" dirty="0"/>
              <a:t>Employers might have low demand for particular “types” </a:t>
            </a:r>
            <a:r>
              <a:rPr lang="en-US" sz="2600" dirty="0" smtClean="0"/>
              <a:t>of workers because </a:t>
            </a:r>
            <a:r>
              <a:rPr lang="en-US" sz="2600" dirty="0"/>
              <a:t>being that type might be associated with </a:t>
            </a:r>
            <a:r>
              <a:rPr lang="en-US" sz="2600" dirty="0" smtClean="0"/>
              <a:t>low productivity </a:t>
            </a:r>
            <a:r>
              <a:rPr lang="en-US" sz="2600" dirty="0"/>
              <a:t>on </a:t>
            </a:r>
            <a:r>
              <a:rPr lang="en-US" sz="2600" dirty="0" smtClean="0"/>
              <a:t>average</a:t>
            </a:r>
          </a:p>
          <a:p>
            <a:r>
              <a:rPr lang="en-US" sz="2600" b="1" dirty="0" smtClean="0">
                <a:solidFill>
                  <a:schemeClr val="accent5"/>
                </a:solidFill>
              </a:rPr>
              <a:t>Statistical </a:t>
            </a:r>
            <a:r>
              <a:rPr lang="en-US" sz="2600" b="1" dirty="0">
                <a:solidFill>
                  <a:schemeClr val="accent5"/>
                </a:solidFill>
              </a:rPr>
              <a:t>discrimination </a:t>
            </a:r>
            <a:r>
              <a:rPr lang="en-US" sz="2600" dirty="0"/>
              <a:t>is often used and </a:t>
            </a:r>
            <a:r>
              <a:rPr lang="en-US" sz="2600" dirty="0" smtClean="0"/>
              <a:t>tolerated</a:t>
            </a:r>
            <a:r>
              <a:rPr lang="en-US" sz="2600" dirty="0" smtClean="0"/>
              <a:t>. Why?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9332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of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84" y="1825627"/>
            <a:ext cx="10558046" cy="43396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 smtClean="0"/>
              <a:t>Discriminating </a:t>
            </a:r>
            <a:r>
              <a:rPr lang="en-US" sz="2600" dirty="0"/>
              <a:t>against an individual based </a:t>
            </a:r>
            <a:r>
              <a:rPr lang="en-US" sz="2600" dirty="0" smtClean="0"/>
              <a:t>on the </a:t>
            </a:r>
            <a:r>
              <a:rPr lang="en-US" sz="2600" dirty="0"/>
              <a:t>perceived characteristics of his or her group is </a:t>
            </a:r>
            <a:r>
              <a:rPr lang="en-US" sz="2600" dirty="0" smtClean="0"/>
              <a:t>illegal in many cases.</a:t>
            </a:r>
          </a:p>
          <a:p>
            <a:pPr>
              <a:lnSpc>
                <a:spcPct val="100000"/>
              </a:lnSpc>
            </a:pPr>
            <a:r>
              <a:rPr lang="en-US" sz="2600" dirty="0" smtClean="0"/>
              <a:t>Discrimination </a:t>
            </a:r>
            <a:r>
              <a:rPr lang="en-US" sz="2600" dirty="0"/>
              <a:t>should not survive in the face of market </a:t>
            </a:r>
            <a:r>
              <a:rPr lang="en-US" sz="2600" dirty="0" smtClean="0"/>
              <a:t>forces because </a:t>
            </a:r>
            <a:r>
              <a:rPr lang="en-US" sz="2600" dirty="0"/>
              <a:t>non-discriminating employers should </a:t>
            </a:r>
            <a:r>
              <a:rPr lang="en-US" sz="2600" dirty="0" smtClean="0"/>
              <a:t>out-perform discriminating </a:t>
            </a:r>
            <a:r>
              <a:rPr lang="en-US" sz="2600" dirty="0"/>
              <a:t>employers because they are willing to hire </a:t>
            </a:r>
            <a:r>
              <a:rPr lang="en-US" sz="2600" dirty="0" smtClean="0"/>
              <a:t>the cheaper </a:t>
            </a:r>
            <a:r>
              <a:rPr lang="en-US" sz="2600" dirty="0"/>
              <a:t>but equally productive inputs. </a:t>
            </a:r>
            <a:endParaRPr lang="en-US" sz="2600" dirty="0" smtClean="0"/>
          </a:p>
          <a:p>
            <a:pPr>
              <a:lnSpc>
                <a:spcPct val="100000"/>
              </a:lnSpc>
            </a:pPr>
            <a:r>
              <a:rPr lang="en-US" sz="2600" dirty="0" smtClean="0"/>
              <a:t>Non-discriminating </a:t>
            </a:r>
            <a:r>
              <a:rPr lang="en-US" sz="2600" dirty="0"/>
              <a:t>employers should expand and </a:t>
            </a:r>
            <a:r>
              <a:rPr lang="en-US" sz="2600" dirty="0" smtClean="0"/>
              <a:t>discriminating ones </a:t>
            </a:r>
            <a:r>
              <a:rPr lang="en-US" sz="2600" dirty="0"/>
              <a:t>contract, until discriminatory wage differentials </a:t>
            </a:r>
            <a:r>
              <a:rPr lang="en-US" sz="2600" dirty="0" smtClean="0"/>
              <a:t>are eliminated </a:t>
            </a:r>
            <a:r>
              <a:rPr lang="en-US" sz="2600" dirty="0"/>
              <a:t>all firms earn zero profits</a:t>
            </a:r>
          </a:p>
        </p:txBody>
      </p:sp>
    </p:spTree>
    <p:extLst>
      <p:ext uri="{BB962C8B-B14F-4D97-AF65-F5344CB8AC3E}">
        <p14:creationId xmlns:p14="http://schemas.microsoft.com/office/powerpoint/2010/main" val="2078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Policy</a:t>
            </a:r>
            <a:r>
              <a:rPr lang="sk-SK" dirty="0"/>
              <a:t> </a:t>
            </a:r>
            <a:r>
              <a:rPr lang="sk-SK" dirty="0" err="1"/>
              <a:t>responses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Discrimination raises problems of </a:t>
            </a:r>
            <a:r>
              <a:rPr lang="en-US" b="1" dirty="0">
                <a:solidFill>
                  <a:schemeClr val="accent1"/>
                </a:solidFill>
              </a:rPr>
              <a:t>inequity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inefficiency</a:t>
            </a:r>
            <a:r>
              <a:rPr lang="en-US" dirty="0"/>
              <a:t>.</a:t>
            </a:r>
          </a:p>
          <a:p>
            <a:r>
              <a:rPr lang="en-US" dirty="0" smtClean="0"/>
              <a:t>Many </a:t>
            </a:r>
            <a:r>
              <a:rPr lang="en-US" dirty="0"/>
              <a:t>countries </a:t>
            </a:r>
            <a:r>
              <a:rPr lang="en-US" dirty="0" smtClean="0"/>
              <a:t>have </a:t>
            </a:r>
            <a:r>
              <a:rPr lang="en-US" dirty="0"/>
              <a:t>responded to these perceived </a:t>
            </a:r>
            <a:r>
              <a:rPr lang="en-US" dirty="0" smtClean="0"/>
              <a:t>inequities by </a:t>
            </a:r>
            <a:r>
              <a:rPr lang="en-US" dirty="0"/>
              <a:t>enacting equality promoting legislation</a:t>
            </a:r>
            <a:r>
              <a:rPr lang="en-US" dirty="0" smtClean="0"/>
              <a:t>. </a:t>
            </a:r>
          </a:p>
          <a:p>
            <a:r>
              <a:rPr lang="en-US" dirty="0"/>
              <a:t>European Union (EU) laws clearly prohibit discrimination in employment based on </a:t>
            </a:r>
            <a:r>
              <a:rPr lang="en-US" dirty="0" smtClean="0"/>
              <a:t>race or </a:t>
            </a:r>
            <a:r>
              <a:rPr lang="en-US" dirty="0"/>
              <a:t>ethnicity, gender, age, disability, and religion or beliefs.</a:t>
            </a:r>
          </a:p>
          <a:p>
            <a:r>
              <a:rPr lang="en-US" dirty="0" smtClean="0"/>
              <a:t>Color-blind treatment</a:t>
            </a:r>
          </a:p>
          <a:p>
            <a:r>
              <a:rPr lang="en-US" dirty="0" smtClean="0"/>
              <a:t>Quotas (reversed discrimination)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600" y="1825627"/>
            <a:ext cx="9326014" cy="4024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We </a:t>
            </a:r>
            <a:r>
              <a:rPr lang="en-US" sz="3200" dirty="0"/>
              <a:t>all have </a:t>
            </a:r>
            <a:r>
              <a:rPr lang="en-US" sz="3200" b="1" dirty="0">
                <a:solidFill>
                  <a:schemeClr val="accent1"/>
                </a:solidFill>
              </a:rPr>
              <a:t>subconscious biases</a:t>
            </a:r>
            <a:r>
              <a:rPr lang="en-US" sz="3200" dirty="0"/>
              <a:t>. </a:t>
            </a:r>
            <a:r>
              <a:rPr lang="en-US" sz="3200" dirty="0" smtClean="0"/>
              <a:t>Studies </a:t>
            </a:r>
            <a:r>
              <a:rPr lang="en-US" sz="3200" dirty="0"/>
              <a:t>have shown that personal information, such as a name, can trigger these subconscious biases about ethnic origin, immigrant status and gender, for example, and prevent employers from objectively seeing the rest of what’s in the </a:t>
            </a:r>
            <a:r>
              <a:rPr lang="en-US" sz="3200"/>
              <a:t>application</a:t>
            </a:r>
            <a:r>
              <a:rPr lang="en-US" sz="3200" smtClean="0"/>
              <a:t>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169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sk-SK" dirty="0" err="1" smtClean="0"/>
              <a:t>esting</a:t>
            </a:r>
            <a:r>
              <a:rPr lang="sk-SK" dirty="0" smtClean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Identifying discriminatory </a:t>
            </a:r>
            <a:r>
              <a:rPr lang="en-US" dirty="0"/>
              <a:t>practices </a:t>
            </a:r>
            <a:r>
              <a:rPr lang="en-US" dirty="0" smtClean="0"/>
              <a:t>is not an </a:t>
            </a:r>
            <a:r>
              <a:rPr lang="en-US" dirty="0"/>
              <a:t>easy </a:t>
            </a:r>
            <a:r>
              <a:rPr lang="en-US" dirty="0" smtClean="0"/>
              <a:t>task.</a:t>
            </a:r>
          </a:p>
          <a:p>
            <a:r>
              <a:rPr lang="en-US" b="1" dirty="0">
                <a:solidFill>
                  <a:schemeClr val="accent5"/>
                </a:solidFill>
              </a:rPr>
              <a:t>Correspondence </a:t>
            </a:r>
            <a:r>
              <a:rPr lang="en-US" b="1" dirty="0" smtClean="0">
                <a:solidFill>
                  <a:schemeClr val="accent5"/>
                </a:solidFill>
              </a:rPr>
              <a:t>testing </a:t>
            </a:r>
            <a:r>
              <a:rPr lang="en-US" dirty="0" smtClean="0"/>
              <a:t>can </a:t>
            </a:r>
            <a:r>
              <a:rPr lang="en-US" dirty="0"/>
              <a:t>be used to test for </a:t>
            </a:r>
            <a:r>
              <a:rPr lang="en-US" dirty="0" smtClean="0"/>
              <a:t>hiring discrimination </a:t>
            </a:r>
            <a:r>
              <a:rPr lang="en-US" dirty="0"/>
              <a:t>based on race or </a:t>
            </a:r>
            <a:r>
              <a:rPr lang="en-US" dirty="0" smtClean="0"/>
              <a:t>ethnicity, gender</a:t>
            </a:r>
            <a:r>
              <a:rPr lang="en-US" dirty="0"/>
              <a:t>, age, sexual orientation.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method </a:t>
            </a:r>
            <a:r>
              <a:rPr lang="en-US" dirty="0" smtClean="0"/>
              <a:t>involves sending </a:t>
            </a:r>
            <a:r>
              <a:rPr lang="en-US" dirty="0"/>
              <a:t>matched pairs of identical job </a:t>
            </a:r>
            <a:r>
              <a:rPr lang="en-US" dirty="0" smtClean="0"/>
              <a:t>applications to </a:t>
            </a:r>
            <a:r>
              <a:rPr lang="en-US" dirty="0"/>
              <a:t>employers posting jobs—the only difference </a:t>
            </a:r>
            <a:r>
              <a:rPr lang="en-US" dirty="0" smtClean="0"/>
              <a:t>being a characteristic that signals membership to a group.</a:t>
            </a:r>
          </a:p>
          <a:p>
            <a:r>
              <a:rPr lang="en-US" dirty="0"/>
              <a:t>Correspondence studies </a:t>
            </a:r>
            <a:r>
              <a:rPr lang="en-US" dirty="0" smtClean="0"/>
              <a:t>than compare </a:t>
            </a:r>
            <a:r>
              <a:rPr lang="en-US" dirty="0"/>
              <a:t>call-back rates for fictitious </a:t>
            </a:r>
            <a:r>
              <a:rPr lang="en-US" dirty="0" smtClean="0"/>
              <a:t>applications.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8758" y="149773"/>
            <a:ext cx="3722048" cy="306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150" y="3717032"/>
            <a:ext cx="9530452" cy="2880320"/>
          </a:xfrm>
        </p:spPr>
        <p:txBody>
          <a:bodyPr>
            <a:normAutofit/>
          </a:bodyPr>
          <a:lstStyle/>
          <a:p>
            <a:r>
              <a:rPr lang="en-US" sz="2400" dirty="0"/>
              <a:t>Everything else equal, a female with a Turkish name who wears a headscarf has to send 4.5 times as many applications (and even 7.6 times as many for higher-ranking jobs) as an applicant with a German name and no headscarf to receive the same number of callbacks for an </a:t>
            </a:r>
            <a:r>
              <a:rPr lang="en-US" sz="2400" dirty="0" smtClean="0"/>
              <a:t>interview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Source</a:t>
            </a:r>
            <a:r>
              <a:rPr lang="en-US" sz="2000" dirty="0"/>
              <a:t>: Discrimination against Female Migrants Wearing Headscarves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by </a:t>
            </a:r>
            <a:r>
              <a:rPr lang="en-US" sz="2000" dirty="0"/>
              <a:t>Doris </a:t>
            </a:r>
            <a:r>
              <a:rPr lang="en-US" sz="2000" dirty="0" err="1"/>
              <a:t>Weichselbaumer</a:t>
            </a:r>
            <a:r>
              <a:rPr lang="en-US" sz="2000" dirty="0"/>
              <a:t>, 2016</a:t>
            </a:r>
            <a:endParaRPr lang="sk-SK" sz="2000" dirty="0"/>
          </a:p>
          <a:p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0771" y="173987"/>
            <a:ext cx="5563971" cy="321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139" y="5728533"/>
            <a:ext cx="35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999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302" y="133871"/>
            <a:ext cx="5400600" cy="28737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Testing Discrimination against Workers </a:t>
            </a:r>
            <a:r>
              <a:rPr lang="en-US" sz="2400" dirty="0" smtClean="0"/>
              <a:t>with Visible </a:t>
            </a:r>
            <a:r>
              <a:rPr lang="en-US" sz="2400" dirty="0"/>
              <a:t>Tattoos: Experimental Evidence </a:t>
            </a:r>
            <a:r>
              <a:rPr lang="en-US" sz="2400" dirty="0" smtClean="0"/>
              <a:t>from Germany</a:t>
            </a:r>
            <a:br>
              <a:rPr lang="en-US" sz="2400" dirty="0" smtClean="0"/>
            </a:br>
            <a:r>
              <a:rPr lang="cs-CZ" sz="2400" dirty="0"/>
              <a:t>Daviti </a:t>
            </a:r>
            <a:r>
              <a:rPr lang="cs-CZ" sz="2400" dirty="0" smtClean="0"/>
              <a:t>Jibuti</a:t>
            </a:r>
            <a:r>
              <a:rPr lang="en-US" sz="2400" dirty="0" smtClean="0"/>
              <a:t> (2017)</a:t>
            </a:r>
            <a:endParaRPr lang="cs-C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84" y="3356992"/>
            <a:ext cx="10558046" cy="3024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15 </a:t>
            </a:r>
            <a:r>
              <a:rPr lang="en-US" dirty="0"/>
              <a:t>% of the population </a:t>
            </a:r>
            <a:r>
              <a:rPr lang="en-US" dirty="0" smtClean="0"/>
              <a:t>(14-44) in </a:t>
            </a:r>
            <a:r>
              <a:rPr lang="en-US" dirty="0"/>
              <a:t>Germany have tattoo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F</a:t>
            </a:r>
            <a:r>
              <a:rPr lang="en-US" dirty="0" smtClean="0"/>
              <a:t>ictitious </a:t>
            </a:r>
            <a:r>
              <a:rPr lang="en-US" dirty="0"/>
              <a:t>resumes </a:t>
            </a:r>
            <a:r>
              <a:rPr lang="en-US" dirty="0" smtClean="0"/>
              <a:t>are sent to online </a:t>
            </a:r>
            <a:r>
              <a:rPr lang="en-US" dirty="0"/>
              <a:t>job </a:t>
            </a:r>
            <a:r>
              <a:rPr lang="en-US" dirty="0" smtClean="0"/>
              <a:t>postings. Candidates have </a:t>
            </a:r>
            <a:r>
              <a:rPr lang="en-US" dirty="0"/>
              <a:t>identical characteristics, </a:t>
            </a:r>
            <a:r>
              <a:rPr lang="en-US" dirty="0" smtClean="0"/>
              <a:t>but some </a:t>
            </a:r>
            <a:r>
              <a:rPr lang="en-US" dirty="0"/>
              <a:t>applicants have a visible tattoo on the presented picture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Visible </a:t>
            </a:r>
            <a:r>
              <a:rPr lang="en-US" dirty="0"/>
              <a:t>tattooed candidates have, on average, 12 % </a:t>
            </a:r>
            <a:r>
              <a:rPr lang="en-US" dirty="0" smtClean="0"/>
              <a:t>less </a:t>
            </a:r>
            <a:r>
              <a:rPr lang="cs-CZ" dirty="0" smtClean="0"/>
              <a:t>chance </a:t>
            </a:r>
            <a:r>
              <a:rPr lang="cs-CZ" dirty="0"/>
              <a:t>of getting callback.</a:t>
            </a:r>
            <a:endParaRPr lang="cs-C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6" y="133871"/>
            <a:ext cx="2903282" cy="28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910" y="133871"/>
            <a:ext cx="3114805" cy="29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2294" y="133871"/>
            <a:ext cx="5544616" cy="2873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92386" y="3356992"/>
            <a:ext cx="11116852" cy="2873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4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Gary Becker (1957) – The economics of discrimination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Definition of labor market discrimination is based on the</a:t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</a:rPr>
              <a:t>unequal treatment of equally qualified workers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general discrimination is difficult to prove.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43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584" y="365127"/>
            <a:ext cx="1067962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Statistical </a:t>
            </a:r>
            <a:r>
              <a:rPr lang="en-US" sz="4000" dirty="0"/>
              <a:t>reasoning behind unequal treatment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84" y="1556793"/>
            <a:ext cx="10558046" cy="4293274"/>
          </a:xfrm>
        </p:spPr>
        <p:txBody>
          <a:bodyPr/>
          <a:lstStyle/>
          <a:p>
            <a:r>
              <a:rPr lang="en-US" sz="2400" dirty="0" smtClean="0"/>
              <a:t>Applicants aged 23, single, from South Paris, work experience &lt;2 years</a:t>
            </a:r>
          </a:p>
          <a:p>
            <a:r>
              <a:rPr lang="en-US" sz="2400" dirty="0" smtClean="0"/>
              <a:t>Signal is the language ability (e.g. teacher, writer, reading club)</a:t>
            </a:r>
          </a:p>
          <a:p>
            <a:r>
              <a:rPr lang="en-US" sz="2400" dirty="0" smtClean="0"/>
              <a:t>Sent 3204 resumes to 504 job postings (accounting jobs, assistant)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xperiment conducted </a:t>
            </a:r>
            <a:r>
              <a:rPr lang="en-US" sz="2400" dirty="0"/>
              <a:t>between </a:t>
            </a:r>
            <a:r>
              <a:rPr lang="en-US" sz="2400" dirty="0" smtClean="0"/>
              <a:t>Sep </a:t>
            </a:r>
            <a:r>
              <a:rPr lang="en-US" sz="2400" dirty="0"/>
              <a:t>2011 and </a:t>
            </a:r>
            <a:r>
              <a:rPr lang="en-US" sz="2400" dirty="0" smtClean="0"/>
              <a:t>Feb </a:t>
            </a:r>
            <a:r>
              <a:rPr lang="en-US" sz="2400" dirty="0"/>
              <a:t>2012 in Paris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Callback rates:</a:t>
            </a:r>
          </a:p>
          <a:p>
            <a:endParaRPr lang="en-US" dirty="0" smtClean="0"/>
          </a:p>
          <a:p>
            <a:endParaRPr lang="sk-SK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2" y="3789040"/>
            <a:ext cx="118144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7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84" y="332656"/>
            <a:ext cx="10558046" cy="56929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Applications </a:t>
            </a:r>
            <a:r>
              <a:rPr lang="en-US" sz="2400" dirty="0"/>
              <a:t>with French names always elicit far more callbacks </a:t>
            </a:r>
            <a:r>
              <a:rPr lang="en-US" sz="2400" dirty="0" smtClean="0"/>
              <a:t>(17%) than </a:t>
            </a:r>
            <a:r>
              <a:rPr lang="en-US" sz="2400" dirty="0"/>
              <a:t>non-French </a:t>
            </a:r>
            <a:r>
              <a:rPr lang="en-US" sz="2400" dirty="0" smtClean="0"/>
              <a:t>ones (10%).</a:t>
            </a:r>
          </a:p>
          <a:p>
            <a:r>
              <a:rPr lang="en-US" sz="2400" dirty="0" smtClean="0"/>
              <a:t>North </a:t>
            </a:r>
            <a:r>
              <a:rPr lang="en-US" sz="2400" dirty="0"/>
              <a:t>African (9.9</a:t>
            </a:r>
            <a:r>
              <a:rPr lang="en-US" sz="2400" dirty="0" smtClean="0"/>
              <a:t>%) and </a:t>
            </a:r>
            <a:r>
              <a:rPr lang="en-US" sz="2400" dirty="0"/>
              <a:t>Foreign applicants (10.1%) are equally </a:t>
            </a:r>
            <a:r>
              <a:rPr lang="en-US" sz="2400" dirty="0" smtClean="0"/>
              <a:t>treated</a:t>
            </a:r>
          </a:p>
          <a:p>
            <a:r>
              <a:rPr lang="en-US" sz="2400" dirty="0" smtClean="0"/>
              <a:t>Females are considerably more successful than males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effect of the signal </a:t>
            </a:r>
            <a:r>
              <a:rPr lang="en-US" sz="2400" dirty="0" smtClean="0"/>
              <a:t>improves </a:t>
            </a:r>
            <a:r>
              <a:rPr lang="en-US" sz="2400" dirty="0"/>
              <a:t>rates for </a:t>
            </a:r>
            <a:r>
              <a:rPr lang="en-US" sz="2400" dirty="0" smtClean="0"/>
              <a:t>non-French applicants but no effect on French (stronger effect for females)</a:t>
            </a:r>
          </a:p>
          <a:p>
            <a:r>
              <a:rPr lang="en-US" sz="2400" dirty="0" smtClean="0"/>
              <a:t>Employer </a:t>
            </a:r>
            <a:r>
              <a:rPr lang="en-US" sz="2400" dirty="0"/>
              <a:t>discrimination towards men may be </a:t>
            </a:r>
            <a:r>
              <a:rPr lang="en-US" sz="2400" dirty="0" smtClean="0"/>
              <a:t>primarily taste based (job), </a:t>
            </a:r>
            <a:r>
              <a:rPr lang="en-US" sz="2400" dirty="0"/>
              <a:t>while women may suffer </a:t>
            </a:r>
            <a:r>
              <a:rPr lang="en-US" sz="2400" dirty="0" smtClean="0"/>
              <a:t>from statistical discrimination</a:t>
            </a:r>
          </a:p>
          <a:p>
            <a:r>
              <a:rPr lang="en-US" sz="2400" dirty="0" smtClean="0"/>
              <a:t>Language </a:t>
            </a:r>
            <a:r>
              <a:rPr lang="en-US" sz="2400" dirty="0"/>
              <a:t>ability </a:t>
            </a:r>
            <a:r>
              <a:rPr lang="en-US" sz="2400" dirty="0" smtClean="0"/>
              <a:t>potentially signals assimilation.</a:t>
            </a:r>
          </a:p>
          <a:p>
            <a:r>
              <a:rPr lang="en-US" sz="2400" dirty="0"/>
              <a:t>Discrimination is greater in </a:t>
            </a:r>
            <a:r>
              <a:rPr lang="en-US" sz="2400" dirty="0" smtClean="0"/>
              <a:t>the city of Paris than in the suburbs.</a:t>
            </a:r>
          </a:p>
          <a:p>
            <a:r>
              <a:rPr lang="en-US" sz="2400" dirty="0" smtClean="0"/>
              <a:t>Discrimination disappears for recruiters with non-European name which points to </a:t>
            </a:r>
            <a:r>
              <a:rPr lang="en-US" sz="2400" b="1" dirty="0" err="1" smtClean="0">
                <a:solidFill>
                  <a:schemeClr val="accent1"/>
                </a:solidFill>
              </a:rPr>
              <a:t>Homophilous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discrimination </a:t>
            </a:r>
            <a:r>
              <a:rPr lang="en-US" sz="2400" dirty="0"/>
              <a:t>(preference for similar individuals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sk-SK" sz="2400" dirty="0"/>
          </a:p>
        </p:txBody>
      </p:sp>
      <p:sp>
        <p:nvSpPr>
          <p:cNvPr id="2" name="Rectangle 1"/>
          <p:cNvSpPr/>
          <p:nvPr/>
        </p:nvSpPr>
        <p:spPr>
          <a:xfrm>
            <a:off x="2664222" y="6025643"/>
            <a:ext cx="9289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Edo, Anthony, Nicolas </a:t>
            </a:r>
            <a:r>
              <a:rPr lang="en-US" sz="1600" i="1" dirty="0" err="1"/>
              <a:t>Jacquemet</a:t>
            </a:r>
            <a:r>
              <a:rPr lang="en-US" sz="1600" i="1" dirty="0"/>
              <a:t>, and Constantine </a:t>
            </a:r>
            <a:r>
              <a:rPr lang="en-US" sz="1600" i="1" dirty="0" err="1"/>
              <a:t>Yannelis</a:t>
            </a:r>
            <a:r>
              <a:rPr lang="en-US" sz="1600" i="1" dirty="0"/>
              <a:t>. "Language Skills and </a:t>
            </a:r>
            <a:r>
              <a:rPr lang="en-US" sz="1600" i="1" dirty="0" err="1"/>
              <a:t>Homophilous</a:t>
            </a:r>
            <a:r>
              <a:rPr lang="en-US" sz="1600" i="1" dirty="0"/>
              <a:t> Hiring Discrimination: Evidence from Gender-and Racially-Differentiated Applications." (2013).</a:t>
            </a:r>
          </a:p>
        </p:txBody>
      </p:sp>
    </p:spTree>
    <p:extLst>
      <p:ext uri="{BB962C8B-B14F-4D97-AF65-F5344CB8AC3E}">
        <p14:creationId xmlns:p14="http://schemas.microsoft.com/office/powerpoint/2010/main" val="16994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Does publicly available information on </a:t>
            </a:r>
            <a:r>
              <a:rPr lang="en-US" sz="3600" dirty="0" smtClean="0"/>
              <a:t>Facebook </a:t>
            </a:r>
            <a:r>
              <a:rPr lang="en-US" sz="3600" dirty="0"/>
              <a:t>matters </a:t>
            </a:r>
            <a:r>
              <a:rPr lang="en-US" sz="3600" dirty="0" smtClean="0"/>
              <a:t>for hiring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For</a:t>
            </a:r>
            <a:r>
              <a:rPr lang="en-US" dirty="0"/>
              <a:t> half applications pictures were pasted into the resumes, and other half with unique Facebook profile with name and picture</a:t>
            </a:r>
          </a:p>
          <a:p>
            <a:pPr>
              <a:lnSpc>
                <a:spcPct val="100000"/>
              </a:lnSpc>
            </a:pPr>
            <a:r>
              <a:rPr lang="en-US" dirty="0"/>
              <a:t>1056 job openings in Belgium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Results: candidates </a:t>
            </a:r>
            <a:r>
              <a:rPr lang="en-US" dirty="0"/>
              <a:t>with the most beneficial FB picture obtain approximately 39% </a:t>
            </a:r>
            <a:r>
              <a:rPr lang="en-US" dirty="0" smtClean="0"/>
              <a:t>more job invitations relative to candidates with the least</a:t>
            </a:r>
            <a:r>
              <a:rPr lang="en-US" dirty="0"/>
              <a:t> beneficial picture.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2448198" y="6118557"/>
            <a:ext cx="9721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Baert</a:t>
            </a:r>
            <a:r>
              <a:rPr lang="en-US" sz="1600" dirty="0"/>
              <a:t>, </a:t>
            </a:r>
            <a:r>
              <a:rPr lang="en-US" sz="1600" dirty="0" err="1"/>
              <a:t>Stijn</a:t>
            </a:r>
            <a:r>
              <a:rPr lang="en-US" sz="1600" dirty="0"/>
              <a:t>. "Do They Find You on Facebook? Facebook Profile Picture and Hiring Chances." (2015).</a:t>
            </a:r>
          </a:p>
        </p:txBody>
      </p:sp>
    </p:spTree>
    <p:extLst>
      <p:ext uri="{BB962C8B-B14F-4D97-AF65-F5344CB8AC3E}">
        <p14:creationId xmlns:p14="http://schemas.microsoft.com/office/powerpoint/2010/main" val="32723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80" y="214768"/>
            <a:ext cx="17145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97" y="214768"/>
            <a:ext cx="16192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47" y="33880"/>
            <a:ext cx="15906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377" y="188640"/>
            <a:ext cx="15049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" y="2204864"/>
            <a:ext cx="12124450" cy="341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7049" y="5733256"/>
            <a:ext cx="9394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Positive call‐back </a:t>
            </a:r>
            <a:r>
              <a:rPr lang="en-US" sz="1400" b="1" dirty="0" err="1">
                <a:solidFill>
                  <a:schemeClr val="accent5"/>
                </a:solidFill>
              </a:rPr>
              <a:t>sensu</a:t>
            </a:r>
            <a:r>
              <a:rPr lang="en-US" sz="1400" b="1" dirty="0">
                <a:solidFill>
                  <a:schemeClr val="accent5"/>
                </a:solidFill>
              </a:rPr>
              <a:t> </a:t>
            </a:r>
            <a:r>
              <a:rPr lang="en-US" sz="1400" b="1" dirty="0" err="1">
                <a:solidFill>
                  <a:schemeClr val="accent5"/>
                </a:solidFill>
              </a:rPr>
              <a:t>stricto</a:t>
            </a:r>
            <a:r>
              <a:rPr lang="en-US" sz="1400" dirty="0"/>
              <a:t> means the applicant was invited for an </a:t>
            </a:r>
            <a:r>
              <a:rPr lang="en-US" sz="1400" dirty="0" smtClean="0"/>
              <a:t>interview concerning the posted job. </a:t>
            </a:r>
            <a:br>
              <a:rPr lang="en-US" sz="1400" dirty="0" smtClean="0"/>
            </a:br>
            <a:r>
              <a:rPr lang="en-US" sz="1400" dirty="0" smtClean="0"/>
              <a:t>Positive call‐back </a:t>
            </a:r>
            <a:r>
              <a:rPr lang="en-US" sz="1400" b="1" dirty="0" err="1" smtClean="0">
                <a:solidFill>
                  <a:schemeClr val="accent5"/>
                </a:solidFill>
              </a:rPr>
              <a:t>sensu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lato</a:t>
            </a:r>
            <a:r>
              <a:rPr lang="en-US" sz="1400" b="1" dirty="0">
                <a:solidFill>
                  <a:schemeClr val="accent5"/>
                </a:solidFill>
              </a:rPr>
              <a:t> </a:t>
            </a:r>
            <a:r>
              <a:rPr lang="en-US" sz="1400" dirty="0"/>
              <a:t>also includes the request </a:t>
            </a:r>
            <a:r>
              <a:rPr lang="en-US" sz="1400" dirty="0" smtClean="0"/>
              <a:t>to contact the recruiter to provide more information.</a:t>
            </a:r>
            <a:endParaRPr lang="sk-SK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824462" y="3642528"/>
            <a:ext cx="6048672" cy="1514664"/>
            <a:chOff x="4824462" y="3642528"/>
            <a:chExt cx="6048672" cy="1514664"/>
          </a:xfrm>
        </p:grpSpPr>
        <p:sp>
          <p:nvSpPr>
            <p:cNvPr id="3" name="Rectangle 2"/>
            <p:cNvSpPr/>
            <p:nvPr/>
          </p:nvSpPr>
          <p:spPr>
            <a:xfrm>
              <a:off x="4824462" y="3645024"/>
              <a:ext cx="720080" cy="43204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53054" y="3642528"/>
              <a:ext cx="720080" cy="43204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24462" y="4725144"/>
              <a:ext cx="720080" cy="43204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53054" y="4722648"/>
              <a:ext cx="720080" cy="43204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6739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http://selectionpartners.com.au/wp-content/uploads/2015/12/b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94" y="908721"/>
            <a:ext cx="9543423" cy="490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hiring process and discrimination.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84" y="1825627"/>
            <a:ext cx="9383478" cy="4024439"/>
          </a:xfrm>
        </p:spPr>
        <p:txBody>
          <a:bodyPr>
            <a:normAutofit/>
          </a:bodyPr>
          <a:lstStyle/>
          <a:p>
            <a:r>
              <a:rPr lang="en-US" dirty="0" smtClean="0"/>
              <a:t>Discrimination</a:t>
            </a:r>
            <a:r>
              <a:rPr lang="en-US" baseline="0" dirty="0" smtClean="0"/>
              <a:t> is more frequent at the hiring level than the compensation plan</a:t>
            </a:r>
          </a:p>
          <a:p>
            <a:r>
              <a:rPr lang="en-US" dirty="0"/>
              <a:t>Discrimination appears to be strongest when employers decide about invitations to </a:t>
            </a:r>
            <a:r>
              <a:rPr lang="en-US" dirty="0" smtClean="0"/>
              <a:t>interviews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8" y="260648"/>
            <a:ext cx="11149973" cy="563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3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</a:t>
            </a:r>
            <a:r>
              <a:rPr lang="en-US" dirty="0"/>
              <a:t>: The impact </a:t>
            </a:r>
            <a:r>
              <a:rPr lang="en-US" dirty="0" smtClean="0"/>
              <a:t>of blind </a:t>
            </a:r>
            <a:r>
              <a:rPr lang="en-US" dirty="0"/>
              <a:t>auditions on female musicians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Symphony orchestra has 95-105 musicians</a:t>
            </a:r>
          </a:p>
          <a:p>
            <a:r>
              <a:rPr lang="en-US" dirty="0" smtClean="0"/>
              <a:t>Types of jobs are identical and turnover is low</a:t>
            </a:r>
            <a:br>
              <a:rPr lang="en-US" dirty="0" smtClean="0"/>
            </a:br>
            <a:r>
              <a:rPr lang="en-US" dirty="0" smtClean="0"/>
              <a:t>(only few female-dominant instruments: harp)</a:t>
            </a:r>
          </a:p>
          <a:p>
            <a:r>
              <a:rPr lang="en-US" dirty="0" smtClean="0"/>
              <a:t>Before 1970s the US finest orchestras had less than 10% of women.</a:t>
            </a:r>
          </a:p>
          <a:p>
            <a:r>
              <a:rPr lang="en-US" dirty="0" smtClean="0"/>
              <a:t>Most renewed </a:t>
            </a:r>
            <a:r>
              <a:rPr lang="en-US" dirty="0"/>
              <a:t>conductors </a:t>
            </a:r>
            <a:r>
              <a:rPr lang="en-US" dirty="0" smtClean="0"/>
              <a:t>claimed: female </a:t>
            </a:r>
            <a:r>
              <a:rPr lang="en-US" dirty="0"/>
              <a:t>musicians are not the equal </a:t>
            </a:r>
            <a:r>
              <a:rPr lang="en-US" dirty="0" smtClean="0"/>
              <a:t>of male musicians.</a:t>
            </a:r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/>
              <a:t>audition</a:t>
            </a:r>
            <a:r>
              <a:rPr lang="sk-SK" dirty="0"/>
              <a:t> </a:t>
            </a:r>
            <a:r>
              <a:rPr lang="sk-SK" dirty="0" err="1"/>
              <a:t>procedures</a:t>
            </a:r>
            <a:r>
              <a:rPr lang="sk-SK" dirty="0"/>
              <a:t> </a:t>
            </a:r>
            <a:r>
              <a:rPr lang="en-US" dirty="0" smtClean="0"/>
              <a:t>began to change in 70s.</a:t>
            </a:r>
          </a:p>
          <a:p>
            <a:r>
              <a:rPr lang="en-US" dirty="0"/>
              <a:t>The blind hiring procedure could eliminate the possibility of discrimination.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44142" y="6035442"/>
            <a:ext cx="9634680" cy="822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Goldin, Claudia, and Cecilia Rouse. </a:t>
            </a:r>
            <a:r>
              <a:rPr lang="en-US" sz="1800" i="1" smtClean="0"/>
              <a:t>Orchestrating impartiality: The impact of" blind" auditions on female musicians</a:t>
            </a:r>
            <a:r>
              <a:rPr lang="en-US" sz="1800" smtClean="0"/>
              <a:t>. No. w5903. National bureau of economic research, 1997.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6179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Anonymous </a:t>
            </a:r>
            <a:r>
              <a:rPr lang="en-US" dirty="0" smtClean="0"/>
              <a:t>job applications in Europe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12" y="1628800"/>
            <a:ext cx="11567786" cy="51125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 smtClean="0"/>
              <a:t>In </a:t>
            </a:r>
            <a:r>
              <a:rPr lang="en-US" sz="2600" dirty="0"/>
              <a:t>2010 Germany’s Anti-Discrimination Agency, an advisory body, sponsored a voluntary scheme to get businesses to try it. </a:t>
            </a:r>
            <a:endParaRPr lang="en-US" sz="2600" dirty="0" smtClean="0"/>
          </a:p>
          <a:p>
            <a:pPr>
              <a:lnSpc>
                <a:spcPct val="100000"/>
              </a:lnSpc>
            </a:pPr>
            <a:r>
              <a:rPr lang="en-US" sz="2600" dirty="0" smtClean="0"/>
              <a:t>In </a:t>
            </a:r>
            <a:r>
              <a:rPr lang="en-US" sz="2600" dirty="0"/>
              <a:t>France a law passed in 2006 made the </a:t>
            </a:r>
            <a:r>
              <a:rPr lang="en-US" sz="2600" dirty="0" err="1"/>
              <a:t>anonymising</a:t>
            </a:r>
            <a:r>
              <a:rPr lang="en-US" sz="2600" dirty="0"/>
              <a:t> of applicants’ CVs compulsory for firms of over 50 employees</a:t>
            </a:r>
            <a:r>
              <a:rPr lang="en-US" sz="26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In the UK, big employers in the public and private sectors—including the civil service, HSBC and Deloitte—have agreed to start recruiting on a “name-blind” basis in Britain.</a:t>
            </a:r>
            <a:endParaRPr lang="sk-SK" sz="2600" dirty="0"/>
          </a:p>
          <a:p>
            <a:pPr>
              <a:lnSpc>
                <a:spcPct val="100000"/>
              </a:lnSpc>
            </a:pPr>
            <a:r>
              <a:rPr lang="en-US" sz="2600" dirty="0" smtClean="0"/>
              <a:t>“</a:t>
            </a:r>
            <a:r>
              <a:rPr lang="en-US" sz="2600" dirty="0"/>
              <a:t>IF YOU’VE got the grades, the skills and the determination, this government will ensure you can </a:t>
            </a:r>
            <a:r>
              <a:rPr lang="en-US" sz="2600" dirty="0" smtClean="0"/>
              <a:t>succeed” (David </a:t>
            </a:r>
            <a:r>
              <a:rPr lang="en-US" sz="2600" dirty="0"/>
              <a:t>Cameron, </a:t>
            </a:r>
            <a:r>
              <a:rPr lang="en-US" sz="2600" dirty="0" smtClean="0"/>
              <a:t>2015)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64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Anonymous job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61" y="1600200"/>
            <a:ext cx="11017092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Achieve better outcome with less information</a:t>
            </a:r>
          </a:p>
          <a:p>
            <a:r>
              <a:rPr lang="en-US" dirty="0" smtClean="0"/>
              <a:t>In </a:t>
            </a:r>
            <a:r>
              <a:rPr lang="en-US" dirty="0"/>
              <a:t>most cases, anonymous </a:t>
            </a:r>
            <a:r>
              <a:rPr lang="en-US" dirty="0" smtClean="0"/>
              <a:t>job applications </a:t>
            </a:r>
            <a:r>
              <a:rPr lang="en-US" dirty="0"/>
              <a:t>lead to the desired effect of increasing the interview </a:t>
            </a:r>
            <a:r>
              <a:rPr lang="en-US" dirty="0" smtClean="0"/>
              <a:t>invitation probabilities </a:t>
            </a:r>
            <a:r>
              <a:rPr lang="en-US" dirty="0"/>
              <a:t>of </a:t>
            </a:r>
            <a:r>
              <a:rPr lang="en-US" dirty="0" smtClean="0"/>
              <a:t>disadvantaged </a:t>
            </a:r>
            <a:r>
              <a:rPr lang="en-US" dirty="0"/>
              <a:t>groups.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attractive policy instrument to combat </a:t>
            </a:r>
            <a:r>
              <a:rPr lang="cs-CZ" dirty="0" err="1"/>
              <a:t>hiring</a:t>
            </a:r>
            <a:r>
              <a:rPr lang="cs-CZ" dirty="0"/>
              <a:t> </a:t>
            </a:r>
            <a:r>
              <a:rPr lang="cs-CZ" dirty="0" err="1"/>
              <a:t>discrimination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public </a:t>
            </a:r>
            <a:r>
              <a:rPr lang="en-US" dirty="0" smtClean="0"/>
              <a:t>sector.</a:t>
            </a:r>
          </a:p>
          <a:p>
            <a:r>
              <a:rPr lang="en-US" dirty="0"/>
              <a:t>Anonymous hiring can reduce discrimination if discrimination is present beforehand.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Wage</a:t>
            </a:r>
            <a:r>
              <a:rPr lang="sk-SK" dirty="0"/>
              <a:t> </a:t>
            </a:r>
            <a:r>
              <a:rPr lang="en-US" dirty="0" smtClean="0"/>
              <a:t>d</a:t>
            </a:r>
            <a:r>
              <a:rPr lang="sk-SK" dirty="0" err="1" smtClean="0"/>
              <a:t>ifferentials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84" y="1825627"/>
            <a:ext cx="10558046" cy="4411685"/>
          </a:xfrm>
        </p:spPr>
        <p:txBody>
          <a:bodyPr>
            <a:normAutofit/>
          </a:bodyPr>
          <a:lstStyle/>
          <a:p>
            <a:r>
              <a:rPr lang="en-US" dirty="0" smtClean="0"/>
              <a:t>Different </a:t>
            </a:r>
            <a:r>
              <a:rPr lang="en-US" dirty="0"/>
              <a:t>people earn different wages</a:t>
            </a:r>
          </a:p>
          <a:p>
            <a:r>
              <a:rPr lang="en-US" dirty="0" smtClean="0"/>
              <a:t>Explaining </a:t>
            </a:r>
            <a:r>
              <a:rPr lang="en-US" dirty="0"/>
              <a:t>why different people earn different wages is </a:t>
            </a:r>
            <a:r>
              <a:rPr lang="en-US" dirty="0" smtClean="0"/>
              <a:t>a classic </a:t>
            </a:r>
            <a:r>
              <a:rPr lang="en-US" dirty="0"/>
              <a:t>question in </a:t>
            </a:r>
            <a:r>
              <a:rPr lang="en-US" dirty="0" smtClean="0"/>
              <a:t>labor economics</a:t>
            </a:r>
          </a:p>
          <a:p>
            <a:r>
              <a:rPr lang="en-US" dirty="0" smtClean="0"/>
              <a:t>Typically</a:t>
            </a:r>
            <a:r>
              <a:rPr lang="en-US" dirty="0"/>
              <a:t>, we can only explain about 30 or 40 percent </a:t>
            </a:r>
            <a:r>
              <a:rPr lang="en-US" dirty="0" smtClean="0"/>
              <a:t>of observed </a:t>
            </a:r>
            <a:r>
              <a:rPr lang="en-US" dirty="0"/>
              <a:t>wage variation on the basis of </a:t>
            </a:r>
            <a:r>
              <a:rPr lang="en-US" dirty="0" smtClean="0"/>
              <a:t>observable characteristics </a:t>
            </a:r>
            <a:r>
              <a:rPr lang="en-US" dirty="0"/>
              <a:t>of workers and </a:t>
            </a:r>
            <a:r>
              <a:rPr lang="en-US" dirty="0" smtClean="0"/>
              <a:t>firms</a:t>
            </a:r>
          </a:p>
          <a:p>
            <a:r>
              <a:rPr lang="en-US" dirty="0" smtClean="0"/>
              <a:t>We </a:t>
            </a:r>
            <a:r>
              <a:rPr lang="en-US" dirty="0"/>
              <a:t>call the differences in the wages earned by people </a:t>
            </a:r>
            <a:r>
              <a:rPr lang="en-US" dirty="0" smtClean="0"/>
              <a:t>with different </a:t>
            </a:r>
            <a:r>
              <a:rPr lang="en-US" dirty="0"/>
              <a:t>characteristics wage </a:t>
            </a:r>
            <a:r>
              <a:rPr lang="en-US" dirty="0" smtClean="0"/>
              <a:t>differentials</a:t>
            </a:r>
          </a:p>
          <a:p>
            <a:r>
              <a:rPr lang="en-US" dirty="0"/>
              <a:t>Many factors that might generate wage </a:t>
            </a:r>
            <a:r>
              <a:rPr lang="en-US" dirty="0" smtClean="0"/>
              <a:t>differentials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265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09" y="-23358"/>
            <a:ext cx="6616871" cy="688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687" y="908720"/>
            <a:ext cx="8913380" cy="78296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A</a:t>
            </a:r>
            <a:r>
              <a:rPr lang="en-US" sz="2000" dirty="0" smtClean="0">
                <a:solidFill>
                  <a:srgbClr val="00B050"/>
                </a:solidFill>
              </a:rPr>
              <a:t>nonymous </a:t>
            </a:r>
            <a:r>
              <a:rPr lang="en-US" sz="2000" dirty="0">
                <a:solidFill>
                  <a:srgbClr val="00B050"/>
                </a:solidFill>
              </a:rPr>
              <a:t>application </a:t>
            </a:r>
            <a:r>
              <a:rPr lang="en-US" sz="2000" dirty="0" smtClean="0">
                <a:solidFill>
                  <a:srgbClr val="00B050"/>
                </a:solidFill>
              </a:rPr>
              <a:t>from German experiment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Employers that have online applications</a:t>
            </a:r>
            <a:r>
              <a:rPr lang="en-US" dirty="0"/>
              <a:t> or that use a particular type of software could hide certain information—such as name, age or gender—during the initial screening stage.</a:t>
            </a:r>
          </a:p>
          <a:p>
            <a:pPr>
              <a:lnSpc>
                <a:spcPct val="100000"/>
              </a:lnSpc>
            </a:pPr>
            <a:r>
              <a:rPr lang="en-US" b="1" dirty="0"/>
              <a:t>Employers that use traditional paper or e-mail applications</a:t>
            </a:r>
            <a:r>
              <a:rPr lang="en-US" dirty="0"/>
              <a:t> could simply instruct the applicants to submit two versions of their resume—one anonymous, one conventional—or to put their personal information on the last page.</a:t>
            </a:r>
          </a:p>
          <a:p>
            <a:pPr>
              <a:lnSpc>
                <a:spcPct val="100000"/>
              </a:lnSpc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04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all information can be removed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Recruiters </a:t>
            </a:r>
            <a:r>
              <a:rPr lang="en-US" dirty="0"/>
              <a:t>may have used other indicators, such as knowledge of Arabic, to identify race. In places fraught with religious tension, such as Northern Ireland, the name of a school can reveal a candidate’s faith, while a few years missing on a CV may suggest maternity leave, and thus that the candidate is female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When documents are not effectively anonymous then the result is worst than a normal </a:t>
            </a:r>
            <a:r>
              <a:rPr lang="en-US" dirty="0" smtClean="0"/>
              <a:t>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Self-perceived </a:t>
            </a:r>
            <a:r>
              <a:rPr lang="en-US" dirty="0"/>
              <a:t>objectivity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84" y="1825627"/>
            <a:ext cx="9815526" cy="44836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A </a:t>
            </a:r>
            <a:r>
              <a:rPr lang="en-US" dirty="0"/>
              <a:t>sense of </a:t>
            </a:r>
            <a:r>
              <a:rPr lang="en-US" dirty="0" smtClean="0"/>
              <a:t>personal objectivity gives </a:t>
            </a:r>
            <a:r>
              <a:rPr lang="en-US" dirty="0"/>
              <a:t>rise to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‘</a:t>
            </a:r>
            <a:r>
              <a:rPr lang="en-US" b="1" dirty="0"/>
              <a:t>I think </a:t>
            </a:r>
            <a:r>
              <a:rPr lang="en-US" b="1" dirty="0" smtClean="0"/>
              <a:t>it</a:t>
            </a:r>
            <a:r>
              <a:rPr lang="en-US" b="1" dirty="0"/>
              <a:t>, therefore it’s true</a:t>
            </a:r>
            <a:r>
              <a:rPr lang="en-US" dirty="0"/>
              <a:t>’ mindset, </a:t>
            </a:r>
            <a:r>
              <a:rPr lang="en-US" dirty="0" smtClean="0"/>
              <a:t>which increases people’s </a:t>
            </a:r>
            <a:r>
              <a:rPr lang="en-US" dirty="0"/>
              <a:t>confidence in the validity of </a:t>
            </a:r>
            <a:r>
              <a:rPr lang="en-US" dirty="0" smtClean="0"/>
              <a:t>stereotypic beliefs</a:t>
            </a:r>
            <a:r>
              <a:rPr lang="en-US" dirty="0"/>
              <a:t>, thoughts, and intuitions they have</a:t>
            </a:r>
            <a:r>
              <a:rPr lang="en-US" dirty="0" smtClean="0"/>
              <a:t>, and </a:t>
            </a:r>
            <a:r>
              <a:rPr lang="en-US" dirty="0"/>
              <a:t>therefore </a:t>
            </a:r>
            <a:r>
              <a:rPr lang="en-US" dirty="0" smtClean="0"/>
              <a:t>increases their likelihood of acting on them.</a:t>
            </a:r>
          </a:p>
          <a:p>
            <a:pPr>
              <a:lnSpc>
                <a:spcPct val="100000"/>
              </a:lnSpc>
            </a:pPr>
            <a:r>
              <a:rPr lang="en-US" dirty="0"/>
              <a:t>When people feel objective, their hiring judgments should be relatively more influenced by stereotypic beliefs and thoughts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Decision-makers who </a:t>
            </a:r>
            <a:r>
              <a:rPr lang="en-US" dirty="0" smtClean="0"/>
              <a:t>endorse </a:t>
            </a:r>
            <a:r>
              <a:rPr lang="en-US" dirty="0"/>
              <a:t>stereotypic beliefs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1" y="274638"/>
            <a:ext cx="11017092" cy="1426170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When the anonymous (blind) job hiring process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is </a:t>
            </a:r>
            <a:r>
              <a:rPr lang="en-US" sz="3200" dirty="0"/>
              <a:t>least efficient</a:t>
            </a:r>
            <a:r>
              <a:rPr lang="en-US" sz="3200" dirty="0" smtClean="0"/>
              <a:t>?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61" y="2276873"/>
            <a:ext cx="11017092" cy="3849291"/>
          </a:xfrm>
        </p:spPr>
        <p:txBody>
          <a:bodyPr/>
          <a:lstStyle/>
          <a:p>
            <a:pPr marL="514350" lvl="0" indent="-514350">
              <a:buFont typeface="+mj-lt"/>
              <a:buAutoNum type="alphaLcParenR"/>
            </a:pPr>
            <a:r>
              <a:rPr lang="en-US" dirty="0"/>
              <a:t>In public sector</a:t>
            </a:r>
            <a:endParaRPr lang="cs-CZ" dirty="0"/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In </a:t>
            </a:r>
            <a:r>
              <a:rPr lang="en-US" dirty="0" smtClean="0"/>
              <a:t>a small </a:t>
            </a:r>
            <a:r>
              <a:rPr lang="en-US" dirty="0"/>
              <a:t>company </a:t>
            </a:r>
            <a:endParaRPr lang="cs-CZ" dirty="0"/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When a soccer player is hired</a:t>
            </a:r>
            <a:endParaRPr lang="cs-CZ" dirty="0"/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When a violinist for orchestra is hired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76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what situation anonymous job application cannot be used?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501" y="1600201"/>
            <a:ext cx="99290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“jobs </a:t>
            </a:r>
            <a:r>
              <a:rPr lang="en-US" dirty="0"/>
              <a:t>in the worlds of sports, arts,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letters</a:t>
            </a:r>
            <a:r>
              <a:rPr lang="en-US" dirty="0"/>
              <a:t>, since in such creative,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highly </a:t>
            </a:r>
            <a:r>
              <a:rPr lang="en-US" dirty="0"/>
              <a:t>skilled, and very competitive labor markets discrimination is limited</a:t>
            </a:r>
            <a:r>
              <a:rPr lang="en-US" dirty="0" smtClean="0"/>
              <a:t>.“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cs-CZ" dirty="0"/>
              <a:t>If diversity of </a:t>
            </a:r>
            <a:r>
              <a:rPr lang="cs-CZ" dirty="0" smtClean="0"/>
              <a:t>workers</a:t>
            </a:r>
            <a:r>
              <a:rPr lang="en-US" dirty="0" smtClean="0"/>
              <a:t> leads </a:t>
            </a:r>
            <a:r>
              <a:rPr lang="en-US" dirty="0"/>
              <a:t>to innovations and larger </a:t>
            </a:r>
            <a:r>
              <a:rPr lang="en-US" dirty="0" smtClean="0"/>
              <a:t>productivity, the company may not want to use anonymous hiring procedure</a:t>
            </a:r>
            <a:endParaRPr lang="en-US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43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Measuring discrimination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8" y="1772816"/>
            <a:ext cx="10558046" cy="402443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Suppose </a:t>
            </a:r>
            <a:r>
              <a:rPr lang="en-US" altLang="zh-TW" dirty="0"/>
              <a:t>that we have two groups of workers, say, male and female. The average male wage is given by       , while the average female wage is given by      .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One </a:t>
            </a:r>
            <a:r>
              <a:rPr lang="en-US" altLang="zh-TW" dirty="0"/>
              <a:t>possible definition of discrimination is given by the difference in mean wages, or</a:t>
            </a:r>
            <a:r>
              <a:rPr lang="en-US" altLang="zh-TW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/>
              <a:t>                                                                                </a:t>
            </a: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59211"/>
              </p:ext>
            </p:extLst>
          </p:nvPr>
        </p:nvGraphicFramePr>
        <p:xfrm>
          <a:off x="5976590" y="4293096"/>
          <a:ext cx="2171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Rovnica" r:id="rId4" imgW="1028520" imgH="215640" progId="Equation.3">
                  <p:embed/>
                </p:oleObj>
              </mc:Choice>
              <mc:Fallback>
                <p:oleObj name="Rovnica" r:id="rId4" imgW="1028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590" y="4293096"/>
                        <a:ext cx="2171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849285"/>
              </p:ext>
            </p:extLst>
          </p:nvPr>
        </p:nvGraphicFramePr>
        <p:xfrm>
          <a:off x="6336630" y="3150741"/>
          <a:ext cx="431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Rovnica" r:id="rId6" imgW="241200" imgH="241200" progId="Equation.3">
                  <p:embed/>
                </p:oleObj>
              </mc:Choice>
              <mc:Fallback>
                <p:oleObj name="Rovnica" r:id="rId6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630" y="3150741"/>
                        <a:ext cx="4318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730275"/>
              </p:ext>
            </p:extLst>
          </p:nvPr>
        </p:nvGraphicFramePr>
        <p:xfrm>
          <a:off x="8064822" y="2492896"/>
          <a:ext cx="476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Rovnica" r:id="rId8" imgW="266400" imgH="241200" progId="Equation.3">
                  <p:embed/>
                </p:oleObj>
              </mc:Choice>
              <mc:Fallback>
                <p:oleObj name="Rovnica" r:id="rId8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822" y="2492896"/>
                        <a:ext cx="476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5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179" y="260350"/>
            <a:ext cx="11471887" cy="6408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latin typeface="Times New Roman" pitchFamily="18" charset="0"/>
              </a:rPr>
              <a:t>A more appropriate definition of labor market discrimination compares the wages of equally skilled workers</a:t>
            </a:r>
            <a:r>
              <a:rPr lang="en-US" altLang="zh-TW" sz="2800" dirty="0" smtClean="0">
                <a:latin typeface="Times New Roman" pitchFamily="18" charset="0"/>
              </a:rPr>
              <a:t>. Suppose </a:t>
            </a:r>
            <a:r>
              <a:rPr lang="en-US" altLang="zh-TW" sz="2800" dirty="0">
                <a:latin typeface="Times New Roman" pitchFamily="18" charset="0"/>
              </a:rPr>
              <a:t>that only one variable, schooling (which we denote by </a:t>
            </a:r>
            <a:r>
              <a:rPr lang="en-US" altLang="zh-TW" sz="2800" i="1" dirty="0">
                <a:latin typeface="Times New Roman" pitchFamily="18" charset="0"/>
              </a:rPr>
              <a:t>s</a:t>
            </a:r>
            <a:r>
              <a:rPr lang="en-US" altLang="zh-TW" sz="2800" dirty="0">
                <a:latin typeface="Times New Roman" pitchFamily="18" charset="0"/>
              </a:rPr>
              <a:t>), affects earnings. The earnings functions for each of the two groups can then be written as: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</a:rPr>
              <a:t>    </a:t>
            </a:r>
            <a:r>
              <a:rPr lang="en-US" altLang="zh-TW" sz="2800" dirty="0">
                <a:latin typeface="Times New Roman" pitchFamily="18" charset="0"/>
              </a:rPr>
              <a:t>Male earnings function: 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</a:rPr>
              <a:t>    Female earnings function: </a:t>
            </a:r>
            <a:r>
              <a:rPr lang="en-US" altLang="zh-TW" sz="2800" dirty="0" smtClean="0">
                <a:latin typeface="Times New Roman" pitchFamily="18" charset="0"/>
              </a:rPr>
              <a:t>                                   </a:t>
            </a:r>
          </a:p>
          <a:p>
            <a:pPr>
              <a:lnSpc>
                <a:spcPct val="100000"/>
              </a:lnSpc>
            </a:pPr>
            <a:r>
              <a:rPr lang="en-US" altLang="zh-TW" sz="2800" dirty="0" smtClean="0">
                <a:latin typeface="Times New Roman" pitchFamily="18" charset="0"/>
              </a:rPr>
              <a:t>The </a:t>
            </a:r>
            <a:r>
              <a:rPr lang="en-US" altLang="zh-TW" sz="2800" dirty="0">
                <a:latin typeface="Times New Roman" pitchFamily="18" charset="0"/>
              </a:rPr>
              <a:t>coefficient      </a:t>
            </a:r>
            <a:r>
              <a:rPr lang="en-US" altLang="zh-TW" sz="2800" dirty="0" smtClean="0">
                <a:latin typeface="Times New Roman" pitchFamily="18" charset="0"/>
              </a:rPr>
              <a:t>  tell </a:t>
            </a:r>
            <a:r>
              <a:rPr lang="en-US" altLang="zh-TW" sz="2800" dirty="0">
                <a:latin typeface="Times New Roman" pitchFamily="18" charset="0"/>
              </a:rPr>
              <a:t>us by how much a man’s earnings increase if he </a:t>
            </a:r>
            <a:r>
              <a:rPr lang="en-US" altLang="zh-TW" sz="2800" dirty="0" smtClean="0">
                <a:latin typeface="Times New Roman" pitchFamily="18" charset="0"/>
              </a:rPr>
              <a:t/>
            </a:r>
            <a:br>
              <a:rPr lang="en-US" altLang="zh-TW" sz="2800" dirty="0" smtClean="0">
                <a:latin typeface="Times New Roman" pitchFamily="18" charset="0"/>
              </a:rPr>
            </a:br>
            <a:r>
              <a:rPr lang="en-US" altLang="zh-TW" sz="2800" dirty="0" smtClean="0">
                <a:latin typeface="Times New Roman" pitchFamily="18" charset="0"/>
              </a:rPr>
              <a:t>gets one </a:t>
            </a:r>
            <a:r>
              <a:rPr lang="en-US" altLang="zh-TW" sz="2800" dirty="0">
                <a:latin typeface="Times New Roman" pitchFamily="18" charset="0"/>
              </a:rPr>
              <a:t>more year of schooling, while the coefficient      </a:t>
            </a:r>
            <a:r>
              <a:rPr lang="en-US" altLang="zh-TW" sz="2800" dirty="0" smtClean="0">
                <a:latin typeface="Times New Roman" pitchFamily="18" charset="0"/>
              </a:rPr>
              <a:t>  gives </a:t>
            </a:r>
            <a:r>
              <a:rPr lang="en-US" altLang="zh-TW" sz="2800" dirty="0">
                <a:latin typeface="Times New Roman" pitchFamily="18" charset="0"/>
              </a:rPr>
              <a:t>the same statistic for a woman.</a:t>
            </a:r>
          </a:p>
          <a:p>
            <a:pPr>
              <a:lnSpc>
                <a:spcPct val="100000"/>
              </a:lnSpc>
            </a:pPr>
            <a:r>
              <a:rPr lang="en-US" altLang="zh-TW" sz="2800" dirty="0" smtClean="0">
                <a:latin typeface="Times New Roman" pitchFamily="18" charset="0"/>
              </a:rPr>
              <a:t>The </a:t>
            </a:r>
            <a:r>
              <a:rPr lang="en-US" altLang="zh-TW" sz="2800" dirty="0">
                <a:latin typeface="Times New Roman" pitchFamily="18" charset="0"/>
              </a:rPr>
              <a:t>regression model implies that the raw wage differential can be written as</a:t>
            </a:r>
            <a:r>
              <a:rPr lang="en-US" altLang="zh-TW" sz="2800" dirty="0" smtClean="0">
                <a:latin typeface="Times New Roman" pitchFamily="18" charset="0"/>
              </a:rPr>
              <a:t>:</a:t>
            </a:r>
            <a:endParaRPr lang="en-US" altLang="zh-TW" sz="2800" dirty="0">
              <a:latin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644869"/>
              </p:ext>
            </p:extLst>
          </p:nvPr>
        </p:nvGraphicFramePr>
        <p:xfrm>
          <a:off x="4824462" y="2177554"/>
          <a:ext cx="26765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Rovnica" r:id="rId3" imgW="1130040" imgH="215640" progId="Equation.3">
                  <p:embed/>
                </p:oleObj>
              </mc:Choice>
              <mc:Fallback>
                <p:oleObj name="Rovnica" r:id="rId3" imgW="1130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62" y="2177554"/>
                        <a:ext cx="26765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134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016081"/>
              </p:ext>
            </p:extLst>
          </p:nvPr>
        </p:nvGraphicFramePr>
        <p:xfrm>
          <a:off x="4896470" y="2708920"/>
          <a:ext cx="2389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Rovnica" r:id="rId5" imgW="1028520" imgH="215640" progId="Equation.3">
                  <p:embed/>
                </p:oleObj>
              </mc:Choice>
              <mc:Fallback>
                <p:oleObj name="Rovnica" r:id="rId5" imgW="1028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6470" y="2708920"/>
                        <a:ext cx="2389188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815416"/>
              </p:ext>
            </p:extLst>
          </p:nvPr>
        </p:nvGraphicFramePr>
        <p:xfrm>
          <a:off x="3096270" y="3212976"/>
          <a:ext cx="67369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Rovnica" r:id="rId7" imgW="241200" imgH="215640" progId="Equation.3">
                  <p:embed/>
                </p:oleObj>
              </mc:Choice>
              <mc:Fallback>
                <p:oleObj name="Rovnica" r:id="rId7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270" y="3212976"/>
                        <a:ext cx="67369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3134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8367"/>
              </p:ext>
            </p:extLst>
          </p:nvPr>
        </p:nvGraphicFramePr>
        <p:xfrm>
          <a:off x="8640886" y="3715692"/>
          <a:ext cx="58018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" name="Rovnica" r:id="rId9" imgW="215640" imgH="215640" progId="Equation.3">
                  <p:embed/>
                </p:oleObj>
              </mc:Choice>
              <mc:Fallback>
                <p:oleObj name="Rovnica" r:id="rId9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0886" y="3715692"/>
                        <a:ext cx="580182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002179"/>
              </p:ext>
            </p:extLst>
          </p:nvPr>
        </p:nvGraphicFramePr>
        <p:xfrm>
          <a:off x="2088158" y="5181823"/>
          <a:ext cx="73723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Rovnica" r:id="rId11" imgW="2743200" imgH="241200" progId="Equation.3">
                  <p:embed/>
                </p:oleObj>
              </mc:Choice>
              <mc:Fallback>
                <p:oleObj name="Rovnica" r:id="rId11" imgW="2743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158" y="5181823"/>
                        <a:ext cx="73723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4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543" y="260350"/>
            <a:ext cx="11017092" cy="6477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TW" b="1" dirty="0">
                <a:solidFill>
                  <a:schemeClr val="accent5"/>
                </a:solidFill>
                <a:latin typeface="Times New Roman" pitchFamily="18" charset="0"/>
              </a:rPr>
              <a:t>The Oaxaca Decomposition</a:t>
            </a:r>
          </a:p>
          <a:p>
            <a:pPr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26938" y="1052513"/>
            <a:ext cx="6511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latin typeface="Times New Roman" pitchFamily="18" charset="0"/>
              </a:rPr>
              <a:t>We can rewrite the raw wage differential as: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4273"/>
              </p:ext>
            </p:extLst>
          </p:nvPr>
        </p:nvGraphicFramePr>
        <p:xfrm>
          <a:off x="1103313" y="1700213"/>
          <a:ext cx="78168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Rovnica" r:id="rId3" imgW="2895480" imgH="241200" progId="Equation.3">
                  <p:embed/>
                </p:oleObj>
              </mc:Choice>
              <mc:Fallback>
                <p:oleObj name="Rovnica" r:id="rId3" imgW="289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700213"/>
                        <a:ext cx="78168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976446" y="2635528"/>
            <a:ext cx="3335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dirty="0">
                <a:solidFill>
                  <a:schemeClr val="tx2"/>
                </a:solidFill>
                <a:latin typeface="Times New Roman" pitchFamily="18" charset="0"/>
              </a:rPr>
              <a:t>Differential due to discrimination 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409635" y="2635528"/>
            <a:ext cx="37734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dirty="0">
                <a:latin typeface="Times New Roman" pitchFamily="18" charset="0"/>
              </a:rPr>
              <a:t> </a:t>
            </a:r>
            <a:r>
              <a:rPr lang="en-US" altLang="zh-TW" dirty="0">
                <a:solidFill>
                  <a:schemeClr val="tx2"/>
                </a:solidFill>
                <a:latin typeface="Times New Roman" pitchFamily="18" charset="0"/>
              </a:rPr>
              <a:t>Differential due to difference in skills 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25990" y="3209232"/>
            <a:ext cx="114803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altLang="zh-TW" sz="2800" dirty="0" smtClean="0">
                <a:latin typeface="Times New Roman" pitchFamily="18" charset="0"/>
              </a:rPr>
              <a:t>The </a:t>
            </a:r>
            <a:r>
              <a:rPr lang="en-US" altLang="zh-TW" sz="2800" dirty="0">
                <a:latin typeface="Times New Roman" pitchFamily="18" charset="0"/>
              </a:rPr>
              <a:t>second term in the equation arises because the two groups differ in their skills. The first term in the equation arises because of this differential </a:t>
            </a:r>
            <a:endParaRPr lang="en-US" altLang="zh-TW" sz="2800" dirty="0" smtClean="0">
              <a:latin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altLang="zh-TW" sz="2800" dirty="0" smtClean="0">
                <a:latin typeface="Times New Roman" pitchFamily="18" charset="0"/>
              </a:rPr>
              <a:t>treatment </a:t>
            </a:r>
            <a:r>
              <a:rPr lang="en-US" altLang="zh-TW" sz="2800" dirty="0">
                <a:latin typeface="Times New Roman" pitchFamily="18" charset="0"/>
              </a:rPr>
              <a:t>of men and women which is typically defined as discrimination.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720006" y="4636293"/>
            <a:ext cx="107024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altLang="zh-TW" sz="2800" dirty="0" smtClean="0">
                <a:latin typeface="Times New Roman" pitchFamily="18" charset="0"/>
              </a:rPr>
              <a:t>→ The </a:t>
            </a:r>
            <a:r>
              <a:rPr lang="en-US" altLang="zh-TW" sz="2800" dirty="0">
                <a:latin typeface="Times New Roman" pitchFamily="18" charset="0"/>
              </a:rPr>
              <a:t>raw wage differential can be decomposed into a portion due to </a:t>
            </a:r>
            <a:r>
              <a:rPr lang="en-US" altLang="zh-TW" sz="2800" b="1" dirty="0">
                <a:solidFill>
                  <a:schemeClr val="accent5"/>
                </a:solidFill>
                <a:latin typeface="Times New Roman" pitchFamily="18" charset="0"/>
              </a:rPr>
              <a:t>differences in characteristics </a:t>
            </a:r>
            <a:r>
              <a:rPr lang="en-US" altLang="zh-TW" sz="2800" b="1" dirty="0" smtClean="0">
                <a:solidFill>
                  <a:schemeClr val="accent5"/>
                </a:solidFill>
                <a:latin typeface="Times New Roman" pitchFamily="18" charset="0"/>
              </a:rPr>
              <a:t>(explained) </a:t>
            </a:r>
            <a:r>
              <a:rPr lang="en-US" altLang="zh-TW" sz="2800" dirty="0" smtClean="0">
                <a:latin typeface="Times New Roman" pitchFamily="18" charset="0"/>
              </a:rPr>
              <a:t>between </a:t>
            </a:r>
            <a:r>
              <a:rPr lang="en-US" altLang="zh-TW" sz="2800" dirty="0">
                <a:latin typeface="Times New Roman" pitchFamily="18" charset="0"/>
              </a:rPr>
              <a:t>the two groups, and a portion that remains </a:t>
            </a:r>
            <a:r>
              <a:rPr lang="en-US" altLang="zh-TW" sz="2800" b="1" dirty="0" smtClean="0">
                <a:solidFill>
                  <a:schemeClr val="accent5"/>
                </a:solidFill>
                <a:latin typeface="Times New Roman" pitchFamily="18" charset="0"/>
              </a:rPr>
              <a:t>unexplained</a:t>
            </a:r>
            <a:r>
              <a:rPr lang="en-US" altLang="zh-TW" sz="2800" dirty="0" smtClean="0">
                <a:latin typeface="Times New Roman" pitchFamily="18" charset="0"/>
              </a:rPr>
              <a:t>.</a:t>
            </a:r>
            <a:endParaRPr lang="en-US" altLang="zh-TW" sz="2800" dirty="0">
              <a:latin typeface="Times New Roman" pitchFamily="18" charset="0"/>
            </a:endParaRPr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 rot="16200000">
            <a:off x="3969075" y="475116"/>
            <a:ext cx="252413" cy="3855132"/>
          </a:xfrm>
          <a:prstGeom prst="leftBrace">
            <a:avLst>
              <a:gd name="adj1" fmla="val 95073"/>
              <a:gd name="adj2" fmla="val 5078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733" name="AutoShape 13"/>
          <p:cNvSpPr>
            <a:spLocks/>
          </p:cNvSpPr>
          <p:nvPr/>
        </p:nvSpPr>
        <p:spPr bwMode="auto">
          <a:xfrm rot="16200000">
            <a:off x="7680756" y="1294385"/>
            <a:ext cx="252413" cy="2216595"/>
          </a:xfrm>
          <a:prstGeom prst="leftBrace">
            <a:avLst>
              <a:gd name="adj1" fmla="val 54664"/>
              <a:gd name="adj2" fmla="val 5078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4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905513" y="1172337"/>
            <a:ext cx="0" cy="403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905514" y="5204587"/>
            <a:ext cx="58804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27456" y="810358"/>
            <a:ext cx="10021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sz="2000">
                <a:latin typeface="Times New Roman" pitchFamily="18" charset="0"/>
              </a:rPr>
              <a:t>Dollars 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699285" y="5333146"/>
            <a:ext cx="1287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sz="2000" dirty="0">
                <a:latin typeface="Times New Roman" pitchFamily="18" charset="0"/>
              </a:rPr>
              <a:t>Schooling 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909078" y="1162847"/>
            <a:ext cx="13868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altLang="zh-TW" sz="2000" dirty="0">
                <a:latin typeface="Times New Roman" pitchFamily="18" charset="0"/>
              </a:rPr>
              <a:t>Men’s Earnings Function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909582" y="3437074"/>
            <a:ext cx="15794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000" dirty="0">
                <a:latin typeface="Times New Roman" pitchFamily="18" charset="0"/>
              </a:rPr>
              <a:t>Women’s Earnings Function 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05445" y="36124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317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3460"/>
              </p:ext>
            </p:extLst>
          </p:nvPr>
        </p:nvGraphicFramePr>
        <p:xfrm>
          <a:off x="2063754" y="5204588"/>
          <a:ext cx="58018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Rovnica" r:id="rId3" imgW="215640" imgH="215640" progId="Equation.3">
                  <p:embed/>
                </p:oleObj>
              </mc:Choice>
              <mc:Fallback>
                <p:oleObj name="Rovnica" r:id="rId3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4" y="5204588"/>
                        <a:ext cx="580182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44402"/>
              </p:ext>
            </p:extLst>
          </p:nvPr>
        </p:nvGraphicFramePr>
        <p:xfrm>
          <a:off x="3413262" y="5204588"/>
          <a:ext cx="67369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Rovnica" r:id="rId5" imgW="241200" imgH="215640" progId="Equation.3">
                  <p:embed/>
                </p:oleObj>
              </mc:Choice>
              <mc:Fallback>
                <p:oleObj name="Rovnica" r:id="rId5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262" y="5204588"/>
                        <a:ext cx="673692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905514" y="3188463"/>
            <a:ext cx="4628709" cy="1512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905514" y="1100899"/>
            <a:ext cx="4146287" cy="2881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31823" y="4485450"/>
            <a:ext cx="413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Times New Roman" pitchFamily="18" charset="0"/>
              </a:rPr>
              <a:t>α</a:t>
            </a:r>
            <a:r>
              <a:rPr lang="en-US" altLang="zh-TW" sz="2000" baseline="-25000">
                <a:latin typeface="Times New Roman" pitchFamily="18" charset="0"/>
              </a:rPr>
              <a:t>F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36187" y="3693288"/>
            <a:ext cx="4716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Times New Roman" pitchFamily="18" charset="0"/>
              </a:rPr>
              <a:t>α</a:t>
            </a:r>
            <a:r>
              <a:rPr lang="en-US" altLang="zh-TW" sz="2000" baseline="-25000">
                <a:latin typeface="Times New Roman" pitchFamily="18" charset="0"/>
              </a:rPr>
              <a:t>M</a:t>
            </a:r>
          </a:p>
        </p:txBody>
      </p:sp>
      <p:graphicFrame>
        <p:nvGraphicFramePr>
          <p:cNvPr id="317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459546"/>
              </p:ext>
            </p:extLst>
          </p:nvPr>
        </p:nvGraphicFramePr>
        <p:xfrm>
          <a:off x="71934" y="1893062"/>
          <a:ext cx="6080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Rovnica" r:id="rId7" imgW="266400" imgH="241200" progId="Equation.3">
                  <p:embed/>
                </p:oleObj>
              </mc:Choice>
              <mc:Fallback>
                <p:oleObj name="Rovnica" r:id="rId7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34" y="1893062"/>
                        <a:ext cx="6080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374655"/>
              </p:ext>
            </p:extLst>
          </p:nvPr>
        </p:nvGraphicFramePr>
        <p:xfrm>
          <a:off x="327456" y="4125088"/>
          <a:ext cx="57805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方程式" r:id="rId9" imgW="253800" imgH="241200" progId="Equation.3">
                  <p:embed/>
                </p:oleObj>
              </mc:Choice>
              <mc:Fallback>
                <p:oleObj name="方程式" r:id="rId9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56" y="4125088"/>
                        <a:ext cx="57805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628693"/>
              </p:ext>
            </p:extLst>
          </p:nvPr>
        </p:nvGraphicFramePr>
        <p:xfrm>
          <a:off x="80045" y="2828790"/>
          <a:ext cx="7239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Rovnica" r:id="rId11" imgW="317160" imgH="241200" progId="Equation.3">
                  <p:embed/>
                </p:oleObj>
              </mc:Choice>
              <mc:Fallback>
                <p:oleObj name="Rovnica" r:id="rId11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5" y="2828790"/>
                        <a:ext cx="7239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2255022" y="3043999"/>
            <a:ext cx="0" cy="2160588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V="1">
            <a:off x="3604531" y="2108963"/>
            <a:ext cx="0" cy="30956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H="1">
            <a:off x="905514" y="3043999"/>
            <a:ext cx="1349509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H="1">
            <a:off x="905514" y="2108962"/>
            <a:ext cx="269901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H="1">
            <a:off x="905514" y="4267962"/>
            <a:ext cx="1349509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6986816" y="643494"/>
            <a:ext cx="47630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average woman has </a:t>
            </a:r>
            <a:r>
              <a:rPr lang="en-US" sz="2400" dirty="0" smtClean="0"/>
              <a:t>S</a:t>
            </a:r>
            <a:r>
              <a:rPr lang="en-US" sz="2400" i="1" baseline="-25000" dirty="0"/>
              <a:t>F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years </a:t>
            </a:r>
            <a:r>
              <a:rPr lang="en-US" sz="2400" dirty="0"/>
              <a:t>of schooling and </a:t>
            </a:r>
            <a:r>
              <a:rPr lang="en-US" sz="2400" dirty="0" smtClean="0"/>
              <a:t>earns W</a:t>
            </a:r>
            <a:r>
              <a:rPr lang="en-US" sz="2400" i="1" baseline="-25000" dirty="0" smtClean="0"/>
              <a:t>F</a:t>
            </a:r>
            <a:r>
              <a:rPr lang="en-US" sz="2400" dirty="0" smtClean="0"/>
              <a:t> </a:t>
            </a:r>
            <a:r>
              <a:rPr lang="en-US" sz="2400" dirty="0"/>
              <a:t>dollars. The average </a:t>
            </a:r>
            <a:r>
              <a:rPr lang="en-US" sz="2400" dirty="0" smtClean="0"/>
              <a:t>man has S</a:t>
            </a:r>
            <a:r>
              <a:rPr lang="en-US" sz="2400" i="1" baseline="-25000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years of schooling </a:t>
            </a:r>
            <a:r>
              <a:rPr lang="en-US" sz="2400" dirty="0" smtClean="0"/>
              <a:t>and earns W</a:t>
            </a:r>
            <a:r>
              <a:rPr lang="en-US" sz="2400" i="1" baseline="-25000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dollars. Part of the</a:t>
            </a:r>
          </a:p>
          <a:p>
            <a:r>
              <a:rPr lang="en-US" sz="2400" dirty="0"/>
              <a:t>wage differential arises</a:t>
            </a:r>
          </a:p>
          <a:p>
            <a:r>
              <a:rPr lang="en-US" sz="2400" dirty="0"/>
              <a:t>because men have more</a:t>
            </a:r>
          </a:p>
          <a:p>
            <a:r>
              <a:rPr lang="en-US" sz="2400" dirty="0"/>
              <a:t>schooling than women. If the</a:t>
            </a:r>
          </a:p>
          <a:p>
            <a:r>
              <a:rPr lang="en-US" sz="2400" dirty="0"/>
              <a:t>average woman was paid as if</a:t>
            </a:r>
          </a:p>
          <a:p>
            <a:r>
              <a:rPr lang="en-US" sz="2400" dirty="0"/>
              <a:t>she were a man, she would</a:t>
            </a:r>
          </a:p>
          <a:p>
            <a:r>
              <a:rPr lang="en-US" sz="2400" dirty="0"/>
              <a:t>earn W</a:t>
            </a:r>
            <a:r>
              <a:rPr lang="en-US" sz="2400" i="1" baseline="-25000" dirty="0"/>
              <a:t>F </a:t>
            </a:r>
            <a:r>
              <a:rPr lang="en-US" sz="2400" dirty="0" smtClean="0"/>
              <a:t>* dollars</a:t>
            </a:r>
            <a:r>
              <a:rPr lang="en-US" sz="2400" dirty="0"/>
              <a:t>. A measure of</a:t>
            </a:r>
          </a:p>
          <a:p>
            <a:r>
              <a:rPr lang="en-US" sz="2400" dirty="0"/>
              <a:t>discrimination is then given by</a:t>
            </a:r>
          </a:p>
          <a:p>
            <a:r>
              <a:rPr lang="en-US" sz="2400" dirty="0" smtClean="0"/>
              <a:t>(W</a:t>
            </a:r>
            <a:r>
              <a:rPr lang="en-US" sz="2400" i="1" baseline="-25000" dirty="0" smtClean="0"/>
              <a:t>F</a:t>
            </a:r>
            <a:r>
              <a:rPr lang="en-US" sz="2400" dirty="0" smtClean="0"/>
              <a:t> * − </a:t>
            </a:r>
            <a:r>
              <a:rPr lang="en-US" sz="2400" dirty="0"/>
              <a:t>W</a:t>
            </a:r>
            <a:r>
              <a:rPr lang="en-US" sz="2400" i="1" baseline="-25000" dirty="0"/>
              <a:t>F</a:t>
            </a:r>
            <a:r>
              <a:rPr lang="en-US" sz="2400" dirty="0" smtClean="0"/>
              <a:t> </a:t>
            </a:r>
            <a:r>
              <a:rPr lang="en-US" sz="2400" dirty="0"/>
              <a:t>).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893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584" y="-27384"/>
            <a:ext cx="1055804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Easy math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84" y="1052737"/>
            <a:ext cx="10558046" cy="54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Suppose years of schooling, </a:t>
            </a:r>
            <a:r>
              <a:rPr lang="en-US" sz="2600" i="1" dirty="0"/>
              <a:t>s</a:t>
            </a:r>
            <a:r>
              <a:rPr lang="en-US" sz="2600" dirty="0"/>
              <a:t>, is the only variable that affects earnings. The </a:t>
            </a:r>
            <a:r>
              <a:rPr lang="en-US" sz="2600" dirty="0" smtClean="0"/>
              <a:t>equations for </a:t>
            </a:r>
            <a:r>
              <a:rPr lang="en-US" sz="2600" dirty="0"/>
              <a:t>the weekly salaries of male and female workers are given by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On average, men have 14 years of schooling and women 12.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A) What </a:t>
            </a:r>
            <a:r>
              <a:rPr lang="en-US" dirty="0"/>
              <a:t>is the male-female wage differential in the labor market?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B) </a:t>
            </a:r>
            <a:r>
              <a:rPr lang="en-US" dirty="0"/>
              <a:t>Using the Oaxaca decomposition, calculate how much of this wage differential </a:t>
            </a:r>
            <a:r>
              <a:rPr lang="en-US" dirty="0" smtClean="0"/>
              <a:t>is due </a:t>
            </a:r>
            <a:r>
              <a:rPr lang="en-US" dirty="0"/>
              <a:t>to discrimination</a:t>
            </a:r>
            <a:r>
              <a:rPr lang="en-US" dirty="0" smtClean="0"/>
              <a:t>?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578367"/>
              </p:ext>
            </p:extLst>
          </p:nvPr>
        </p:nvGraphicFramePr>
        <p:xfrm>
          <a:off x="4392414" y="1916832"/>
          <a:ext cx="2825750" cy="42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Rovnica" r:id="rId4" imgW="1193760" imgH="215640" progId="Equation.3">
                  <p:embed/>
                </p:oleObj>
              </mc:Choice>
              <mc:Fallback>
                <p:oleObj name="Rovnica" r:id="rId4" imgW="1193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414" y="1916832"/>
                        <a:ext cx="2825750" cy="42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50583"/>
              </p:ext>
            </p:extLst>
          </p:nvPr>
        </p:nvGraphicFramePr>
        <p:xfrm>
          <a:off x="7992814" y="1916832"/>
          <a:ext cx="2586038" cy="42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Rovnica" r:id="rId6" imgW="1091880" imgH="215640" progId="Equation.3">
                  <p:embed/>
                </p:oleObj>
              </mc:Choice>
              <mc:Fallback>
                <p:oleObj name="Rovnica" r:id="rId6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2814" y="1916832"/>
                        <a:ext cx="2586038" cy="42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6666"/>
              </p:ext>
            </p:extLst>
          </p:nvPr>
        </p:nvGraphicFramePr>
        <p:xfrm>
          <a:off x="2304182" y="4941168"/>
          <a:ext cx="7816850" cy="52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Rovnica" r:id="rId8" imgW="2895480" imgH="241200" progId="Equation.3">
                  <p:embed/>
                </p:oleObj>
              </mc:Choice>
              <mc:Fallback>
                <p:oleObj name="Rovnica" r:id="rId8" imgW="289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182" y="4941168"/>
                        <a:ext cx="7816850" cy="521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94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http://www.news-by-design.com/wordpress/wp-content/uploads/2013/12/gender-pay-eq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8" y="0"/>
            <a:ext cx="706715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p_c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spp_ceu</Template>
  <TotalTime>2444</TotalTime>
  <Words>1986</Words>
  <Application>Microsoft Office PowerPoint</Application>
  <PresentationFormat>Custom</PresentationFormat>
  <Paragraphs>179</Paragraphs>
  <Slides>35</Slides>
  <Notes>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spp_ceu</vt:lpstr>
      <vt:lpstr>Rovnica</vt:lpstr>
      <vt:lpstr>方程式</vt:lpstr>
      <vt:lpstr>Reforms in the Public Sector  Spring 2017</vt:lpstr>
      <vt:lpstr>PowerPoint Presentation</vt:lpstr>
      <vt:lpstr>Wage differentials</vt:lpstr>
      <vt:lpstr>Measuring discrimination </vt:lpstr>
      <vt:lpstr>PowerPoint Presentation</vt:lpstr>
      <vt:lpstr>PowerPoint Presentation</vt:lpstr>
      <vt:lpstr>PowerPoint Presentation</vt:lpstr>
      <vt:lpstr>Easy math</vt:lpstr>
      <vt:lpstr>PowerPoint Presentation</vt:lpstr>
      <vt:lpstr>Theories of discrimination</vt:lpstr>
      <vt:lpstr>Employer discrimination</vt:lpstr>
      <vt:lpstr>Customer discrimination</vt:lpstr>
      <vt:lpstr>Discrimination at the group level.</vt:lpstr>
      <vt:lpstr>The cost of discrimination</vt:lpstr>
      <vt:lpstr>Policy responses</vt:lpstr>
      <vt:lpstr>PowerPoint Presentation</vt:lpstr>
      <vt:lpstr>Testing for discrimination</vt:lpstr>
      <vt:lpstr>PowerPoint Presentation</vt:lpstr>
      <vt:lpstr>Testing Discrimination against Workers with Visible Tattoos: Experimental Evidence from Germany Daviti Jibuti (2017)</vt:lpstr>
      <vt:lpstr>Statistical reasoning behind unequal treatment</vt:lpstr>
      <vt:lpstr>PowerPoint Presentation</vt:lpstr>
      <vt:lpstr>Does publicly available information on Facebook matters for hiring?</vt:lpstr>
      <vt:lpstr>PowerPoint Presentation</vt:lpstr>
      <vt:lpstr>PowerPoint Presentation</vt:lpstr>
      <vt:lpstr>The hiring process and discrimination.</vt:lpstr>
      <vt:lpstr>PowerPoint Presentation</vt:lpstr>
      <vt:lpstr>Study: The impact of blind auditions on female musicians</vt:lpstr>
      <vt:lpstr>Anonymous job applications in Europe</vt:lpstr>
      <vt:lpstr>Anonymous job applications</vt:lpstr>
      <vt:lpstr>Anonymous application from German experiment</vt:lpstr>
      <vt:lpstr>PowerPoint Presentation</vt:lpstr>
      <vt:lpstr>Not all information can be removed</vt:lpstr>
      <vt:lpstr>Self-perceived objectivity</vt:lpstr>
      <vt:lpstr>When the anonymous (blind) job hiring process  is least efficient?</vt:lpstr>
      <vt:lpstr>In what situation anonymous job application cannot be used?</vt:lpstr>
    </vt:vector>
  </TitlesOfParts>
  <Company>CEU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CEU</dc:creator>
  <cp:lastModifiedBy>Guzi Martin</cp:lastModifiedBy>
  <cp:revision>269</cp:revision>
  <dcterms:created xsi:type="dcterms:W3CDTF">2011-11-04T13:39:35Z</dcterms:created>
  <dcterms:modified xsi:type="dcterms:W3CDTF">2017-04-11T11:51:28Z</dcterms:modified>
</cp:coreProperties>
</file>