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handoutMasterIdLst>
    <p:handoutMasterId r:id="rId31"/>
  </p:handoutMasterIdLst>
  <p:sldIdLst>
    <p:sldId id="348" r:id="rId2"/>
    <p:sldId id="324" r:id="rId3"/>
    <p:sldId id="325" r:id="rId4"/>
    <p:sldId id="328" r:id="rId5"/>
    <p:sldId id="329" r:id="rId6"/>
    <p:sldId id="331" r:id="rId7"/>
    <p:sldId id="332" r:id="rId8"/>
    <p:sldId id="347" r:id="rId9"/>
    <p:sldId id="318" r:id="rId10"/>
    <p:sldId id="323" r:id="rId11"/>
    <p:sldId id="319" r:id="rId12"/>
    <p:sldId id="327" r:id="rId13"/>
    <p:sldId id="314" r:id="rId14"/>
    <p:sldId id="322" r:id="rId15"/>
    <p:sldId id="336" r:id="rId16"/>
    <p:sldId id="337" r:id="rId17"/>
    <p:sldId id="335" r:id="rId18"/>
    <p:sldId id="333" r:id="rId19"/>
    <p:sldId id="315" r:id="rId20"/>
    <p:sldId id="338" r:id="rId21"/>
    <p:sldId id="339" r:id="rId22"/>
    <p:sldId id="341" r:id="rId23"/>
    <p:sldId id="342" r:id="rId24"/>
    <p:sldId id="340" r:id="rId25"/>
    <p:sldId id="343" r:id="rId26"/>
    <p:sldId id="344" r:id="rId27"/>
    <p:sldId id="345" r:id="rId28"/>
    <p:sldId id="346" r:id="rId29"/>
  </p:sldIdLst>
  <p:sldSz cx="122412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639CB5A-C553-43F9-BAA4-93143077A26E}">
          <p14:sldIdLst>
            <p14:sldId id="348"/>
            <p14:sldId id="324"/>
            <p14:sldId id="325"/>
            <p14:sldId id="328"/>
            <p14:sldId id="329"/>
            <p14:sldId id="331"/>
            <p14:sldId id="332"/>
            <p14:sldId id="347"/>
            <p14:sldId id="318"/>
            <p14:sldId id="323"/>
            <p14:sldId id="319"/>
            <p14:sldId id="327"/>
            <p14:sldId id="314"/>
            <p14:sldId id="322"/>
            <p14:sldId id="336"/>
            <p14:sldId id="337"/>
            <p14:sldId id="335"/>
            <p14:sldId id="333"/>
            <p14:sldId id="315"/>
            <p14:sldId id="338"/>
            <p14:sldId id="339"/>
            <p14:sldId id="341"/>
            <p14:sldId id="342"/>
            <p14:sldId id="340"/>
            <p14:sldId id="343"/>
            <p14:sldId id="344"/>
          </p14:sldIdLst>
        </p14:section>
        <p14:section name="Untitled Section" id="{E8ED749C-A7FB-4669-BA28-5E0787BBAAE2}">
          <p14:sldIdLst>
            <p14:sldId id="345"/>
            <p14:sldId id="346"/>
          </p14:sldIdLst>
        </p14:section>
      </p14:sectionLst>
    </p:ext>
    <p:ext uri="{EFAFB233-063F-42B5-8137-9DF3F51BA10A}">
      <p15:sldGuideLst xmlns:p15="http://schemas.microsoft.com/office/powerpoint/2012/main" xmlns="">
        <p15:guide id="1" orient="horz" pos="2160">
          <p15:clr>
            <a:srgbClr val="A4A3A4"/>
          </p15:clr>
        </p15:guide>
        <p15:guide id="2" pos="38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07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9" autoAdjust="0"/>
    <p:restoredTop sz="81229" autoAdjust="0"/>
  </p:normalViewPr>
  <p:slideViewPr>
    <p:cSldViewPr>
      <p:cViewPr varScale="1">
        <p:scale>
          <a:sx n="99" d="100"/>
          <a:sy n="99" d="100"/>
        </p:scale>
        <p:origin x="-954" y="-90"/>
      </p:cViewPr>
      <p:guideLst>
        <p:guide orient="horz" pos="2160"/>
        <p:guide pos="3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A9D70A-BD9E-4128-9AE7-D06ABBE45D0F}" type="datetimeFigureOut">
              <a:rPr lang="en-US" smtClean="0"/>
              <a:pPr/>
              <a:t>4/11/2017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4B1ECB-5842-47C7-A0AD-C36177519353}" type="slidenum">
              <a:rPr lang="en-US" smtClean="0"/>
              <a:pPr/>
              <a:t>‹#›</a:t>
            </a:fld>
            <a:endParaRPr lang="en-US" dirty="0"/>
          </a:p>
        </p:txBody>
      </p:sp>
    </p:spTree>
    <p:extLst>
      <p:ext uri="{BB962C8B-B14F-4D97-AF65-F5344CB8AC3E}">
        <p14:creationId xmlns:p14="http://schemas.microsoft.com/office/powerpoint/2010/main" val="4166994055"/>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6928A-81F5-4158-B495-6FBFC33D0ED3}" type="datetimeFigureOut">
              <a:rPr lang="en-US" smtClean="0"/>
              <a:pPr/>
              <a:t>4/11/2017</a:t>
            </a:fld>
            <a:endParaRPr lang="en-US" dirty="0"/>
          </a:p>
        </p:txBody>
      </p:sp>
      <p:sp>
        <p:nvSpPr>
          <p:cNvPr id="4" name="Slide Image Placeholder 3"/>
          <p:cNvSpPr>
            <a:spLocks noGrp="1" noRot="1" noChangeAspect="1"/>
          </p:cNvSpPr>
          <p:nvPr>
            <p:ph type="sldImg" idx="2"/>
          </p:nvPr>
        </p:nvSpPr>
        <p:spPr>
          <a:xfrm>
            <a:off x="369888" y="685800"/>
            <a:ext cx="61182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F750A-C431-44BC-9FE8-A6F08BEAD436}" type="slidenum">
              <a:rPr lang="en-US" smtClean="0"/>
              <a:pPr/>
              <a:t>‹#›</a:t>
            </a:fld>
            <a:endParaRPr lang="en-US" dirty="0"/>
          </a:p>
        </p:txBody>
      </p:sp>
    </p:spTree>
    <p:extLst>
      <p:ext uri="{BB962C8B-B14F-4D97-AF65-F5344CB8AC3E}">
        <p14:creationId xmlns:p14="http://schemas.microsoft.com/office/powerpoint/2010/main" val="7308374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Amos </a:t>
            </a:r>
            <a:r>
              <a:rPr lang="en-US" dirty="0" err="1" smtClean="0"/>
              <a:t>Tversky</a:t>
            </a:r>
            <a:r>
              <a:rPr lang="en-US" dirty="0" smtClean="0"/>
              <a:t> and Daniel </a:t>
            </a:r>
            <a:r>
              <a:rPr lang="en-US" dirty="0" err="1" smtClean="0"/>
              <a:t>Kahneman</a:t>
            </a:r>
            <a:r>
              <a:rPr lang="en-US" dirty="0" smtClean="0"/>
              <a:t>, “The</a:t>
            </a:r>
          </a:p>
          <a:p>
            <a:r>
              <a:rPr lang="en-US" dirty="0" smtClean="0"/>
              <a:t>Framing of Decisions and the Psychology of Choice,” Science</a:t>
            </a:r>
          </a:p>
          <a:p>
            <a:r>
              <a:rPr lang="en-US" dirty="0" smtClean="0"/>
              <a:t>211(4481) (1981): 453–458.</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400075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Amos </a:t>
            </a:r>
            <a:r>
              <a:rPr lang="en-US" dirty="0" err="1" smtClean="0"/>
              <a:t>Tversky</a:t>
            </a:r>
            <a:r>
              <a:rPr lang="en-US" dirty="0" smtClean="0"/>
              <a:t> and Daniel </a:t>
            </a:r>
            <a:r>
              <a:rPr lang="en-US" dirty="0" err="1" smtClean="0"/>
              <a:t>Kahneman</a:t>
            </a:r>
            <a:r>
              <a:rPr lang="en-US" dirty="0" smtClean="0"/>
              <a:t>, “The</a:t>
            </a:r>
          </a:p>
          <a:p>
            <a:r>
              <a:rPr lang="en-US" dirty="0" smtClean="0"/>
              <a:t>Framing of Decisions and the Psychology of Choice,” Science</a:t>
            </a:r>
          </a:p>
          <a:p>
            <a:r>
              <a:rPr lang="en-US" dirty="0" smtClean="0"/>
              <a:t>211(4481) (1981): 453–458.</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4000759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Book </a:t>
            </a:r>
          </a:p>
          <a:p>
            <a:r>
              <a:rPr lang="en-US" dirty="0" smtClean="0"/>
              <a:t>Nudge: Improving Decisions about Health, Wealth, and</a:t>
            </a:r>
            <a:r>
              <a:rPr lang="en-US" baseline="0" dirty="0" smtClean="0"/>
              <a:t> </a:t>
            </a:r>
            <a:r>
              <a:rPr lang="en-US" dirty="0" smtClean="0"/>
              <a:t>Happiness and </a:t>
            </a:r>
          </a:p>
          <a:p>
            <a:r>
              <a:rPr lang="en-US" dirty="0" smtClean="0"/>
              <a:t>Simpler: The Future of Government by Richard </a:t>
            </a:r>
            <a:r>
              <a:rPr lang="en-US" dirty="0" err="1" smtClean="0"/>
              <a:t>Thaler</a:t>
            </a:r>
            <a:r>
              <a:rPr lang="en-US" dirty="0" smtClean="0"/>
              <a:t> and Cass </a:t>
            </a:r>
            <a:r>
              <a:rPr lang="en-US" dirty="0" err="1" smtClean="0"/>
              <a:t>Sunstein</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1483420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2014 </a:t>
            </a:r>
            <a:r>
              <a:rPr lang="sk-SK" b="1" dirty="0" err="1" smtClean="0"/>
              <a:t>Behavioural</a:t>
            </a:r>
            <a:r>
              <a:rPr lang="sk-SK" b="1" dirty="0" smtClean="0"/>
              <a:t> Exchange</a:t>
            </a:r>
            <a:r>
              <a:rPr lang="en-US" b="1" baseline="0" dirty="0" smtClean="0"/>
              <a:t> </a:t>
            </a:r>
            <a:r>
              <a:rPr lang="en-US" dirty="0" smtClean="0"/>
              <a:t>conference</a:t>
            </a:r>
          </a:p>
          <a:p>
            <a:r>
              <a:rPr lang="sk-SK" dirty="0" smtClean="0"/>
              <a:t>http://ussc.edu.au/events/past/Behavioural-Exchange</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2808191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2841296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k-SK" dirty="0" smtClean="0"/>
              <a:t>http://www.mindworx.net/en/the-first-pitch-ever-wikipedia</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184990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k-SK" dirty="0" smtClean="0"/>
              <a:t>http://www.mindworx.net/en/the-first-pitch-ever-wikipedia</a:t>
            </a:r>
            <a:endParaRPr lang="sk-SK" dirty="0"/>
          </a:p>
        </p:txBody>
      </p:sp>
      <p:sp>
        <p:nvSpPr>
          <p:cNvPr id="4" name="Header Placeholder 3"/>
          <p:cNvSpPr>
            <a:spLocks noGrp="1"/>
          </p:cNvSpPr>
          <p:nvPr>
            <p:ph type="hdr" sz="quarter" idx="10"/>
          </p:nvPr>
        </p:nvSpPr>
        <p:spPr/>
        <p:txBody>
          <a:bodyPr/>
          <a:lstStyle/>
          <a:p>
            <a:endParaRPr lang="en-US" dirty="0"/>
          </a:p>
        </p:txBody>
      </p:sp>
    </p:spTree>
    <p:extLst>
      <p:ext uri="{BB962C8B-B14F-4D97-AF65-F5344CB8AC3E}">
        <p14:creationId xmlns:p14="http://schemas.microsoft.com/office/powerpoint/2010/main" val="1376945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30152" y="1122363"/>
            <a:ext cx="918091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30152" y="3602038"/>
            <a:ext cx="918091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216349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311080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0118" y="365125"/>
            <a:ext cx="2639512"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41584" y="365125"/>
            <a:ext cx="77655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396111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389630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5209" y="1709740"/>
            <a:ext cx="10558046"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5209" y="4589465"/>
            <a:ext cx="1055804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179562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41583" y="1825625"/>
            <a:ext cx="52025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114" y="1825625"/>
            <a:ext cx="52025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1125665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3178" y="365127"/>
            <a:ext cx="10558046"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3179" y="1681163"/>
            <a:ext cx="517860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3179" y="2505075"/>
            <a:ext cx="517860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7115" y="1681163"/>
            <a:ext cx="520411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7115" y="2505075"/>
            <a:ext cx="520411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2123633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243643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93601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178" y="457200"/>
            <a:ext cx="3948110"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204110" y="987427"/>
            <a:ext cx="619711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3178" y="2057400"/>
            <a:ext cx="394811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323975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3178" y="457200"/>
            <a:ext cx="3948110"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204110" y="987427"/>
            <a:ext cx="619711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43178" y="2057400"/>
            <a:ext cx="394811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8BCB2-6270-44B0-A24E-5192E2E761BA}" type="datetimeFigureOut">
              <a:rPr lang="en-US" smtClean="0"/>
              <a:pPr/>
              <a:t>4/11/2017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2F5372-CA1B-47D0-9D1D-AA65E8D86159}" type="slidenum">
              <a:rPr lang="en-US" smtClean="0"/>
              <a:pPr/>
              <a:t>‹#›</a:t>
            </a:fld>
            <a:endParaRPr lang="en-US" dirty="0"/>
          </a:p>
        </p:txBody>
      </p:sp>
    </p:spTree>
    <p:extLst>
      <p:ext uri="{BB962C8B-B14F-4D97-AF65-F5344CB8AC3E}">
        <p14:creationId xmlns:p14="http://schemas.microsoft.com/office/powerpoint/2010/main" val="1453834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1584" y="365127"/>
            <a:ext cx="10558046"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41584" y="1825627"/>
            <a:ext cx="10558046" cy="40244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026528" y="6174102"/>
            <a:ext cx="112575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01F8BCB2-6270-44B0-A24E-5192E2E761BA}" type="datetimeFigureOut">
              <a:rPr lang="en-US" smtClean="0"/>
              <a:pPr/>
              <a:t>4/11/2017</a:t>
            </a:fld>
            <a:endParaRPr lang="en-US" dirty="0"/>
          </a:p>
        </p:txBody>
      </p:sp>
      <p:sp>
        <p:nvSpPr>
          <p:cNvPr id="5" name="Footer Placeholder 4"/>
          <p:cNvSpPr>
            <a:spLocks noGrp="1"/>
          </p:cNvSpPr>
          <p:nvPr>
            <p:ph type="ftr" sz="quarter" idx="3"/>
          </p:nvPr>
        </p:nvSpPr>
        <p:spPr>
          <a:xfrm>
            <a:off x="4054902" y="6174102"/>
            <a:ext cx="413140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992500" y="6179230"/>
            <a:ext cx="407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F5372-CA1B-47D0-9D1D-AA65E8D86159}" type="slidenum">
              <a:rPr lang="en-US" smtClean="0"/>
              <a:pPr/>
              <a:t>‹#›</a:t>
            </a:fld>
            <a:endParaRPr lang="en-US" dirty="0"/>
          </a:p>
        </p:txBody>
      </p:sp>
      <p:pic>
        <p:nvPicPr>
          <p:cNvPr id="10" name="Pictur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6654975"/>
            <a:ext cx="12241213" cy="203027"/>
          </a:xfrm>
          <a:prstGeom prst="rect">
            <a:avLst/>
          </a:prstGeom>
        </p:spPr>
      </p:pic>
    </p:spTree>
    <p:extLst>
      <p:ext uri="{BB962C8B-B14F-4D97-AF65-F5344CB8AC3E}">
        <p14:creationId xmlns:p14="http://schemas.microsoft.com/office/powerpoint/2010/main" val="114476658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lnSpc>
                <a:spcPct val="150000"/>
              </a:lnSpc>
            </a:pPr>
            <a:r>
              <a:rPr lang="en-US" sz="2800" b="1" dirty="0">
                <a:solidFill>
                  <a:schemeClr val="bg1">
                    <a:lumMod val="50000"/>
                  </a:schemeClr>
                </a:solidFill>
              </a:rPr>
              <a:t>Reforms in the Public </a:t>
            </a:r>
            <a:r>
              <a:rPr lang="en-US" sz="2800" b="1" dirty="0" smtClean="0">
                <a:solidFill>
                  <a:schemeClr val="bg1">
                    <a:lumMod val="50000"/>
                  </a:schemeClr>
                </a:solidFill>
              </a:rPr>
              <a:t>Sector </a:t>
            </a:r>
            <a:br>
              <a:rPr lang="en-US" sz="2800" b="1" dirty="0" smtClean="0">
                <a:solidFill>
                  <a:schemeClr val="bg1">
                    <a:lumMod val="50000"/>
                  </a:schemeClr>
                </a:solidFill>
              </a:rPr>
            </a:br>
            <a:r>
              <a:rPr lang="en-US" sz="2800" b="1" dirty="0" smtClean="0">
                <a:solidFill>
                  <a:schemeClr val="bg1">
                    <a:lumMod val="50000"/>
                  </a:schemeClr>
                </a:solidFill>
              </a:rPr>
              <a:t>Spring 2017</a:t>
            </a:r>
            <a:endParaRPr lang="sk-SK" sz="3200" dirty="0"/>
          </a:p>
        </p:txBody>
      </p:sp>
      <p:sp>
        <p:nvSpPr>
          <p:cNvPr id="3" name="Content Placeholder 2"/>
          <p:cNvSpPr>
            <a:spLocks noGrp="1"/>
          </p:cNvSpPr>
          <p:nvPr>
            <p:ph idx="1"/>
          </p:nvPr>
        </p:nvSpPr>
        <p:spPr/>
        <p:txBody>
          <a:bodyPr>
            <a:normAutofit/>
          </a:bodyPr>
          <a:lstStyle/>
          <a:p>
            <a:pPr algn="ctr">
              <a:buNone/>
            </a:pPr>
            <a:endParaRPr lang="en-US" dirty="0" smtClean="0"/>
          </a:p>
          <a:p>
            <a:pPr algn="ctr">
              <a:buNone/>
            </a:pPr>
            <a:endParaRPr lang="en-US" dirty="0" smtClean="0"/>
          </a:p>
          <a:p>
            <a:pPr algn="ctr">
              <a:buNone/>
            </a:pPr>
            <a:r>
              <a:rPr lang="en-US" sz="4400" b="1" dirty="0"/>
              <a:t>Economics of </a:t>
            </a:r>
            <a:r>
              <a:rPr lang="en-US" sz="4400" b="1" dirty="0" smtClean="0"/>
              <a:t>incentives</a:t>
            </a:r>
            <a:endParaRPr lang="en-US" sz="4400" b="1" dirty="0" smtClean="0"/>
          </a:p>
          <a:p>
            <a:pPr algn="ctr">
              <a:buNone/>
            </a:pPr>
            <a:endParaRPr lang="en-US" sz="4400" b="1" dirty="0"/>
          </a:p>
          <a:p>
            <a:pPr algn="ctr">
              <a:lnSpc>
                <a:spcPct val="150000"/>
              </a:lnSpc>
              <a:buNone/>
            </a:pPr>
            <a:r>
              <a:rPr lang="en-US" b="1" dirty="0" smtClean="0">
                <a:solidFill>
                  <a:schemeClr val="bg1">
                    <a:lumMod val="50000"/>
                  </a:schemeClr>
                </a:solidFill>
              </a:rPr>
              <a:t>Martin Guzi</a:t>
            </a:r>
            <a:br>
              <a:rPr lang="en-US" b="1" dirty="0" smtClean="0">
                <a:solidFill>
                  <a:schemeClr val="bg1">
                    <a:lumMod val="50000"/>
                  </a:schemeClr>
                </a:solidFill>
              </a:rPr>
            </a:br>
            <a:r>
              <a:rPr lang="en-US" b="1" dirty="0" smtClean="0">
                <a:solidFill>
                  <a:schemeClr val="bg1">
                    <a:lumMod val="50000"/>
                  </a:schemeClr>
                </a:solidFill>
              </a:rPr>
              <a:t>martin.guzi@econ.muni.cz</a:t>
            </a:r>
          </a:p>
        </p:txBody>
      </p:sp>
    </p:spTree>
    <p:extLst>
      <p:ext uri="{BB962C8B-B14F-4D97-AF65-F5344CB8AC3E}">
        <p14:creationId xmlns:p14="http://schemas.microsoft.com/office/powerpoint/2010/main" val="2744375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Nudge units: a new tool in the policy </a:t>
            </a:r>
            <a:r>
              <a:rPr lang="en-US" sz="4000" dirty="0" smtClean="0"/>
              <a:t>toolbox</a:t>
            </a:r>
            <a:endParaRPr lang="sk-SK" sz="4000" dirty="0"/>
          </a:p>
        </p:txBody>
      </p:sp>
      <p:sp>
        <p:nvSpPr>
          <p:cNvPr id="3" name="Content Placeholder 2"/>
          <p:cNvSpPr>
            <a:spLocks noGrp="1"/>
          </p:cNvSpPr>
          <p:nvPr>
            <p:ph idx="1"/>
          </p:nvPr>
        </p:nvSpPr>
        <p:spPr/>
        <p:txBody>
          <a:bodyPr/>
          <a:lstStyle/>
          <a:p>
            <a:pPr marL="0" indent="0">
              <a:buNone/>
            </a:pPr>
            <a:r>
              <a:rPr lang="en-US" dirty="0" smtClean="0"/>
              <a:t>Search for scientifically grounded and empirically validated behavior innovations:</a:t>
            </a:r>
          </a:p>
          <a:p>
            <a:r>
              <a:rPr lang="en-US" dirty="0" smtClean="0"/>
              <a:t>UK 2010 – the Nudge unit (first in the world)</a:t>
            </a:r>
          </a:p>
          <a:p>
            <a:r>
              <a:rPr lang="en-US" dirty="0" smtClean="0"/>
              <a:t>US 2015 – Social and Behavior Science Team to use insights from behavioral science research to serve American people</a:t>
            </a:r>
          </a:p>
          <a:p>
            <a:r>
              <a:rPr lang="en-US" dirty="0" smtClean="0"/>
              <a:t>Denmark, Germany, Australia, Singapore….</a:t>
            </a:r>
          </a:p>
          <a:p>
            <a:r>
              <a:rPr lang="en-US" dirty="0"/>
              <a:t>2014 </a:t>
            </a:r>
            <a:r>
              <a:rPr lang="sk-SK" dirty="0" err="1" smtClean="0"/>
              <a:t>Behavioral</a:t>
            </a:r>
            <a:r>
              <a:rPr lang="sk-SK" dirty="0" smtClean="0"/>
              <a:t> </a:t>
            </a:r>
            <a:r>
              <a:rPr lang="sk-SK" dirty="0"/>
              <a:t>Exchange</a:t>
            </a:r>
            <a:r>
              <a:rPr lang="en-US" dirty="0"/>
              <a:t> </a:t>
            </a:r>
            <a:r>
              <a:rPr lang="en-US" dirty="0" smtClean="0"/>
              <a:t>conference in Australia</a:t>
            </a:r>
            <a:endParaRPr lang="en-US" dirty="0"/>
          </a:p>
          <a:p>
            <a:endParaRPr lang="en-US" dirty="0" smtClean="0"/>
          </a:p>
          <a:p>
            <a:endParaRPr lang="sk-SK" dirty="0"/>
          </a:p>
        </p:txBody>
      </p:sp>
    </p:spTree>
    <p:extLst>
      <p:ext uri="{BB962C8B-B14F-4D97-AF65-F5344CB8AC3E}">
        <p14:creationId xmlns:p14="http://schemas.microsoft.com/office/powerpoint/2010/main" val="389840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Nudge – the critics</a:t>
            </a:r>
            <a:endParaRPr lang="sk-SK" dirty="0"/>
          </a:p>
        </p:txBody>
      </p:sp>
      <p:sp>
        <p:nvSpPr>
          <p:cNvPr id="3" name="Content Placeholder 2"/>
          <p:cNvSpPr>
            <a:spLocks noGrp="1"/>
          </p:cNvSpPr>
          <p:nvPr>
            <p:ph idx="1"/>
          </p:nvPr>
        </p:nvSpPr>
        <p:spPr/>
        <p:txBody>
          <a:bodyPr>
            <a:normAutofit/>
          </a:bodyPr>
          <a:lstStyle/>
          <a:p>
            <a:r>
              <a:rPr lang="en-US" dirty="0" smtClean="0"/>
              <a:t>Individuals are regarded </a:t>
            </a:r>
            <a:r>
              <a:rPr lang="en-US" dirty="0"/>
              <a:t>as ‘incapable’ </a:t>
            </a:r>
            <a:endParaRPr lang="en-US" dirty="0" smtClean="0"/>
          </a:p>
          <a:p>
            <a:r>
              <a:rPr lang="en-US" dirty="0" smtClean="0"/>
              <a:t>Nudge is manipulative - the </a:t>
            </a:r>
            <a:r>
              <a:rPr lang="sk-SK" dirty="0" err="1" smtClean="0"/>
              <a:t>form</a:t>
            </a:r>
            <a:r>
              <a:rPr lang="sk-SK" dirty="0" smtClean="0"/>
              <a:t> </a:t>
            </a:r>
            <a:r>
              <a:rPr lang="en-US" dirty="0" smtClean="0"/>
              <a:t>of </a:t>
            </a:r>
            <a:r>
              <a:rPr lang="sk-SK" dirty="0" smtClean="0"/>
              <a:t>‘</a:t>
            </a:r>
            <a:r>
              <a:rPr lang="sk-SK" dirty="0" err="1" smtClean="0"/>
              <a:t>subliminal</a:t>
            </a:r>
            <a:r>
              <a:rPr lang="sk-SK" dirty="0" smtClean="0"/>
              <a:t> </a:t>
            </a:r>
            <a:r>
              <a:rPr lang="sk-SK" dirty="0" err="1" smtClean="0"/>
              <a:t>mind-control</a:t>
            </a:r>
            <a:r>
              <a:rPr lang="sk-SK" dirty="0" smtClean="0"/>
              <a:t>’</a:t>
            </a:r>
            <a:r>
              <a:rPr lang="en-US" dirty="0" smtClean="0"/>
              <a:t>.</a:t>
            </a:r>
          </a:p>
          <a:p>
            <a:r>
              <a:rPr lang="en-US" dirty="0" smtClean="0"/>
              <a:t>Performing behavior experiments on public (without knowing it)</a:t>
            </a:r>
          </a:p>
          <a:p>
            <a:r>
              <a:rPr lang="en-US" dirty="0" smtClean="0"/>
              <a:t>Is the government competent to determine the directions in which we should be nudged?</a:t>
            </a:r>
          </a:p>
        </p:txBody>
      </p:sp>
    </p:spTree>
    <p:extLst>
      <p:ext uri="{BB962C8B-B14F-4D97-AF65-F5344CB8AC3E}">
        <p14:creationId xmlns:p14="http://schemas.microsoft.com/office/powerpoint/2010/main" val="112974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lstStyle/>
          <a:p>
            <a:r>
              <a:rPr lang="en-US" dirty="0" smtClean="0"/>
              <a:t>Effects </a:t>
            </a:r>
            <a:r>
              <a:rPr lang="en-US" dirty="0"/>
              <a:t>of ‘nudge’ are </a:t>
            </a:r>
            <a:r>
              <a:rPr lang="en-US" dirty="0" smtClean="0"/>
              <a:t>(so far) harmless, rather marginal </a:t>
            </a:r>
            <a:r>
              <a:rPr lang="en-US" dirty="0"/>
              <a:t>and relatively </a:t>
            </a:r>
            <a:r>
              <a:rPr lang="en-US" dirty="0" smtClean="0"/>
              <a:t>short-lived.</a:t>
            </a:r>
            <a:endParaRPr lang="en-US" dirty="0"/>
          </a:p>
          <a:p>
            <a:r>
              <a:rPr lang="en-US" dirty="0"/>
              <a:t>Nudges (soft-touch interventions) are better than other strategies such as mandates, taxes or bans</a:t>
            </a:r>
            <a:r>
              <a:rPr lang="en-US" dirty="0" smtClean="0"/>
              <a:t>.</a:t>
            </a:r>
          </a:p>
          <a:p>
            <a:r>
              <a:rPr lang="en-US" dirty="0" smtClean="0"/>
              <a:t>Attractive to government because nudges can achieve real improvements at very little cost.  </a:t>
            </a:r>
            <a:endParaRPr lang="sk-SK" dirty="0"/>
          </a:p>
          <a:p>
            <a:endParaRPr lang="sk-SK" dirty="0"/>
          </a:p>
        </p:txBody>
      </p:sp>
    </p:spTree>
    <p:extLst>
      <p:ext uri="{BB962C8B-B14F-4D97-AF65-F5344CB8AC3E}">
        <p14:creationId xmlns:p14="http://schemas.microsoft.com/office/powerpoint/2010/main" val="129215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Piano stairs</a:t>
            </a:r>
            <a:endParaRPr lang="sk-SK" dirty="0"/>
          </a:p>
        </p:txBody>
      </p:sp>
      <p:sp>
        <p:nvSpPr>
          <p:cNvPr id="3" name="Content Placeholder 2"/>
          <p:cNvSpPr>
            <a:spLocks noGrp="1"/>
          </p:cNvSpPr>
          <p:nvPr>
            <p:ph idx="1"/>
          </p:nvPr>
        </p:nvSpPr>
        <p:spPr>
          <a:xfrm>
            <a:off x="2232174" y="5517232"/>
            <a:ext cx="9167456" cy="332834"/>
          </a:xfrm>
        </p:spPr>
        <p:txBody>
          <a:bodyPr>
            <a:noAutofit/>
          </a:bodyPr>
          <a:lstStyle/>
          <a:p>
            <a:r>
              <a:rPr lang="sk-SK" sz="1800" dirty="0"/>
              <a:t>https://www.youtube.com/watch?v=2lXh2n0aPyw</a:t>
            </a:r>
          </a:p>
        </p:txBody>
      </p:sp>
      <p:pic>
        <p:nvPicPr>
          <p:cNvPr id="1026" name="Picture 2" descr="Výsledok vyh&amp;lcaron;adávania obrázkov pre dopyt Piano stai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2174" y="1340768"/>
            <a:ext cx="7172325" cy="4038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220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a:t>
            </a:r>
            <a:r>
              <a:rPr lang="en-US" dirty="0"/>
              <a:t>rules often have a large effect on social outcomes.</a:t>
            </a:r>
            <a:endParaRPr lang="sk-SK" dirty="0"/>
          </a:p>
        </p:txBody>
      </p:sp>
      <p:sp>
        <p:nvSpPr>
          <p:cNvPr id="3" name="Content Placeholder 2"/>
          <p:cNvSpPr>
            <a:spLocks noGrp="1"/>
          </p:cNvSpPr>
          <p:nvPr>
            <p:ph idx="1"/>
          </p:nvPr>
        </p:nvSpPr>
        <p:spPr/>
        <p:txBody>
          <a:bodyPr>
            <a:normAutofit/>
          </a:bodyPr>
          <a:lstStyle/>
          <a:p>
            <a:r>
              <a:rPr lang="en-US" dirty="0" smtClean="0"/>
              <a:t>People tend to pick the </a:t>
            </a:r>
            <a:r>
              <a:rPr lang="en-US" b="1" dirty="0" smtClean="0">
                <a:solidFill>
                  <a:schemeClr val="accent1"/>
                </a:solidFill>
              </a:rPr>
              <a:t>default option </a:t>
            </a:r>
            <a:r>
              <a:rPr lang="en-US" dirty="0" smtClean="0"/>
              <a:t>in a range of choices</a:t>
            </a:r>
          </a:p>
          <a:p>
            <a:r>
              <a:rPr lang="en-US" dirty="0" smtClean="0"/>
              <a:t>Role of inertia in decision making</a:t>
            </a:r>
          </a:p>
          <a:p>
            <a:r>
              <a:rPr lang="en-US" dirty="0" smtClean="0"/>
              <a:t>Default may lead to greater participation </a:t>
            </a:r>
            <a:r>
              <a:rPr lang="en-US" dirty="0"/>
              <a:t>in public programs</a:t>
            </a:r>
            <a:endParaRPr lang="en-US" dirty="0" smtClean="0"/>
          </a:p>
          <a:p>
            <a:r>
              <a:rPr lang="en-US" dirty="0" smtClean="0"/>
              <a:t>Examples where opt-out is necessary: </a:t>
            </a:r>
          </a:p>
          <a:p>
            <a:pPr lvl="1"/>
            <a:r>
              <a:rPr lang="en-US" dirty="0" smtClean="0"/>
              <a:t>Automatic enrollment to pension plans</a:t>
            </a:r>
          </a:p>
          <a:p>
            <a:pPr lvl="1"/>
            <a:r>
              <a:rPr lang="en-US" dirty="0" smtClean="0"/>
              <a:t>Organ donation</a:t>
            </a:r>
          </a:p>
          <a:p>
            <a:pPr lvl="1"/>
            <a:endParaRPr lang="sk-SK" dirty="0"/>
          </a:p>
        </p:txBody>
      </p:sp>
    </p:spTree>
    <p:extLst>
      <p:ext uri="{BB962C8B-B14F-4D97-AF65-F5344CB8AC3E}">
        <p14:creationId xmlns:p14="http://schemas.microsoft.com/office/powerpoint/2010/main" val="322031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a:t>Personalized</a:t>
            </a:r>
            <a:r>
              <a:rPr lang="sk-SK" dirty="0"/>
              <a:t> default </a:t>
            </a:r>
            <a:r>
              <a:rPr lang="sk-SK" dirty="0" err="1" smtClean="0"/>
              <a:t>rules</a:t>
            </a:r>
            <a:endParaRPr lang="sk-SK" dirty="0"/>
          </a:p>
        </p:txBody>
      </p:sp>
      <p:sp>
        <p:nvSpPr>
          <p:cNvPr id="3" name="Content Placeholder 2"/>
          <p:cNvSpPr>
            <a:spLocks noGrp="1"/>
          </p:cNvSpPr>
          <p:nvPr>
            <p:ph idx="1"/>
          </p:nvPr>
        </p:nvSpPr>
        <p:spPr/>
        <p:txBody>
          <a:bodyPr>
            <a:noAutofit/>
          </a:bodyPr>
          <a:lstStyle/>
          <a:p>
            <a:r>
              <a:rPr lang="en-US" dirty="0" smtClean="0"/>
              <a:t>As technology </a:t>
            </a:r>
            <a:r>
              <a:rPr lang="en-US" dirty="0"/>
              <a:t>evolves, it should be increasingly possible to </a:t>
            </a:r>
            <a:r>
              <a:rPr lang="en-US" dirty="0" smtClean="0"/>
              <a:t>produce </a:t>
            </a:r>
            <a:r>
              <a:rPr lang="en-US" b="1" dirty="0" smtClean="0">
                <a:solidFill>
                  <a:schemeClr val="accent5"/>
                </a:solidFill>
              </a:rPr>
              <a:t>personalized </a:t>
            </a:r>
            <a:r>
              <a:rPr lang="en-US" b="1" dirty="0">
                <a:solidFill>
                  <a:schemeClr val="accent5"/>
                </a:solidFill>
              </a:rPr>
              <a:t>defaults</a:t>
            </a:r>
            <a:r>
              <a:rPr lang="en-US" dirty="0"/>
              <a:t>, based on people’s own choices and situations </a:t>
            </a:r>
            <a:r>
              <a:rPr lang="en-US" dirty="0" smtClean="0"/>
              <a:t>(in oppose to mass default rules). </a:t>
            </a:r>
          </a:p>
          <a:p>
            <a:pPr marL="457200" lvl="1" indent="0">
              <a:buNone/>
            </a:pPr>
            <a:r>
              <a:rPr lang="en-US" dirty="0" smtClean="0"/>
              <a:t>E.g. pension plan for high/low income workers</a:t>
            </a:r>
          </a:p>
          <a:p>
            <a:r>
              <a:rPr lang="sk-SK" i="1" dirty="0" err="1" smtClean="0"/>
              <a:t>What</a:t>
            </a:r>
            <a:r>
              <a:rPr lang="sk-SK" i="1" dirty="0" smtClean="0"/>
              <a:t> </a:t>
            </a:r>
            <a:r>
              <a:rPr lang="sk-SK" i="1" dirty="0"/>
              <a:t>Works </a:t>
            </a:r>
            <a:r>
              <a:rPr lang="sk-SK" i="1" dirty="0" err="1" smtClean="0"/>
              <a:t>Network</a:t>
            </a:r>
            <a:r>
              <a:rPr lang="en-US" i="1" dirty="0" smtClean="0"/>
              <a:t> </a:t>
            </a:r>
            <a:r>
              <a:rPr lang="en-US" dirty="0" smtClean="0"/>
              <a:t>for governments</a:t>
            </a:r>
          </a:p>
          <a:p>
            <a:r>
              <a:rPr lang="en-US" dirty="0" smtClean="0"/>
              <a:t>Alternative is </a:t>
            </a:r>
            <a:r>
              <a:rPr lang="en-US" dirty="0"/>
              <a:t>to </a:t>
            </a:r>
            <a:r>
              <a:rPr lang="en-US" dirty="0" smtClean="0"/>
              <a:t>avoid </a:t>
            </a:r>
            <a:r>
              <a:rPr lang="en-US" dirty="0"/>
              <a:t>any default rule and to require active </a:t>
            </a:r>
            <a:r>
              <a:rPr lang="en-US" dirty="0" smtClean="0"/>
              <a:t>choices. </a:t>
            </a:r>
            <a:r>
              <a:rPr lang="en-US" b="1" dirty="0" smtClean="0">
                <a:solidFill>
                  <a:schemeClr val="accent5"/>
                </a:solidFill>
              </a:rPr>
              <a:t>Active </a:t>
            </a:r>
            <a:r>
              <a:rPr lang="en-US" b="1" dirty="0">
                <a:solidFill>
                  <a:schemeClr val="accent5"/>
                </a:solidFill>
              </a:rPr>
              <a:t>choosing </a:t>
            </a:r>
            <a:r>
              <a:rPr lang="en-US" dirty="0"/>
              <a:t>increases the likelihood </a:t>
            </a:r>
            <a:r>
              <a:rPr lang="en-US" dirty="0" smtClean="0"/>
              <a:t>that people </a:t>
            </a:r>
            <a:r>
              <a:rPr lang="en-US" dirty="0"/>
              <a:t>will end up with their preferred outcomes.</a:t>
            </a:r>
            <a:endParaRPr lang="sk-SK" dirty="0"/>
          </a:p>
        </p:txBody>
      </p:sp>
    </p:spTree>
    <p:extLst>
      <p:ext uri="{BB962C8B-B14F-4D97-AF65-F5344CB8AC3E}">
        <p14:creationId xmlns:p14="http://schemas.microsoft.com/office/powerpoint/2010/main" val="148109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Simplification</a:t>
            </a:r>
            <a:endParaRPr lang="sk-SK" dirty="0"/>
          </a:p>
        </p:txBody>
      </p:sp>
      <p:sp>
        <p:nvSpPr>
          <p:cNvPr id="3" name="Content Placeholder 2"/>
          <p:cNvSpPr>
            <a:spLocks noGrp="1"/>
          </p:cNvSpPr>
          <p:nvPr>
            <p:ph idx="1"/>
          </p:nvPr>
        </p:nvSpPr>
        <p:spPr/>
        <p:txBody>
          <a:bodyPr/>
          <a:lstStyle/>
          <a:p>
            <a:r>
              <a:rPr lang="en-US" dirty="0" smtClean="0"/>
              <a:t>Significant benefits </a:t>
            </a:r>
            <a:r>
              <a:rPr lang="en-US" dirty="0"/>
              <a:t>might be obtained merely by simplifying and easing </a:t>
            </a:r>
            <a:r>
              <a:rPr lang="en-US" dirty="0" smtClean="0"/>
              <a:t>people’s choices.</a:t>
            </a:r>
          </a:p>
          <a:p>
            <a:r>
              <a:rPr lang="sk-SK" dirty="0" err="1" smtClean="0"/>
              <a:t>Complexity</a:t>
            </a:r>
            <a:r>
              <a:rPr lang="en-US" dirty="0" smtClean="0"/>
              <a:t> may reduce compliance</a:t>
            </a:r>
          </a:p>
          <a:p>
            <a:r>
              <a:rPr lang="en-US" dirty="0"/>
              <a:t>For some </a:t>
            </a:r>
            <a:r>
              <a:rPr lang="en-US" dirty="0" smtClean="0"/>
              <a:t>public programs</a:t>
            </a:r>
            <a:r>
              <a:rPr lang="en-US" dirty="0"/>
              <a:t>, take-up rates are relatively low even though the cost </a:t>
            </a:r>
            <a:r>
              <a:rPr lang="en-US" dirty="0" smtClean="0"/>
              <a:t>of participation </a:t>
            </a:r>
            <a:r>
              <a:rPr lang="en-US" dirty="0"/>
              <a:t>is small</a:t>
            </a:r>
            <a:r>
              <a:rPr lang="en-US" dirty="0" smtClean="0"/>
              <a:t>.</a:t>
            </a:r>
          </a:p>
          <a:p>
            <a:r>
              <a:rPr lang="en-US" dirty="0" smtClean="0"/>
              <a:t>Simplify </a:t>
            </a:r>
            <a:r>
              <a:rPr lang="en-US" dirty="0"/>
              <a:t>the application process </a:t>
            </a:r>
            <a:r>
              <a:rPr lang="en-US" dirty="0" smtClean="0"/>
              <a:t>(simpler and shorter forms).</a:t>
            </a:r>
          </a:p>
          <a:p>
            <a:r>
              <a:rPr lang="en-US" dirty="0" smtClean="0"/>
              <a:t>Having more choices is not </a:t>
            </a:r>
            <a:r>
              <a:rPr lang="en-US" dirty="0"/>
              <a:t>better (enrollment may </a:t>
            </a:r>
            <a:r>
              <a:rPr lang="en-US" dirty="0" smtClean="0"/>
              <a:t>decline).</a:t>
            </a:r>
            <a:endParaRPr lang="sk-SK" dirty="0"/>
          </a:p>
        </p:txBody>
      </p:sp>
    </p:spTree>
    <p:extLst>
      <p:ext uri="{BB962C8B-B14F-4D97-AF65-F5344CB8AC3E}">
        <p14:creationId xmlns:p14="http://schemas.microsoft.com/office/powerpoint/2010/main" val="24088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Plate, not pyramid. (s</a:t>
            </a:r>
            <a:r>
              <a:rPr lang="sk-SK" sz="4000" dirty="0" err="1" smtClean="0"/>
              <a:t>traightforward</a:t>
            </a:r>
            <a:r>
              <a:rPr lang="sk-SK" sz="4000" dirty="0" smtClean="0"/>
              <a:t> </a:t>
            </a:r>
            <a:r>
              <a:rPr lang="sk-SK" sz="4000" dirty="0" err="1" smtClean="0"/>
              <a:t>guidance</a:t>
            </a:r>
            <a:r>
              <a:rPr lang="en-US" sz="4000" dirty="0" smtClean="0"/>
              <a:t>)</a:t>
            </a:r>
            <a:endParaRPr lang="sk-SK" sz="4000" dirty="0"/>
          </a:p>
        </p:txBody>
      </p:sp>
      <p:sp>
        <p:nvSpPr>
          <p:cNvPr id="3" name="Content Placeholder 2"/>
          <p:cNvSpPr>
            <a:spLocks noGrp="1"/>
          </p:cNvSpPr>
          <p:nvPr>
            <p:ph idx="1"/>
          </p:nvPr>
        </p:nvSpPr>
        <p:spPr/>
        <p:txBody>
          <a:bodyPr/>
          <a:lstStyle/>
          <a:p>
            <a:r>
              <a:rPr lang="en-US" dirty="0" smtClean="0"/>
              <a:t>1943 			1992				2010</a:t>
            </a:r>
          </a:p>
          <a:p>
            <a:endParaRPr lang="en-US" dirty="0"/>
          </a:p>
          <a:p>
            <a:endParaRPr lang="en-US" dirty="0" smtClean="0"/>
          </a:p>
        </p:txBody>
      </p:sp>
      <p:pic>
        <p:nvPicPr>
          <p:cNvPr id="1026" name="Picture 2" descr="The-Basic-Sev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50" y="2334434"/>
            <a:ext cx="3238500" cy="40862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4342" y="3212976"/>
            <a:ext cx="3774771" cy="306880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y pla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08838" y="2276872"/>
            <a:ext cx="3711740" cy="37117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232442" y="6097112"/>
            <a:ext cx="2069797" cy="369332"/>
          </a:xfrm>
          <a:prstGeom prst="rect">
            <a:avLst/>
          </a:prstGeom>
        </p:spPr>
        <p:txBody>
          <a:bodyPr wrap="none">
            <a:spAutoFit/>
          </a:bodyPr>
          <a:lstStyle/>
          <a:p>
            <a:r>
              <a:rPr lang="en-US" dirty="0" smtClean="0"/>
              <a:t>By Cass </a:t>
            </a:r>
            <a:r>
              <a:rPr lang="sk-SK" dirty="0" err="1" smtClean="0"/>
              <a:t>Sunstein</a:t>
            </a:r>
            <a:r>
              <a:rPr lang="en-US" dirty="0" smtClean="0"/>
              <a:t> </a:t>
            </a:r>
            <a:endParaRPr lang="sk-SK" dirty="0"/>
          </a:p>
        </p:txBody>
      </p:sp>
    </p:spTree>
    <p:extLst>
      <p:ext uri="{BB962C8B-B14F-4D97-AF65-F5344CB8AC3E}">
        <p14:creationId xmlns:p14="http://schemas.microsoft.com/office/powerpoint/2010/main" val="1789423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Procrastination</a:t>
            </a:r>
            <a:endParaRPr lang="sk-SK" dirty="0"/>
          </a:p>
        </p:txBody>
      </p:sp>
      <p:sp>
        <p:nvSpPr>
          <p:cNvPr id="3" name="Content Placeholder 2"/>
          <p:cNvSpPr>
            <a:spLocks noGrp="1"/>
          </p:cNvSpPr>
          <p:nvPr>
            <p:ph idx="1"/>
          </p:nvPr>
        </p:nvSpPr>
        <p:spPr>
          <a:xfrm>
            <a:off x="841584" y="1825627"/>
            <a:ext cx="10558046" cy="4771725"/>
          </a:xfrm>
        </p:spPr>
        <p:txBody>
          <a:bodyPr>
            <a:normAutofit/>
          </a:bodyPr>
          <a:lstStyle/>
          <a:p>
            <a:pPr>
              <a:lnSpc>
                <a:spcPct val="110000"/>
              </a:lnSpc>
            </a:pPr>
            <a:r>
              <a:rPr lang="en-US" dirty="0" smtClean="0"/>
              <a:t>Some people </a:t>
            </a:r>
            <a:r>
              <a:rPr lang="en-US" dirty="0"/>
              <a:t>procrastinate or neglect </a:t>
            </a:r>
            <a:r>
              <a:rPr lang="en-US" dirty="0" smtClean="0"/>
              <a:t>to take </a:t>
            </a:r>
            <a:r>
              <a:rPr lang="en-US" dirty="0"/>
              <a:t>steps that impose small </a:t>
            </a:r>
            <a:r>
              <a:rPr lang="en-US" dirty="0">
                <a:solidFill>
                  <a:schemeClr val="accent1"/>
                </a:solidFill>
              </a:rPr>
              <a:t>short-term costs </a:t>
            </a:r>
            <a:r>
              <a:rPr lang="en-US" dirty="0"/>
              <a:t>but </a:t>
            </a:r>
            <a:r>
              <a:rPr lang="en-US" dirty="0" smtClean="0"/>
              <a:t>that promise </a:t>
            </a:r>
            <a:r>
              <a:rPr lang="en-US" dirty="0" smtClean="0">
                <a:solidFill>
                  <a:schemeClr val="accent1"/>
                </a:solidFill>
              </a:rPr>
              <a:t>large long-term gains</a:t>
            </a:r>
            <a:r>
              <a:rPr lang="en-US" dirty="0" smtClean="0"/>
              <a:t>.</a:t>
            </a:r>
          </a:p>
          <a:p>
            <a:pPr>
              <a:lnSpc>
                <a:spcPct val="110000"/>
              </a:lnSpc>
            </a:pPr>
            <a:r>
              <a:rPr lang="en-US" dirty="0" smtClean="0"/>
              <a:t>Some people </a:t>
            </a:r>
            <a:r>
              <a:rPr lang="en-US" dirty="0"/>
              <a:t>make choices that </a:t>
            </a:r>
            <a:r>
              <a:rPr lang="en-US" dirty="0" smtClean="0"/>
              <a:t>have short-term </a:t>
            </a:r>
            <a:r>
              <a:rPr lang="en-US" dirty="0"/>
              <a:t>net benefits but long-term net costs </a:t>
            </a:r>
            <a:r>
              <a:rPr lang="en-US" dirty="0" smtClean="0"/>
              <a:t>…. but fail </a:t>
            </a:r>
            <a:r>
              <a:rPr lang="en-US" dirty="0"/>
              <a:t>to make choices that have short-term net costs but </a:t>
            </a:r>
            <a:r>
              <a:rPr lang="en-US" dirty="0" smtClean="0"/>
              <a:t>long- term </a:t>
            </a:r>
            <a:r>
              <a:rPr lang="en-US" dirty="0"/>
              <a:t>net </a:t>
            </a:r>
            <a:r>
              <a:rPr lang="en-US" dirty="0" smtClean="0"/>
              <a:t>benefits.</a:t>
            </a:r>
          </a:p>
          <a:p>
            <a:pPr>
              <a:lnSpc>
                <a:spcPct val="110000"/>
              </a:lnSpc>
            </a:pPr>
            <a:r>
              <a:rPr lang="en-US" dirty="0" smtClean="0"/>
              <a:t>Examples: </a:t>
            </a:r>
          </a:p>
          <a:p>
            <a:pPr lvl="1">
              <a:lnSpc>
                <a:spcPct val="110000"/>
              </a:lnSpc>
            </a:pPr>
            <a:r>
              <a:rPr lang="en-US" dirty="0"/>
              <a:t>delay enrolling in </a:t>
            </a:r>
            <a:r>
              <a:rPr lang="en-US" dirty="0" smtClean="0"/>
              <a:t>a retirement plan, starting </a:t>
            </a:r>
            <a:r>
              <a:rPr lang="en-US" dirty="0"/>
              <a:t>to exercise, </a:t>
            </a:r>
            <a:r>
              <a:rPr lang="en-US" dirty="0" smtClean="0"/>
              <a:t>seeing </a:t>
            </a:r>
            <a:r>
              <a:rPr lang="en-US" dirty="0"/>
              <a:t>a doctor, </a:t>
            </a:r>
            <a:r>
              <a:rPr lang="en-US" dirty="0" smtClean="0"/>
              <a:t>ceasing to smoke</a:t>
            </a:r>
            <a:r>
              <a:rPr lang="en-US" dirty="0"/>
              <a:t>, </a:t>
            </a:r>
            <a:r>
              <a:rPr lang="en-US" dirty="0" smtClean="0"/>
              <a:t>or adopt </a:t>
            </a:r>
            <a:r>
              <a:rPr lang="en-US" dirty="0"/>
              <a:t>cost-saving technology </a:t>
            </a:r>
            <a:endParaRPr lang="en-US" dirty="0" smtClean="0"/>
          </a:p>
          <a:p>
            <a:pPr>
              <a:lnSpc>
                <a:spcPct val="110000"/>
              </a:lnSpc>
            </a:pPr>
            <a:r>
              <a:rPr lang="en-US" dirty="0" smtClean="0"/>
              <a:t>       Solution: automatic enrollment, information on benefits/risks</a:t>
            </a:r>
            <a:endParaRPr lang="en-US" dirty="0"/>
          </a:p>
        </p:txBody>
      </p:sp>
    </p:spTree>
    <p:extLst>
      <p:ext uri="{BB962C8B-B14F-4D97-AF65-F5344CB8AC3E}">
        <p14:creationId xmlns:p14="http://schemas.microsoft.com/office/powerpoint/2010/main" val="7568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influences</a:t>
            </a:r>
            <a:endParaRPr lang="sk-SK" dirty="0"/>
          </a:p>
        </p:txBody>
      </p:sp>
      <p:sp>
        <p:nvSpPr>
          <p:cNvPr id="3" name="Content Placeholder 2"/>
          <p:cNvSpPr>
            <a:spLocks noGrp="1"/>
          </p:cNvSpPr>
          <p:nvPr>
            <p:ph idx="1"/>
          </p:nvPr>
        </p:nvSpPr>
        <p:spPr>
          <a:xfrm>
            <a:off x="841584" y="1825627"/>
            <a:ext cx="10558046" cy="4483693"/>
          </a:xfrm>
        </p:spPr>
        <p:txBody>
          <a:bodyPr>
            <a:normAutofit lnSpcReduction="10000"/>
          </a:bodyPr>
          <a:lstStyle/>
          <a:p>
            <a:pPr>
              <a:lnSpc>
                <a:spcPct val="100000"/>
              </a:lnSpc>
            </a:pPr>
            <a:r>
              <a:rPr lang="en-US" dirty="0" smtClean="0"/>
              <a:t>Individual </a:t>
            </a:r>
            <a:r>
              <a:rPr lang="en-US" dirty="0"/>
              <a:t>behavior is influenced by </a:t>
            </a:r>
            <a:r>
              <a:rPr lang="en-US" dirty="0" smtClean="0"/>
              <a:t>the perceived </a:t>
            </a:r>
            <a:r>
              <a:rPr lang="en-US" dirty="0"/>
              <a:t>behavior of other </a:t>
            </a:r>
            <a:r>
              <a:rPr lang="en-US" dirty="0" smtClean="0"/>
              <a:t>people. </a:t>
            </a:r>
          </a:p>
          <a:p>
            <a:pPr>
              <a:lnSpc>
                <a:spcPct val="100000"/>
              </a:lnSpc>
            </a:pPr>
            <a:r>
              <a:rPr lang="en-US" dirty="0" smtClean="0"/>
              <a:t>People </a:t>
            </a:r>
            <a:r>
              <a:rPr lang="en-US" dirty="0"/>
              <a:t>care about </a:t>
            </a:r>
            <a:r>
              <a:rPr lang="en-US" dirty="0" smtClean="0"/>
              <a:t>their reputations (social punishment)</a:t>
            </a:r>
          </a:p>
          <a:p>
            <a:pPr>
              <a:lnSpc>
                <a:spcPct val="100000"/>
              </a:lnSpc>
            </a:pPr>
            <a:r>
              <a:rPr lang="en-US" b="1" dirty="0" smtClean="0">
                <a:solidFill>
                  <a:schemeClr val="accent1"/>
                </a:solidFill>
              </a:rPr>
              <a:t>Social </a:t>
            </a:r>
            <a:r>
              <a:rPr lang="en-US" b="1" dirty="0">
                <a:solidFill>
                  <a:schemeClr val="accent1"/>
                </a:solidFill>
              </a:rPr>
              <a:t>norms </a:t>
            </a:r>
            <a:r>
              <a:rPr lang="en-US" dirty="0"/>
              <a:t>can help create a phenomenon </a:t>
            </a:r>
            <a:r>
              <a:rPr lang="en-US" dirty="0" smtClean="0"/>
              <a:t>of compliance </a:t>
            </a:r>
            <a:r>
              <a:rPr lang="en-US" dirty="0"/>
              <a:t>without </a:t>
            </a:r>
            <a:r>
              <a:rPr lang="en-US" dirty="0" smtClean="0"/>
              <a:t>enforcement (e.g. indoor smoking)</a:t>
            </a:r>
          </a:p>
          <a:p>
            <a:pPr>
              <a:lnSpc>
                <a:spcPct val="100000"/>
              </a:lnSpc>
            </a:pPr>
            <a:r>
              <a:rPr lang="en-US" dirty="0" smtClean="0"/>
              <a:t>Social influences lead people to cooperate </a:t>
            </a:r>
            <a:r>
              <a:rPr lang="en-US" dirty="0"/>
              <a:t>with one another, on the assumption that others </a:t>
            </a:r>
            <a:r>
              <a:rPr lang="en-US" dirty="0" smtClean="0"/>
              <a:t>are cooperating.</a:t>
            </a:r>
          </a:p>
          <a:p>
            <a:pPr marL="0" indent="0">
              <a:lnSpc>
                <a:spcPct val="100000"/>
              </a:lnSpc>
              <a:buNone/>
            </a:pPr>
            <a:r>
              <a:rPr lang="en-US" sz="2600" i="1" dirty="0"/>
              <a:t>Example: If people learn that they are using more energy </a:t>
            </a:r>
            <a:r>
              <a:rPr lang="en-US" sz="2600" i="1" dirty="0" smtClean="0"/>
              <a:t>than similarly </a:t>
            </a:r>
            <a:r>
              <a:rPr lang="en-US" sz="2600" i="1" dirty="0"/>
              <a:t>situated others, their energy use may decline—saving </a:t>
            </a:r>
            <a:r>
              <a:rPr lang="en-US" sz="2600" i="1" dirty="0" smtClean="0"/>
              <a:t>money while </a:t>
            </a:r>
            <a:r>
              <a:rPr lang="en-US" sz="2600" i="1" dirty="0"/>
              <a:t>also reducing </a:t>
            </a:r>
            <a:r>
              <a:rPr lang="en-US" sz="2600" i="1" dirty="0" smtClean="0"/>
              <a:t>pollution. </a:t>
            </a:r>
            <a:endParaRPr lang="en-US" dirty="0" smtClean="0"/>
          </a:p>
        </p:txBody>
      </p:sp>
    </p:spTree>
    <p:extLst>
      <p:ext uri="{BB962C8B-B14F-4D97-AF65-F5344CB8AC3E}">
        <p14:creationId xmlns:p14="http://schemas.microsoft.com/office/powerpoint/2010/main" val="351288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p:txBody>
          <a:bodyPr/>
          <a:lstStyle/>
          <a:p>
            <a:pPr marL="0" indent="0">
              <a:lnSpc>
                <a:spcPct val="150000"/>
              </a:lnSpc>
              <a:buNone/>
            </a:pPr>
            <a:endParaRPr lang="en-US" dirty="0" smtClean="0"/>
          </a:p>
          <a:p>
            <a:pPr marL="0" indent="0" algn="ctr">
              <a:lnSpc>
                <a:spcPct val="150000"/>
              </a:lnSpc>
              <a:buNone/>
            </a:pPr>
            <a:r>
              <a:rPr lang="en-US" dirty="0" smtClean="0"/>
              <a:t>The idea is that a little science might help the government to collect taxes, distribute benefit payments, help people to find jobs, get en education or save for retirement. </a:t>
            </a:r>
            <a:endParaRPr lang="sk-SK" dirty="0"/>
          </a:p>
        </p:txBody>
      </p:sp>
    </p:spTree>
    <p:extLst>
      <p:ext uri="{BB962C8B-B14F-4D97-AF65-F5344CB8AC3E}">
        <p14:creationId xmlns:p14="http://schemas.microsoft.com/office/powerpoint/2010/main" val="198288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ask for a donation?</a:t>
            </a:r>
            <a:endParaRPr lang="sk-SK" dirty="0"/>
          </a:p>
        </p:txBody>
      </p:sp>
      <p:sp>
        <p:nvSpPr>
          <p:cNvPr id="3" name="Content Placeholder 2"/>
          <p:cNvSpPr>
            <a:spLocks noGrp="1"/>
          </p:cNvSpPr>
          <p:nvPr>
            <p:ph idx="1"/>
          </p:nvPr>
        </p:nvSpPr>
        <p:spPr>
          <a:xfrm>
            <a:off x="864022" y="1556792"/>
            <a:ext cx="10558046" cy="4581306"/>
          </a:xfrm>
        </p:spPr>
        <p:txBody>
          <a:bodyPr/>
          <a:lstStyle/>
          <a:p>
            <a:pPr marL="0" indent="0">
              <a:lnSpc>
                <a:spcPct val="100000"/>
              </a:lnSpc>
              <a:buNone/>
            </a:pPr>
            <a:r>
              <a:rPr lang="en-US" i="1" dirty="0"/>
              <a:t>“DEAR WIKIPEDIA READERS: To protect our independence, we’ll never run ads. We take no government funds. We survive on donations averaging about €10. Now is the time we ask. If everyone reading this right now gave €2, our fundraiser would be done within an hour. We’re a small non-profit with costs of a top 5 website: servers, staff and programs. Wikipedia is something special. It is a library or a public park where we can all go to think and learn. If Wikipedia is useful to you, take one minute to keep it online and ad-free another year. Thank you.”</a:t>
            </a:r>
            <a:endParaRPr lang="sk-SK" dirty="0"/>
          </a:p>
        </p:txBody>
      </p:sp>
    </p:spTree>
    <p:extLst>
      <p:ext uri="{BB962C8B-B14F-4D97-AF65-F5344CB8AC3E}">
        <p14:creationId xmlns:p14="http://schemas.microsoft.com/office/powerpoint/2010/main" val="637305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a:t>Principle</a:t>
            </a:r>
            <a:r>
              <a:rPr lang="sk-SK" dirty="0"/>
              <a:t> </a:t>
            </a:r>
            <a:r>
              <a:rPr lang="sk-SK" dirty="0" err="1"/>
              <a:t>of</a:t>
            </a:r>
            <a:r>
              <a:rPr lang="sk-SK" dirty="0"/>
              <a:t> reciprocity</a:t>
            </a:r>
          </a:p>
        </p:txBody>
      </p:sp>
      <p:sp>
        <p:nvSpPr>
          <p:cNvPr id="3" name="Content Placeholder 2"/>
          <p:cNvSpPr>
            <a:spLocks noGrp="1"/>
          </p:cNvSpPr>
          <p:nvPr>
            <p:ph idx="1"/>
          </p:nvPr>
        </p:nvSpPr>
        <p:spPr/>
        <p:txBody>
          <a:bodyPr/>
          <a:lstStyle/>
          <a:p>
            <a:pPr marL="0" indent="0">
              <a:buNone/>
            </a:pPr>
            <a:r>
              <a:rPr lang="en-US" dirty="0"/>
              <a:t>People have the urge to reciprocate a gift or a service provided to them.</a:t>
            </a:r>
          </a:p>
          <a:p>
            <a:pPr marL="0" indent="0">
              <a:buNone/>
            </a:pPr>
            <a:endParaRPr lang="en-US" dirty="0"/>
          </a:p>
          <a:p>
            <a:pPr marL="0" indent="0">
              <a:buNone/>
            </a:pPr>
            <a:r>
              <a:rPr lang="en-US" dirty="0">
                <a:solidFill>
                  <a:srgbClr val="00B050"/>
                </a:solidFill>
              </a:rPr>
              <a:t>Original: Now is the time we ask.</a:t>
            </a:r>
          </a:p>
          <a:p>
            <a:pPr marL="0" indent="0">
              <a:buNone/>
            </a:pPr>
            <a:r>
              <a:rPr lang="en-US" dirty="0"/>
              <a:t>Reframed: For 13 years Wikipedia has been helping you in your quest for knowledge. Now, we ask you for help</a:t>
            </a:r>
            <a:r>
              <a:rPr lang="en-US" dirty="0" smtClean="0"/>
              <a:t>.</a:t>
            </a:r>
          </a:p>
        </p:txBody>
      </p:sp>
    </p:spTree>
    <p:extLst>
      <p:ext uri="{BB962C8B-B14F-4D97-AF65-F5344CB8AC3E}">
        <p14:creationId xmlns:p14="http://schemas.microsoft.com/office/powerpoint/2010/main" val="175642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a:t>
            </a:r>
            <a:r>
              <a:rPr lang="en-US" dirty="0" smtClean="0"/>
              <a:t>norm</a:t>
            </a:r>
            <a:endParaRPr lang="sk-SK" dirty="0"/>
          </a:p>
        </p:txBody>
      </p:sp>
      <p:sp>
        <p:nvSpPr>
          <p:cNvPr id="3" name="Content Placeholder 2"/>
          <p:cNvSpPr>
            <a:spLocks noGrp="1"/>
          </p:cNvSpPr>
          <p:nvPr>
            <p:ph idx="1"/>
          </p:nvPr>
        </p:nvSpPr>
        <p:spPr/>
        <p:txBody>
          <a:bodyPr>
            <a:normAutofit/>
          </a:bodyPr>
          <a:lstStyle/>
          <a:p>
            <a:pPr marL="0" indent="0">
              <a:buNone/>
            </a:pPr>
            <a:r>
              <a:rPr lang="en-US" dirty="0" smtClean="0"/>
              <a:t>People </a:t>
            </a:r>
            <a:r>
              <a:rPr lang="en-US" dirty="0"/>
              <a:t>follow the lead of others. If many people do something, </a:t>
            </a:r>
            <a:r>
              <a:rPr lang="en-US" dirty="0" smtClean="0"/>
              <a:t/>
            </a:r>
            <a:br>
              <a:rPr lang="en-US" dirty="0" smtClean="0"/>
            </a:br>
            <a:r>
              <a:rPr lang="en-US" dirty="0" smtClean="0"/>
              <a:t>it </a:t>
            </a:r>
            <a:r>
              <a:rPr lang="en-US" dirty="0"/>
              <a:t>makes it trustworthy and right to do.</a:t>
            </a:r>
          </a:p>
          <a:p>
            <a:pPr marL="0" indent="0">
              <a:buNone/>
            </a:pPr>
            <a:endParaRPr lang="en-US" dirty="0"/>
          </a:p>
          <a:p>
            <a:pPr marL="0" indent="0">
              <a:buNone/>
            </a:pPr>
            <a:r>
              <a:rPr lang="en-US" dirty="0">
                <a:solidFill>
                  <a:srgbClr val="00B050"/>
                </a:solidFill>
              </a:rPr>
              <a:t>Original: We survive on donations averaging about 10 Euro.</a:t>
            </a:r>
          </a:p>
          <a:p>
            <a:pPr marL="0" indent="0">
              <a:buNone/>
            </a:pPr>
            <a:r>
              <a:rPr lang="en-US" dirty="0"/>
              <a:t>Reframed: Already X hundred thousand people like you decided to become donors this year. We survive on their donations averaging about 10 Euro (where of course X is the real number).</a:t>
            </a:r>
            <a:endParaRPr lang="sk-SK" dirty="0"/>
          </a:p>
        </p:txBody>
      </p:sp>
    </p:spTree>
    <p:extLst>
      <p:ext uri="{BB962C8B-B14F-4D97-AF65-F5344CB8AC3E}">
        <p14:creationId xmlns:p14="http://schemas.microsoft.com/office/powerpoint/2010/main" val="142079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Loss </a:t>
            </a:r>
            <a:r>
              <a:rPr lang="en-US" dirty="0" smtClean="0"/>
              <a:t>aversion</a:t>
            </a:r>
            <a:endParaRPr lang="sk-SK" dirty="0"/>
          </a:p>
        </p:txBody>
      </p:sp>
      <p:sp>
        <p:nvSpPr>
          <p:cNvPr id="3" name="Content Placeholder 2"/>
          <p:cNvSpPr>
            <a:spLocks noGrp="1"/>
          </p:cNvSpPr>
          <p:nvPr>
            <p:ph idx="1"/>
          </p:nvPr>
        </p:nvSpPr>
        <p:spPr/>
        <p:txBody>
          <a:bodyPr>
            <a:normAutofit/>
          </a:bodyPr>
          <a:lstStyle/>
          <a:p>
            <a:pPr marL="0" indent="0">
              <a:buNone/>
            </a:pPr>
            <a:r>
              <a:rPr lang="en-US" dirty="0" smtClean="0"/>
              <a:t>Information </a:t>
            </a:r>
            <a:r>
              <a:rPr lang="en-US" dirty="0"/>
              <a:t>framed as possible loss has more impact </a:t>
            </a:r>
            <a:r>
              <a:rPr lang="en-US" dirty="0" smtClean="0"/>
              <a:t/>
            </a:r>
            <a:br>
              <a:rPr lang="en-US" dirty="0" smtClean="0"/>
            </a:br>
            <a:r>
              <a:rPr lang="en-US" dirty="0" smtClean="0"/>
              <a:t>than </a:t>
            </a:r>
            <a:r>
              <a:rPr lang="en-US" dirty="0"/>
              <a:t>information framed as possible gain.</a:t>
            </a:r>
          </a:p>
          <a:p>
            <a:pPr marL="0" indent="0">
              <a:buNone/>
            </a:pPr>
            <a:endParaRPr lang="en-US" dirty="0"/>
          </a:p>
          <a:p>
            <a:pPr marL="0" indent="0">
              <a:buNone/>
            </a:pPr>
            <a:r>
              <a:rPr lang="en-US" dirty="0">
                <a:solidFill>
                  <a:srgbClr val="00B050"/>
                </a:solidFill>
              </a:rPr>
              <a:t>Original: If Wikipedia is useful to you, take one minute to keep it online and ad-free another year. Thank you.</a:t>
            </a:r>
          </a:p>
          <a:p>
            <a:pPr marL="0" indent="0">
              <a:buNone/>
            </a:pPr>
            <a:r>
              <a:rPr lang="en-US" dirty="0"/>
              <a:t>Rephrased: If Wikipedia is useful to you, take one minute and help not losing it for another year. Thank you.</a:t>
            </a:r>
          </a:p>
          <a:p>
            <a:pPr marL="0" indent="0">
              <a:buNone/>
            </a:pPr>
            <a:endParaRPr lang="en-US" sz="2000" dirty="0" smtClean="0"/>
          </a:p>
          <a:p>
            <a:pPr marL="0" indent="0">
              <a:buNone/>
            </a:pPr>
            <a:r>
              <a:rPr lang="en-US" sz="2000" dirty="0" smtClean="0"/>
              <a:t>Source</a:t>
            </a:r>
            <a:r>
              <a:rPr lang="en-US" sz="2000" dirty="0"/>
              <a:t>: Thinking, Fast and Slow (Daniel </a:t>
            </a:r>
            <a:r>
              <a:rPr lang="en-US" sz="2000" dirty="0" err="1"/>
              <a:t>Kahneman</a:t>
            </a:r>
            <a:r>
              <a:rPr lang="en-US" sz="2000" dirty="0"/>
              <a:t>, 2013)</a:t>
            </a:r>
            <a:endParaRPr lang="sk-SK" sz="2000" dirty="0"/>
          </a:p>
        </p:txBody>
      </p:sp>
    </p:spTree>
    <p:extLst>
      <p:ext uri="{BB962C8B-B14F-4D97-AF65-F5344CB8AC3E}">
        <p14:creationId xmlns:p14="http://schemas.microsoft.com/office/powerpoint/2010/main" val="73904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Changed banner:</a:t>
            </a:r>
            <a:endParaRPr lang="sk-SK" dirty="0"/>
          </a:p>
        </p:txBody>
      </p:sp>
      <p:sp>
        <p:nvSpPr>
          <p:cNvPr id="3" name="Content Placeholder 2"/>
          <p:cNvSpPr>
            <a:spLocks noGrp="1"/>
          </p:cNvSpPr>
          <p:nvPr>
            <p:ph idx="1"/>
          </p:nvPr>
        </p:nvSpPr>
        <p:spPr/>
        <p:txBody>
          <a:bodyPr/>
          <a:lstStyle/>
          <a:p>
            <a:r>
              <a:rPr lang="en-US" dirty="0"/>
              <a:t>For 13 years </a:t>
            </a:r>
            <a:r>
              <a:rPr lang="en-US" b="1" dirty="0"/>
              <a:t>Wikipedia has been helping you</a:t>
            </a:r>
            <a:r>
              <a:rPr lang="en-US" dirty="0"/>
              <a:t> in your quest for knowledge. Now, </a:t>
            </a:r>
            <a:r>
              <a:rPr lang="en-US" b="1" dirty="0"/>
              <a:t>we ask you for help</a:t>
            </a:r>
            <a:r>
              <a:rPr lang="en-US" dirty="0"/>
              <a:t>. Please </a:t>
            </a:r>
            <a:r>
              <a:rPr lang="en-US" b="1" dirty="0"/>
              <a:t>become a donor</a:t>
            </a:r>
            <a:r>
              <a:rPr lang="en-US" dirty="0"/>
              <a:t> and join the </a:t>
            </a:r>
            <a:r>
              <a:rPr lang="en-US" b="1" dirty="0"/>
              <a:t>X hundred thousand people like you who donated this year</a:t>
            </a:r>
            <a:r>
              <a:rPr lang="en-US" dirty="0"/>
              <a:t>. If we </a:t>
            </a:r>
            <a:r>
              <a:rPr lang="en-US" b="1" dirty="0"/>
              <a:t>don’t want to lose ad-free Wikipedia</a:t>
            </a:r>
            <a:r>
              <a:rPr lang="en-US" dirty="0"/>
              <a:t> we need to raise 58 million $.</a:t>
            </a:r>
            <a:br>
              <a:rPr lang="en-US" dirty="0"/>
            </a:br>
            <a:r>
              <a:rPr lang="en-US" dirty="0"/>
              <a:t>We have already raised 67% of the money! </a:t>
            </a:r>
            <a:r>
              <a:rPr lang="en-US" b="1" dirty="0"/>
              <a:t>Together we can do it!</a:t>
            </a:r>
            <a:r>
              <a:rPr lang="en-US" dirty="0"/>
              <a:t> Please help. Thank you.</a:t>
            </a:r>
            <a:endParaRPr lang="sk-SK" dirty="0"/>
          </a:p>
        </p:txBody>
      </p:sp>
      <p:sp>
        <p:nvSpPr>
          <p:cNvPr id="4" name="Rectangle 3"/>
          <p:cNvSpPr/>
          <p:nvPr/>
        </p:nvSpPr>
        <p:spPr>
          <a:xfrm>
            <a:off x="2736230" y="6165304"/>
            <a:ext cx="5955541" cy="369332"/>
          </a:xfrm>
          <a:prstGeom prst="rect">
            <a:avLst/>
          </a:prstGeom>
        </p:spPr>
        <p:txBody>
          <a:bodyPr wrap="none">
            <a:spAutoFit/>
          </a:bodyPr>
          <a:lstStyle/>
          <a:p>
            <a:r>
              <a:rPr lang="sk-SK" dirty="0"/>
              <a:t>http://www.mindworx.net/en/the-first-pitch-ever-wikipedia</a:t>
            </a:r>
          </a:p>
        </p:txBody>
      </p:sp>
    </p:spTree>
    <p:extLst>
      <p:ext uri="{BB962C8B-B14F-4D97-AF65-F5344CB8AC3E}">
        <p14:creationId xmlns:p14="http://schemas.microsoft.com/office/powerpoint/2010/main" val="25086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choices increase organ donation</a:t>
            </a:r>
            <a:endParaRPr lang="sk-SK"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344" y="1556792"/>
            <a:ext cx="6748904" cy="4749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021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position </a:t>
            </a:r>
            <a:r>
              <a:rPr lang="en-US" sz="4000" dirty="0"/>
              <a:t>of food on a </a:t>
            </a:r>
            <a:r>
              <a:rPr lang="en-US" sz="4000" dirty="0" smtClean="0"/>
              <a:t>restaurant menu</a:t>
            </a:r>
            <a:endParaRPr lang="sk-SK" sz="4000" dirty="0"/>
          </a:p>
        </p:txBody>
      </p:sp>
      <p:sp>
        <p:nvSpPr>
          <p:cNvPr id="3" name="Content Placeholder 2"/>
          <p:cNvSpPr>
            <a:spLocks noGrp="1"/>
          </p:cNvSpPr>
          <p:nvPr>
            <p:ph idx="1"/>
          </p:nvPr>
        </p:nvSpPr>
        <p:spPr>
          <a:xfrm>
            <a:off x="841584" y="1825627"/>
            <a:ext cx="6215126" cy="4024439"/>
          </a:xfrm>
        </p:spPr>
        <p:txBody>
          <a:bodyPr/>
          <a:lstStyle/>
          <a:p>
            <a:r>
              <a:rPr lang="en-US" dirty="0" smtClean="0"/>
              <a:t>I</a:t>
            </a:r>
            <a:r>
              <a:rPr lang="sk-SK" dirty="0" err="1" smtClean="0"/>
              <a:t>tems</a:t>
            </a:r>
            <a:r>
              <a:rPr lang="sk-SK" dirty="0" smtClean="0"/>
              <a:t> </a:t>
            </a:r>
            <a:r>
              <a:rPr lang="sk-SK" dirty="0" err="1"/>
              <a:t>placed</a:t>
            </a:r>
            <a:r>
              <a:rPr lang="sk-SK" dirty="0"/>
              <a:t> </a:t>
            </a:r>
            <a:r>
              <a:rPr lang="sk-SK" dirty="0" err="1" smtClean="0"/>
              <a:t>at</a:t>
            </a:r>
            <a:r>
              <a:rPr lang="en-US" dirty="0" smtClean="0"/>
              <a:t> the </a:t>
            </a:r>
            <a:r>
              <a:rPr lang="en-US" dirty="0"/>
              <a:t>beginning or end of the menu were up to twice as popular as when the </a:t>
            </a:r>
            <a:r>
              <a:rPr lang="en-US" dirty="0" smtClean="0"/>
              <a:t>same items </a:t>
            </a:r>
            <a:r>
              <a:rPr lang="en-US" dirty="0"/>
              <a:t>were placed in the </a:t>
            </a:r>
            <a:r>
              <a:rPr lang="en-US" dirty="0" err="1"/>
              <a:t>centre</a:t>
            </a:r>
            <a:r>
              <a:rPr lang="en-US" dirty="0"/>
              <a:t> of the menu. </a:t>
            </a:r>
            <a:endParaRPr lang="sk-SK"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774" y="1844824"/>
            <a:ext cx="3286125"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32174" y="5949280"/>
            <a:ext cx="8136904" cy="584775"/>
          </a:xfrm>
          <a:prstGeom prst="rect">
            <a:avLst/>
          </a:prstGeom>
        </p:spPr>
        <p:txBody>
          <a:bodyPr wrap="square">
            <a:spAutoFit/>
          </a:bodyPr>
          <a:lstStyle/>
          <a:p>
            <a:r>
              <a:rPr lang="en-US" sz="1600" dirty="0"/>
              <a:t>Dayan &amp; Hillel (2011), </a:t>
            </a:r>
            <a:r>
              <a:rPr lang="en-US" sz="1600" i="1" dirty="0"/>
              <a:t>Nudge to </a:t>
            </a:r>
            <a:r>
              <a:rPr lang="en-US" sz="1600" i="1" dirty="0" err="1"/>
              <a:t>nobesity</a:t>
            </a:r>
            <a:r>
              <a:rPr lang="en-US" sz="1600" i="1" dirty="0"/>
              <a:t> II: Menu positions influence food orders,</a:t>
            </a:r>
          </a:p>
          <a:p>
            <a:r>
              <a:rPr lang="sk-SK" sz="1600" dirty="0" err="1"/>
              <a:t>Judgment</a:t>
            </a:r>
            <a:r>
              <a:rPr lang="sk-SK" sz="1600" dirty="0"/>
              <a:t> and </a:t>
            </a:r>
            <a:r>
              <a:rPr lang="sk-SK" sz="1600" dirty="0" err="1"/>
              <a:t>Decision</a:t>
            </a:r>
            <a:r>
              <a:rPr lang="sk-SK" sz="1600" dirty="0"/>
              <a:t> </a:t>
            </a:r>
            <a:r>
              <a:rPr lang="sk-SK" sz="1600" dirty="0" err="1"/>
              <a:t>Making</a:t>
            </a:r>
            <a:r>
              <a:rPr lang="sk-SK" sz="1600" dirty="0"/>
              <a:t> </a:t>
            </a:r>
          </a:p>
        </p:txBody>
      </p:sp>
    </p:spTree>
    <p:extLst>
      <p:ext uri="{BB962C8B-B14F-4D97-AF65-F5344CB8AC3E}">
        <p14:creationId xmlns:p14="http://schemas.microsoft.com/office/powerpoint/2010/main" val="236869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Incentives </a:t>
            </a:r>
            <a:r>
              <a:rPr lang="en-US" dirty="0"/>
              <a:t>for loan </a:t>
            </a:r>
            <a:r>
              <a:rPr lang="en-US" dirty="0" smtClean="0"/>
              <a:t>repayment (</a:t>
            </a:r>
            <a:r>
              <a:rPr lang="en-US" dirty="0"/>
              <a:t>Uganda</a:t>
            </a:r>
            <a:r>
              <a:rPr lang="en-US" dirty="0" smtClean="0"/>
              <a:t>)</a:t>
            </a:r>
            <a:endParaRPr lang="sk-SK" dirty="0"/>
          </a:p>
        </p:txBody>
      </p:sp>
      <p:sp>
        <p:nvSpPr>
          <p:cNvPr id="3" name="Content Placeholder 2"/>
          <p:cNvSpPr>
            <a:spLocks noGrp="1"/>
          </p:cNvSpPr>
          <p:nvPr>
            <p:ph idx="1"/>
          </p:nvPr>
        </p:nvSpPr>
        <p:spPr>
          <a:xfrm>
            <a:off x="841584" y="1825627"/>
            <a:ext cx="7223238" cy="4024439"/>
          </a:xfrm>
        </p:spPr>
        <p:txBody>
          <a:bodyPr>
            <a:normAutofit/>
          </a:bodyPr>
          <a:lstStyle/>
          <a:p>
            <a:pPr marL="0" indent="0">
              <a:buNone/>
            </a:pPr>
            <a:r>
              <a:rPr lang="en-US" sz="2400" dirty="0" smtClean="0"/>
              <a:t>Treatments:</a:t>
            </a:r>
          </a:p>
          <a:p>
            <a:pPr marL="457200" indent="-457200">
              <a:buAutoNum type="arabicParenBoth"/>
            </a:pPr>
            <a:r>
              <a:rPr lang="en-US" sz="2400" dirty="0" smtClean="0"/>
              <a:t>a </a:t>
            </a:r>
            <a:r>
              <a:rPr lang="en-US" sz="2400" dirty="0"/>
              <a:t>cash reward </a:t>
            </a:r>
            <a:r>
              <a:rPr lang="en-US" sz="2400" dirty="0" smtClean="0"/>
              <a:t>(25%) upon completing payments on time </a:t>
            </a:r>
          </a:p>
          <a:p>
            <a:pPr marL="457200" indent="-457200">
              <a:buAutoNum type="arabicParenBoth"/>
            </a:pPr>
            <a:r>
              <a:rPr lang="en-US" sz="2400" dirty="0" smtClean="0"/>
              <a:t>a 25% interest </a:t>
            </a:r>
            <a:r>
              <a:rPr lang="en-US" sz="2400" dirty="0"/>
              <a:t>rate reduction on the next loan taken from the </a:t>
            </a:r>
            <a:r>
              <a:rPr lang="en-US" sz="2400" dirty="0" smtClean="0"/>
              <a:t>bank</a:t>
            </a:r>
          </a:p>
          <a:p>
            <a:pPr marL="457200" indent="-457200">
              <a:buAutoNum type="arabicParenBoth"/>
            </a:pPr>
            <a:r>
              <a:rPr lang="en-US" sz="2400" dirty="0" smtClean="0"/>
              <a:t>SMS </a:t>
            </a:r>
            <a:r>
              <a:rPr lang="en-US" sz="2400" dirty="0"/>
              <a:t>reminders every month three days before the payments </a:t>
            </a:r>
            <a:r>
              <a:rPr lang="en-US" sz="2400" dirty="0" smtClean="0"/>
              <a:t>are </a:t>
            </a:r>
            <a:r>
              <a:rPr lang="en-US" sz="2400" dirty="0"/>
              <a:t>due</a:t>
            </a:r>
            <a:r>
              <a:rPr lang="en-US" sz="2400" dirty="0" smtClean="0"/>
              <a:t>.</a:t>
            </a:r>
          </a:p>
          <a:p>
            <a:pPr marL="0" indent="0">
              <a:buNone/>
            </a:pPr>
            <a:r>
              <a:rPr lang="en-US" sz="2400" dirty="0" smtClean="0"/>
              <a:t>The mall </a:t>
            </a:r>
            <a:r>
              <a:rPr lang="en-US" sz="2400" dirty="0"/>
              <a:t>businesses in developing </a:t>
            </a:r>
            <a:r>
              <a:rPr lang="en-US" sz="2400" dirty="0" smtClean="0"/>
              <a:t>countries suffer </a:t>
            </a:r>
            <a:r>
              <a:rPr lang="en-US" sz="2400" dirty="0"/>
              <a:t>from lack of financial management</a:t>
            </a:r>
            <a:endParaRPr lang="sk-SK"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0846" y="2204864"/>
            <a:ext cx="3429000" cy="323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64455" y="5984413"/>
            <a:ext cx="8856984" cy="523220"/>
          </a:xfrm>
          <a:prstGeom prst="rect">
            <a:avLst/>
          </a:prstGeom>
        </p:spPr>
        <p:txBody>
          <a:bodyPr wrap="square">
            <a:spAutoFit/>
          </a:bodyPr>
          <a:lstStyle/>
          <a:p>
            <a:r>
              <a:rPr lang="en-US" sz="1400" dirty="0" err="1"/>
              <a:t>Cadena</a:t>
            </a:r>
            <a:r>
              <a:rPr lang="en-US" sz="1400" dirty="0"/>
              <a:t> &amp; </a:t>
            </a:r>
            <a:r>
              <a:rPr lang="en-US" sz="1400" dirty="0" err="1"/>
              <a:t>Schoar</a:t>
            </a:r>
            <a:r>
              <a:rPr lang="en-US" sz="1400" dirty="0"/>
              <a:t> (2011), </a:t>
            </a:r>
            <a:r>
              <a:rPr lang="en-US" sz="1400" i="1" dirty="0"/>
              <a:t>Remembering to Pay: Reminders </a:t>
            </a:r>
            <a:r>
              <a:rPr lang="en-US" sz="1400" i="1" dirty="0" err="1" smtClean="0"/>
              <a:t>vs.Financial</a:t>
            </a:r>
            <a:r>
              <a:rPr lang="en-US" sz="1400" i="1" dirty="0" smtClean="0"/>
              <a:t> Incentives </a:t>
            </a:r>
            <a:r>
              <a:rPr lang="en-US" sz="1400" i="1" dirty="0"/>
              <a:t>for Loan Payments, </a:t>
            </a:r>
            <a:r>
              <a:rPr lang="en-US" sz="1400" i="1" dirty="0" smtClean="0"/>
              <a:t/>
            </a:r>
            <a:br>
              <a:rPr lang="en-US" sz="1400" i="1" dirty="0" smtClean="0"/>
            </a:br>
            <a:r>
              <a:rPr lang="en-US" sz="1400" i="1" dirty="0" smtClean="0"/>
              <a:t>NBER </a:t>
            </a:r>
            <a:r>
              <a:rPr lang="en-US" sz="1400" i="1" dirty="0"/>
              <a:t>Working Paper </a:t>
            </a:r>
            <a:endParaRPr lang="sk-SK" sz="1400" dirty="0"/>
          </a:p>
        </p:txBody>
      </p:sp>
    </p:spTree>
    <p:extLst>
      <p:ext uri="{BB962C8B-B14F-4D97-AF65-F5344CB8AC3E}">
        <p14:creationId xmlns:p14="http://schemas.microsoft.com/office/powerpoint/2010/main" val="67284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Tax compliance with social normative letters</a:t>
            </a:r>
            <a:endParaRPr lang="sk-SK" sz="4000" dirty="0"/>
          </a:p>
        </p:txBody>
      </p:sp>
      <p:sp>
        <p:nvSpPr>
          <p:cNvPr id="3" name="Content Placeholder 2"/>
          <p:cNvSpPr>
            <a:spLocks noGrp="1"/>
          </p:cNvSpPr>
          <p:nvPr>
            <p:ph idx="1"/>
          </p:nvPr>
        </p:nvSpPr>
        <p:spPr>
          <a:xfrm>
            <a:off x="841584" y="1556793"/>
            <a:ext cx="6647174" cy="4536504"/>
          </a:xfrm>
        </p:spPr>
        <p:txBody>
          <a:bodyPr>
            <a:normAutofit fontScale="92500"/>
          </a:bodyPr>
          <a:lstStyle/>
          <a:p>
            <a:pPr marL="0" indent="0">
              <a:lnSpc>
                <a:spcPct val="110000"/>
              </a:lnSpc>
              <a:buNone/>
            </a:pPr>
            <a:r>
              <a:rPr lang="en-US" sz="2400" dirty="0"/>
              <a:t>The control group received standard tax letters reminding the recipients to pay the amount they owed in arrears. The treatment groups received the same letters but with an added social normative message in the form “9 out of 10 people in your ___ pay their tax on time”. The results indicated that all these treatments were effective at encouraging </a:t>
            </a:r>
            <a:r>
              <a:rPr lang="en-US" sz="2400" dirty="0" smtClean="0"/>
              <a:t>compliance.</a:t>
            </a:r>
          </a:p>
          <a:p>
            <a:pPr marL="0" indent="0">
              <a:lnSpc>
                <a:spcPct val="110000"/>
              </a:lnSpc>
              <a:buNone/>
            </a:pPr>
            <a:r>
              <a:rPr lang="en-US" sz="2400" dirty="0" smtClean="0"/>
              <a:t>In Swiss experiment tax payers received messages </a:t>
            </a:r>
            <a:r>
              <a:rPr lang="sk-SK" sz="2400" dirty="0" smtClean="0"/>
              <a:t>“</a:t>
            </a:r>
            <a:r>
              <a:rPr lang="sk-SK" sz="2400" dirty="0" err="1" smtClean="0"/>
              <a:t>Paying</a:t>
            </a:r>
            <a:r>
              <a:rPr lang="sk-SK" sz="2400" dirty="0" smtClean="0"/>
              <a:t> </a:t>
            </a:r>
            <a:r>
              <a:rPr lang="sk-SK" sz="2400" dirty="0" err="1"/>
              <a:t>your</a:t>
            </a:r>
            <a:r>
              <a:rPr lang="sk-SK" sz="2400" dirty="0"/>
              <a:t> </a:t>
            </a:r>
            <a:r>
              <a:rPr lang="en-US" sz="2400" dirty="0" smtClean="0"/>
              <a:t>taxes </a:t>
            </a:r>
            <a:r>
              <a:rPr lang="en-US" sz="2400" dirty="0"/>
              <a:t>is the right thing to </a:t>
            </a:r>
            <a:r>
              <a:rPr lang="en-US" sz="2400" dirty="0" smtClean="0"/>
              <a:t>do”. Essentially </a:t>
            </a:r>
            <a:r>
              <a:rPr lang="en-US" sz="2400" dirty="0"/>
              <a:t>no effect on tax compliance behavior. </a:t>
            </a:r>
            <a:endParaRPr lang="en-US" sz="24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1280" y="1700808"/>
            <a:ext cx="4561706" cy="4047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664222" y="6165304"/>
            <a:ext cx="3444726" cy="338554"/>
          </a:xfrm>
          <a:prstGeom prst="rect">
            <a:avLst/>
          </a:prstGeom>
        </p:spPr>
        <p:txBody>
          <a:bodyPr wrap="none">
            <a:spAutoFit/>
          </a:bodyPr>
          <a:lstStyle/>
          <a:p>
            <a:r>
              <a:rPr lang="en-US" sz="1600" i="1" dirty="0" err="1"/>
              <a:t>Behavioural</a:t>
            </a:r>
            <a:r>
              <a:rPr lang="en-US" sz="1600" i="1" dirty="0"/>
              <a:t> Insights Team </a:t>
            </a:r>
            <a:r>
              <a:rPr lang="en-US" sz="1600" i="1" dirty="0" smtClean="0"/>
              <a:t>2010-11</a:t>
            </a:r>
            <a:r>
              <a:rPr lang="en-US" sz="1600" b="1" i="1" dirty="0" smtClean="0"/>
              <a:t> </a:t>
            </a:r>
            <a:endParaRPr lang="sk-SK" sz="1600" dirty="0"/>
          </a:p>
        </p:txBody>
      </p:sp>
    </p:spTree>
    <p:extLst>
      <p:ext uri="{BB962C8B-B14F-4D97-AF65-F5344CB8AC3E}">
        <p14:creationId xmlns:p14="http://schemas.microsoft.com/office/powerpoint/2010/main" val="9084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Predictably </a:t>
            </a:r>
            <a:r>
              <a:rPr lang="en-US" dirty="0" smtClean="0"/>
              <a:t>irrational</a:t>
            </a:r>
            <a:endParaRPr lang="sk-SK" dirty="0"/>
          </a:p>
        </p:txBody>
      </p:sp>
      <p:sp>
        <p:nvSpPr>
          <p:cNvPr id="3" name="Content Placeholder 2"/>
          <p:cNvSpPr>
            <a:spLocks noGrp="1"/>
          </p:cNvSpPr>
          <p:nvPr>
            <p:ph idx="1"/>
          </p:nvPr>
        </p:nvSpPr>
        <p:spPr/>
        <p:txBody>
          <a:bodyPr/>
          <a:lstStyle/>
          <a:p>
            <a:r>
              <a:rPr lang="en-US" dirty="0" smtClean="0"/>
              <a:t>People are not only irrational on occasion but they tend to be irrational in consistent and predictable ways. </a:t>
            </a:r>
          </a:p>
          <a:p>
            <a:pPr lvl="1"/>
            <a:r>
              <a:rPr lang="en-US" dirty="0" smtClean="0"/>
              <a:t>Act </a:t>
            </a:r>
            <a:r>
              <a:rPr lang="en-US" dirty="0"/>
              <a:t>against </a:t>
            </a:r>
            <a:r>
              <a:rPr lang="en-US" dirty="0" smtClean="0"/>
              <a:t>your own self-interest</a:t>
            </a:r>
          </a:p>
          <a:p>
            <a:pPr lvl="1"/>
            <a:r>
              <a:rPr lang="en-US" dirty="0" smtClean="0"/>
              <a:t>Fear losses more than you like profits</a:t>
            </a:r>
          </a:p>
          <a:p>
            <a:pPr lvl="1"/>
            <a:r>
              <a:rPr lang="en-US" dirty="0" smtClean="0"/>
              <a:t>Tend to be little lazy</a:t>
            </a:r>
          </a:p>
          <a:p>
            <a:r>
              <a:rPr lang="en-US" dirty="0" smtClean="0"/>
              <a:t>Government should account for these tendencies</a:t>
            </a:r>
          </a:p>
          <a:p>
            <a:pPr marL="685800" lvl="2">
              <a:spcBef>
                <a:spcPts val="1000"/>
              </a:spcBef>
            </a:pPr>
            <a:r>
              <a:rPr lang="en-US" sz="2400" dirty="0"/>
              <a:t>People more likely do things that are easier to </a:t>
            </a:r>
            <a:r>
              <a:rPr lang="en-US" sz="2400" dirty="0" smtClean="0"/>
              <a:t>do.</a:t>
            </a:r>
          </a:p>
          <a:p>
            <a:endParaRPr lang="en-US" dirty="0" smtClean="0"/>
          </a:p>
        </p:txBody>
      </p:sp>
      <p:sp>
        <p:nvSpPr>
          <p:cNvPr id="4" name="AutoShape 2" descr="Image result for Predictably irrational"/>
          <p:cNvSpPr>
            <a:spLocks noChangeAspect="1" noChangeArrowheads="1"/>
          </p:cNvSpPr>
          <p:nvPr/>
        </p:nvSpPr>
        <p:spPr bwMode="auto">
          <a:xfrm>
            <a:off x="155575" y="-1576388"/>
            <a:ext cx="2190750" cy="3295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5" name="AutoShape 4" descr="Image result for Predictably irrational"/>
          <p:cNvSpPr>
            <a:spLocks noChangeAspect="1" noChangeArrowheads="1"/>
          </p:cNvSpPr>
          <p:nvPr/>
        </p:nvSpPr>
        <p:spPr bwMode="auto">
          <a:xfrm>
            <a:off x="307975" y="-1423988"/>
            <a:ext cx="2190750" cy="3295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5126" name="Picture 6" descr="Image result for Predictably irratio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1006" y="3068960"/>
            <a:ext cx="2190750"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933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126"/>
                                        </p:tgtEl>
                                        <p:attrNameLst>
                                          <p:attrName>style.visibility</p:attrName>
                                        </p:attrNameLst>
                                      </p:cBhvr>
                                      <p:to>
                                        <p:strVal val="visible"/>
                                      </p:to>
                                    </p:set>
                                    <p:anim calcmode="lin" valueType="num">
                                      <p:cBhvr additive="base">
                                        <p:cTn id="26" dur="500" fill="hold"/>
                                        <p:tgtEl>
                                          <p:spTgt spid="5126"/>
                                        </p:tgtEl>
                                        <p:attrNameLst>
                                          <p:attrName>ppt_x</p:attrName>
                                        </p:attrNameLst>
                                      </p:cBhvr>
                                      <p:tavLst>
                                        <p:tav tm="0">
                                          <p:val>
                                            <p:strVal val="#ppt_x"/>
                                          </p:val>
                                        </p:tav>
                                        <p:tav tm="100000">
                                          <p:val>
                                            <p:strVal val="#ppt_x"/>
                                          </p:val>
                                        </p:tav>
                                      </p:tavLst>
                                    </p:anim>
                                    <p:anim calcmode="lin" valueType="num">
                                      <p:cBhvr additive="base">
                                        <p:cTn id="27"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economics</a:t>
            </a:r>
            <a:endParaRPr lang="sk-SK" dirty="0"/>
          </a:p>
        </p:txBody>
      </p:sp>
      <p:sp>
        <p:nvSpPr>
          <p:cNvPr id="3" name="Content Placeholder 2"/>
          <p:cNvSpPr>
            <a:spLocks noGrp="1"/>
          </p:cNvSpPr>
          <p:nvPr>
            <p:ph idx="1"/>
          </p:nvPr>
        </p:nvSpPr>
        <p:spPr/>
        <p:txBody>
          <a:bodyPr>
            <a:normAutofit/>
          </a:bodyPr>
          <a:lstStyle/>
          <a:p>
            <a:r>
              <a:rPr lang="en-US" sz="2600" dirty="0" smtClean="0"/>
              <a:t>Instead of making </a:t>
            </a:r>
            <a:r>
              <a:rPr lang="en-US" sz="2600" dirty="0"/>
              <a:t>assumptions about human behavior, behavioral economics </a:t>
            </a:r>
            <a:r>
              <a:rPr lang="en-US" sz="2600" dirty="0" smtClean="0"/>
              <a:t>relies heavily </a:t>
            </a:r>
            <a:r>
              <a:rPr lang="en-US" sz="2600" dirty="0"/>
              <a:t>on scientific experiments to determine how people behave in different </a:t>
            </a:r>
            <a:r>
              <a:rPr lang="en-US" sz="2600" dirty="0" smtClean="0"/>
              <a:t>situations</a:t>
            </a:r>
          </a:p>
          <a:p>
            <a:r>
              <a:rPr lang="en-US" sz="2600" dirty="0"/>
              <a:t>Daniel </a:t>
            </a:r>
            <a:r>
              <a:rPr lang="en-US" sz="2600" dirty="0" err="1" smtClean="0"/>
              <a:t>Kahneman</a:t>
            </a:r>
            <a:r>
              <a:rPr lang="en-US" sz="2600" dirty="0" smtClean="0"/>
              <a:t> - Nobel Prize 2002, book </a:t>
            </a:r>
            <a:r>
              <a:rPr lang="en-US" sz="2600" i="1" dirty="0" smtClean="0"/>
              <a:t>Thinking</a:t>
            </a:r>
            <a:r>
              <a:rPr lang="en-US" sz="2600" i="1" dirty="0"/>
              <a:t>, Fast and </a:t>
            </a:r>
            <a:r>
              <a:rPr lang="en-US" sz="2600" i="1" dirty="0" smtClean="0"/>
              <a:t>Slow</a:t>
            </a:r>
          </a:p>
          <a:p>
            <a:pPr marL="457200" lvl="1" indent="0">
              <a:lnSpc>
                <a:spcPct val="100000"/>
              </a:lnSpc>
              <a:buNone/>
            </a:pPr>
            <a:r>
              <a:rPr lang="en-US" dirty="0"/>
              <a:t>A gas station gives a special 5-cent-per-gallon discount for paying cash. Another station with the same prices indicates that they charge a 5-cent-per-gallon surcharge to customers who pay by credit card</a:t>
            </a:r>
            <a:r>
              <a:rPr lang="en-US" dirty="0" smtClean="0"/>
              <a:t>.</a:t>
            </a:r>
          </a:p>
          <a:p>
            <a:pPr lvl="1"/>
            <a:endParaRPr lang="en-US" dirty="0"/>
          </a:p>
          <a:p>
            <a:pPr lvl="1"/>
            <a:endParaRPr lang="en-US" dirty="0" smtClean="0"/>
          </a:p>
          <a:p>
            <a:endParaRPr lang="sk-SK" dirty="0"/>
          </a:p>
        </p:txBody>
      </p:sp>
      <p:pic>
        <p:nvPicPr>
          <p:cNvPr id="6146" name="Picture 2" descr="Image result for Thinking, Fast and Sl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0484" y="4581128"/>
            <a:ext cx="2916746" cy="1975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18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 calcmode="lin" valueType="num">
                                      <p:cBhvr additive="base">
                                        <p:cTn id="12" dur="500" fill="hold"/>
                                        <p:tgtEl>
                                          <p:spTgt spid="6146"/>
                                        </p:tgtEl>
                                        <p:attrNameLst>
                                          <p:attrName>ppt_x</p:attrName>
                                        </p:attrNameLst>
                                      </p:cBhvr>
                                      <p:tavLst>
                                        <p:tav tm="0">
                                          <p:val>
                                            <p:strVal val="#ppt_x"/>
                                          </p:val>
                                        </p:tav>
                                        <p:tav tm="100000">
                                          <p:val>
                                            <p:strVal val="#ppt_x"/>
                                          </p:val>
                                        </p:tav>
                                      </p:tavLst>
                                    </p:anim>
                                    <p:anim calcmode="lin" valueType="num">
                                      <p:cBhvr additive="base">
                                        <p:cTn id="13"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effects of framing on </a:t>
            </a:r>
            <a:r>
              <a:rPr lang="en-US" dirty="0" smtClean="0"/>
              <a:t>decisions</a:t>
            </a:r>
            <a:endParaRPr lang="sk-SK" dirty="0"/>
          </a:p>
        </p:txBody>
      </p:sp>
      <p:sp>
        <p:nvSpPr>
          <p:cNvPr id="3" name="Content Placeholder 2"/>
          <p:cNvSpPr>
            <a:spLocks noGrp="1"/>
          </p:cNvSpPr>
          <p:nvPr>
            <p:ph idx="1"/>
          </p:nvPr>
        </p:nvSpPr>
        <p:spPr/>
        <p:txBody>
          <a:bodyPr>
            <a:normAutofit lnSpcReduction="10000"/>
          </a:bodyPr>
          <a:lstStyle/>
          <a:p>
            <a:pPr>
              <a:lnSpc>
                <a:spcPct val="100000"/>
              </a:lnSpc>
            </a:pPr>
            <a:r>
              <a:rPr lang="en-US" dirty="0" smtClean="0"/>
              <a:t>Imagine </a:t>
            </a:r>
            <a:r>
              <a:rPr lang="en-US" dirty="0"/>
              <a:t>you are a physician working in an Asian village, and 600 people have come down with a life-threatening disease. Two possible treatments exist. If you choose treatment A, you will save </a:t>
            </a:r>
            <a:r>
              <a:rPr lang="en-US" dirty="0" smtClean="0"/>
              <a:t>exactly 200 </a:t>
            </a:r>
            <a:r>
              <a:rPr lang="en-US" dirty="0"/>
              <a:t>people. If you choose treatment B, there is a one-third chance that you will save all 600 people, and a two-thirds chance you will save no one. Which treatment do you choose, A or B?</a:t>
            </a:r>
          </a:p>
          <a:p>
            <a:pPr>
              <a:lnSpc>
                <a:spcPct val="100000"/>
              </a:lnSpc>
            </a:pPr>
            <a:r>
              <a:rPr lang="en-US" dirty="0" err="1"/>
              <a:t>Kahneman</a:t>
            </a:r>
            <a:r>
              <a:rPr lang="en-US" dirty="0"/>
              <a:t> and </a:t>
            </a:r>
            <a:r>
              <a:rPr lang="en-US" dirty="0" err="1"/>
              <a:t>Tversky</a:t>
            </a:r>
            <a:r>
              <a:rPr lang="en-US" dirty="0"/>
              <a:t> found that the majority </a:t>
            </a:r>
            <a:r>
              <a:rPr lang="en-US" dirty="0" smtClean="0"/>
              <a:t>of respondents </a:t>
            </a:r>
            <a:r>
              <a:rPr lang="en-US" dirty="0"/>
              <a:t>(72 percent) chose treatment </a:t>
            </a:r>
            <a:r>
              <a:rPr lang="en-US" dirty="0" smtClean="0"/>
              <a:t>A, which saves </a:t>
            </a:r>
            <a:r>
              <a:rPr lang="en-US" dirty="0"/>
              <a:t>exactly 200 </a:t>
            </a:r>
            <a:r>
              <a:rPr lang="en-US" dirty="0" smtClean="0"/>
              <a:t>people</a:t>
            </a:r>
            <a:endParaRPr lang="sk-SK" dirty="0"/>
          </a:p>
        </p:txBody>
      </p:sp>
      <p:sp>
        <p:nvSpPr>
          <p:cNvPr id="4" name="Rectangle 3"/>
          <p:cNvSpPr/>
          <p:nvPr/>
        </p:nvSpPr>
        <p:spPr>
          <a:xfrm>
            <a:off x="2448199" y="6084585"/>
            <a:ext cx="9577063" cy="584775"/>
          </a:xfrm>
          <a:prstGeom prst="rect">
            <a:avLst/>
          </a:prstGeom>
        </p:spPr>
        <p:txBody>
          <a:bodyPr wrap="square">
            <a:spAutoFit/>
          </a:bodyPr>
          <a:lstStyle/>
          <a:p>
            <a:r>
              <a:rPr lang="en-US" sz="1600" dirty="0"/>
              <a:t>Amos </a:t>
            </a:r>
            <a:r>
              <a:rPr lang="en-US" sz="1600" dirty="0" err="1"/>
              <a:t>Tversky</a:t>
            </a:r>
            <a:r>
              <a:rPr lang="en-US" sz="1600" dirty="0"/>
              <a:t> and Daniel </a:t>
            </a:r>
            <a:r>
              <a:rPr lang="en-US" sz="1600" dirty="0" err="1"/>
              <a:t>Kahneman</a:t>
            </a:r>
            <a:r>
              <a:rPr lang="en-US" sz="1600" dirty="0"/>
              <a:t>, “</a:t>
            </a:r>
            <a:r>
              <a:rPr lang="en-US" sz="1600" dirty="0" smtClean="0"/>
              <a:t>The Framing </a:t>
            </a:r>
            <a:r>
              <a:rPr lang="en-US" sz="1600" dirty="0"/>
              <a:t>of Decisions and the Psychology of Choice,” </a:t>
            </a:r>
            <a:r>
              <a:rPr lang="en-US" sz="1600" dirty="0" smtClean="0"/>
              <a:t>Science 211(4481</a:t>
            </a:r>
            <a:r>
              <a:rPr lang="en-US" sz="1600" dirty="0"/>
              <a:t>) (1981): 453–458.</a:t>
            </a:r>
            <a:endParaRPr lang="sk-SK" sz="1600" dirty="0"/>
          </a:p>
        </p:txBody>
      </p:sp>
    </p:spTree>
    <p:extLst>
      <p:ext uri="{BB962C8B-B14F-4D97-AF65-F5344CB8AC3E}">
        <p14:creationId xmlns:p14="http://schemas.microsoft.com/office/powerpoint/2010/main" val="395738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effects of framing on </a:t>
            </a:r>
            <a:r>
              <a:rPr lang="en-US" dirty="0" smtClean="0"/>
              <a:t>decisions</a:t>
            </a:r>
            <a:endParaRPr lang="sk-SK" dirty="0"/>
          </a:p>
        </p:txBody>
      </p:sp>
      <p:sp>
        <p:nvSpPr>
          <p:cNvPr id="3" name="Content Placeholder 2"/>
          <p:cNvSpPr>
            <a:spLocks noGrp="1"/>
          </p:cNvSpPr>
          <p:nvPr>
            <p:ph idx="1"/>
          </p:nvPr>
        </p:nvSpPr>
        <p:spPr/>
        <p:txBody>
          <a:bodyPr>
            <a:normAutofit lnSpcReduction="10000"/>
          </a:bodyPr>
          <a:lstStyle/>
          <a:p>
            <a:pPr>
              <a:lnSpc>
                <a:spcPct val="100000"/>
              </a:lnSpc>
            </a:pPr>
            <a:r>
              <a:rPr lang="en-US" dirty="0" smtClean="0"/>
              <a:t>You </a:t>
            </a:r>
            <a:r>
              <a:rPr lang="en-US" dirty="0"/>
              <a:t>are a physician working in an Asian village, and 600 people have come down with a life- threatening disease. Two possible treatments exist. If you choose treatment C, exactly 400 people will die. If you choose treatment D, there is a one-third chance that no one will die, and a two-thirds chance that everyone will die. Which treatment do you </a:t>
            </a:r>
            <a:r>
              <a:rPr lang="en-US" dirty="0" smtClean="0"/>
              <a:t>choose</a:t>
            </a:r>
            <a:r>
              <a:rPr lang="en-US" dirty="0"/>
              <a:t>, C or D</a:t>
            </a:r>
            <a:r>
              <a:rPr lang="en-US" dirty="0" smtClean="0"/>
              <a:t>?</a:t>
            </a:r>
          </a:p>
          <a:p>
            <a:pPr>
              <a:lnSpc>
                <a:spcPct val="100000"/>
              </a:lnSpc>
            </a:pPr>
            <a:r>
              <a:rPr lang="en-US" dirty="0"/>
              <a:t>In this case, they found that the majority of </a:t>
            </a:r>
            <a:r>
              <a:rPr lang="en-US" dirty="0" smtClean="0"/>
              <a:t>respondents </a:t>
            </a:r>
            <a:br>
              <a:rPr lang="en-US" dirty="0" smtClean="0"/>
            </a:br>
            <a:r>
              <a:rPr lang="en-US" dirty="0" smtClean="0"/>
              <a:t>(</a:t>
            </a:r>
            <a:r>
              <a:rPr lang="en-US" dirty="0"/>
              <a:t>78 percent) chose treatment D, which </a:t>
            </a:r>
            <a:r>
              <a:rPr lang="en-US" dirty="0" smtClean="0"/>
              <a:t>offers a </a:t>
            </a:r>
            <a:r>
              <a:rPr lang="en-US" dirty="0"/>
              <a:t>one-third chance that no one will die.</a:t>
            </a:r>
            <a:endParaRPr lang="sk-SK" dirty="0"/>
          </a:p>
        </p:txBody>
      </p:sp>
      <p:sp>
        <p:nvSpPr>
          <p:cNvPr id="4" name="Rectangle 3"/>
          <p:cNvSpPr/>
          <p:nvPr/>
        </p:nvSpPr>
        <p:spPr>
          <a:xfrm>
            <a:off x="2448199" y="6084585"/>
            <a:ext cx="9577063" cy="584775"/>
          </a:xfrm>
          <a:prstGeom prst="rect">
            <a:avLst/>
          </a:prstGeom>
        </p:spPr>
        <p:txBody>
          <a:bodyPr wrap="square">
            <a:spAutoFit/>
          </a:bodyPr>
          <a:lstStyle/>
          <a:p>
            <a:r>
              <a:rPr lang="en-US" sz="1600" dirty="0"/>
              <a:t>Amos </a:t>
            </a:r>
            <a:r>
              <a:rPr lang="en-US" sz="1600" dirty="0" err="1"/>
              <a:t>Tversky</a:t>
            </a:r>
            <a:r>
              <a:rPr lang="en-US" sz="1600" dirty="0"/>
              <a:t> and Daniel </a:t>
            </a:r>
            <a:r>
              <a:rPr lang="en-US" sz="1600" dirty="0" err="1"/>
              <a:t>Kahneman</a:t>
            </a:r>
            <a:r>
              <a:rPr lang="en-US" sz="1600" dirty="0"/>
              <a:t>, “</a:t>
            </a:r>
            <a:r>
              <a:rPr lang="en-US" sz="1600" dirty="0" smtClean="0"/>
              <a:t>The Framing </a:t>
            </a:r>
            <a:r>
              <a:rPr lang="en-US" sz="1600" dirty="0"/>
              <a:t>of Decisions and the Psychology of Choice,” </a:t>
            </a:r>
            <a:r>
              <a:rPr lang="en-US" sz="1600" dirty="0" smtClean="0"/>
              <a:t>Science 211(4481</a:t>
            </a:r>
            <a:r>
              <a:rPr lang="en-US" sz="1600" dirty="0"/>
              <a:t>) (1981): 453–458.</a:t>
            </a:r>
            <a:endParaRPr lang="sk-SK" sz="1600" dirty="0"/>
          </a:p>
        </p:txBody>
      </p:sp>
    </p:spTree>
    <p:extLst>
      <p:ext uri="{BB962C8B-B14F-4D97-AF65-F5344CB8AC3E}">
        <p14:creationId xmlns:p14="http://schemas.microsoft.com/office/powerpoint/2010/main" val="172260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aversion and framing of questions</a:t>
            </a:r>
            <a:endParaRPr lang="sk-SK" dirty="0"/>
          </a:p>
        </p:txBody>
      </p:sp>
      <p:sp>
        <p:nvSpPr>
          <p:cNvPr id="3" name="Content Placeholder 2"/>
          <p:cNvSpPr>
            <a:spLocks noGrp="1"/>
          </p:cNvSpPr>
          <p:nvPr>
            <p:ph idx="1"/>
          </p:nvPr>
        </p:nvSpPr>
        <p:spPr>
          <a:xfrm>
            <a:off x="841584" y="1825627"/>
            <a:ext cx="10558046" cy="4483693"/>
          </a:xfrm>
        </p:spPr>
        <p:txBody>
          <a:bodyPr>
            <a:noAutofit/>
          </a:bodyPr>
          <a:lstStyle/>
          <a:p>
            <a:r>
              <a:rPr lang="en-US" sz="2600" dirty="0"/>
              <a:t>Assessment of risk is often an outcome of subjective evaluation </a:t>
            </a:r>
          </a:p>
          <a:p>
            <a:pPr>
              <a:lnSpc>
                <a:spcPct val="100000"/>
              </a:lnSpc>
            </a:pPr>
            <a:r>
              <a:rPr lang="en-US" sz="2600" dirty="0" smtClean="0"/>
              <a:t>According </a:t>
            </a:r>
            <a:r>
              <a:rPr lang="en-US" sz="2600" dirty="0"/>
              <a:t>to </a:t>
            </a:r>
            <a:r>
              <a:rPr lang="en-US" sz="2600" dirty="0" err="1"/>
              <a:t>Tversky</a:t>
            </a:r>
            <a:r>
              <a:rPr lang="en-US" sz="2600" dirty="0"/>
              <a:t> and </a:t>
            </a:r>
            <a:r>
              <a:rPr lang="en-US" sz="2600" dirty="0" err="1"/>
              <a:t>Kahneman</a:t>
            </a:r>
            <a:r>
              <a:rPr lang="en-US" sz="2600" dirty="0"/>
              <a:t> people </a:t>
            </a:r>
            <a:r>
              <a:rPr lang="en-US" sz="2600" dirty="0" smtClean="0"/>
              <a:t>evaluate </a:t>
            </a:r>
            <a:r>
              <a:rPr lang="en-US" sz="2600" dirty="0"/>
              <a:t>gains and losses differently. Thus while treatments </a:t>
            </a:r>
            <a:r>
              <a:rPr lang="en-US" sz="2600" dirty="0" smtClean="0"/>
              <a:t>A and </a:t>
            </a:r>
            <a:r>
              <a:rPr lang="en-US" sz="2600" dirty="0"/>
              <a:t>C are quantitatively identical, treatment A is </a:t>
            </a:r>
            <a:r>
              <a:rPr lang="en-US" sz="2600" dirty="0" smtClean="0"/>
              <a:t>framed as </a:t>
            </a:r>
            <a:r>
              <a:rPr lang="en-US" sz="2600" dirty="0"/>
              <a:t>a gain </a:t>
            </a:r>
            <a:r>
              <a:rPr lang="en-US" sz="2600" dirty="0" smtClean="0"/>
              <a:t>(</a:t>
            </a:r>
            <a:r>
              <a:rPr lang="en-US" sz="2600" dirty="0"/>
              <a:t>i.e., you save 200 people) while </a:t>
            </a:r>
            <a:r>
              <a:rPr lang="en-US" sz="2600" dirty="0" smtClean="0"/>
              <a:t>treatment C </a:t>
            </a:r>
            <a:r>
              <a:rPr lang="en-US" sz="2600" dirty="0"/>
              <a:t>is framed as a loss (i.e., 400 people die</a:t>
            </a:r>
            <a:r>
              <a:rPr lang="en-US" sz="2600" dirty="0" smtClean="0"/>
              <a:t>).</a:t>
            </a:r>
          </a:p>
          <a:p>
            <a:pPr>
              <a:lnSpc>
                <a:spcPct val="100000"/>
              </a:lnSpc>
            </a:pPr>
            <a:r>
              <a:rPr lang="en-US" sz="2600" dirty="0" smtClean="0"/>
              <a:t>People </a:t>
            </a:r>
            <a:r>
              <a:rPr lang="en-US" sz="2600" dirty="0"/>
              <a:t>are more likely to take risks when it comes </a:t>
            </a:r>
            <a:r>
              <a:rPr lang="en-US" sz="2600" dirty="0" smtClean="0"/>
              <a:t>to losses </a:t>
            </a:r>
            <a:r>
              <a:rPr lang="en-US" sz="2600" dirty="0"/>
              <a:t>than gains (people prefer a “</a:t>
            </a:r>
            <a:r>
              <a:rPr lang="en-US" sz="2600" dirty="0" smtClean="0"/>
              <a:t>sure thing</a:t>
            </a:r>
            <a:r>
              <a:rPr lang="en-US" sz="2600" dirty="0"/>
              <a:t>” when it comes to a potential gain but are </a:t>
            </a:r>
            <a:r>
              <a:rPr lang="en-US" sz="2600" dirty="0" smtClean="0"/>
              <a:t>willing to </a:t>
            </a:r>
            <a:r>
              <a:rPr lang="en-US" sz="2600" dirty="0"/>
              <a:t>take a chance if it involves avoiding a </a:t>
            </a:r>
            <a:r>
              <a:rPr lang="en-US" sz="2600" dirty="0" smtClean="0"/>
              <a:t>loss).</a:t>
            </a:r>
            <a:endParaRPr lang="sk-SK" sz="2600" dirty="0"/>
          </a:p>
        </p:txBody>
      </p:sp>
    </p:spTree>
    <p:extLst>
      <p:ext uri="{BB962C8B-B14F-4D97-AF65-F5344CB8AC3E}">
        <p14:creationId xmlns:p14="http://schemas.microsoft.com/office/powerpoint/2010/main" val="37009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old was </a:t>
            </a:r>
            <a:r>
              <a:rPr lang="sk-SK" dirty="0" err="1"/>
              <a:t>Cristoforo</a:t>
            </a:r>
            <a:r>
              <a:rPr lang="sk-SK" dirty="0"/>
              <a:t> </a:t>
            </a:r>
            <a:r>
              <a:rPr lang="sk-SK" dirty="0" err="1"/>
              <a:t>Colombo</a:t>
            </a:r>
            <a:r>
              <a:rPr lang="en-US" dirty="0" smtClean="0"/>
              <a:t>?</a:t>
            </a:r>
            <a:br>
              <a:rPr lang="en-US" dirty="0" smtClean="0"/>
            </a:br>
            <a:r>
              <a:rPr lang="en-US" sz="3200" dirty="0" smtClean="0"/>
              <a:t>(each student replies one of two questions)</a:t>
            </a:r>
            <a:endParaRPr lang="sk-SK" dirty="0"/>
          </a:p>
        </p:txBody>
      </p:sp>
      <p:sp>
        <p:nvSpPr>
          <p:cNvPr id="3" name="Content Placeholder 2"/>
          <p:cNvSpPr>
            <a:spLocks noGrp="1"/>
          </p:cNvSpPr>
          <p:nvPr>
            <p:ph idx="1"/>
          </p:nvPr>
        </p:nvSpPr>
        <p:spPr/>
        <p:txBody>
          <a:bodyPr>
            <a:normAutofit/>
          </a:bodyPr>
          <a:lstStyle/>
          <a:p>
            <a:pPr marL="0" indent="0">
              <a:buNone/>
            </a:pPr>
            <a:r>
              <a:rPr lang="en-US" i="1" dirty="0" smtClean="0"/>
              <a:t>1) Was </a:t>
            </a:r>
            <a:r>
              <a:rPr lang="en-US" i="1" dirty="0"/>
              <a:t>Christopher Columbus</a:t>
            </a:r>
            <a:r>
              <a:rPr lang="sk-SK" i="1" dirty="0"/>
              <a:t>, </a:t>
            </a:r>
            <a:r>
              <a:rPr lang="sk-SK" i="1" dirty="0" err="1"/>
              <a:t>the</a:t>
            </a:r>
            <a:r>
              <a:rPr lang="sk-SK" i="1" dirty="0"/>
              <a:t> </a:t>
            </a:r>
            <a:r>
              <a:rPr lang="sk-SK" i="1" dirty="0" err="1"/>
              <a:t>voyager</a:t>
            </a:r>
            <a:r>
              <a:rPr lang="sk-SK" i="1" dirty="0"/>
              <a:t> </a:t>
            </a:r>
            <a:r>
              <a:rPr lang="sk-SK" i="1" dirty="0" err="1"/>
              <a:t>who</a:t>
            </a:r>
            <a:r>
              <a:rPr lang="sk-SK" i="1" dirty="0"/>
              <a:t> </a:t>
            </a:r>
            <a:r>
              <a:rPr lang="sk-SK" i="1" dirty="0" err="1" smtClean="0"/>
              <a:t>discover</a:t>
            </a:r>
            <a:r>
              <a:rPr lang="en-US" i="1" dirty="0" err="1" smtClean="0"/>
              <a:t>ed</a:t>
            </a:r>
            <a:r>
              <a:rPr lang="en-US" i="1" dirty="0" smtClean="0"/>
              <a:t> </a:t>
            </a:r>
            <a:r>
              <a:rPr lang="sk-SK" i="1" dirty="0" err="1" smtClean="0"/>
              <a:t>America</a:t>
            </a:r>
            <a:r>
              <a:rPr lang="sk-SK" i="1" dirty="0"/>
              <a:t>, </a:t>
            </a:r>
            <a:r>
              <a:rPr lang="sk-SK" i="1" dirty="0" err="1"/>
              <a:t>older</a:t>
            </a:r>
            <a:r>
              <a:rPr lang="sk-SK" i="1" dirty="0"/>
              <a:t> </a:t>
            </a:r>
            <a:r>
              <a:rPr lang="sk-SK" i="1" dirty="0" err="1"/>
              <a:t>than</a:t>
            </a:r>
            <a:r>
              <a:rPr lang="sk-SK" i="1" dirty="0"/>
              <a:t> 34 </a:t>
            </a:r>
            <a:r>
              <a:rPr lang="sk-SK" i="1" dirty="0" err="1"/>
              <a:t>years</a:t>
            </a:r>
            <a:r>
              <a:rPr lang="sk-SK" i="1" dirty="0"/>
              <a:t> </a:t>
            </a:r>
            <a:r>
              <a:rPr lang="sk-SK" i="1" dirty="0" err="1"/>
              <a:t>when</a:t>
            </a:r>
            <a:r>
              <a:rPr lang="sk-SK" i="1" dirty="0"/>
              <a:t> </a:t>
            </a:r>
            <a:r>
              <a:rPr lang="sk-SK" i="1" dirty="0" err="1"/>
              <a:t>he</a:t>
            </a:r>
            <a:r>
              <a:rPr lang="sk-SK" i="1" dirty="0"/>
              <a:t> </a:t>
            </a:r>
            <a:r>
              <a:rPr lang="sk-SK" i="1" dirty="0" err="1"/>
              <a:t>died</a:t>
            </a:r>
            <a:r>
              <a:rPr lang="sk-SK" i="1" dirty="0"/>
              <a:t>? </a:t>
            </a:r>
            <a:r>
              <a:rPr lang="sk-SK" i="1" dirty="0" err="1"/>
              <a:t>How</a:t>
            </a:r>
            <a:r>
              <a:rPr lang="sk-SK" i="1" dirty="0"/>
              <a:t> </a:t>
            </a:r>
            <a:r>
              <a:rPr lang="sk-SK" i="1" dirty="0" err="1"/>
              <a:t>old</a:t>
            </a:r>
            <a:r>
              <a:rPr lang="sk-SK" i="1" dirty="0"/>
              <a:t> </a:t>
            </a:r>
            <a:r>
              <a:rPr lang="sk-SK" i="1" dirty="0" err="1"/>
              <a:t>was</a:t>
            </a:r>
            <a:r>
              <a:rPr lang="sk-SK" i="1" dirty="0"/>
              <a:t> </a:t>
            </a:r>
            <a:r>
              <a:rPr lang="sk-SK" i="1" dirty="0" err="1"/>
              <a:t>he</a:t>
            </a:r>
            <a:r>
              <a:rPr lang="sk-SK" i="1" dirty="0"/>
              <a:t> </a:t>
            </a:r>
            <a:r>
              <a:rPr lang="sk-SK" i="1" dirty="0" err="1"/>
              <a:t>when</a:t>
            </a:r>
            <a:r>
              <a:rPr lang="sk-SK" i="1" dirty="0"/>
              <a:t> </a:t>
            </a:r>
            <a:r>
              <a:rPr lang="sk-SK" i="1" dirty="0" err="1"/>
              <a:t>he</a:t>
            </a:r>
            <a:r>
              <a:rPr lang="sk-SK" i="1" dirty="0"/>
              <a:t> </a:t>
            </a:r>
            <a:r>
              <a:rPr lang="sk-SK" i="1" dirty="0" err="1"/>
              <a:t>died</a:t>
            </a:r>
            <a:r>
              <a:rPr lang="sk-SK" i="1" dirty="0"/>
              <a:t>?</a:t>
            </a:r>
          </a:p>
          <a:p>
            <a:pPr marL="0" indent="0">
              <a:buNone/>
            </a:pPr>
            <a:r>
              <a:rPr lang="en-US" i="1" dirty="0" smtClean="0"/>
              <a:t>2) Was </a:t>
            </a:r>
            <a:r>
              <a:rPr lang="en-US" i="1" dirty="0"/>
              <a:t>Christopher Columbus</a:t>
            </a:r>
            <a:r>
              <a:rPr lang="sk-SK" i="1" dirty="0"/>
              <a:t>, </a:t>
            </a:r>
            <a:r>
              <a:rPr lang="sk-SK" i="1" dirty="0" err="1"/>
              <a:t>the</a:t>
            </a:r>
            <a:r>
              <a:rPr lang="sk-SK" i="1" dirty="0"/>
              <a:t> </a:t>
            </a:r>
            <a:r>
              <a:rPr lang="sk-SK" i="1" dirty="0" err="1"/>
              <a:t>voyager</a:t>
            </a:r>
            <a:r>
              <a:rPr lang="sk-SK" i="1" dirty="0"/>
              <a:t> </a:t>
            </a:r>
            <a:r>
              <a:rPr lang="sk-SK" i="1" dirty="0" err="1"/>
              <a:t>who</a:t>
            </a:r>
            <a:r>
              <a:rPr lang="sk-SK" i="1" dirty="0"/>
              <a:t> </a:t>
            </a:r>
            <a:r>
              <a:rPr lang="sk-SK" i="1" dirty="0" err="1" smtClean="0"/>
              <a:t>discover</a:t>
            </a:r>
            <a:r>
              <a:rPr lang="en-US" i="1" dirty="0" err="1" smtClean="0"/>
              <a:t>ed</a:t>
            </a:r>
            <a:r>
              <a:rPr lang="sk-SK" i="1" dirty="0" smtClean="0"/>
              <a:t> </a:t>
            </a:r>
            <a:r>
              <a:rPr lang="sk-SK" i="1" dirty="0" err="1"/>
              <a:t>America</a:t>
            </a:r>
            <a:r>
              <a:rPr lang="sk-SK" i="1" dirty="0"/>
              <a:t>, </a:t>
            </a:r>
            <a:r>
              <a:rPr lang="sk-SK" i="1" dirty="0" err="1"/>
              <a:t>older</a:t>
            </a:r>
            <a:r>
              <a:rPr lang="sk-SK" i="1" dirty="0"/>
              <a:t> </a:t>
            </a:r>
            <a:r>
              <a:rPr lang="sk-SK" i="1" dirty="0" err="1"/>
              <a:t>than</a:t>
            </a:r>
            <a:r>
              <a:rPr lang="sk-SK" i="1" dirty="0"/>
              <a:t> 83 </a:t>
            </a:r>
            <a:r>
              <a:rPr lang="sk-SK" i="1" dirty="0" err="1"/>
              <a:t>years</a:t>
            </a:r>
            <a:r>
              <a:rPr lang="sk-SK" i="1" dirty="0"/>
              <a:t> </a:t>
            </a:r>
            <a:r>
              <a:rPr lang="sk-SK" i="1" dirty="0" err="1"/>
              <a:t>when</a:t>
            </a:r>
            <a:r>
              <a:rPr lang="sk-SK" i="1" dirty="0"/>
              <a:t> </a:t>
            </a:r>
            <a:r>
              <a:rPr lang="sk-SK" i="1" dirty="0" err="1"/>
              <a:t>he</a:t>
            </a:r>
            <a:r>
              <a:rPr lang="sk-SK" i="1" dirty="0"/>
              <a:t> </a:t>
            </a:r>
            <a:r>
              <a:rPr lang="sk-SK" i="1" dirty="0" err="1"/>
              <a:t>died</a:t>
            </a:r>
            <a:r>
              <a:rPr lang="sk-SK" i="1" dirty="0"/>
              <a:t>? </a:t>
            </a:r>
            <a:r>
              <a:rPr lang="sk-SK" i="1" dirty="0" err="1"/>
              <a:t>How</a:t>
            </a:r>
            <a:r>
              <a:rPr lang="sk-SK" i="1" dirty="0"/>
              <a:t> </a:t>
            </a:r>
            <a:r>
              <a:rPr lang="sk-SK" i="1" dirty="0" err="1"/>
              <a:t>old</a:t>
            </a:r>
            <a:r>
              <a:rPr lang="sk-SK" i="1" dirty="0"/>
              <a:t> </a:t>
            </a:r>
            <a:r>
              <a:rPr lang="sk-SK" i="1" dirty="0" err="1"/>
              <a:t>was</a:t>
            </a:r>
            <a:r>
              <a:rPr lang="sk-SK" i="1" dirty="0"/>
              <a:t> </a:t>
            </a:r>
            <a:r>
              <a:rPr lang="sk-SK" i="1" dirty="0" err="1"/>
              <a:t>he</a:t>
            </a:r>
            <a:r>
              <a:rPr lang="sk-SK" i="1" dirty="0"/>
              <a:t> </a:t>
            </a:r>
            <a:r>
              <a:rPr lang="sk-SK" i="1" dirty="0" err="1"/>
              <a:t>when</a:t>
            </a:r>
            <a:r>
              <a:rPr lang="sk-SK" i="1" dirty="0"/>
              <a:t> </a:t>
            </a:r>
            <a:r>
              <a:rPr lang="sk-SK" i="1" dirty="0" err="1"/>
              <a:t>he</a:t>
            </a:r>
            <a:r>
              <a:rPr lang="sk-SK" i="1" dirty="0"/>
              <a:t> </a:t>
            </a:r>
            <a:r>
              <a:rPr lang="sk-SK" i="1" dirty="0" err="1"/>
              <a:t>died</a:t>
            </a:r>
            <a:r>
              <a:rPr lang="sk-SK" i="1" dirty="0" smtClean="0"/>
              <a:t>?</a:t>
            </a:r>
            <a:endParaRPr lang="en-US" i="1" dirty="0" smtClean="0"/>
          </a:p>
          <a:p>
            <a:r>
              <a:rPr lang="en-US" dirty="0" smtClean="0"/>
              <a:t>Students’ average guess to age questions was 43 and 62.</a:t>
            </a:r>
          </a:p>
          <a:p>
            <a:r>
              <a:rPr lang="en-US" dirty="0"/>
              <a:t>People </a:t>
            </a:r>
            <a:r>
              <a:rPr lang="en-US" dirty="0" smtClean="0"/>
              <a:t>put more weight on the last information they see. </a:t>
            </a:r>
          </a:p>
          <a:p>
            <a:pPr marL="0" indent="0">
              <a:buNone/>
            </a:pPr>
            <a:r>
              <a:rPr lang="en-US" sz="2400" dirty="0" smtClean="0"/>
              <a:t>Note: Colombo </a:t>
            </a:r>
            <a:r>
              <a:rPr lang="en-US" sz="2400" dirty="0"/>
              <a:t>was born in 1451 and died in 1506</a:t>
            </a:r>
            <a:r>
              <a:rPr lang="en-US" sz="2400" dirty="0" smtClean="0"/>
              <a:t>. </a:t>
            </a:r>
            <a:endParaRPr lang="en-US" sz="2400" dirty="0"/>
          </a:p>
          <a:p>
            <a:endParaRPr lang="sk-SK" dirty="0"/>
          </a:p>
          <a:p>
            <a:endParaRPr lang="sk-SK" dirty="0"/>
          </a:p>
        </p:txBody>
      </p:sp>
      <p:sp>
        <p:nvSpPr>
          <p:cNvPr id="4" name="Rectangle 3"/>
          <p:cNvSpPr/>
          <p:nvPr/>
        </p:nvSpPr>
        <p:spPr>
          <a:xfrm>
            <a:off x="359966" y="4293096"/>
            <a:ext cx="11305256" cy="1656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6835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Nudge </a:t>
            </a:r>
            <a:r>
              <a:rPr lang="en-US" sz="4000" dirty="0" smtClean="0"/>
              <a:t>(the </a:t>
            </a:r>
            <a:r>
              <a:rPr lang="en-US" sz="4000" dirty="0"/>
              <a:t>design of a choice </a:t>
            </a:r>
            <a:r>
              <a:rPr lang="en-US" sz="4000" dirty="0" smtClean="0"/>
              <a:t>environment) </a:t>
            </a:r>
            <a:endParaRPr lang="sk-SK" sz="4000" dirty="0"/>
          </a:p>
        </p:txBody>
      </p:sp>
      <p:sp>
        <p:nvSpPr>
          <p:cNvPr id="3" name="Content Placeholder 2"/>
          <p:cNvSpPr>
            <a:spLocks noGrp="1"/>
          </p:cNvSpPr>
          <p:nvPr>
            <p:ph idx="1"/>
          </p:nvPr>
        </p:nvSpPr>
        <p:spPr>
          <a:xfrm>
            <a:off x="841584" y="1825627"/>
            <a:ext cx="10558046" cy="4411685"/>
          </a:xfrm>
        </p:spPr>
        <p:txBody>
          <a:bodyPr>
            <a:normAutofit/>
          </a:bodyPr>
          <a:lstStyle/>
          <a:p>
            <a:r>
              <a:rPr lang="en-US" dirty="0"/>
              <a:t>In 2008 </a:t>
            </a:r>
            <a:r>
              <a:rPr lang="en-US" dirty="0" smtClean="0"/>
              <a:t>Richard </a:t>
            </a:r>
            <a:r>
              <a:rPr lang="en-US" dirty="0" err="1"/>
              <a:t>Thaler</a:t>
            </a:r>
            <a:r>
              <a:rPr lang="en-US" dirty="0"/>
              <a:t> and Cass </a:t>
            </a:r>
            <a:r>
              <a:rPr lang="en-US" dirty="0" err="1"/>
              <a:t>Sunstein</a:t>
            </a:r>
            <a:r>
              <a:rPr lang="en-US" dirty="0"/>
              <a:t> </a:t>
            </a:r>
            <a:r>
              <a:rPr lang="en-US" dirty="0" smtClean="0"/>
              <a:t>introduced a behavioral </a:t>
            </a:r>
            <a:r>
              <a:rPr lang="en-US" dirty="0"/>
              <a:t>strategy </a:t>
            </a:r>
            <a:r>
              <a:rPr lang="en-US" dirty="0" smtClean="0"/>
              <a:t>to public </a:t>
            </a:r>
            <a:r>
              <a:rPr lang="en-US" dirty="0"/>
              <a:t>policy </a:t>
            </a:r>
            <a:r>
              <a:rPr lang="en-US" dirty="0" smtClean="0"/>
              <a:t>makers called nudge.</a:t>
            </a:r>
          </a:p>
          <a:p>
            <a:r>
              <a:rPr lang="en-US" dirty="0" smtClean="0"/>
              <a:t>By </a:t>
            </a:r>
            <a:r>
              <a:rPr lang="en-US" dirty="0"/>
              <a:t>changing people’s choice environment, citizens can be gently </a:t>
            </a:r>
            <a:r>
              <a:rPr lang="en-US" b="1" dirty="0" smtClean="0">
                <a:solidFill>
                  <a:schemeClr val="accent1"/>
                </a:solidFill>
              </a:rPr>
              <a:t>nudged</a:t>
            </a:r>
            <a:r>
              <a:rPr lang="en-US" dirty="0" smtClean="0"/>
              <a:t> </a:t>
            </a:r>
            <a:r>
              <a:rPr lang="en-US" dirty="0"/>
              <a:t>into acting in ways that are more beneficial to not only themselves but also to others. </a:t>
            </a:r>
            <a:endParaRPr lang="en-US" dirty="0" smtClean="0"/>
          </a:p>
          <a:p>
            <a:r>
              <a:rPr lang="en-US" dirty="0"/>
              <a:t>Nudge essentially assumes </a:t>
            </a:r>
            <a:r>
              <a:rPr lang="en-US" dirty="0" smtClean="0"/>
              <a:t>that </a:t>
            </a:r>
            <a:r>
              <a:rPr lang="en-US" dirty="0"/>
              <a:t>individuals are ‘imperfect’ and need assistance in making the right decisions</a:t>
            </a:r>
            <a:r>
              <a:rPr lang="en-US" dirty="0" smtClean="0"/>
              <a:t>.</a:t>
            </a:r>
          </a:p>
          <a:p>
            <a:r>
              <a:rPr lang="en-US" dirty="0"/>
              <a:t>idea of nudging shows it is possible to steer people towards better decisions by presenting choices in different ways </a:t>
            </a:r>
            <a:r>
              <a:rPr lang="en-US" dirty="0" smtClean="0"/>
              <a:t>and </a:t>
            </a:r>
            <a:r>
              <a:rPr lang="en-US" u="sng" dirty="0" smtClean="0"/>
              <a:t>without </a:t>
            </a:r>
            <a:r>
              <a:rPr lang="en-US" u="sng" dirty="0"/>
              <a:t>forbidding any </a:t>
            </a:r>
            <a:r>
              <a:rPr lang="en-US" u="sng" dirty="0" smtClean="0"/>
              <a:t>options</a:t>
            </a:r>
            <a:r>
              <a:rPr lang="en-US" dirty="0" smtClean="0"/>
              <a:t>.</a:t>
            </a:r>
          </a:p>
        </p:txBody>
      </p:sp>
    </p:spTree>
    <p:extLst>
      <p:ext uri="{BB962C8B-B14F-4D97-AF65-F5344CB8AC3E}">
        <p14:creationId xmlns:p14="http://schemas.microsoft.com/office/powerpoint/2010/main" val="3109357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pp_ceu">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Open Sans Semibold"/>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spp_ceu</Template>
  <TotalTime>2018</TotalTime>
  <Words>1815</Words>
  <Application>Microsoft Office PowerPoint</Application>
  <PresentationFormat>Custom</PresentationFormat>
  <Paragraphs>143</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spp_ceu</vt:lpstr>
      <vt:lpstr>Reforms in the Public Sector  Spring 2017</vt:lpstr>
      <vt:lpstr>PowerPoint Presentation</vt:lpstr>
      <vt:lpstr>Predictably irrational</vt:lpstr>
      <vt:lpstr>Behavior economics</vt:lpstr>
      <vt:lpstr>The effects of framing on decisions</vt:lpstr>
      <vt:lpstr>The effects of framing on decisions</vt:lpstr>
      <vt:lpstr>Risk aversion and framing of questions</vt:lpstr>
      <vt:lpstr>How old was Cristoforo Colombo? (each student replies one of two questions)</vt:lpstr>
      <vt:lpstr>Nudge (the design of a choice environment) </vt:lpstr>
      <vt:lpstr>Nudge units: a new tool in the policy toolbox</vt:lpstr>
      <vt:lpstr>Nudge – the critics</vt:lpstr>
      <vt:lpstr>PowerPoint Presentation</vt:lpstr>
      <vt:lpstr>Piano stairs</vt:lpstr>
      <vt:lpstr>Default rules often have a large effect on social outcomes.</vt:lpstr>
      <vt:lpstr>Personalized default rules</vt:lpstr>
      <vt:lpstr>Simplification</vt:lpstr>
      <vt:lpstr>Plate, not pyramid. (straightforward guidance)</vt:lpstr>
      <vt:lpstr>Procrastination</vt:lpstr>
      <vt:lpstr>Social influences</vt:lpstr>
      <vt:lpstr>How to ask for a donation?</vt:lpstr>
      <vt:lpstr>Principle of reciprocity</vt:lpstr>
      <vt:lpstr>Social norm</vt:lpstr>
      <vt:lpstr>Loss aversion</vt:lpstr>
      <vt:lpstr>Changed banner:</vt:lpstr>
      <vt:lpstr>Default choices increase organ donation</vt:lpstr>
      <vt:lpstr>The position of food on a restaurant menu</vt:lpstr>
      <vt:lpstr>Incentives for loan repayment (Uganda)</vt:lpstr>
      <vt:lpstr>Tax compliance with social normative letters</vt:lpstr>
    </vt:vector>
  </TitlesOfParts>
  <Company>CEU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CEU</dc:creator>
  <cp:lastModifiedBy>Guzi Martin</cp:lastModifiedBy>
  <cp:revision>232</cp:revision>
  <dcterms:created xsi:type="dcterms:W3CDTF">2011-11-04T13:39:35Z</dcterms:created>
  <dcterms:modified xsi:type="dcterms:W3CDTF">2017-04-11T13:04:10Z</dcterms:modified>
</cp:coreProperties>
</file>