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37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8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42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00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95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822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18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73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9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5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4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BE4A8-E13A-4102-8FE9-0A79CB0B959C}" type="datetimeFigureOut">
              <a:rPr lang="cs-CZ" smtClean="0"/>
              <a:t>9.5.2017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D1A7-FE05-480C-B6BE-8DC82199F2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19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file/27043/download/" TargetMode="External"/><Relationship Id="rId2" Type="http://schemas.openxmlformats.org/officeDocument/2006/relationships/hyperlink" Target="http://www.msmt.cz/areas-of-work/skolstvi-v-cr/educational-syste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Education Policy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73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Education Policy of the  Czech Republic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Educational </a:t>
            </a:r>
            <a:r>
              <a:rPr lang="en-US" dirty="0" err="1" smtClean="0"/>
              <a:t>Programmes</a:t>
            </a:r>
            <a:endParaRPr lang="en-US" dirty="0" smtClean="0"/>
          </a:p>
          <a:p>
            <a:r>
              <a:rPr lang="en-US" dirty="0" smtClean="0"/>
              <a:t>Bologna process</a:t>
            </a:r>
            <a:r>
              <a:rPr lang="cs-CZ" dirty="0" smtClean="0"/>
              <a:t> (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area) - </a:t>
            </a:r>
            <a:r>
              <a:rPr lang="en-US" b="1" dirty="0"/>
              <a:t>European Credit Transfer and Accumulation System</a:t>
            </a:r>
            <a:r>
              <a:rPr lang="en-US" dirty="0"/>
              <a:t> (</a:t>
            </a:r>
            <a:r>
              <a:rPr lang="en-US" b="1" dirty="0"/>
              <a:t>ECTS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Strategy of Lifelong Learning</a:t>
            </a:r>
          </a:p>
          <a:p>
            <a:r>
              <a:rPr lang="en-US" dirty="0" smtClean="0"/>
              <a:t>National qualification framework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6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reforms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Improving the quality and availability of pre-school education (nursery school) - </a:t>
            </a:r>
            <a:r>
              <a:rPr lang="en-US" dirty="0" smtClean="0">
                <a:solidFill>
                  <a:srgbClr val="FF0000"/>
                </a:solidFill>
              </a:rPr>
              <a:t>why, what and how?</a:t>
            </a:r>
          </a:p>
          <a:p>
            <a:r>
              <a:rPr lang="en-US" dirty="0" smtClean="0"/>
              <a:t>Systematic improvements in the quality of education and reform of education system (basic and secondary schools) – </a:t>
            </a:r>
            <a:r>
              <a:rPr lang="en-US" dirty="0" smtClean="0">
                <a:solidFill>
                  <a:srgbClr val="FF0000"/>
                </a:solidFill>
              </a:rPr>
              <a:t>why, what and how?</a:t>
            </a:r>
          </a:p>
          <a:p>
            <a:r>
              <a:rPr lang="en-US" dirty="0" smtClean="0"/>
              <a:t>Higher education reform – discussion about fees, standards, curricula </a:t>
            </a:r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3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Problems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demographic situation x number of schools</a:t>
            </a:r>
          </a:p>
          <a:p>
            <a:r>
              <a:rPr lang="en-US" dirty="0" smtClean="0"/>
              <a:t>private x state schools (fees)</a:t>
            </a:r>
          </a:p>
          <a:p>
            <a:r>
              <a:rPr lang="en-US" dirty="0" smtClean="0"/>
              <a:t>curricula (theory x practice)</a:t>
            </a:r>
          </a:p>
          <a:p>
            <a:r>
              <a:rPr lang="en-US" dirty="0" smtClean="0"/>
              <a:t>„state“ school graduating exam</a:t>
            </a:r>
          </a:p>
          <a:p>
            <a:r>
              <a:rPr lang="en-US" dirty="0" smtClean="0"/>
              <a:t>quality in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Education System of the Czech Republic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http://www.msmt.cz/areas-of-work/skolstvi-v-cr/educational-system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Short version: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http://www.msmt.cz/file/27043/download/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3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Historical milestones for Czech Education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1348 – Charles IV established a university in Prague – first institution of higher education north of the Alps</a:t>
            </a:r>
          </a:p>
          <a:p>
            <a:r>
              <a:rPr lang="en-US" dirty="0" smtClean="0"/>
              <a:t>1592 – John Amos Comenius – often considered the founder of modern education – was born in </a:t>
            </a:r>
            <a:r>
              <a:rPr lang="en-US" dirty="0" err="1" smtClean="0"/>
              <a:t>Moravi</a:t>
            </a:r>
            <a:r>
              <a:rPr lang="cs-CZ" dirty="0" smtClean="0"/>
              <a:t>a</a:t>
            </a:r>
            <a:endParaRPr lang="en-US" dirty="0" smtClean="0"/>
          </a:p>
          <a:p>
            <a:r>
              <a:rPr lang="en-US" dirty="0" smtClean="0"/>
              <a:t>1774 – Empress Maria Theresa introduced mandatory primary education in the Habsburg Monarchy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7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1101" y="-19625"/>
            <a:ext cx="4575662" cy="66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618559" y="6502417"/>
            <a:ext cx="5152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Source: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Education</a:t>
            </a:r>
            <a:r>
              <a:rPr lang="cs-CZ" i="1" dirty="0" smtClean="0"/>
              <a:t> </a:t>
            </a:r>
            <a:r>
              <a:rPr lang="cs-CZ" i="1" dirty="0" err="1" smtClean="0"/>
              <a:t>System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Czech Republic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833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Facts about Education in the Czech Republic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Compulsory education</a:t>
            </a:r>
          </a:p>
          <a:p>
            <a:pPr>
              <a:buFontTx/>
              <a:buChar char="-"/>
            </a:pPr>
            <a:r>
              <a:rPr lang="en-US" dirty="0" smtClean="0"/>
              <a:t>for all children at the age from 6 to 15 years</a:t>
            </a:r>
          </a:p>
          <a:p>
            <a:pPr>
              <a:buFontTx/>
              <a:buChar char="-"/>
            </a:pPr>
            <a:r>
              <a:rPr lang="cs-CZ" dirty="0"/>
              <a:t>i</a:t>
            </a:r>
            <a:r>
              <a:rPr lang="en-US" dirty="0" smtClean="0"/>
              <a:t>n 2010 the number of children of compulsory school age was 834</a:t>
            </a:r>
            <a:r>
              <a:rPr lang="cs-CZ" dirty="0" smtClean="0"/>
              <a:t> 000</a:t>
            </a:r>
            <a:r>
              <a:rPr lang="en-US" dirty="0" smtClean="0"/>
              <a:t>, i.e. 7 % of population</a:t>
            </a:r>
          </a:p>
          <a:p>
            <a:pPr>
              <a:buFontTx/>
              <a:buChar char="-"/>
            </a:pPr>
            <a:r>
              <a:rPr lang="cs-CZ" dirty="0" smtClean="0"/>
              <a:t>t</a:t>
            </a:r>
            <a:r>
              <a:rPr lang="en-US" dirty="0" smtClean="0"/>
              <a:t>he official language of instruction is Czech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en-US" dirty="0" err="1" smtClean="0"/>
              <a:t>nly</a:t>
            </a:r>
            <a:r>
              <a:rPr lang="en-US" dirty="0" smtClean="0"/>
              <a:t> the Polish minority has its own school teaching in Polish</a:t>
            </a:r>
          </a:p>
          <a:p>
            <a:pPr>
              <a:buFontTx/>
              <a:buChar char="-"/>
            </a:pPr>
            <a:endParaRPr lang="en-US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050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200800" cy="5382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907704" y="6317751"/>
            <a:ext cx="5152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Source: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Education</a:t>
            </a:r>
            <a:r>
              <a:rPr lang="cs-CZ" i="1" dirty="0" smtClean="0"/>
              <a:t> </a:t>
            </a:r>
            <a:r>
              <a:rPr lang="cs-CZ" i="1" dirty="0" err="1" smtClean="0"/>
              <a:t>System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Czech Republic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5090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and Responsibilities within the System of Education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Ministry of Education, Youth and Sports </a:t>
            </a:r>
          </a:p>
          <a:p>
            <a:pPr marL="0" indent="0">
              <a:buNone/>
            </a:pPr>
            <a:r>
              <a:rPr lang="en-US" dirty="0" smtClean="0"/>
              <a:t>– is primarily responsible for the conception, state and development of the education system;</a:t>
            </a:r>
          </a:p>
          <a:p>
            <a:pPr marL="0" indent="0">
              <a:buNone/>
            </a:pPr>
            <a:r>
              <a:rPr lang="en-US" dirty="0" smtClean="0"/>
              <a:t>- content of education, state financing policy in education, school register, training of teacher</a:t>
            </a:r>
            <a:r>
              <a:rPr lang="cs-CZ" dirty="0" smtClean="0"/>
              <a:t>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municipalities are responsible for ensuring conditions for the compulsory attendance, thus they establish and administer </a:t>
            </a:r>
            <a:r>
              <a:rPr lang="en-US" b="1" dirty="0" smtClean="0"/>
              <a:t>basic schools. </a:t>
            </a:r>
            <a:r>
              <a:rPr lang="en-US" dirty="0" smtClean="0"/>
              <a:t>Usually, they are also organizing bodies of </a:t>
            </a:r>
            <a:r>
              <a:rPr lang="en-US" b="1" dirty="0" smtClean="0"/>
              <a:t>nursery schools </a:t>
            </a:r>
            <a:r>
              <a:rPr lang="en-US" dirty="0" smtClean="0"/>
              <a:t>which are not compulsory</a:t>
            </a:r>
            <a:r>
              <a:rPr lang="cs-CZ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4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Two main:</a:t>
            </a:r>
          </a:p>
          <a:p>
            <a:r>
              <a:rPr lang="en-US" dirty="0" smtClean="0"/>
              <a:t>Education Act on Pre-primary, Basic, Secondary and Tertiary Professional Education (No. 472/2011)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Higher Education Act </a:t>
            </a:r>
            <a:r>
              <a:rPr lang="en-US" dirty="0" smtClean="0"/>
              <a:t>(No. 111/1998)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Others (e.g. – The act on Providing Subsidies to Private Schools and Pre-school and School Establishments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Advisory and consultative bodies</a:t>
            </a:r>
            <a:r>
              <a:rPr lang="cs-CZ" dirty="0" smtClean="0"/>
              <a:t> in </a:t>
            </a:r>
            <a:r>
              <a:rPr lang="cs-CZ" dirty="0" err="1" smtClean="0"/>
              <a:t>education</a:t>
            </a:r>
            <a:r>
              <a:rPr lang="cs-CZ" dirty="0" smtClean="0"/>
              <a:t> area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Council of Economic and Social Agreement (tripartite: government, employers – unions)</a:t>
            </a:r>
          </a:p>
          <a:p>
            <a:r>
              <a:rPr lang="en-US" dirty="0" smtClean="0"/>
              <a:t>The Czech School Inspectorate</a:t>
            </a:r>
          </a:p>
          <a:p>
            <a:r>
              <a:rPr lang="en-US" dirty="0" smtClean="0"/>
              <a:t>The National Institute of Education</a:t>
            </a:r>
          </a:p>
          <a:p>
            <a:r>
              <a:rPr lang="en-US" dirty="0" smtClean="0"/>
              <a:t>The Centre for Evaluation of Educational Achievements</a:t>
            </a:r>
          </a:p>
          <a:p>
            <a:r>
              <a:rPr lang="en-US" dirty="0" smtClean="0"/>
              <a:t>The National Institute for Further Education</a:t>
            </a:r>
          </a:p>
          <a:p>
            <a:r>
              <a:rPr lang="en-US" dirty="0" smtClean="0"/>
              <a:t>Centre for Higher Education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7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461</Words>
  <Application>Microsoft Office PowerPoint</Application>
  <PresentationFormat>Předvádění na obrazovce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Education Policy</vt:lpstr>
      <vt:lpstr>Sources</vt:lpstr>
      <vt:lpstr>Historical milestones for Czech Education</vt:lpstr>
      <vt:lpstr>Prezentace aplikace PowerPoint</vt:lpstr>
      <vt:lpstr>Key Facts about Education in the Czech Republic</vt:lpstr>
      <vt:lpstr>Prezentace aplikace PowerPoint</vt:lpstr>
      <vt:lpstr>Structure and Responsibilities within the System of Education</vt:lpstr>
      <vt:lpstr>Legislation</vt:lpstr>
      <vt:lpstr>Advisory and consultative bodies in education area</vt:lpstr>
      <vt:lpstr>Education Policy of the  Czech Republic</vt:lpstr>
      <vt:lpstr>Ongoing reforms</vt:lpstr>
      <vt:lpstr>Main 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Education System of the Czech Republic</dc:title>
  <dc:creator>Bakos Eduard</dc:creator>
  <cp:lastModifiedBy>Bakos Eduard</cp:lastModifiedBy>
  <cp:revision>18</cp:revision>
  <dcterms:created xsi:type="dcterms:W3CDTF">2013-11-19T16:31:02Z</dcterms:created>
  <dcterms:modified xsi:type="dcterms:W3CDTF">2017-05-09T10:37:08Z</dcterms:modified>
</cp:coreProperties>
</file>