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256" r:id="rId2"/>
    <p:sldId id="257" r:id="rId3"/>
    <p:sldId id="258" r:id="rId4"/>
    <p:sldId id="259" r:id="rId5"/>
    <p:sldId id="261"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Lst>
  <p:sldSz cx="9144000" cy="6858000" type="screen4x3"/>
  <p:notesSz cx="6662738" cy="9926638"/>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Bez stylu, mřížka tabulky">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3414" autoAdjust="0"/>
  </p:normalViewPr>
  <p:slideViewPr>
    <p:cSldViewPr>
      <p:cViewPr>
        <p:scale>
          <a:sx n="86" d="100"/>
          <a:sy n="86" d="100"/>
        </p:scale>
        <p:origin x="-2250" y="-4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887663"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773488" y="0"/>
            <a:ext cx="2887662" cy="496888"/>
          </a:xfrm>
          <a:prstGeom prst="rect">
            <a:avLst/>
          </a:prstGeom>
        </p:spPr>
        <p:txBody>
          <a:bodyPr vert="horz" lIns="91440" tIns="45720" rIns="91440" bIns="45720" rtlCol="0"/>
          <a:lstStyle>
            <a:lvl1pPr algn="r">
              <a:defRPr sz="1200"/>
            </a:lvl1pPr>
          </a:lstStyle>
          <a:p>
            <a:fld id="{4242F613-0FED-4C6A-8A07-D229DBD2FA2F}" type="datetimeFigureOut">
              <a:rPr lang="cs-CZ" smtClean="0"/>
              <a:t>22.2.2017</a:t>
            </a:fld>
            <a:endParaRPr lang="cs-CZ"/>
          </a:p>
        </p:txBody>
      </p:sp>
      <p:sp>
        <p:nvSpPr>
          <p:cNvPr id="4" name="Zástupný symbol pro zápatí 3"/>
          <p:cNvSpPr>
            <a:spLocks noGrp="1"/>
          </p:cNvSpPr>
          <p:nvPr>
            <p:ph type="ftr" sz="quarter" idx="2"/>
          </p:nvPr>
        </p:nvSpPr>
        <p:spPr>
          <a:xfrm>
            <a:off x="0" y="9428163"/>
            <a:ext cx="2887663" cy="496887"/>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773488" y="9428163"/>
            <a:ext cx="2887662" cy="496887"/>
          </a:xfrm>
          <a:prstGeom prst="rect">
            <a:avLst/>
          </a:prstGeom>
        </p:spPr>
        <p:txBody>
          <a:bodyPr vert="horz" lIns="91440" tIns="45720" rIns="91440" bIns="45720" rtlCol="0" anchor="b"/>
          <a:lstStyle>
            <a:lvl1pPr algn="r">
              <a:defRPr sz="1200"/>
            </a:lvl1pPr>
          </a:lstStyle>
          <a:p>
            <a:fld id="{4B493390-D590-47E2-B1D8-F7F1584675DB}" type="slidenum">
              <a:rPr lang="cs-CZ" smtClean="0"/>
              <a:t>‹#›</a:t>
            </a:fld>
            <a:endParaRPr lang="cs-CZ"/>
          </a:p>
        </p:txBody>
      </p:sp>
    </p:spTree>
    <p:extLst>
      <p:ext uri="{BB962C8B-B14F-4D97-AF65-F5344CB8AC3E}">
        <p14:creationId xmlns:p14="http://schemas.microsoft.com/office/powerpoint/2010/main" val="7944605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7186" cy="496332"/>
          </a:xfrm>
          <a:prstGeom prst="rect">
            <a:avLst/>
          </a:prstGeom>
        </p:spPr>
        <p:txBody>
          <a:bodyPr vert="horz" lIns="91440" tIns="45720" rIns="91440" bIns="45720" rtlCol="0"/>
          <a:lstStyle>
            <a:lvl1pPr algn="l">
              <a:defRPr sz="1200"/>
            </a:lvl1pPr>
          </a:lstStyle>
          <a:p>
            <a:endParaRPr lang="sk-SK"/>
          </a:p>
        </p:txBody>
      </p:sp>
      <p:sp>
        <p:nvSpPr>
          <p:cNvPr id="3" name="Date Placeholder 2"/>
          <p:cNvSpPr>
            <a:spLocks noGrp="1"/>
          </p:cNvSpPr>
          <p:nvPr>
            <p:ph type="dt" idx="1"/>
          </p:nvPr>
        </p:nvSpPr>
        <p:spPr>
          <a:xfrm>
            <a:off x="3774010" y="0"/>
            <a:ext cx="2887186" cy="496332"/>
          </a:xfrm>
          <a:prstGeom prst="rect">
            <a:avLst/>
          </a:prstGeom>
        </p:spPr>
        <p:txBody>
          <a:bodyPr vert="horz" lIns="91440" tIns="45720" rIns="91440" bIns="45720" rtlCol="0"/>
          <a:lstStyle>
            <a:lvl1pPr algn="r">
              <a:defRPr sz="1200"/>
            </a:lvl1pPr>
          </a:lstStyle>
          <a:p>
            <a:fld id="{47DDB1EE-CEE1-432A-ADBA-D8ABF8DFEED8}" type="datetimeFigureOut">
              <a:rPr lang="sk-SK" smtClean="0"/>
              <a:t>22. 2. 2017</a:t>
            </a:fld>
            <a:endParaRPr lang="sk-SK"/>
          </a:p>
        </p:txBody>
      </p:sp>
      <p:sp>
        <p:nvSpPr>
          <p:cNvPr id="4" name="Slide Image Placeholder 3"/>
          <p:cNvSpPr>
            <a:spLocks noGrp="1" noRot="1" noChangeAspect="1"/>
          </p:cNvSpPr>
          <p:nvPr>
            <p:ph type="sldImg" idx="2"/>
          </p:nvPr>
        </p:nvSpPr>
        <p:spPr>
          <a:xfrm>
            <a:off x="850900" y="744538"/>
            <a:ext cx="4962525" cy="3722687"/>
          </a:xfrm>
          <a:prstGeom prst="rect">
            <a:avLst/>
          </a:prstGeom>
          <a:noFill/>
          <a:ln w="12700">
            <a:solidFill>
              <a:prstClr val="black"/>
            </a:solidFill>
          </a:ln>
        </p:spPr>
        <p:txBody>
          <a:bodyPr vert="horz" lIns="91440" tIns="45720" rIns="91440" bIns="45720" rtlCol="0" anchor="ctr"/>
          <a:lstStyle/>
          <a:p>
            <a:endParaRPr lang="sk-SK"/>
          </a:p>
        </p:txBody>
      </p:sp>
      <p:sp>
        <p:nvSpPr>
          <p:cNvPr id="5" name="Notes Placeholder 4"/>
          <p:cNvSpPr>
            <a:spLocks noGrp="1"/>
          </p:cNvSpPr>
          <p:nvPr>
            <p:ph type="body" sz="quarter" idx="3"/>
          </p:nvPr>
        </p:nvSpPr>
        <p:spPr>
          <a:xfrm>
            <a:off x="666274" y="4715153"/>
            <a:ext cx="533019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k-SK"/>
          </a:p>
        </p:txBody>
      </p:sp>
      <p:sp>
        <p:nvSpPr>
          <p:cNvPr id="6" name="Footer Placeholder 5"/>
          <p:cNvSpPr>
            <a:spLocks noGrp="1"/>
          </p:cNvSpPr>
          <p:nvPr>
            <p:ph type="ftr" sz="quarter" idx="4"/>
          </p:nvPr>
        </p:nvSpPr>
        <p:spPr>
          <a:xfrm>
            <a:off x="0" y="9428583"/>
            <a:ext cx="2887186" cy="496332"/>
          </a:xfrm>
          <a:prstGeom prst="rect">
            <a:avLst/>
          </a:prstGeom>
        </p:spPr>
        <p:txBody>
          <a:bodyPr vert="horz" lIns="91440" tIns="45720" rIns="91440" bIns="45720" rtlCol="0" anchor="b"/>
          <a:lstStyle>
            <a:lvl1pPr algn="l">
              <a:defRPr sz="1200"/>
            </a:lvl1pPr>
          </a:lstStyle>
          <a:p>
            <a:endParaRPr lang="sk-SK"/>
          </a:p>
        </p:txBody>
      </p:sp>
      <p:sp>
        <p:nvSpPr>
          <p:cNvPr id="7" name="Slide Number Placeholder 6"/>
          <p:cNvSpPr>
            <a:spLocks noGrp="1"/>
          </p:cNvSpPr>
          <p:nvPr>
            <p:ph type="sldNum" sz="quarter" idx="5"/>
          </p:nvPr>
        </p:nvSpPr>
        <p:spPr>
          <a:xfrm>
            <a:off x="3774010" y="9428583"/>
            <a:ext cx="2887186" cy="496332"/>
          </a:xfrm>
          <a:prstGeom prst="rect">
            <a:avLst/>
          </a:prstGeom>
        </p:spPr>
        <p:txBody>
          <a:bodyPr vert="horz" lIns="91440" tIns="45720" rIns="91440" bIns="45720" rtlCol="0" anchor="b"/>
          <a:lstStyle>
            <a:lvl1pPr algn="r">
              <a:defRPr sz="1200"/>
            </a:lvl1pPr>
          </a:lstStyle>
          <a:p>
            <a:fld id="{82E520A5-EE13-40E9-B610-8D57F68329A8}" type="slidenum">
              <a:rPr lang="sk-SK" smtClean="0"/>
              <a:t>‹#›</a:t>
            </a:fld>
            <a:endParaRPr lang="sk-SK"/>
          </a:p>
        </p:txBody>
      </p:sp>
    </p:spTree>
    <p:extLst>
      <p:ext uri="{BB962C8B-B14F-4D97-AF65-F5344CB8AC3E}">
        <p14:creationId xmlns:p14="http://schemas.microsoft.com/office/powerpoint/2010/main" val="19892023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en.wikipedia.org/wiki/Czechoslovakia"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i="0" kern="1200" dirty="0" smtClean="0">
                <a:solidFill>
                  <a:schemeClr val="tx1"/>
                </a:solidFill>
                <a:effectLst/>
                <a:latin typeface="+mn-lt"/>
                <a:ea typeface="+mn-ea"/>
                <a:cs typeface="+mn-cs"/>
              </a:rPr>
              <a:t>Following the defeat of the Austro-Hungarian Empire in the First World War, the Czechs and Slovaks declared independence in 1918 and </a:t>
            </a:r>
            <a:r>
              <a:rPr lang="en-US" sz="1200" b="0" i="0" u="sng" kern="1200" dirty="0" smtClean="0">
                <a:solidFill>
                  <a:schemeClr val="tx1"/>
                </a:solidFill>
                <a:effectLst/>
                <a:latin typeface="+mn-lt"/>
                <a:ea typeface="+mn-ea"/>
                <a:cs typeface="+mn-cs"/>
                <a:hlinkClick r:id="rId3"/>
              </a:rPr>
              <a:t>Czechoslovakia</a:t>
            </a:r>
            <a:r>
              <a:rPr lang="en-US" sz="1200" b="0" i="0" kern="1200" dirty="0" smtClean="0">
                <a:solidFill>
                  <a:schemeClr val="tx1"/>
                </a:solidFill>
                <a:effectLst/>
                <a:latin typeface="+mn-lt"/>
                <a:ea typeface="+mn-ea"/>
                <a:cs typeface="+mn-cs"/>
              </a:rPr>
              <a:t> was established as a sovereign country. During the 1920s and 1930s, Czechoslovakia ranked among the ten most developed countries in the world. </a:t>
            </a:r>
            <a:br>
              <a:rPr lang="en-US" sz="1200" b="0" i="0" kern="1200" dirty="0" smtClean="0">
                <a:solidFill>
                  <a:schemeClr val="tx1"/>
                </a:solidFill>
                <a:effectLst/>
                <a:latin typeface="+mn-lt"/>
                <a:ea typeface="+mn-ea"/>
                <a:cs typeface="+mn-cs"/>
              </a:rPr>
            </a:br>
            <a:r>
              <a:rPr lang="en-GB" sz="1200" kern="1200" dirty="0" smtClean="0">
                <a:solidFill>
                  <a:schemeClr val="tx1"/>
                </a:solidFill>
                <a:effectLst/>
                <a:latin typeface="+mn-lt"/>
                <a:ea typeface="+mn-ea"/>
                <a:cs typeface="+mn-cs"/>
              </a:rPr>
              <a:t>The two parts of the newly established state differed in a number of aspects, including the degree of industrialization, urbanization, education and literacy (Slovakia being the less-developed part) and religiosity (Slovakia being the more conservative and religious part). Within pre-war and post-war Czechoslovakia the two parts converged in many aspects, whether as a consequence of deliberate policies or as a by-product of mingling populations and coexistence under one roof.</a:t>
            </a:r>
            <a:r>
              <a:rPr lang="sk-SK" dirty="0" smtClean="0">
                <a:effectLst/>
              </a:rPr>
              <a:t> </a:t>
            </a:r>
            <a:r>
              <a:rPr lang="sk-SK" sz="1200" kern="1200" dirty="0" err="1" smtClean="0">
                <a:solidFill>
                  <a:schemeClr val="tx1"/>
                </a:solidFill>
                <a:effectLst/>
                <a:latin typeface="+mn-lt"/>
                <a:ea typeface="+mn-ea"/>
                <a:cs typeface="+mn-cs"/>
              </a:rPr>
              <a:t>Carpathian</a:t>
            </a:r>
            <a:r>
              <a:rPr lang="sk-SK" sz="1200" kern="1200" dirty="0" smtClean="0">
                <a:solidFill>
                  <a:schemeClr val="tx1"/>
                </a:solidFill>
                <a:effectLst/>
                <a:latin typeface="+mn-lt"/>
                <a:ea typeface="+mn-ea"/>
                <a:cs typeface="+mn-cs"/>
              </a:rPr>
              <a:t> </a:t>
            </a:r>
            <a:r>
              <a:rPr lang="sk-SK" sz="1200" kern="1200" dirty="0" err="1" smtClean="0">
                <a:solidFill>
                  <a:schemeClr val="tx1"/>
                </a:solidFill>
                <a:effectLst/>
                <a:latin typeface="+mn-lt"/>
                <a:ea typeface="+mn-ea"/>
                <a:cs typeface="+mn-cs"/>
              </a:rPr>
              <a:t>Ruthenia</a:t>
            </a:r>
            <a:r>
              <a:rPr lang="sk-SK" sz="1200" kern="1200" dirty="0" smtClean="0">
                <a:solidFill>
                  <a:schemeClr val="tx1"/>
                </a:solidFill>
                <a:effectLst/>
                <a:latin typeface="+mn-lt"/>
                <a:ea typeface="+mn-ea"/>
                <a:cs typeface="+mn-cs"/>
              </a:rPr>
              <a:t> </a:t>
            </a:r>
            <a:r>
              <a:rPr lang="sk-SK" sz="1200" kern="1200" dirty="0" err="1" smtClean="0">
                <a:solidFill>
                  <a:schemeClr val="tx1"/>
                </a:solidFill>
                <a:effectLst/>
                <a:latin typeface="+mn-lt"/>
                <a:ea typeface="+mn-ea"/>
                <a:cs typeface="+mn-cs"/>
              </a:rPr>
              <a:t>was</a:t>
            </a:r>
            <a:r>
              <a:rPr lang="sk-SK" sz="1200" kern="1200" dirty="0" smtClean="0">
                <a:solidFill>
                  <a:schemeClr val="tx1"/>
                </a:solidFill>
                <a:effectLst/>
                <a:latin typeface="+mn-lt"/>
                <a:ea typeface="+mn-ea"/>
                <a:cs typeface="+mn-cs"/>
              </a:rPr>
              <a:t> </a:t>
            </a:r>
            <a:r>
              <a:rPr lang="sk-SK" sz="1200" kern="1200" dirty="0" err="1" smtClean="0">
                <a:solidFill>
                  <a:schemeClr val="tx1"/>
                </a:solidFill>
                <a:effectLst/>
                <a:latin typeface="+mn-lt"/>
                <a:ea typeface="+mn-ea"/>
                <a:cs typeface="+mn-cs"/>
              </a:rPr>
              <a:t>the</a:t>
            </a:r>
            <a:r>
              <a:rPr lang="sk-SK" sz="1200" kern="1200" dirty="0" smtClean="0">
                <a:solidFill>
                  <a:schemeClr val="tx1"/>
                </a:solidFill>
                <a:effectLst/>
                <a:latin typeface="+mn-lt"/>
                <a:ea typeface="+mn-ea"/>
                <a:cs typeface="+mn-cs"/>
              </a:rPr>
              <a:t> </a:t>
            </a:r>
            <a:r>
              <a:rPr lang="sk-SK" sz="1200" kern="1200" dirty="0" err="1" smtClean="0">
                <a:solidFill>
                  <a:schemeClr val="tx1"/>
                </a:solidFill>
                <a:effectLst/>
                <a:latin typeface="+mn-lt"/>
                <a:ea typeface="+mn-ea"/>
                <a:cs typeface="+mn-cs"/>
              </a:rPr>
              <a:t>eastern-most</a:t>
            </a:r>
            <a:r>
              <a:rPr lang="sk-SK" sz="1200" kern="1200" dirty="0" smtClean="0">
                <a:solidFill>
                  <a:schemeClr val="tx1"/>
                </a:solidFill>
                <a:effectLst/>
                <a:latin typeface="+mn-lt"/>
                <a:ea typeface="+mn-ea"/>
                <a:cs typeface="+mn-cs"/>
              </a:rPr>
              <a:t> part </a:t>
            </a:r>
            <a:r>
              <a:rPr lang="sk-SK" sz="1200" kern="1200" dirty="0" err="1" smtClean="0">
                <a:solidFill>
                  <a:schemeClr val="tx1"/>
                </a:solidFill>
                <a:effectLst/>
                <a:latin typeface="+mn-lt"/>
                <a:ea typeface="+mn-ea"/>
                <a:cs typeface="+mn-cs"/>
              </a:rPr>
              <a:t>of</a:t>
            </a:r>
            <a:r>
              <a:rPr lang="sk-SK" sz="1200" kern="1200" dirty="0" smtClean="0">
                <a:solidFill>
                  <a:schemeClr val="tx1"/>
                </a:solidFill>
                <a:effectLst/>
                <a:latin typeface="+mn-lt"/>
                <a:ea typeface="+mn-ea"/>
                <a:cs typeface="+mn-cs"/>
              </a:rPr>
              <a:t> </a:t>
            </a:r>
            <a:r>
              <a:rPr lang="sk-SK" sz="1200" kern="1200" dirty="0" err="1" smtClean="0">
                <a:solidFill>
                  <a:schemeClr val="tx1"/>
                </a:solidFill>
                <a:effectLst/>
                <a:latin typeface="+mn-lt"/>
                <a:ea typeface="+mn-ea"/>
                <a:cs typeface="+mn-cs"/>
              </a:rPr>
              <a:t>Czechoslovakia</a:t>
            </a:r>
            <a:r>
              <a:rPr lang="sk-SK" sz="1200" kern="1200" dirty="0" smtClean="0">
                <a:solidFill>
                  <a:schemeClr val="tx1"/>
                </a:solidFill>
                <a:effectLst/>
                <a:latin typeface="+mn-lt"/>
                <a:ea typeface="+mn-ea"/>
                <a:cs typeface="+mn-cs"/>
              </a:rPr>
              <a:t> </a:t>
            </a:r>
            <a:r>
              <a:rPr lang="sk-SK" sz="1200" kern="1200" dirty="0" err="1" smtClean="0">
                <a:solidFill>
                  <a:schemeClr val="tx1"/>
                </a:solidFill>
                <a:effectLst/>
                <a:latin typeface="+mn-lt"/>
                <a:ea typeface="+mn-ea"/>
                <a:cs typeface="+mn-cs"/>
              </a:rPr>
              <a:t>that</a:t>
            </a:r>
            <a:r>
              <a:rPr lang="sk-SK" sz="1200" kern="1200" dirty="0" smtClean="0">
                <a:solidFill>
                  <a:schemeClr val="tx1"/>
                </a:solidFill>
                <a:effectLst/>
                <a:latin typeface="+mn-lt"/>
                <a:ea typeface="+mn-ea"/>
                <a:cs typeface="+mn-cs"/>
              </a:rPr>
              <a:t> </a:t>
            </a:r>
            <a:r>
              <a:rPr lang="sk-SK" sz="1200" kern="1200" dirty="0" err="1" smtClean="0">
                <a:solidFill>
                  <a:schemeClr val="tx1"/>
                </a:solidFill>
                <a:effectLst/>
                <a:latin typeface="+mn-lt"/>
                <a:ea typeface="+mn-ea"/>
                <a:cs typeface="+mn-cs"/>
              </a:rPr>
              <a:t>ceased</a:t>
            </a:r>
            <a:r>
              <a:rPr lang="sk-SK" sz="1200" kern="1200" dirty="0" smtClean="0">
                <a:solidFill>
                  <a:schemeClr val="tx1"/>
                </a:solidFill>
                <a:effectLst/>
                <a:latin typeface="+mn-lt"/>
                <a:ea typeface="+mn-ea"/>
                <a:cs typeface="+mn-cs"/>
              </a:rPr>
              <a:t> to </a:t>
            </a:r>
            <a:r>
              <a:rPr lang="sk-SK" sz="1200" kern="1200" dirty="0" err="1" smtClean="0">
                <a:solidFill>
                  <a:schemeClr val="tx1"/>
                </a:solidFill>
                <a:effectLst/>
                <a:latin typeface="+mn-lt"/>
                <a:ea typeface="+mn-ea"/>
                <a:cs typeface="+mn-cs"/>
              </a:rPr>
              <a:t>be</a:t>
            </a:r>
            <a:r>
              <a:rPr lang="sk-SK" sz="1200" kern="1200" dirty="0" smtClean="0">
                <a:solidFill>
                  <a:schemeClr val="tx1"/>
                </a:solidFill>
                <a:effectLst/>
                <a:latin typeface="+mn-lt"/>
                <a:ea typeface="+mn-ea"/>
                <a:cs typeface="+mn-cs"/>
              </a:rPr>
              <a:t> part </a:t>
            </a:r>
            <a:r>
              <a:rPr lang="sk-SK" sz="1200" kern="1200" dirty="0" err="1" smtClean="0">
                <a:solidFill>
                  <a:schemeClr val="tx1"/>
                </a:solidFill>
                <a:effectLst/>
                <a:latin typeface="+mn-lt"/>
                <a:ea typeface="+mn-ea"/>
                <a:cs typeface="+mn-cs"/>
              </a:rPr>
              <a:t>of</a:t>
            </a:r>
            <a:r>
              <a:rPr lang="sk-SK" sz="1200" kern="1200" dirty="0" smtClean="0">
                <a:solidFill>
                  <a:schemeClr val="tx1"/>
                </a:solidFill>
                <a:effectLst/>
                <a:latin typeface="+mn-lt"/>
                <a:ea typeface="+mn-ea"/>
                <a:cs typeface="+mn-cs"/>
              </a:rPr>
              <a:t> </a:t>
            </a:r>
            <a:r>
              <a:rPr lang="sk-SK" sz="1200" kern="1200" dirty="0" err="1" smtClean="0">
                <a:solidFill>
                  <a:schemeClr val="tx1"/>
                </a:solidFill>
                <a:effectLst/>
                <a:latin typeface="+mn-lt"/>
                <a:ea typeface="+mn-ea"/>
                <a:cs typeface="+mn-cs"/>
              </a:rPr>
              <a:t>Czechoslovakia</a:t>
            </a:r>
            <a:r>
              <a:rPr lang="sk-SK" sz="1200" kern="1200" dirty="0" smtClean="0">
                <a:solidFill>
                  <a:schemeClr val="tx1"/>
                </a:solidFill>
                <a:effectLst/>
                <a:latin typeface="+mn-lt"/>
                <a:ea typeface="+mn-ea"/>
                <a:cs typeface="+mn-cs"/>
              </a:rPr>
              <a:t> </a:t>
            </a:r>
            <a:r>
              <a:rPr lang="sk-SK" sz="1200" kern="1200" dirty="0" err="1" smtClean="0">
                <a:solidFill>
                  <a:schemeClr val="tx1"/>
                </a:solidFill>
                <a:effectLst/>
                <a:latin typeface="+mn-lt"/>
                <a:ea typeface="+mn-ea"/>
                <a:cs typeface="+mn-cs"/>
              </a:rPr>
              <a:t>as</a:t>
            </a:r>
            <a:r>
              <a:rPr lang="sk-SK" sz="1200" kern="1200" dirty="0" smtClean="0">
                <a:solidFill>
                  <a:schemeClr val="tx1"/>
                </a:solidFill>
                <a:effectLst/>
                <a:latin typeface="+mn-lt"/>
                <a:ea typeface="+mn-ea"/>
                <a:cs typeface="+mn-cs"/>
              </a:rPr>
              <a:t> a </a:t>
            </a:r>
            <a:r>
              <a:rPr lang="sk-SK" sz="1200" kern="1200" dirty="0" err="1" smtClean="0">
                <a:solidFill>
                  <a:schemeClr val="tx1"/>
                </a:solidFill>
                <a:effectLst/>
                <a:latin typeface="+mn-lt"/>
                <a:ea typeface="+mn-ea"/>
                <a:cs typeface="+mn-cs"/>
              </a:rPr>
              <a:t>consequence</a:t>
            </a:r>
            <a:r>
              <a:rPr lang="sk-SK" sz="1200" kern="1200" dirty="0" smtClean="0">
                <a:solidFill>
                  <a:schemeClr val="tx1"/>
                </a:solidFill>
                <a:effectLst/>
                <a:latin typeface="+mn-lt"/>
                <a:ea typeface="+mn-ea"/>
                <a:cs typeface="+mn-cs"/>
              </a:rPr>
              <a:t> </a:t>
            </a:r>
            <a:r>
              <a:rPr lang="sk-SK" sz="1200" kern="1200" dirty="0" err="1" smtClean="0">
                <a:solidFill>
                  <a:schemeClr val="tx1"/>
                </a:solidFill>
                <a:effectLst/>
                <a:latin typeface="+mn-lt"/>
                <a:ea typeface="+mn-ea"/>
                <a:cs typeface="+mn-cs"/>
              </a:rPr>
              <a:t>of</a:t>
            </a:r>
            <a:r>
              <a:rPr lang="sk-SK" sz="1200" kern="1200" dirty="0" smtClean="0">
                <a:solidFill>
                  <a:schemeClr val="tx1"/>
                </a:solidFill>
                <a:effectLst/>
                <a:latin typeface="+mn-lt"/>
                <a:ea typeface="+mn-ea"/>
                <a:cs typeface="+mn-cs"/>
              </a:rPr>
              <a:t> </a:t>
            </a:r>
            <a:r>
              <a:rPr lang="sk-SK" sz="1200" kern="1200" dirty="0" err="1" smtClean="0">
                <a:solidFill>
                  <a:schemeClr val="tx1"/>
                </a:solidFill>
                <a:effectLst/>
                <a:latin typeface="+mn-lt"/>
                <a:ea typeface="+mn-ea"/>
                <a:cs typeface="+mn-cs"/>
              </a:rPr>
              <a:t>World</a:t>
            </a:r>
            <a:r>
              <a:rPr lang="sk-SK" sz="1200" kern="1200" dirty="0" smtClean="0">
                <a:solidFill>
                  <a:schemeClr val="tx1"/>
                </a:solidFill>
                <a:effectLst/>
                <a:latin typeface="+mn-lt"/>
                <a:ea typeface="+mn-ea"/>
                <a:cs typeface="+mn-cs"/>
              </a:rPr>
              <a:t> </a:t>
            </a:r>
            <a:r>
              <a:rPr lang="sk-SK" sz="1200" kern="1200" dirty="0" err="1" smtClean="0">
                <a:solidFill>
                  <a:schemeClr val="tx1"/>
                </a:solidFill>
                <a:effectLst/>
                <a:latin typeface="+mn-lt"/>
                <a:ea typeface="+mn-ea"/>
                <a:cs typeface="+mn-cs"/>
              </a:rPr>
              <a:t>War</a:t>
            </a:r>
            <a:r>
              <a:rPr lang="sk-SK" sz="1200" kern="1200" dirty="0" smtClean="0">
                <a:solidFill>
                  <a:schemeClr val="tx1"/>
                </a:solidFill>
                <a:effectLst/>
                <a:latin typeface="+mn-lt"/>
                <a:ea typeface="+mn-ea"/>
                <a:cs typeface="+mn-cs"/>
              </a:rPr>
              <a:t> II.</a:t>
            </a: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After the Velvet Revolution deep economic, social and political reforms were implemented, leading to democratization and economic liberalization in Czechoslovakia. On January 1, 1993, the Velvet Divorce resulted in two successor states of Czechoslovakia – the Czech Republic and Slovakia. </a:t>
            </a:r>
            <a:endParaRPr lang="sk-SK" sz="1200" kern="1200" dirty="0" smtClean="0">
              <a:solidFill>
                <a:schemeClr val="tx1"/>
              </a:solidFill>
              <a:effectLst/>
              <a:latin typeface="+mn-lt"/>
              <a:ea typeface="+mn-ea"/>
              <a:cs typeface="+mn-cs"/>
            </a:endParaRPr>
          </a:p>
          <a:p>
            <a:endParaRPr lang="sk-SK" dirty="0"/>
          </a:p>
        </p:txBody>
      </p:sp>
      <p:sp>
        <p:nvSpPr>
          <p:cNvPr id="4" name="Slide Number Placeholder 3"/>
          <p:cNvSpPr>
            <a:spLocks noGrp="1"/>
          </p:cNvSpPr>
          <p:nvPr>
            <p:ph type="sldNum" sz="quarter" idx="10"/>
          </p:nvPr>
        </p:nvSpPr>
        <p:spPr/>
        <p:txBody>
          <a:bodyPr/>
          <a:lstStyle/>
          <a:p>
            <a:fld id="{82E520A5-EE13-40E9-B610-8D57F68329A8}" type="slidenum">
              <a:rPr lang="sk-SK" smtClean="0"/>
              <a:t>4</a:t>
            </a:fld>
            <a:endParaRPr lang="sk-SK"/>
          </a:p>
        </p:txBody>
      </p:sp>
    </p:spTree>
    <p:extLst>
      <p:ext uri="{BB962C8B-B14F-4D97-AF65-F5344CB8AC3E}">
        <p14:creationId xmlns:p14="http://schemas.microsoft.com/office/powerpoint/2010/main" val="3994715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sk-SK"/>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sk-SK"/>
          </a:p>
        </p:txBody>
      </p:sp>
      <p:sp>
        <p:nvSpPr>
          <p:cNvPr id="4" name="Date Placeholder 3"/>
          <p:cNvSpPr>
            <a:spLocks noGrp="1"/>
          </p:cNvSpPr>
          <p:nvPr>
            <p:ph type="dt" sz="half" idx="10"/>
          </p:nvPr>
        </p:nvSpPr>
        <p:spPr/>
        <p:txBody>
          <a:bodyPr/>
          <a:lstStyle/>
          <a:p>
            <a:fld id="{6D493B94-8151-4FF0-8F3B-277A9B1685F0}" type="datetimeFigureOut">
              <a:rPr lang="sk-SK" smtClean="0"/>
              <a:t>22. 2. 2017</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BE2438C4-6BC6-4762-9A62-ED82485FA115}" type="slidenum">
              <a:rPr lang="sk-SK" smtClean="0"/>
              <a:t>‹#›</a:t>
            </a:fld>
            <a:endParaRPr lang="sk-SK"/>
          </a:p>
        </p:txBody>
      </p:sp>
    </p:spTree>
    <p:extLst>
      <p:ext uri="{BB962C8B-B14F-4D97-AF65-F5344CB8AC3E}">
        <p14:creationId xmlns:p14="http://schemas.microsoft.com/office/powerpoint/2010/main" val="7608258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k-SK"/>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k-SK"/>
          </a:p>
        </p:txBody>
      </p:sp>
      <p:sp>
        <p:nvSpPr>
          <p:cNvPr id="4" name="Date Placeholder 3"/>
          <p:cNvSpPr>
            <a:spLocks noGrp="1"/>
          </p:cNvSpPr>
          <p:nvPr>
            <p:ph type="dt" sz="half" idx="10"/>
          </p:nvPr>
        </p:nvSpPr>
        <p:spPr/>
        <p:txBody>
          <a:bodyPr/>
          <a:lstStyle/>
          <a:p>
            <a:fld id="{6D493B94-8151-4FF0-8F3B-277A9B1685F0}" type="datetimeFigureOut">
              <a:rPr lang="sk-SK" smtClean="0"/>
              <a:t>22. 2. 2017</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BE2438C4-6BC6-4762-9A62-ED82485FA115}" type="slidenum">
              <a:rPr lang="sk-SK" smtClean="0"/>
              <a:t>‹#›</a:t>
            </a:fld>
            <a:endParaRPr lang="sk-SK"/>
          </a:p>
        </p:txBody>
      </p:sp>
    </p:spTree>
    <p:extLst>
      <p:ext uri="{BB962C8B-B14F-4D97-AF65-F5344CB8AC3E}">
        <p14:creationId xmlns:p14="http://schemas.microsoft.com/office/powerpoint/2010/main" val="24728969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sk-SK"/>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k-SK"/>
          </a:p>
        </p:txBody>
      </p:sp>
      <p:sp>
        <p:nvSpPr>
          <p:cNvPr id="4" name="Date Placeholder 3"/>
          <p:cNvSpPr>
            <a:spLocks noGrp="1"/>
          </p:cNvSpPr>
          <p:nvPr>
            <p:ph type="dt" sz="half" idx="10"/>
          </p:nvPr>
        </p:nvSpPr>
        <p:spPr/>
        <p:txBody>
          <a:bodyPr/>
          <a:lstStyle/>
          <a:p>
            <a:fld id="{6D493B94-8151-4FF0-8F3B-277A9B1685F0}" type="datetimeFigureOut">
              <a:rPr lang="sk-SK" smtClean="0"/>
              <a:t>22. 2. 2017</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BE2438C4-6BC6-4762-9A62-ED82485FA115}" type="slidenum">
              <a:rPr lang="sk-SK" smtClean="0"/>
              <a:t>‹#›</a:t>
            </a:fld>
            <a:endParaRPr lang="sk-SK"/>
          </a:p>
        </p:txBody>
      </p:sp>
    </p:spTree>
    <p:extLst>
      <p:ext uri="{BB962C8B-B14F-4D97-AF65-F5344CB8AC3E}">
        <p14:creationId xmlns:p14="http://schemas.microsoft.com/office/powerpoint/2010/main" val="14698014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k-SK"/>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k-SK"/>
          </a:p>
        </p:txBody>
      </p:sp>
      <p:sp>
        <p:nvSpPr>
          <p:cNvPr id="4" name="Date Placeholder 3"/>
          <p:cNvSpPr>
            <a:spLocks noGrp="1"/>
          </p:cNvSpPr>
          <p:nvPr>
            <p:ph type="dt" sz="half" idx="10"/>
          </p:nvPr>
        </p:nvSpPr>
        <p:spPr/>
        <p:txBody>
          <a:bodyPr/>
          <a:lstStyle/>
          <a:p>
            <a:fld id="{6D493B94-8151-4FF0-8F3B-277A9B1685F0}" type="datetimeFigureOut">
              <a:rPr lang="sk-SK" smtClean="0"/>
              <a:t>22. 2. 2017</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BE2438C4-6BC6-4762-9A62-ED82485FA115}" type="slidenum">
              <a:rPr lang="sk-SK" smtClean="0"/>
              <a:t>‹#›</a:t>
            </a:fld>
            <a:endParaRPr lang="sk-SK"/>
          </a:p>
        </p:txBody>
      </p:sp>
    </p:spTree>
    <p:extLst>
      <p:ext uri="{BB962C8B-B14F-4D97-AF65-F5344CB8AC3E}">
        <p14:creationId xmlns:p14="http://schemas.microsoft.com/office/powerpoint/2010/main" val="34313594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sk-SK"/>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D493B94-8151-4FF0-8F3B-277A9B1685F0}" type="datetimeFigureOut">
              <a:rPr lang="sk-SK" smtClean="0"/>
              <a:t>22. 2. 2017</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BE2438C4-6BC6-4762-9A62-ED82485FA115}" type="slidenum">
              <a:rPr lang="sk-SK" smtClean="0"/>
              <a:t>‹#›</a:t>
            </a:fld>
            <a:endParaRPr lang="sk-SK"/>
          </a:p>
        </p:txBody>
      </p:sp>
    </p:spTree>
    <p:extLst>
      <p:ext uri="{BB962C8B-B14F-4D97-AF65-F5344CB8AC3E}">
        <p14:creationId xmlns:p14="http://schemas.microsoft.com/office/powerpoint/2010/main" val="16504267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k-SK"/>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k-SK"/>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k-SK"/>
          </a:p>
        </p:txBody>
      </p:sp>
      <p:sp>
        <p:nvSpPr>
          <p:cNvPr id="5" name="Date Placeholder 4"/>
          <p:cNvSpPr>
            <a:spLocks noGrp="1"/>
          </p:cNvSpPr>
          <p:nvPr>
            <p:ph type="dt" sz="half" idx="10"/>
          </p:nvPr>
        </p:nvSpPr>
        <p:spPr/>
        <p:txBody>
          <a:bodyPr/>
          <a:lstStyle/>
          <a:p>
            <a:fld id="{6D493B94-8151-4FF0-8F3B-277A9B1685F0}" type="datetimeFigureOut">
              <a:rPr lang="sk-SK" smtClean="0"/>
              <a:t>22. 2. 2017</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BE2438C4-6BC6-4762-9A62-ED82485FA115}" type="slidenum">
              <a:rPr lang="sk-SK" smtClean="0"/>
              <a:t>‹#›</a:t>
            </a:fld>
            <a:endParaRPr lang="sk-SK"/>
          </a:p>
        </p:txBody>
      </p:sp>
    </p:spTree>
    <p:extLst>
      <p:ext uri="{BB962C8B-B14F-4D97-AF65-F5344CB8AC3E}">
        <p14:creationId xmlns:p14="http://schemas.microsoft.com/office/powerpoint/2010/main" val="32478928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sk-SK"/>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k-SK"/>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k-SK"/>
          </a:p>
        </p:txBody>
      </p:sp>
      <p:sp>
        <p:nvSpPr>
          <p:cNvPr id="7" name="Date Placeholder 6"/>
          <p:cNvSpPr>
            <a:spLocks noGrp="1"/>
          </p:cNvSpPr>
          <p:nvPr>
            <p:ph type="dt" sz="half" idx="10"/>
          </p:nvPr>
        </p:nvSpPr>
        <p:spPr/>
        <p:txBody>
          <a:bodyPr/>
          <a:lstStyle/>
          <a:p>
            <a:fld id="{6D493B94-8151-4FF0-8F3B-277A9B1685F0}" type="datetimeFigureOut">
              <a:rPr lang="sk-SK" smtClean="0"/>
              <a:t>22. 2. 2017</a:t>
            </a:fld>
            <a:endParaRPr lang="sk-SK"/>
          </a:p>
        </p:txBody>
      </p:sp>
      <p:sp>
        <p:nvSpPr>
          <p:cNvPr id="8" name="Footer Placeholder 7"/>
          <p:cNvSpPr>
            <a:spLocks noGrp="1"/>
          </p:cNvSpPr>
          <p:nvPr>
            <p:ph type="ftr" sz="quarter" idx="11"/>
          </p:nvPr>
        </p:nvSpPr>
        <p:spPr/>
        <p:txBody>
          <a:bodyPr/>
          <a:lstStyle/>
          <a:p>
            <a:endParaRPr lang="sk-SK"/>
          </a:p>
        </p:txBody>
      </p:sp>
      <p:sp>
        <p:nvSpPr>
          <p:cNvPr id="9" name="Slide Number Placeholder 8"/>
          <p:cNvSpPr>
            <a:spLocks noGrp="1"/>
          </p:cNvSpPr>
          <p:nvPr>
            <p:ph type="sldNum" sz="quarter" idx="12"/>
          </p:nvPr>
        </p:nvSpPr>
        <p:spPr/>
        <p:txBody>
          <a:bodyPr/>
          <a:lstStyle/>
          <a:p>
            <a:fld id="{BE2438C4-6BC6-4762-9A62-ED82485FA115}" type="slidenum">
              <a:rPr lang="sk-SK" smtClean="0"/>
              <a:t>‹#›</a:t>
            </a:fld>
            <a:endParaRPr lang="sk-SK"/>
          </a:p>
        </p:txBody>
      </p:sp>
    </p:spTree>
    <p:extLst>
      <p:ext uri="{BB962C8B-B14F-4D97-AF65-F5344CB8AC3E}">
        <p14:creationId xmlns:p14="http://schemas.microsoft.com/office/powerpoint/2010/main" val="16220815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k-SK"/>
          </a:p>
        </p:txBody>
      </p:sp>
      <p:sp>
        <p:nvSpPr>
          <p:cNvPr id="3" name="Date Placeholder 2"/>
          <p:cNvSpPr>
            <a:spLocks noGrp="1"/>
          </p:cNvSpPr>
          <p:nvPr>
            <p:ph type="dt" sz="half" idx="10"/>
          </p:nvPr>
        </p:nvSpPr>
        <p:spPr/>
        <p:txBody>
          <a:bodyPr/>
          <a:lstStyle/>
          <a:p>
            <a:fld id="{6D493B94-8151-4FF0-8F3B-277A9B1685F0}" type="datetimeFigureOut">
              <a:rPr lang="sk-SK" smtClean="0"/>
              <a:t>22. 2. 2017</a:t>
            </a:fld>
            <a:endParaRPr lang="sk-SK"/>
          </a:p>
        </p:txBody>
      </p:sp>
      <p:sp>
        <p:nvSpPr>
          <p:cNvPr id="4" name="Footer Placeholder 3"/>
          <p:cNvSpPr>
            <a:spLocks noGrp="1"/>
          </p:cNvSpPr>
          <p:nvPr>
            <p:ph type="ftr" sz="quarter" idx="11"/>
          </p:nvPr>
        </p:nvSpPr>
        <p:spPr/>
        <p:txBody>
          <a:bodyPr/>
          <a:lstStyle/>
          <a:p>
            <a:endParaRPr lang="sk-SK"/>
          </a:p>
        </p:txBody>
      </p:sp>
      <p:sp>
        <p:nvSpPr>
          <p:cNvPr id="5" name="Slide Number Placeholder 4"/>
          <p:cNvSpPr>
            <a:spLocks noGrp="1"/>
          </p:cNvSpPr>
          <p:nvPr>
            <p:ph type="sldNum" sz="quarter" idx="12"/>
          </p:nvPr>
        </p:nvSpPr>
        <p:spPr/>
        <p:txBody>
          <a:bodyPr/>
          <a:lstStyle/>
          <a:p>
            <a:fld id="{BE2438C4-6BC6-4762-9A62-ED82485FA115}" type="slidenum">
              <a:rPr lang="sk-SK" smtClean="0"/>
              <a:t>‹#›</a:t>
            </a:fld>
            <a:endParaRPr lang="sk-SK"/>
          </a:p>
        </p:txBody>
      </p:sp>
    </p:spTree>
    <p:extLst>
      <p:ext uri="{BB962C8B-B14F-4D97-AF65-F5344CB8AC3E}">
        <p14:creationId xmlns:p14="http://schemas.microsoft.com/office/powerpoint/2010/main" val="36175555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493B94-8151-4FF0-8F3B-277A9B1685F0}" type="datetimeFigureOut">
              <a:rPr lang="sk-SK" smtClean="0"/>
              <a:t>22. 2. 2017</a:t>
            </a:fld>
            <a:endParaRPr lang="sk-SK"/>
          </a:p>
        </p:txBody>
      </p:sp>
      <p:sp>
        <p:nvSpPr>
          <p:cNvPr id="3" name="Footer Placeholder 2"/>
          <p:cNvSpPr>
            <a:spLocks noGrp="1"/>
          </p:cNvSpPr>
          <p:nvPr>
            <p:ph type="ftr" sz="quarter" idx="11"/>
          </p:nvPr>
        </p:nvSpPr>
        <p:spPr/>
        <p:txBody>
          <a:bodyPr/>
          <a:lstStyle/>
          <a:p>
            <a:endParaRPr lang="sk-SK"/>
          </a:p>
        </p:txBody>
      </p:sp>
      <p:sp>
        <p:nvSpPr>
          <p:cNvPr id="4" name="Slide Number Placeholder 3"/>
          <p:cNvSpPr>
            <a:spLocks noGrp="1"/>
          </p:cNvSpPr>
          <p:nvPr>
            <p:ph type="sldNum" sz="quarter" idx="12"/>
          </p:nvPr>
        </p:nvSpPr>
        <p:spPr/>
        <p:txBody>
          <a:bodyPr/>
          <a:lstStyle/>
          <a:p>
            <a:fld id="{BE2438C4-6BC6-4762-9A62-ED82485FA115}" type="slidenum">
              <a:rPr lang="sk-SK" smtClean="0"/>
              <a:t>‹#›</a:t>
            </a:fld>
            <a:endParaRPr lang="sk-SK"/>
          </a:p>
        </p:txBody>
      </p:sp>
    </p:spTree>
    <p:extLst>
      <p:ext uri="{BB962C8B-B14F-4D97-AF65-F5344CB8AC3E}">
        <p14:creationId xmlns:p14="http://schemas.microsoft.com/office/powerpoint/2010/main" val="9927796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sk-SK"/>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k-SK"/>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D493B94-8151-4FF0-8F3B-277A9B1685F0}" type="datetimeFigureOut">
              <a:rPr lang="sk-SK" smtClean="0"/>
              <a:t>22. 2. 2017</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BE2438C4-6BC6-4762-9A62-ED82485FA115}" type="slidenum">
              <a:rPr lang="sk-SK" smtClean="0"/>
              <a:t>‹#›</a:t>
            </a:fld>
            <a:endParaRPr lang="sk-SK"/>
          </a:p>
        </p:txBody>
      </p:sp>
    </p:spTree>
    <p:extLst>
      <p:ext uri="{BB962C8B-B14F-4D97-AF65-F5344CB8AC3E}">
        <p14:creationId xmlns:p14="http://schemas.microsoft.com/office/powerpoint/2010/main" val="24370507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sk-SK"/>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k-SK"/>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D493B94-8151-4FF0-8F3B-277A9B1685F0}" type="datetimeFigureOut">
              <a:rPr lang="sk-SK" smtClean="0"/>
              <a:t>22. 2. 2017</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BE2438C4-6BC6-4762-9A62-ED82485FA115}" type="slidenum">
              <a:rPr lang="sk-SK" smtClean="0"/>
              <a:t>‹#›</a:t>
            </a:fld>
            <a:endParaRPr lang="sk-SK"/>
          </a:p>
        </p:txBody>
      </p:sp>
    </p:spTree>
    <p:extLst>
      <p:ext uri="{BB962C8B-B14F-4D97-AF65-F5344CB8AC3E}">
        <p14:creationId xmlns:p14="http://schemas.microsoft.com/office/powerpoint/2010/main" val="41433111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sk-SK"/>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k-SK"/>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493B94-8151-4FF0-8F3B-277A9B1685F0}" type="datetimeFigureOut">
              <a:rPr lang="sk-SK" smtClean="0"/>
              <a:t>22. 2. 2017</a:t>
            </a:fld>
            <a:endParaRPr lang="sk-SK"/>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k-SK"/>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2438C4-6BC6-4762-9A62-ED82485FA115}" type="slidenum">
              <a:rPr lang="sk-SK" smtClean="0"/>
              <a:t>‹#›</a:t>
            </a:fld>
            <a:endParaRPr lang="sk-SK"/>
          </a:p>
        </p:txBody>
      </p:sp>
    </p:spTree>
    <p:extLst>
      <p:ext uri="{BB962C8B-B14F-4D97-AF65-F5344CB8AC3E}">
        <p14:creationId xmlns:p14="http://schemas.microsoft.com/office/powerpoint/2010/main" val="10593655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ec.europa.eu/europe2020/making-it-happen/country-specific-recommendations/index_en.ht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imf.org/external/np/exr/key/fiscal.ht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cs-CZ" dirty="0" err="1" smtClean="0"/>
              <a:t>Reforms</a:t>
            </a:r>
            <a:r>
              <a:rPr lang="cs-CZ" dirty="0" smtClean="0"/>
              <a:t> in </a:t>
            </a:r>
            <a:r>
              <a:rPr lang="en-US" dirty="0" smtClean="0"/>
              <a:t>the Public Sector </a:t>
            </a:r>
            <a:br>
              <a:rPr lang="en-US" dirty="0" smtClean="0"/>
            </a:br>
            <a:r>
              <a:rPr lang="en-US" dirty="0" smtClean="0"/>
              <a:t>(Week 1)</a:t>
            </a:r>
            <a:br>
              <a:rPr lang="en-US" dirty="0" smtClean="0"/>
            </a:br>
            <a:r>
              <a:rPr lang="cs-CZ" dirty="0" err="1" smtClean="0"/>
              <a:t>Introduction</a:t>
            </a:r>
            <a:r>
              <a:rPr lang="en-US" dirty="0" smtClean="0"/>
              <a:t/>
            </a:r>
            <a:br>
              <a:rPr lang="en-US" dirty="0" smtClean="0"/>
            </a:br>
            <a:endParaRPr lang="sk-SK" dirty="0"/>
          </a:p>
        </p:txBody>
      </p:sp>
      <p:sp>
        <p:nvSpPr>
          <p:cNvPr id="3" name="Subtitle 2"/>
          <p:cNvSpPr>
            <a:spLocks noGrp="1"/>
          </p:cNvSpPr>
          <p:nvPr>
            <p:ph type="subTitle" idx="1"/>
          </p:nvPr>
        </p:nvSpPr>
        <p:spPr/>
        <p:txBody>
          <a:bodyPr/>
          <a:lstStyle/>
          <a:p>
            <a:r>
              <a:rPr lang="cs-CZ" b="1" dirty="0" smtClean="0"/>
              <a:t>Eduard Bakoš</a:t>
            </a:r>
            <a:endParaRPr lang="en-US" b="1" dirty="0" smtClean="0"/>
          </a:p>
          <a:p>
            <a:r>
              <a:rPr lang="cs-CZ" dirty="0" err="1" smtClean="0"/>
              <a:t>bakos</a:t>
            </a:r>
            <a:r>
              <a:rPr lang="en-US" dirty="0" smtClean="0"/>
              <a:t>@econ.muni.cz</a:t>
            </a:r>
          </a:p>
        </p:txBody>
      </p:sp>
    </p:spTree>
    <p:extLst>
      <p:ext uri="{BB962C8B-B14F-4D97-AF65-F5344CB8AC3E}">
        <p14:creationId xmlns:p14="http://schemas.microsoft.com/office/powerpoint/2010/main" val="16007762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číslo snímku 5"/>
          <p:cNvSpPr>
            <a:spLocks noGrp="1"/>
          </p:cNvSpPr>
          <p:nvPr>
            <p:ph type="sldNum" sz="quarter" idx="12"/>
          </p:nvPr>
        </p:nvSpPr>
        <p:spPr/>
        <p:txBody>
          <a:bodyPr/>
          <a:lstStyle/>
          <a:p>
            <a:pPr>
              <a:defRPr/>
            </a:pPr>
            <a:fld id="{00223C9E-2FA4-4396-95E8-78A473347A06}" type="slidenum">
              <a:rPr lang="cs-CZ" altLang="en-US"/>
              <a:pPr>
                <a:defRPr/>
              </a:pPr>
              <a:t>10</a:t>
            </a:fld>
            <a:endParaRPr lang="cs-CZ" altLang="en-US"/>
          </a:p>
        </p:txBody>
      </p:sp>
      <p:sp>
        <p:nvSpPr>
          <p:cNvPr id="6147" name="Rectangle 2"/>
          <p:cNvSpPr>
            <a:spLocks noGrp="1" noChangeArrowheads="1"/>
          </p:cNvSpPr>
          <p:nvPr>
            <p:ph type="title"/>
          </p:nvPr>
        </p:nvSpPr>
        <p:spPr/>
        <p:txBody>
          <a:bodyPr/>
          <a:lstStyle/>
          <a:p>
            <a:pPr algn="ctr" eaLnBrk="1" hangingPunct="1"/>
            <a:r>
              <a:rPr lang="en-US" dirty="0" smtClean="0"/>
              <a:t>Specific Reasons</a:t>
            </a:r>
            <a:endParaRPr lang="en-US" b="1" dirty="0" smtClean="0"/>
          </a:p>
        </p:txBody>
      </p:sp>
      <p:sp>
        <p:nvSpPr>
          <p:cNvPr id="6148" name="Rectangle 3"/>
          <p:cNvSpPr>
            <a:spLocks noGrp="1" noChangeArrowheads="1"/>
          </p:cNvSpPr>
          <p:nvPr>
            <p:ph type="body" idx="1"/>
          </p:nvPr>
        </p:nvSpPr>
        <p:spPr/>
        <p:txBody>
          <a:bodyPr>
            <a:normAutofit/>
          </a:bodyPr>
          <a:lstStyle/>
          <a:p>
            <a:pPr>
              <a:lnSpc>
                <a:spcPct val="90000"/>
              </a:lnSpc>
              <a:buClr>
                <a:schemeClr val="tx1"/>
              </a:buClr>
              <a:buSzTx/>
              <a:buFont typeface="Wingdings" pitchFamily="2" charset="2"/>
              <a:buChar char="v"/>
            </a:pPr>
            <a:r>
              <a:rPr lang="cs-CZ" altLang="cs-CZ" dirty="0" smtClean="0"/>
              <a:t> </a:t>
            </a:r>
            <a:r>
              <a:rPr lang="en-US" altLang="cs-CZ" dirty="0" smtClean="0"/>
              <a:t>economic crisis in 70s (recession)</a:t>
            </a:r>
            <a:r>
              <a:rPr lang="cs-CZ" altLang="cs-CZ" dirty="0" smtClean="0"/>
              <a:t> – </a:t>
            </a:r>
            <a:r>
              <a:rPr lang="en-US" altLang="cs-CZ" dirty="0" smtClean="0"/>
              <a:t>oil crisis</a:t>
            </a:r>
          </a:p>
          <a:p>
            <a:pPr>
              <a:lnSpc>
                <a:spcPct val="90000"/>
              </a:lnSpc>
              <a:buClr>
                <a:schemeClr val="tx1"/>
              </a:buClr>
              <a:buSzTx/>
              <a:buFont typeface="Wingdings" pitchFamily="2" charset="2"/>
              <a:buChar char="v"/>
            </a:pPr>
            <a:r>
              <a:rPr lang="en-US" altLang="cs-CZ" dirty="0" smtClean="0"/>
              <a:t> post-communist transformation (25 years)</a:t>
            </a:r>
          </a:p>
          <a:p>
            <a:pPr>
              <a:lnSpc>
                <a:spcPct val="90000"/>
              </a:lnSpc>
              <a:buClr>
                <a:schemeClr val="tx1"/>
              </a:buClr>
              <a:buSzTx/>
              <a:buFont typeface="Wingdings" pitchFamily="2" charset="2"/>
              <a:buChar char="v"/>
            </a:pPr>
            <a:r>
              <a:rPr lang="en-US" altLang="cs-CZ" dirty="0" smtClean="0"/>
              <a:t>membership in European Union (adaptation of EU rules – standards, law etc. )  </a:t>
            </a:r>
          </a:p>
          <a:p>
            <a:pPr>
              <a:lnSpc>
                <a:spcPct val="90000"/>
              </a:lnSpc>
              <a:buClr>
                <a:schemeClr val="tx1"/>
              </a:buClr>
              <a:buSzTx/>
              <a:buFont typeface="Wingdings" pitchFamily="2" charset="2"/>
              <a:buChar char="v"/>
            </a:pPr>
            <a:r>
              <a:rPr lang="en-US" altLang="cs-CZ" dirty="0" smtClean="0"/>
              <a:t>international migration</a:t>
            </a:r>
          </a:p>
          <a:p>
            <a:pPr>
              <a:lnSpc>
                <a:spcPct val="90000"/>
              </a:lnSpc>
              <a:buClr>
                <a:schemeClr val="tx1"/>
              </a:buClr>
              <a:buSzTx/>
              <a:buFont typeface="Wingdings" pitchFamily="2" charset="2"/>
              <a:buChar char="v"/>
            </a:pPr>
            <a:r>
              <a:rPr lang="en-US" altLang="cs-CZ" dirty="0" smtClean="0"/>
              <a:t>economic development of each specific country (Greece, Spain, Germany, Great Britain</a:t>
            </a:r>
            <a:r>
              <a:rPr lang="cs-CZ" altLang="cs-CZ" dirty="0" smtClean="0"/>
              <a:t> </a:t>
            </a:r>
            <a:r>
              <a:rPr lang="cs-CZ" altLang="cs-CZ" dirty="0" err="1" smtClean="0"/>
              <a:t>etc</a:t>
            </a:r>
            <a:r>
              <a:rPr lang="cs-CZ" altLang="cs-CZ" dirty="0" smtClean="0"/>
              <a:t>.</a:t>
            </a:r>
            <a:r>
              <a:rPr lang="en-US" altLang="cs-CZ" dirty="0" smtClean="0"/>
              <a:t>) </a:t>
            </a:r>
          </a:p>
          <a:p>
            <a:pPr>
              <a:lnSpc>
                <a:spcPct val="90000"/>
              </a:lnSpc>
            </a:pPr>
            <a:endParaRPr lang="en-US" b="1" dirty="0" smtClean="0"/>
          </a:p>
        </p:txBody>
      </p:sp>
      <p:cxnSp>
        <p:nvCxnSpPr>
          <p:cNvPr id="3" name="Přímá spojnice se šipkou 2"/>
          <p:cNvCxnSpPr/>
          <p:nvPr/>
        </p:nvCxnSpPr>
        <p:spPr>
          <a:xfrm flipV="1">
            <a:off x="3352800" y="2057400"/>
            <a:ext cx="0" cy="152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629438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a:t>
            </a:r>
            <a:r>
              <a:rPr lang="en-US" dirty="0" smtClean="0"/>
              <a:t>actors that influence reforms</a:t>
            </a:r>
            <a:endParaRPr lang="en-US" dirty="0"/>
          </a:p>
        </p:txBody>
      </p:sp>
      <p:sp>
        <p:nvSpPr>
          <p:cNvPr id="3" name="Zástupný symbol pro obsah 2"/>
          <p:cNvSpPr>
            <a:spLocks noGrp="1"/>
          </p:cNvSpPr>
          <p:nvPr>
            <p:ph idx="1"/>
          </p:nvPr>
        </p:nvSpPr>
        <p:spPr/>
        <p:txBody>
          <a:bodyPr/>
          <a:lstStyle/>
          <a:p>
            <a:r>
              <a:rPr lang="en-US" dirty="0" smtClean="0"/>
              <a:t>Internal (specific conditions in the country – e.g. economic performance, culture, tradition, public policy and politics etc.) – the country can change</a:t>
            </a:r>
          </a:p>
          <a:p>
            <a:r>
              <a:rPr lang="en-US" dirty="0" smtClean="0"/>
              <a:t>External (general conditions - geographical location, international relations etc.) – the country can hardly change</a:t>
            </a:r>
            <a:endParaRPr lang="en-US" dirty="0"/>
          </a:p>
        </p:txBody>
      </p:sp>
      <p:sp>
        <p:nvSpPr>
          <p:cNvPr id="4" name="Zástupný symbol pro číslo snímku 3"/>
          <p:cNvSpPr>
            <a:spLocks noGrp="1"/>
          </p:cNvSpPr>
          <p:nvPr>
            <p:ph type="sldNum" sz="quarter" idx="12"/>
          </p:nvPr>
        </p:nvSpPr>
        <p:spPr/>
        <p:txBody>
          <a:bodyPr/>
          <a:lstStyle/>
          <a:p>
            <a:fld id="{D3849052-E715-4212-9908-09528B203591}" type="slidenum">
              <a:rPr lang="cs-CZ" altLang="en-US" smtClean="0"/>
              <a:pPr/>
              <a:t>11</a:t>
            </a:fld>
            <a:endParaRPr lang="cs-CZ" altLang="en-US"/>
          </a:p>
        </p:txBody>
      </p:sp>
    </p:spTree>
    <p:extLst>
      <p:ext uri="{BB962C8B-B14F-4D97-AF65-F5344CB8AC3E}">
        <p14:creationId xmlns:p14="http://schemas.microsoft.com/office/powerpoint/2010/main" val="19504071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a:t/>
            </a:r>
            <a:br>
              <a:rPr lang="en-US" dirty="0"/>
            </a:br>
            <a:r>
              <a:rPr lang="cs-CZ" sz="3600" dirty="0" smtClean="0"/>
              <a:t>A</a:t>
            </a:r>
            <a:r>
              <a:rPr lang="en-US" sz="3600" dirty="0" smtClean="0"/>
              <a:t> </a:t>
            </a:r>
            <a:r>
              <a:rPr lang="en-US" sz="3600" dirty="0"/>
              <a:t>comprehensive approach to </a:t>
            </a:r>
            <a:r>
              <a:rPr lang="en-US" sz="3600" dirty="0" smtClean="0"/>
              <a:t>reform</a:t>
            </a:r>
            <a:r>
              <a:rPr lang="cs-CZ" sz="3600" dirty="0" smtClean="0"/>
              <a:t> (1)</a:t>
            </a:r>
            <a:r>
              <a:rPr lang="en-US" sz="3600" dirty="0"/>
              <a:t/>
            </a:r>
            <a:br>
              <a:rPr lang="en-US" sz="3600" dirty="0"/>
            </a:br>
            <a:endParaRPr lang="cs-CZ" sz="3600" dirty="0"/>
          </a:p>
        </p:txBody>
      </p:sp>
      <p:sp>
        <p:nvSpPr>
          <p:cNvPr id="3" name="Zástupný symbol pro obsah 2"/>
          <p:cNvSpPr>
            <a:spLocks noGrp="1"/>
          </p:cNvSpPr>
          <p:nvPr>
            <p:ph idx="1"/>
          </p:nvPr>
        </p:nvSpPr>
        <p:spPr/>
        <p:txBody>
          <a:bodyPr>
            <a:normAutofit lnSpcReduction="10000"/>
          </a:bodyPr>
          <a:lstStyle/>
          <a:p>
            <a:r>
              <a:rPr lang="en-US" b="1" dirty="0" smtClean="0"/>
              <a:t>policy reform </a:t>
            </a:r>
            <a:r>
              <a:rPr lang="en-US" dirty="0" smtClean="0"/>
              <a:t>in some sectors – health care, pension system, budgeting – </a:t>
            </a:r>
            <a:r>
              <a:rPr lang="en-US" b="1" dirty="0" smtClean="0"/>
              <a:t>what, why and how</a:t>
            </a:r>
            <a:r>
              <a:rPr lang="en-US" dirty="0" smtClean="0"/>
              <a:t> – </a:t>
            </a:r>
            <a:r>
              <a:rPr lang="en-US" dirty="0" smtClean="0">
                <a:solidFill>
                  <a:srgbClr val="FF0000"/>
                </a:solidFill>
              </a:rPr>
              <a:t>try to think about goals, reasons and ways </a:t>
            </a:r>
          </a:p>
          <a:p>
            <a:r>
              <a:rPr lang="en-US" b="1" dirty="0" smtClean="0"/>
              <a:t>technological aspects </a:t>
            </a:r>
            <a:r>
              <a:rPr lang="en-US" dirty="0" smtClean="0"/>
              <a:t>in some sectors – development of IT technologies, budgeting system, software etc.</a:t>
            </a:r>
          </a:p>
          <a:p>
            <a:r>
              <a:rPr lang="en-US" b="1" dirty="0" smtClean="0"/>
              <a:t>institutional</a:t>
            </a:r>
            <a:r>
              <a:rPr lang="en-US" dirty="0" smtClean="0"/>
              <a:t> – formal and informal relations in some area including formal organizations </a:t>
            </a:r>
            <a:endParaRPr lang="en-US" dirty="0"/>
          </a:p>
        </p:txBody>
      </p:sp>
      <p:sp>
        <p:nvSpPr>
          <p:cNvPr id="4" name="Zástupný symbol pro číslo snímku 3"/>
          <p:cNvSpPr>
            <a:spLocks noGrp="1"/>
          </p:cNvSpPr>
          <p:nvPr>
            <p:ph type="sldNum" sz="quarter" idx="12"/>
          </p:nvPr>
        </p:nvSpPr>
        <p:spPr/>
        <p:txBody>
          <a:bodyPr/>
          <a:lstStyle/>
          <a:p>
            <a:fld id="{D3849052-E715-4212-9908-09528B203591}" type="slidenum">
              <a:rPr lang="cs-CZ" altLang="en-US" smtClean="0"/>
              <a:pPr/>
              <a:t>12</a:t>
            </a:fld>
            <a:endParaRPr lang="cs-CZ" altLang="en-US"/>
          </a:p>
        </p:txBody>
      </p:sp>
    </p:spTree>
    <p:extLst>
      <p:ext uri="{BB962C8B-B14F-4D97-AF65-F5344CB8AC3E}">
        <p14:creationId xmlns:p14="http://schemas.microsoft.com/office/powerpoint/2010/main" val="30394244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
            </a:r>
            <a:br>
              <a:rPr lang="cs-CZ" dirty="0" smtClean="0"/>
            </a:br>
            <a:r>
              <a:rPr lang="cs-CZ" sz="3600" dirty="0" smtClean="0"/>
              <a:t>A</a:t>
            </a:r>
            <a:r>
              <a:rPr lang="en-US" sz="3600" dirty="0" smtClean="0"/>
              <a:t> </a:t>
            </a:r>
            <a:r>
              <a:rPr lang="en-US" sz="3600" dirty="0"/>
              <a:t>comprehensive approach to </a:t>
            </a:r>
            <a:r>
              <a:rPr lang="en-US" sz="3600" dirty="0" smtClean="0"/>
              <a:t>reform</a:t>
            </a:r>
            <a:r>
              <a:rPr lang="cs-CZ" sz="3600" dirty="0" smtClean="0"/>
              <a:t> (2)</a:t>
            </a:r>
            <a:r>
              <a:rPr lang="en-US" dirty="0"/>
              <a:t/>
            </a:r>
            <a:br>
              <a:rPr lang="en-US" dirty="0"/>
            </a:br>
            <a:endParaRPr lang="cs-CZ" dirty="0"/>
          </a:p>
        </p:txBody>
      </p:sp>
      <p:sp>
        <p:nvSpPr>
          <p:cNvPr id="3" name="Zástupný symbol pro obsah 2"/>
          <p:cNvSpPr>
            <a:spLocks noGrp="1"/>
          </p:cNvSpPr>
          <p:nvPr>
            <p:ph idx="1"/>
          </p:nvPr>
        </p:nvSpPr>
        <p:spPr/>
        <p:txBody>
          <a:bodyPr/>
          <a:lstStyle/>
          <a:p>
            <a:r>
              <a:rPr lang="en-US" dirty="0" smtClean="0"/>
              <a:t>government reform</a:t>
            </a:r>
          </a:p>
          <a:p>
            <a:r>
              <a:rPr lang="en-US" dirty="0" smtClean="0"/>
              <a:t>tax reform</a:t>
            </a:r>
          </a:p>
          <a:p>
            <a:r>
              <a:rPr lang="en-US" dirty="0" smtClean="0"/>
              <a:t>reform of the social system (including pensions and social benefits)</a:t>
            </a:r>
          </a:p>
          <a:p>
            <a:r>
              <a:rPr lang="en-US" dirty="0" smtClean="0"/>
              <a:t>reform of the health care</a:t>
            </a:r>
          </a:p>
          <a:p>
            <a:endParaRPr lang="en-US" dirty="0" smtClean="0"/>
          </a:p>
          <a:p>
            <a:r>
              <a:rPr lang="en-US" dirty="0" smtClean="0"/>
              <a:t>reform of budgetary policy</a:t>
            </a:r>
          </a:p>
          <a:p>
            <a:pPr marL="118872" indent="0">
              <a:buNone/>
            </a:pPr>
            <a:endParaRPr lang="cs-CZ" dirty="0" smtClean="0"/>
          </a:p>
          <a:p>
            <a:pPr marL="118872" indent="0">
              <a:buNone/>
            </a:pPr>
            <a:endParaRPr lang="cs-CZ" dirty="0" smtClean="0"/>
          </a:p>
          <a:p>
            <a:endParaRPr lang="cs-CZ" dirty="0"/>
          </a:p>
        </p:txBody>
      </p:sp>
      <p:sp>
        <p:nvSpPr>
          <p:cNvPr id="4" name="Zástupný symbol pro číslo snímku 3"/>
          <p:cNvSpPr>
            <a:spLocks noGrp="1"/>
          </p:cNvSpPr>
          <p:nvPr>
            <p:ph type="sldNum" sz="quarter" idx="12"/>
          </p:nvPr>
        </p:nvSpPr>
        <p:spPr/>
        <p:txBody>
          <a:bodyPr/>
          <a:lstStyle/>
          <a:p>
            <a:fld id="{D3849052-E715-4212-9908-09528B203591}" type="slidenum">
              <a:rPr lang="cs-CZ" altLang="en-US" smtClean="0"/>
              <a:pPr/>
              <a:t>13</a:t>
            </a:fld>
            <a:endParaRPr lang="cs-CZ" altLang="en-US"/>
          </a:p>
        </p:txBody>
      </p:sp>
    </p:spTree>
    <p:extLst>
      <p:ext uri="{BB962C8B-B14F-4D97-AF65-F5344CB8AC3E}">
        <p14:creationId xmlns:p14="http://schemas.microsoft.com/office/powerpoint/2010/main" val="15022526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188640"/>
            <a:ext cx="8229600" cy="1143000"/>
          </a:xfrm>
        </p:spPr>
        <p:txBody>
          <a:bodyPr/>
          <a:lstStyle/>
          <a:p>
            <a:r>
              <a:rPr lang="en-US" dirty="0" smtClean="0"/>
              <a:t>Theory</a:t>
            </a:r>
            <a:endParaRPr lang="en-US" dirty="0"/>
          </a:p>
        </p:txBody>
      </p:sp>
      <p:sp>
        <p:nvSpPr>
          <p:cNvPr id="3" name="Zástupný symbol pro obsah 2"/>
          <p:cNvSpPr>
            <a:spLocks noGrp="1"/>
          </p:cNvSpPr>
          <p:nvPr>
            <p:ph idx="1"/>
          </p:nvPr>
        </p:nvSpPr>
        <p:spPr>
          <a:xfrm>
            <a:off x="251520" y="1470391"/>
            <a:ext cx="8458200" cy="4625609"/>
          </a:xfrm>
        </p:spPr>
        <p:txBody>
          <a:bodyPr>
            <a:normAutofit fontScale="85000" lnSpcReduction="20000"/>
          </a:bodyPr>
          <a:lstStyle/>
          <a:p>
            <a:r>
              <a:rPr lang="en-US" dirty="0" smtClean="0"/>
              <a:t>Capitalism x Socialism</a:t>
            </a:r>
          </a:p>
          <a:p>
            <a:pPr marL="118872" indent="0">
              <a:buNone/>
            </a:pPr>
            <a:endParaRPr lang="en-US" dirty="0" smtClean="0"/>
          </a:p>
          <a:p>
            <a:pPr marL="118872" indent="0">
              <a:buNone/>
            </a:pPr>
            <a:r>
              <a:rPr lang="en-US" dirty="0" smtClean="0"/>
              <a:t>Many different theories: </a:t>
            </a:r>
          </a:p>
          <a:p>
            <a:r>
              <a:rPr lang="en-US" dirty="0" smtClean="0"/>
              <a:t>classical economics (liberal)</a:t>
            </a:r>
          </a:p>
          <a:p>
            <a:r>
              <a:rPr lang="en-US" dirty="0" smtClean="0"/>
              <a:t>Keynesian economics</a:t>
            </a:r>
          </a:p>
          <a:p>
            <a:r>
              <a:rPr lang="en-US" dirty="0" smtClean="0"/>
              <a:t>Marxian school of economics</a:t>
            </a:r>
          </a:p>
          <a:p>
            <a:r>
              <a:rPr lang="en-US" dirty="0" smtClean="0"/>
              <a:t>Austrian school</a:t>
            </a:r>
            <a:endParaRPr lang="cs-CZ" dirty="0" smtClean="0"/>
          </a:p>
          <a:p>
            <a:r>
              <a:rPr lang="cs-CZ" dirty="0" smtClean="0"/>
              <a:t>…..</a:t>
            </a:r>
            <a:endParaRPr lang="en-US" dirty="0" smtClean="0"/>
          </a:p>
          <a:p>
            <a:endParaRPr lang="en-US" dirty="0" smtClean="0"/>
          </a:p>
          <a:p>
            <a:pPr marL="118872" indent="0">
              <a:buNone/>
            </a:pPr>
            <a:r>
              <a:rPr lang="en-US" b="1" dirty="0" smtClean="0"/>
              <a:t>What is the role of the state?</a:t>
            </a:r>
          </a:p>
          <a:p>
            <a:pPr marL="118872" indent="0">
              <a:buNone/>
            </a:pPr>
            <a:r>
              <a:rPr lang="en-US" b="1" dirty="0" smtClean="0"/>
              <a:t>What is the role of the individual</a:t>
            </a:r>
            <a:r>
              <a:rPr lang="cs-CZ" b="1" dirty="0" smtClean="0"/>
              <a:t>?</a:t>
            </a:r>
            <a:endParaRPr lang="en-US" b="1" dirty="0" smtClean="0"/>
          </a:p>
          <a:p>
            <a:endParaRPr lang="cs-CZ" dirty="0"/>
          </a:p>
        </p:txBody>
      </p:sp>
      <p:sp>
        <p:nvSpPr>
          <p:cNvPr id="4" name="Zástupný symbol pro číslo snímku 3"/>
          <p:cNvSpPr>
            <a:spLocks noGrp="1"/>
          </p:cNvSpPr>
          <p:nvPr>
            <p:ph type="sldNum" sz="quarter" idx="12"/>
          </p:nvPr>
        </p:nvSpPr>
        <p:spPr/>
        <p:txBody>
          <a:bodyPr/>
          <a:lstStyle/>
          <a:p>
            <a:fld id="{D3849052-E715-4212-9908-09528B203591}" type="slidenum">
              <a:rPr lang="cs-CZ" altLang="en-US" smtClean="0"/>
              <a:pPr/>
              <a:t>14</a:t>
            </a:fld>
            <a:endParaRPr lang="cs-CZ" altLang="en-US"/>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43600" y="1905000"/>
            <a:ext cx="2914396" cy="4191000"/>
          </a:xfrm>
          <a:prstGeom prst="rect">
            <a:avLst/>
          </a:prstGeom>
        </p:spPr>
      </p:pic>
    </p:spTree>
    <p:extLst>
      <p:ext uri="{BB962C8B-B14F-4D97-AF65-F5344CB8AC3E}">
        <p14:creationId xmlns:p14="http://schemas.microsoft.com/office/powerpoint/2010/main" val="37755146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Reality - praxis</a:t>
            </a:r>
            <a:endParaRPr lang="en-US" dirty="0"/>
          </a:p>
        </p:txBody>
      </p:sp>
      <p:sp>
        <p:nvSpPr>
          <p:cNvPr id="3" name="Zástupný symbol pro obsah 2"/>
          <p:cNvSpPr>
            <a:spLocks noGrp="1"/>
          </p:cNvSpPr>
          <p:nvPr>
            <p:ph idx="1"/>
          </p:nvPr>
        </p:nvSpPr>
        <p:spPr/>
        <p:txBody>
          <a:bodyPr/>
          <a:lstStyle/>
          <a:p>
            <a:r>
              <a:rPr lang="en-US" dirty="0" smtClean="0"/>
              <a:t>no one view</a:t>
            </a:r>
          </a:p>
          <a:p>
            <a:r>
              <a:rPr lang="en-US" dirty="0" smtClean="0"/>
              <a:t>many ways</a:t>
            </a:r>
          </a:p>
          <a:p>
            <a:r>
              <a:rPr lang="en-US" dirty="0" smtClean="0"/>
              <a:t>economic policy (e.g. fiscal and monetary)</a:t>
            </a:r>
          </a:p>
          <a:p>
            <a:r>
              <a:rPr lang="en-US" dirty="0" smtClean="0"/>
              <a:t>methods (e.g. cost-benefit analysis, cost-effectiveness etc.)</a:t>
            </a:r>
          </a:p>
          <a:p>
            <a:r>
              <a:rPr lang="en-US" dirty="0" smtClean="0"/>
              <a:t>financial instruments (public budget, regional and local budgets, subsidies, expenditure, tax</a:t>
            </a:r>
            <a:r>
              <a:rPr lang="cs-CZ" dirty="0" smtClean="0"/>
              <a:t>)</a:t>
            </a:r>
            <a:r>
              <a:rPr lang="en-US" dirty="0" smtClean="0"/>
              <a:t> </a:t>
            </a:r>
            <a:endParaRPr lang="en-US" dirty="0"/>
          </a:p>
        </p:txBody>
      </p:sp>
      <p:sp>
        <p:nvSpPr>
          <p:cNvPr id="4" name="Zástupný symbol pro číslo snímku 3"/>
          <p:cNvSpPr>
            <a:spLocks noGrp="1"/>
          </p:cNvSpPr>
          <p:nvPr>
            <p:ph type="sldNum" sz="quarter" idx="12"/>
          </p:nvPr>
        </p:nvSpPr>
        <p:spPr/>
        <p:txBody>
          <a:bodyPr/>
          <a:lstStyle/>
          <a:p>
            <a:fld id="{D3849052-E715-4212-9908-09528B203591}" type="slidenum">
              <a:rPr lang="cs-CZ" altLang="en-US" smtClean="0"/>
              <a:pPr/>
              <a:t>15</a:t>
            </a:fld>
            <a:endParaRPr lang="cs-CZ" altLang="en-US"/>
          </a:p>
        </p:txBody>
      </p:sp>
    </p:spTree>
    <p:extLst>
      <p:ext uri="{BB962C8B-B14F-4D97-AF65-F5344CB8AC3E}">
        <p14:creationId xmlns:p14="http://schemas.microsoft.com/office/powerpoint/2010/main" val="8764621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Many examples in the world </a:t>
            </a:r>
            <a:endParaRPr lang="en-US" dirty="0"/>
          </a:p>
        </p:txBody>
      </p:sp>
      <p:sp>
        <p:nvSpPr>
          <p:cNvPr id="3" name="Zástupný symbol pro obsah 2"/>
          <p:cNvSpPr>
            <a:spLocks noGrp="1"/>
          </p:cNvSpPr>
          <p:nvPr>
            <p:ph idx="1"/>
          </p:nvPr>
        </p:nvSpPr>
        <p:spPr/>
        <p:txBody>
          <a:bodyPr/>
          <a:lstStyle/>
          <a:p>
            <a:r>
              <a:rPr lang="en-US" dirty="0" smtClean="0"/>
              <a:t>Recommendations of IMF and World </a:t>
            </a:r>
            <a:r>
              <a:rPr lang="cs-CZ" dirty="0" smtClean="0"/>
              <a:t>B</a:t>
            </a:r>
            <a:r>
              <a:rPr lang="en-US" dirty="0" err="1" smtClean="0"/>
              <a:t>ank</a:t>
            </a:r>
            <a:endParaRPr lang="en-US" dirty="0" smtClean="0"/>
          </a:p>
          <a:p>
            <a:r>
              <a:rPr lang="en-US" dirty="0" smtClean="0"/>
              <a:t>Recommendations of EU</a:t>
            </a:r>
            <a:endParaRPr lang="cs-CZ" dirty="0" smtClean="0"/>
          </a:p>
          <a:p>
            <a:endParaRPr lang="cs-CZ" dirty="0"/>
          </a:p>
          <a:p>
            <a:r>
              <a:rPr lang="en-US" dirty="0" smtClean="0"/>
              <a:t>Specific examples of past reforms in selected countries like New Zealand, Chile, Japan </a:t>
            </a:r>
            <a:endParaRPr lang="en-US" dirty="0"/>
          </a:p>
        </p:txBody>
      </p:sp>
      <p:sp>
        <p:nvSpPr>
          <p:cNvPr id="4" name="Zástupný symbol pro číslo snímku 3"/>
          <p:cNvSpPr>
            <a:spLocks noGrp="1"/>
          </p:cNvSpPr>
          <p:nvPr>
            <p:ph type="sldNum" sz="quarter" idx="12"/>
          </p:nvPr>
        </p:nvSpPr>
        <p:spPr/>
        <p:txBody>
          <a:bodyPr/>
          <a:lstStyle/>
          <a:p>
            <a:fld id="{D3849052-E715-4212-9908-09528B203591}" type="slidenum">
              <a:rPr lang="cs-CZ" altLang="en-US" smtClean="0"/>
              <a:pPr/>
              <a:t>16</a:t>
            </a:fld>
            <a:endParaRPr lang="cs-CZ" altLang="en-US"/>
          </a:p>
        </p:txBody>
      </p:sp>
    </p:spTree>
    <p:extLst>
      <p:ext uri="{BB962C8B-B14F-4D97-AF65-F5344CB8AC3E}">
        <p14:creationId xmlns:p14="http://schemas.microsoft.com/office/powerpoint/2010/main" val="42055723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61550" y="152400"/>
            <a:ext cx="8382000" cy="1252728"/>
          </a:xfrm>
        </p:spPr>
        <p:txBody>
          <a:bodyPr>
            <a:normAutofit fontScale="90000"/>
          </a:bodyPr>
          <a:lstStyle/>
          <a:p>
            <a:r>
              <a:rPr lang="en-US" dirty="0" smtClean="0"/>
              <a:t>Public Finance Reform – </a:t>
            </a:r>
            <a:r>
              <a:rPr lang="cs-CZ" dirty="0" smtClean="0"/>
              <a:t>country</a:t>
            </a:r>
            <a:r>
              <a:rPr lang="en-US" dirty="0" smtClean="0"/>
              <a:t> example </a:t>
            </a:r>
            <a:r>
              <a:rPr lang="cs-CZ" dirty="0" smtClean="0"/>
              <a:t>of Czech Republic</a:t>
            </a:r>
            <a:endParaRPr lang="en-US" dirty="0"/>
          </a:p>
        </p:txBody>
      </p:sp>
      <p:sp>
        <p:nvSpPr>
          <p:cNvPr id="4" name="Zástupný symbol pro číslo snímku 3"/>
          <p:cNvSpPr>
            <a:spLocks noGrp="1"/>
          </p:cNvSpPr>
          <p:nvPr>
            <p:ph type="sldNum" sz="quarter" idx="12"/>
          </p:nvPr>
        </p:nvSpPr>
        <p:spPr/>
        <p:txBody>
          <a:bodyPr/>
          <a:lstStyle/>
          <a:p>
            <a:fld id="{D3849052-E715-4212-9908-09528B203591}" type="slidenum">
              <a:rPr lang="cs-CZ" altLang="en-US" smtClean="0"/>
              <a:pPr/>
              <a:t>17</a:t>
            </a:fld>
            <a:endParaRPr lang="cs-CZ" altLang="en-US"/>
          </a:p>
        </p:txBody>
      </p:sp>
      <p:pic>
        <p:nvPicPr>
          <p:cNvPr id="1030"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600201"/>
            <a:ext cx="86479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528952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52400"/>
            <a:ext cx="8229600" cy="1252728"/>
          </a:xfrm>
        </p:spPr>
        <p:txBody>
          <a:bodyPr>
            <a:normAutofit fontScale="90000"/>
          </a:bodyPr>
          <a:lstStyle/>
          <a:p>
            <a:r>
              <a:rPr lang="en-US" dirty="0" smtClean="0"/>
              <a:t>Public Finance Reform – </a:t>
            </a:r>
            <a:r>
              <a:rPr lang="cs-CZ" dirty="0" smtClean="0"/>
              <a:t>area </a:t>
            </a:r>
            <a:r>
              <a:rPr lang="en-US" dirty="0" smtClean="0"/>
              <a:t>example</a:t>
            </a:r>
            <a:r>
              <a:rPr lang="cs-CZ" dirty="0" smtClean="0"/>
              <a:t> -</a:t>
            </a:r>
            <a:r>
              <a:rPr lang="en-US" dirty="0" smtClean="0"/>
              <a:t> Pension Reform</a:t>
            </a:r>
            <a:endParaRPr lang="en-US" dirty="0"/>
          </a:p>
        </p:txBody>
      </p:sp>
      <p:sp>
        <p:nvSpPr>
          <p:cNvPr id="4" name="Zástupný symbol pro číslo snímku 3"/>
          <p:cNvSpPr>
            <a:spLocks noGrp="1"/>
          </p:cNvSpPr>
          <p:nvPr>
            <p:ph type="sldNum" sz="quarter" idx="12"/>
          </p:nvPr>
        </p:nvSpPr>
        <p:spPr/>
        <p:txBody>
          <a:bodyPr/>
          <a:lstStyle/>
          <a:p>
            <a:fld id="{D3849052-E715-4212-9908-09528B203591}" type="slidenum">
              <a:rPr lang="cs-CZ" altLang="en-US" smtClean="0"/>
              <a:pPr/>
              <a:t>18</a:t>
            </a:fld>
            <a:endParaRPr lang="cs-CZ" alt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676399"/>
            <a:ext cx="8534400" cy="47220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11444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Course </a:t>
            </a:r>
            <a:r>
              <a:rPr lang="en-US" dirty="0"/>
              <a:t>o</a:t>
            </a:r>
            <a:r>
              <a:rPr lang="en-US" dirty="0" smtClean="0"/>
              <a:t>utline </a:t>
            </a:r>
            <a:endParaRPr lang="sk-SK" dirty="0"/>
          </a:p>
        </p:txBody>
      </p:sp>
      <p:sp>
        <p:nvSpPr>
          <p:cNvPr id="3" name="Obdélník 2"/>
          <p:cNvSpPr/>
          <p:nvPr/>
        </p:nvSpPr>
        <p:spPr>
          <a:xfrm>
            <a:off x="539552" y="1700808"/>
            <a:ext cx="7416824" cy="2308324"/>
          </a:xfrm>
          <a:prstGeom prst="rect">
            <a:avLst/>
          </a:prstGeom>
        </p:spPr>
        <p:txBody>
          <a:bodyPr wrap="square">
            <a:spAutoFit/>
          </a:bodyPr>
          <a:lstStyle/>
          <a:p>
            <a:endParaRPr lang="cs-CZ" b="1" dirty="0" smtClean="0"/>
          </a:p>
          <a:p>
            <a:r>
              <a:rPr lang="cs-CZ" dirty="0" err="1" smtClean="0"/>
              <a:t>Interactive</a:t>
            </a:r>
            <a:r>
              <a:rPr lang="cs-CZ" dirty="0" smtClean="0"/>
              <a:t> </a:t>
            </a:r>
            <a:r>
              <a:rPr lang="cs-CZ" dirty="0" err="1" smtClean="0"/>
              <a:t>syllabi</a:t>
            </a:r>
            <a:endParaRPr lang="cs-CZ" dirty="0"/>
          </a:p>
          <a:p>
            <a:endParaRPr lang="cs-CZ" b="1" dirty="0" smtClean="0"/>
          </a:p>
          <a:p>
            <a:endParaRPr lang="cs-CZ" b="1" dirty="0"/>
          </a:p>
          <a:p>
            <a:r>
              <a:rPr lang="cs-CZ" b="1" dirty="0"/>
              <a:t>https://is.muni.cz/auth/el/1456/jaro2017/BPV_TRPS/index.qwarp</a:t>
            </a:r>
          </a:p>
          <a:p>
            <a:endParaRPr lang="cs-CZ" b="1" dirty="0" smtClean="0"/>
          </a:p>
          <a:p>
            <a:endParaRPr lang="cs-CZ" b="1" dirty="0"/>
          </a:p>
          <a:p>
            <a:r>
              <a:rPr lang="en-US" dirty="0" smtClean="0"/>
              <a:t>The materials will be continuously updated!</a:t>
            </a:r>
            <a:r>
              <a:rPr lang="cs-CZ" dirty="0" smtClean="0"/>
              <a:t> -  </a:t>
            </a:r>
            <a:r>
              <a:rPr lang="en-US" dirty="0" smtClean="0"/>
              <a:t>Follow regularly!</a:t>
            </a:r>
            <a:endParaRPr lang="en-US" dirty="0"/>
          </a:p>
        </p:txBody>
      </p:sp>
    </p:spTree>
    <p:extLst>
      <p:ext uri="{BB962C8B-B14F-4D97-AF65-F5344CB8AC3E}">
        <p14:creationId xmlns:p14="http://schemas.microsoft.com/office/powerpoint/2010/main" val="21502042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a:t>
            </a:r>
            <a:endParaRPr lang="sk-SK" dirty="0"/>
          </a:p>
        </p:txBody>
      </p:sp>
      <p:sp>
        <p:nvSpPr>
          <p:cNvPr id="5" name="Rectangle 1"/>
          <p:cNvSpPr>
            <a:spLocks noChangeArrowheads="1"/>
          </p:cNvSpPr>
          <p:nvPr/>
        </p:nvSpPr>
        <p:spPr bwMode="auto">
          <a:xfrm>
            <a:off x="457200" y="299402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s-CZ" altLang="cs-CZ" sz="1200" b="1"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cs-CZ" altLang="cs-CZ" sz="1800" b="0" i="0" u="none" strike="noStrike" cap="none" normalizeH="0" baseline="0" smtClean="0">
              <a:ln>
                <a:noFill/>
              </a:ln>
              <a:solidFill>
                <a:schemeClr val="tx1"/>
              </a:solidFill>
              <a:effectLst/>
              <a:latin typeface="Arial" charset="0"/>
              <a:cs typeface="Arial" charset="0"/>
            </a:endParaRPr>
          </a:p>
        </p:txBody>
      </p:sp>
      <p:graphicFrame>
        <p:nvGraphicFramePr>
          <p:cNvPr id="6" name="Tabulka 5"/>
          <p:cNvGraphicFramePr>
            <a:graphicFrameLocks noGrp="1"/>
          </p:cNvGraphicFramePr>
          <p:nvPr>
            <p:extLst>
              <p:ext uri="{D42A27DB-BD31-4B8C-83A1-F6EECF244321}">
                <p14:modId xmlns:p14="http://schemas.microsoft.com/office/powerpoint/2010/main" val="68295387"/>
              </p:ext>
            </p:extLst>
          </p:nvPr>
        </p:nvGraphicFramePr>
        <p:xfrm>
          <a:off x="457200" y="1761528"/>
          <a:ext cx="8229600" cy="1983640"/>
        </p:xfrm>
        <a:graphic>
          <a:graphicData uri="http://schemas.openxmlformats.org/drawingml/2006/table">
            <a:tbl>
              <a:tblPr>
                <a:tableStyleId>{5940675A-B579-460E-94D1-54222C63F5DA}</a:tableStyleId>
              </a:tblPr>
              <a:tblGrid>
                <a:gridCol w="5698976"/>
                <a:gridCol w="2530624"/>
              </a:tblGrid>
              <a:tr h="253472">
                <a:tc>
                  <a:txBody>
                    <a:bodyPr/>
                    <a:lstStyle/>
                    <a:p>
                      <a:pPr algn="ctr"/>
                      <a:r>
                        <a:rPr lang="cs-CZ" sz="1600" dirty="0"/>
                        <a:t>CONDITIONS</a:t>
                      </a:r>
                    </a:p>
                  </a:txBody>
                  <a:tcPr marL="8230" marR="8230" marT="8230" marB="8230" anchor="ctr"/>
                </a:tc>
                <a:tc>
                  <a:txBody>
                    <a:bodyPr/>
                    <a:lstStyle/>
                    <a:p>
                      <a:pPr algn="ctr"/>
                      <a:r>
                        <a:rPr lang="cs-CZ" sz="1600"/>
                        <a:t>FINAL MARKS (APPROXIMATELY)</a:t>
                      </a:r>
                    </a:p>
                  </a:txBody>
                  <a:tcPr marL="8230" marR="8230" marT="8230" marB="8230" anchor="ctr"/>
                </a:tc>
              </a:tr>
              <a:tr h="1438534">
                <a:tc>
                  <a:txBody>
                    <a:bodyPr/>
                    <a:lstStyle/>
                    <a:p>
                      <a:pPr algn="ctr">
                        <a:buFont typeface="Arial"/>
                        <a:buChar char="•"/>
                      </a:pPr>
                      <a:r>
                        <a:rPr lang="en-US" sz="1600" dirty="0"/>
                        <a:t>lecture activity evaluation (see Notebooks) - up to </a:t>
                      </a:r>
                      <a:r>
                        <a:rPr lang="cs-CZ" sz="1600" dirty="0" smtClean="0"/>
                        <a:t>2</a:t>
                      </a:r>
                      <a:r>
                        <a:rPr lang="en-US" sz="1600" dirty="0" smtClean="0"/>
                        <a:t>0 points</a:t>
                      </a:r>
                      <a:r>
                        <a:rPr lang="cs-CZ" sz="1600" dirty="0" smtClean="0"/>
                        <a:t> </a:t>
                      </a:r>
                      <a:r>
                        <a:rPr lang="cs-CZ" sz="1600" dirty="0" err="1" smtClean="0"/>
                        <a:t>every</a:t>
                      </a:r>
                      <a:r>
                        <a:rPr lang="cs-CZ" sz="1600" dirty="0" smtClean="0"/>
                        <a:t> </a:t>
                      </a:r>
                      <a:r>
                        <a:rPr lang="cs-CZ" sz="1600" dirty="0" err="1" smtClean="0"/>
                        <a:t>lecture</a:t>
                      </a:r>
                      <a:endParaRPr lang="en-US" sz="1600" dirty="0"/>
                    </a:p>
                    <a:p>
                      <a:pPr algn="ctr">
                        <a:buFont typeface="Arial"/>
                        <a:buChar char="•"/>
                      </a:pPr>
                      <a:r>
                        <a:rPr lang="en-US" sz="1600" dirty="0"/>
                        <a:t>seminar </a:t>
                      </a:r>
                      <a:r>
                        <a:rPr lang="en-US" sz="1600" dirty="0" smtClean="0"/>
                        <a:t>work</a:t>
                      </a:r>
                      <a:r>
                        <a:rPr lang="cs-CZ" sz="1600" dirty="0" smtClean="0"/>
                        <a:t> (</a:t>
                      </a:r>
                      <a:r>
                        <a:rPr lang="cs-CZ" sz="1600" dirty="0" err="1" smtClean="0"/>
                        <a:t>paper</a:t>
                      </a:r>
                      <a:r>
                        <a:rPr lang="cs-CZ" sz="1600" dirty="0" smtClean="0"/>
                        <a:t>)</a:t>
                      </a:r>
                      <a:r>
                        <a:rPr lang="en-US" sz="1600" dirty="0" smtClean="0"/>
                        <a:t> </a:t>
                      </a:r>
                      <a:r>
                        <a:rPr lang="en-US" sz="1600" dirty="0"/>
                        <a:t>- up to 20 points </a:t>
                      </a:r>
                      <a:r>
                        <a:rPr lang="en-US" sz="1600" dirty="0" smtClean="0"/>
                        <a:t>(</a:t>
                      </a:r>
                      <a:r>
                        <a:rPr lang="cs-CZ" sz="1600" dirty="0" smtClean="0"/>
                        <a:t>max.</a:t>
                      </a:r>
                      <a:r>
                        <a:rPr lang="cs-CZ" sz="1600" baseline="0" dirty="0" smtClean="0"/>
                        <a:t> </a:t>
                      </a:r>
                      <a:r>
                        <a:rPr lang="en-US" sz="1600" dirty="0" smtClean="0"/>
                        <a:t>10 </a:t>
                      </a:r>
                      <a:r>
                        <a:rPr lang="en-US" sz="1600" dirty="0"/>
                        <a:t>points for the presentation and </a:t>
                      </a:r>
                      <a:r>
                        <a:rPr lang="cs-CZ" sz="1600" dirty="0" smtClean="0"/>
                        <a:t> max. </a:t>
                      </a:r>
                      <a:r>
                        <a:rPr lang="en-US" sz="1600" dirty="0" smtClean="0"/>
                        <a:t>10 </a:t>
                      </a:r>
                      <a:r>
                        <a:rPr lang="en-US" sz="1600" dirty="0"/>
                        <a:t>points for the content)</a:t>
                      </a:r>
                    </a:p>
                    <a:p>
                      <a:pPr algn="ctr">
                        <a:buFont typeface="Arial"/>
                        <a:buChar char="•"/>
                      </a:pPr>
                      <a:r>
                        <a:rPr lang="en-US" sz="1600" dirty="0"/>
                        <a:t>final test </a:t>
                      </a:r>
                      <a:r>
                        <a:rPr lang="en-US" sz="1600" dirty="0" smtClean="0"/>
                        <a:t>(</a:t>
                      </a:r>
                      <a:r>
                        <a:rPr lang="cs-CZ" sz="1600" dirty="0" smtClean="0"/>
                        <a:t>17</a:t>
                      </a:r>
                      <a:r>
                        <a:rPr lang="en-US" sz="1600" dirty="0" smtClean="0"/>
                        <a:t>. </a:t>
                      </a:r>
                      <a:r>
                        <a:rPr lang="cs-CZ" sz="1600" dirty="0" smtClean="0"/>
                        <a:t>5</a:t>
                      </a:r>
                      <a:r>
                        <a:rPr lang="en-US" sz="1600" dirty="0" smtClean="0"/>
                        <a:t>. </a:t>
                      </a:r>
                      <a:r>
                        <a:rPr lang="en-US" sz="1600" dirty="0" smtClean="0"/>
                        <a:t>201</a:t>
                      </a:r>
                      <a:r>
                        <a:rPr lang="cs-CZ" sz="1600" dirty="0" smtClean="0"/>
                        <a:t>7</a:t>
                      </a:r>
                      <a:r>
                        <a:rPr lang="en-US" sz="1600" dirty="0" smtClean="0"/>
                        <a:t>) </a:t>
                      </a:r>
                      <a:r>
                        <a:rPr lang="en-US" sz="1600" dirty="0"/>
                        <a:t>- up to 40 points</a:t>
                      </a:r>
                    </a:p>
                    <a:p>
                      <a:pPr algn="ctr">
                        <a:buFont typeface="Arial"/>
                        <a:buChar char="•"/>
                      </a:pPr>
                      <a:r>
                        <a:rPr lang="en-US" sz="1600" dirty="0"/>
                        <a:t>final essay </a:t>
                      </a:r>
                      <a:r>
                        <a:rPr lang="en-US" sz="1600" dirty="0" smtClean="0"/>
                        <a:t>(</a:t>
                      </a:r>
                      <a:r>
                        <a:rPr lang="cs-CZ" sz="1600" dirty="0" smtClean="0"/>
                        <a:t>17</a:t>
                      </a:r>
                      <a:r>
                        <a:rPr lang="en-US" sz="1600" dirty="0" smtClean="0"/>
                        <a:t>. </a:t>
                      </a:r>
                      <a:r>
                        <a:rPr lang="cs-CZ" sz="1600" dirty="0" smtClean="0"/>
                        <a:t>5</a:t>
                      </a:r>
                      <a:r>
                        <a:rPr lang="en-US" sz="1600" dirty="0" smtClean="0"/>
                        <a:t>. </a:t>
                      </a:r>
                      <a:r>
                        <a:rPr lang="en-US" sz="1600" dirty="0" smtClean="0"/>
                        <a:t>201</a:t>
                      </a:r>
                      <a:r>
                        <a:rPr lang="cs-CZ" sz="1600" dirty="0" smtClean="0"/>
                        <a:t>7</a:t>
                      </a:r>
                      <a:r>
                        <a:rPr lang="en-US" sz="1600" dirty="0" smtClean="0"/>
                        <a:t>) </a:t>
                      </a:r>
                      <a:r>
                        <a:rPr lang="en-US" sz="1600" dirty="0"/>
                        <a:t>- up to 20 points</a:t>
                      </a:r>
                    </a:p>
                  </a:txBody>
                  <a:tcPr marL="8230" marR="8230" marT="8230" marB="8230" anchor="ctr"/>
                </a:tc>
                <a:tc>
                  <a:txBody>
                    <a:bodyPr/>
                    <a:lstStyle/>
                    <a:p>
                      <a:pPr algn="ctr"/>
                      <a:r>
                        <a:rPr lang="en-US" sz="1600" dirty="0"/>
                        <a:t>A more than 61 points</a:t>
                      </a:r>
                      <a:br>
                        <a:rPr lang="en-US" sz="1600" dirty="0"/>
                      </a:br>
                      <a:r>
                        <a:rPr lang="en-US" sz="1600" dirty="0"/>
                        <a:t>B 56 - 60 points</a:t>
                      </a:r>
                      <a:br>
                        <a:rPr lang="en-US" sz="1600" dirty="0"/>
                      </a:br>
                      <a:r>
                        <a:rPr lang="en-US" sz="1600" dirty="0"/>
                        <a:t>C 51 - 55 points</a:t>
                      </a:r>
                      <a:br>
                        <a:rPr lang="en-US" sz="1600" dirty="0"/>
                      </a:br>
                      <a:r>
                        <a:rPr lang="en-US" sz="1600" dirty="0"/>
                        <a:t>D 46 - 50 points</a:t>
                      </a:r>
                      <a:br>
                        <a:rPr lang="en-US" sz="1600" dirty="0"/>
                      </a:br>
                      <a:r>
                        <a:rPr lang="en-US" sz="1600" dirty="0"/>
                        <a:t>E 40 - 45 points</a:t>
                      </a:r>
                      <a:br>
                        <a:rPr lang="en-US" sz="1600" dirty="0"/>
                      </a:br>
                      <a:r>
                        <a:rPr lang="en-US" sz="1600" dirty="0"/>
                        <a:t>F less than 40 points</a:t>
                      </a:r>
                    </a:p>
                  </a:txBody>
                  <a:tcPr marL="8230" marR="8230" marT="8230" marB="8230" anchor="ctr"/>
                </a:tc>
              </a:tr>
            </a:tbl>
          </a:graphicData>
        </a:graphic>
      </p:graphicFrame>
    </p:spTree>
    <p:extLst>
      <p:ext uri="{BB962C8B-B14F-4D97-AF65-F5344CB8AC3E}">
        <p14:creationId xmlns:p14="http://schemas.microsoft.com/office/powerpoint/2010/main" val="27434473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Czech Republic - </a:t>
            </a:r>
            <a:r>
              <a:rPr lang="en-US" dirty="0" smtClean="0"/>
              <a:t>Historic overview</a:t>
            </a:r>
            <a:endParaRPr lang="sk-SK" dirty="0"/>
          </a:p>
        </p:txBody>
      </p:sp>
      <p:sp>
        <p:nvSpPr>
          <p:cNvPr id="3" name="Content Placeholder 2"/>
          <p:cNvSpPr>
            <a:spLocks noGrp="1"/>
          </p:cNvSpPr>
          <p:nvPr>
            <p:ph idx="1"/>
          </p:nvPr>
        </p:nvSpPr>
        <p:spPr/>
        <p:txBody>
          <a:bodyPr>
            <a:normAutofit lnSpcReduction="10000"/>
          </a:bodyPr>
          <a:lstStyle/>
          <a:p>
            <a:r>
              <a:rPr lang="en-US" dirty="0" smtClean="0"/>
              <a:t>1918: Czechoslovakia is established with diverse conditions among its regions </a:t>
            </a:r>
            <a:br>
              <a:rPr lang="en-US" dirty="0" smtClean="0"/>
            </a:br>
            <a:r>
              <a:rPr lang="en-US" sz="2400" dirty="0" smtClean="0"/>
              <a:t>(</a:t>
            </a:r>
            <a:r>
              <a:rPr lang="en-GB" sz="2400" dirty="0" smtClean="0"/>
              <a:t>Slovakia </a:t>
            </a:r>
            <a:r>
              <a:rPr lang="en-GB" sz="2400" dirty="0"/>
              <a:t>being the </a:t>
            </a:r>
            <a:r>
              <a:rPr lang="en-GB" sz="2400" dirty="0" smtClean="0"/>
              <a:t>less-developed part with predominantly agrarian population, low urbanization</a:t>
            </a:r>
            <a:r>
              <a:rPr lang="en-GB" sz="2400" dirty="0"/>
              <a:t>, education and </a:t>
            </a:r>
            <a:r>
              <a:rPr lang="en-GB" sz="2400" dirty="0" smtClean="0"/>
              <a:t>literacy)</a:t>
            </a:r>
          </a:p>
          <a:p>
            <a:r>
              <a:rPr lang="en-US" dirty="0" smtClean="0"/>
              <a:t>1948 – 1989: The rule of communists</a:t>
            </a:r>
          </a:p>
          <a:p>
            <a:r>
              <a:rPr lang="en-US" dirty="0" smtClean="0"/>
              <a:t>1989: Velvet Revolution </a:t>
            </a:r>
          </a:p>
          <a:p>
            <a:r>
              <a:rPr lang="en-US" dirty="0" smtClean="0"/>
              <a:t>1993: The break-up of Czechoslovakia</a:t>
            </a:r>
            <a:endParaRPr lang="cs-CZ" dirty="0" smtClean="0"/>
          </a:p>
          <a:p>
            <a:r>
              <a:rPr lang="cs-CZ" dirty="0" smtClean="0"/>
              <a:t>1999: </a:t>
            </a:r>
            <a:r>
              <a:rPr lang="cs-CZ" dirty="0" err="1" smtClean="0"/>
              <a:t>Joining</a:t>
            </a:r>
            <a:r>
              <a:rPr lang="cs-CZ" dirty="0" smtClean="0"/>
              <a:t> NATO</a:t>
            </a:r>
            <a:endParaRPr lang="en-US" dirty="0" smtClean="0"/>
          </a:p>
          <a:p>
            <a:r>
              <a:rPr lang="en-US" dirty="0" smtClean="0"/>
              <a:t>2004: Joining </a:t>
            </a:r>
            <a:r>
              <a:rPr lang="cs-CZ" dirty="0" err="1" smtClean="0"/>
              <a:t>the</a:t>
            </a:r>
            <a:r>
              <a:rPr lang="en-US" dirty="0" smtClean="0"/>
              <a:t> European Union</a:t>
            </a:r>
          </a:p>
          <a:p>
            <a:pPr marL="0" indent="0">
              <a:buNone/>
            </a:pPr>
            <a:endParaRPr lang="sk-SK" dirty="0"/>
          </a:p>
        </p:txBody>
      </p:sp>
    </p:spTree>
    <p:extLst>
      <p:ext uri="{BB962C8B-B14F-4D97-AF65-F5344CB8AC3E}">
        <p14:creationId xmlns:p14="http://schemas.microsoft.com/office/powerpoint/2010/main" val="15003177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Reforms</a:t>
            </a:r>
            <a:r>
              <a:rPr lang="cs-CZ" dirty="0" smtClean="0"/>
              <a:t> in </a:t>
            </a:r>
            <a:r>
              <a:rPr lang="cs-CZ" dirty="0" err="1" smtClean="0"/>
              <a:t>the</a:t>
            </a:r>
            <a:r>
              <a:rPr lang="cs-CZ" dirty="0" smtClean="0"/>
              <a:t> Public </a:t>
            </a:r>
            <a:r>
              <a:rPr lang="cs-CZ" dirty="0" err="1" smtClean="0"/>
              <a:t>Sector</a:t>
            </a:r>
            <a:endParaRPr lang="cs-CZ" dirty="0"/>
          </a:p>
        </p:txBody>
      </p:sp>
      <p:sp>
        <p:nvSpPr>
          <p:cNvPr id="3" name="Zástupný symbol pro obsah 2"/>
          <p:cNvSpPr>
            <a:spLocks noGrp="1"/>
          </p:cNvSpPr>
          <p:nvPr>
            <p:ph idx="1"/>
          </p:nvPr>
        </p:nvSpPr>
        <p:spPr/>
        <p:txBody>
          <a:bodyPr/>
          <a:lstStyle/>
          <a:p>
            <a:r>
              <a:rPr lang="cs-CZ" dirty="0" smtClean="0"/>
              <a:t>Public </a:t>
            </a:r>
            <a:r>
              <a:rPr lang="cs-CZ" dirty="0" err="1" smtClean="0"/>
              <a:t>Administration</a:t>
            </a:r>
            <a:r>
              <a:rPr lang="cs-CZ" dirty="0" smtClean="0"/>
              <a:t> </a:t>
            </a:r>
            <a:r>
              <a:rPr lang="cs-CZ" dirty="0" err="1" smtClean="0"/>
              <a:t>Reform</a:t>
            </a:r>
            <a:endParaRPr lang="cs-CZ" dirty="0" smtClean="0"/>
          </a:p>
          <a:p>
            <a:r>
              <a:rPr lang="cs-CZ" dirty="0" smtClean="0"/>
              <a:t>Public Finance </a:t>
            </a:r>
            <a:r>
              <a:rPr lang="cs-CZ" dirty="0" err="1" smtClean="0"/>
              <a:t>Reform</a:t>
            </a:r>
            <a:r>
              <a:rPr lang="cs-CZ" dirty="0" smtClean="0"/>
              <a:t> </a:t>
            </a:r>
            <a:endParaRPr lang="cs-CZ" dirty="0"/>
          </a:p>
        </p:txBody>
      </p:sp>
    </p:spTree>
    <p:extLst>
      <p:ext uri="{BB962C8B-B14F-4D97-AF65-F5344CB8AC3E}">
        <p14:creationId xmlns:p14="http://schemas.microsoft.com/office/powerpoint/2010/main" val="4778698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číslo snímku 5"/>
          <p:cNvSpPr>
            <a:spLocks noGrp="1"/>
          </p:cNvSpPr>
          <p:nvPr>
            <p:ph type="sldNum" sz="quarter" idx="12"/>
          </p:nvPr>
        </p:nvSpPr>
        <p:spPr/>
        <p:txBody>
          <a:bodyPr/>
          <a:lstStyle/>
          <a:p>
            <a:pPr>
              <a:defRPr/>
            </a:pPr>
            <a:fld id="{9CD250BA-B887-470A-9769-9FED80D2AE25}" type="slidenum">
              <a:rPr lang="cs-CZ" altLang="en-US"/>
              <a:pPr>
                <a:defRPr/>
              </a:pPr>
              <a:t>6</a:t>
            </a:fld>
            <a:endParaRPr lang="cs-CZ" altLang="en-US"/>
          </a:p>
        </p:txBody>
      </p:sp>
      <p:sp>
        <p:nvSpPr>
          <p:cNvPr id="5123" name="Rectangle 2"/>
          <p:cNvSpPr>
            <a:spLocks noGrp="1" noChangeArrowheads="1"/>
          </p:cNvSpPr>
          <p:nvPr>
            <p:ph type="title"/>
          </p:nvPr>
        </p:nvSpPr>
        <p:spPr/>
        <p:txBody>
          <a:bodyPr/>
          <a:lstStyle/>
          <a:p>
            <a:pPr algn="ctr" eaLnBrk="1" hangingPunct="1"/>
            <a:r>
              <a:rPr lang="en-US" b="1" dirty="0" smtClean="0"/>
              <a:t>References</a:t>
            </a:r>
            <a:r>
              <a:rPr lang="cs-CZ" b="1" dirty="0" smtClean="0"/>
              <a:t> (</a:t>
            </a:r>
            <a:r>
              <a:rPr lang="en-US" b="1" dirty="0" smtClean="0"/>
              <a:t>European</a:t>
            </a:r>
            <a:r>
              <a:rPr lang="cs-CZ" b="1" dirty="0" smtClean="0"/>
              <a:t> Union)</a:t>
            </a:r>
            <a:endParaRPr lang="en-US" b="1" dirty="0" smtClean="0"/>
          </a:p>
        </p:txBody>
      </p:sp>
      <p:sp>
        <p:nvSpPr>
          <p:cNvPr id="5124" name="Rectangle 3"/>
          <p:cNvSpPr>
            <a:spLocks noGrp="1" noChangeArrowheads="1"/>
          </p:cNvSpPr>
          <p:nvPr>
            <p:ph type="body" idx="1"/>
          </p:nvPr>
        </p:nvSpPr>
        <p:spPr/>
        <p:txBody>
          <a:bodyPr>
            <a:normAutofit lnSpcReduction="10000"/>
          </a:bodyPr>
          <a:lstStyle/>
          <a:p>
            <a:pPr eaLnBrk="1" hangingPunct="1"/>
            <a:r>
              <a:rPr lang="en-US" sz="2900" dirty="0" smtClean="0">
                <a:solidFill>
                  <a:srgbClr val="003399"/>
                </a:solidFill>
              </a:rPr>
              <a:t>Maastricht Treaty</a:t>
            </a:r>
          </a:p>
          <a:p>
            <a:pPr eaLnBrk="1" hangingPunct="1"/>
            <a:r>
              <a:rPr lang="cs-CZ" sz="2900" dirty="0" smtClean="0">
                <a:solidFill>
                  <a:srgbClr val="003399"/>
                </a:solidFill>
              </a:rPr>
              <a:t>- SGP - </a:t>
            </a:r>
            <a:r>
              <a:rPr lang="en-US" sz="2900" dirty="0" smtClean="0">
                <a:solidFill>
                  <a:srgbClr val="003399"/>
                </a:solidFill>
              </a:rPr>
              <a:t>Stability and Growth Pact  (Resolution) including corrective rules and amendment</a:t>
            </a:r>
          </a:p>
          <a:p>
            <a:pPr eaLnBrk="1" hangingPunct="1"/>
            <a:r>
              <a:rPr lang="en-US" sz="2900" dirty="0" smtClean="0">
                <a:solidFill>
                  <a:srgbClr val="003399"/>
                </a:solidFill>
              </a:rPr>
              <a:t>Lisbon Treaty</a:t>
            </a:r>
          </a:p>
          <a:p>
            <a:pPr eaLnBrk="1" hangingPunct="1"/>
            <a:r>
              <a:rPr lang="en-US" sz="2900" dirty="0" smtClean="0">
                <a:solidFill>
                  <a:srgbClr val="003399"/>
                </a:solidFill>
              </a:rPr>
              <a:t>Pix Pack, Two Pack</a:t>
            </a:r>
          </a:p>
          <a:p>
            <a:r>
              <a:rPr lang="en-US" sz="2900" dirty="0" smtClean="0">
                <a:solidFill>
                  <a:srgbClr val="003399"/>
                </a:solidFill>
              </a:rPr>
              <a:t>Treaty on Stability, Coordination and Governance (Fiscal Compact)</a:t>
            </a:r>
            <a:endParaRPr lang="cs-CZ" sz="2900" dirty="0" smtClean="0">
              <a:solidFill>
                <a:srgbClr val="003399"/>
              </a:solidFill>
            </a:endParaRPr>
          </a:p>
          <a:p>
            <a:r>
              <a:rPr lang="cs-CZ" sz="2900" dirty="0" smtClean="0">
                <a:solidFill>
                  <a:srgbClr val="003399"/>
                </a:solidFill>
              </a:rPr>
              <a:t>SGP </a:t>
            </a:r>
            <a:r>
              <a:rPr lang="cs-CZ" sz="2900" dirty="0" err="1" smtClean="0">
                <a:solidFill>
                  <a:srgbClr val="003399"/>
                </a:solidFill>
              </a:rPr>
              <a:t>Review</a:t>
            </a:r>
            <a:endParaRPr lang="en-US" sz="2900" dirty="0" smtClean="0">
              <a:solidFill>
                <a:srgbClr val="003399"/>
              </a:solidFill>
            </a:endParaRPr>
          </a:p>
          <a:p>
            <a:pPr eaLnBrk="1" hangingPunct="1"/>
            <a:r>
              <a:rPr lang="cs-CZ" sz="2900" dirty="0" err="1">
                <a:solidFill>
                  <a:srgbClr val="003399"/>
                </a:solidFill>
              </a:rPr>
              <a:t>e</a:t>
            </a:r>
            <a:r>
              <a:rPr lang="cs-CZ" sz="2900" dirty="0" err="1" smtClean="0">
                <a:solidFill>
                  <a:srgbClr val="003399"/>
                </a:solidFill>
              </a:rPr>
              <a:t>tc</a:t>
            </a:r>
            <a:r>
              <a:rPr lang="cs-CZ" sz="2900" dirty="0" smtClean="0">
                <a:solidFill>
                  <a:srgbClr val="003399"/>
                </a:solidFill>
              </a:rPr>
              <a:t>.</a:t>
            </a:r>
          </a:p>
        </p:txBody>
      </p:sp>
    </p:spTree>
    <p:extLst>
      <p:ext uri="{BB962C8B-B14F-4D97-AF65-F5344CB8AC3E}">
        <p14:creationId xmlns:p14="http://schemas.microsoft.com/office/powerpoint/2010/main" val="32449364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číslo snímku 5"/>
          <p:cNvSpPr>
            <a:spLocks noGrp="1"/>
          </p:cNvSpPr>
          <p:nvPr>
            <p:ph type="sldNum" sz="quarter" idx="12"/>
          </p:nvPr>
        </p:nvSpPr>
        <p:spPr/>
        <p:txBody>
          <a:bodyPr/>
          <a:lstStyle/>
          <a:p>
            <a:pPr>
              <a:defRPr/>
            </a:pPr>
            <a:fld id="{9CD250BA-B887-470A-9769-9FED80D2AE25}" type="slidenum">
              <a:rPr lang="cs-CZ" altLang="en-US"/>
              <a:pPr>
                <a:defRPr/>
              </a:pPr>
              <a:t>7</a:t>
            </a:fld>
            <a:endParaRPr lang="cs-CZ" altLang="en-US"/>
          </a:p>
        </p:txBody>
      </p:sp>
      <p:sp>
        <p:nvSpPr>
          <p:cNvPr id="5123" name="Rectangle 2"/>
          <p:cNvSpPr>
            <a:spLocks noGrp="1" noChangeArrowheads="1"/>
          </p:cNvSpPr>
          <p:nvPr>
            <p:ph type="title"/>
          </p:nvPr>
        </p:nvSpPr>
        <p:spPr/>
        <p:txBody>
          <a:bodyPr/>
          <a:lstStyle/>
          <a:p>
            <a:pPr algn="ctr" eaLnBrk="1" hangingPunct="1"/>
            <a:r>
              <a:rPr lang="en-US" b="1" dirty="0" smtClean="0"/>
              <a:t>References (European Union)</a:t>
            </a:r>
          </a:p>
        </p:txBody>
      </p:sp>
      <p:sp>
        <p:nvSpPr>
          <p:cNvPr id="5124" name="Rectangle 3"/>
          <p:cNvSpPr>
            <a:spLocks noGrp="1" noChangeArrowheads="1"/>
          </p:cNvSpPr>
          <p:nvPr>
            <p:ph type="body" idx="1"/>
          </p:nvPr>
        </p:nvSpPr>
        <p:spPr/>
        <p:txBody>
          <a:bodyPr>
            <a:normAutofit/>
          </a:bodyPr>
          <a:lstStyle/>
          <a:p>
            <a:pPr eaLnBrk="1" hangingPunct="1"/>
            <a:r>
              <a:rPr lang="en-US" sz="2900" dirty="0" smtClean="0">
                <a:solidFill>
                  <a:srgbClr val="003399"/>
                </a:solidFill>
                <a:hlinkClick r:id="rId2"/>
              </a:rPr>
              <a:t>Country Specific Recommendations</a:t>
            </a:r>
            <a:endParaRPr lang="en-US" sz="2900" dirty="0" smtClean="0">
              <a:solidFill>
                <a:srgbClr val="003399"/>
              </a:solidFill>
            </a:endParaRPr>
          </a:p>
          <a:p>
            <a:pPr eaLnBrk="1" hangingPunct="1"/>
            <a:r>
              <a:rPr lang="en-US" sz="2900" dirty="0" smtClean="0">
                <a:solidFill>
                  <a:srgbClr val="003399"/>
                </a:solidFill>
              </a:rPr>
              <a:t>Commission Recommendation </a:t>
            </a:r>
          </a:p>
          <a:p>
            <a:pPr eaLnBrk="1" hangingPunct="1"/>
            <a:r>
              <a:rPr lang="en-US" sz="2900" dirty="0" smtClean="0">
                <a:solidFill>
                  <a:srgbClr val="003399"/>
                </a:solidFill>
              </a:rPr>
              <a:t>Council Recommendation</a:t>
            </a:r>
          </a:p>
          <a:p>
            <a:pPr eaLnBrk="1" hangingPunct="1"/>
            <a:r>
              <a:rPr lang="en-US" sz="2900" dirty="0" smtClean="0">
                <a:solidFill>
                  <a:srgbClr val="003399"/>
                </a:solidFill>
              </a:rPr>
              <a:t>Country Report (each year)</a:t>
            </a:r>
          </a:p>
          <a:p>
            <a:pPr eaLnBrk="1" hangingPunct="1"/>
            <a:r>
              <a:rPr lang="en-US" sz="2900" dirty="0" smtClean="0">
                <a:solidFill>
                  <a:srgbClr val="003399"/>
                </a:solidFill>
              </a:rPr>
              <a:t>National Reform </a:t>
            </a:r>
            <a:r>
              <a:rPr lang="en-US" sz="2900" dirty="0" err="1" smtClean="0">
                <a:solidFill>
                  <a:srgbClr val="003399"/>
                </a:solidFill>
              </a:rPr>
              <a:t>Programme</a:t>
            </a:r>
            <a:endParaRPr lang="en-US" sz="2900" dirty="0" smtClean="0">
              <a:solidFill>
                <a:srgbClr val="003399"/>
              </a:solidFill>
            </a:endParaRPr>
          </a:p>
          <a:p>
            <a:pPr eaLnBrk="1" hangingPunct="1"/>
            <a:r>
              <a:rPr lang="en-US" sz="2900" dirty="0" smtClean="0">
                <a:solidFill>
                  <a:srgbClr val="003399"/>
                </a:solidFill>
              </a:rPr>
              <a:t>Convergence </a:t>
            </a:r>
            <a:r>
              <a:rPr lang="en-US" sz="2900" dirty="0" err="1" smtClean="0">
                <a:solidFill>
                  <a:srgbClr val="003399"/>
                </a:solidFill>
              </a:rPr>
              <a:t>Programme</a:t>
            </a:r>
            <a:r>
              <a:rPr lang="en-US" sz="2900" dirty="0" smtClean="0">
                <a:solidFill>
                  <a:srgbClr val="003399"/>
                </a:solidFill>
              </a:rPr>
              <a:t> (countries without euro)</a:t>
            </a:r>
          </a:p>
          <a:p>
            <a:pPr eaLnBrk="1" hangingPunct="1"/>
            <a:r>
              <a:rPr lang="en-US" sz="2900" dirty="0" smtClean="0">
                <a:solidFill>
                  <a:srgbClr val="003399"/>
                </a:solidFill>
              </a:rPr>
              <a:t>Stability </a:t>
            </a:r>
            <a:r>
              <a:rPr lang="en-US" sz="2900" dirty="0" err="1" smtClean="0">
                <a:solidFill>
                  <a:srgbClr val="003399"/>
                </a:solidFill>
              </a:rPr>
              <a:t>Programme</a:t>
            </a:r>
            <a:r>
              <a:rPr lang="en-US" sz="2900" dirty="0" smtClean="0">
                <a:solidFill>
                  <a:srgbClr val="003399"/>
                </a:solidFill>
              </a:rPr>
              <a:t> (countries with euro)</a:t>
            </a:r>
          </a:p>
        </p:txBody>
      </p:sp>
    </p:spTree>
    <p:extLst>
      <p:ext uri="{BB962C8B-B14F-4D97-AF65-F5344CB8AC3E}">
        <p14:creationId xmlns:p14="http://schemas.microsoft.com/office/powerpoint/2010/main" val="36676914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číslo snímku 5"/>
          <p:cNvSpPr>
            <a:spLocks noGrp="1"/>
          </p:cNvSpPr>
          <p:nvPr>
            <p:ph type="sldNum" sz="quarter" idx="12"/>
          </p:nvPr>
        </p:nvSpPr>
        <p:spPr/>
        <p:txBody>
          <a:bodyPr/>
          <a:lstStyle/>
          <a:p>
            <a:pPr>
              <a:defRPr/>
            </a:pPr>
            <a:fld id="{9CD250BA-B887-470A-9769-9FED80D2AE25}" type="slidenum">
              <a:rPr lang="cs-CZ" altLang="en-US"/>
              <a:pPr>
                <a:defRPr/>
              </a:pPr>
              <a:t>8</a:t>
            </a:fld>
            <a:endParaRPr lang="cs-CZ" altLang="en-US"/>
          </a:p>
        </p:txBody>
      </p:sp>
      <p:sp>
        <p:nvSpPr>
          <p:cNvPr id="5123" name="Rectangle 2"/>
          <p:cNvSpPr>
            <a:spLocks noGrp="1" noChangeArrowheads="1"/>
          </p:cNvSpPr>
          <p:nvPr>
            <p:ph type="title"/>
          </p:nvPr>
        </p:nvSpPr>
        <p:spPr/>
        <p:txBody>
          <a:bodyPr/>
          <a:lstStyle/>
          <a:p>
            <a:pPr algn="ctr" eaLnBrk="1" hangingPunct="1"/>
            <a:r>
              <a:rPr lang="en-US" b="1" dirty="0" smtClean="0"/>
              <a:t>References (international)</a:t>
            </a:r>
          </a:p>
        </p:txBody>
      </p:sp>
      <p:sp>
        <p:nvSpPr>
          <p:cNvPr id="5124" name="Rectangle 3"/>
          <p:cNvSpPr>
            <a:spLocks noGrp="1" noChangeArrowheads="1"/>
          </p:cNvSpPr>
          <p:nvPr>
            <p:ph type="body" idx="1"/>
          </p:nvPr>
        </p:nvSpPr>
        <p:spPr/>
        <p:txBody>
          <a:bodyPr>
            <a:normAutofit fontScale="92500" lnSpcReduction="10000"/>
          </a:bodyPr>
          <a:lstStyle/>
          <a:p>
            <a:pPr marL="118872" indent="0" eaLnBrk="1" hangingPunct="1">
              <a:buNone/>
            </a:pPr>
            <a:r>
              <a:rPr lang="en-US" sz="2900" dirty="0" smtClean="0">
                <a:solidFill>
                  <a:srgbClr val="003399"/>
                </a:solidFill>
              </a:rPr>
              <a:t>Recommendations and Reports of international organizations</a:t>
            </a:r>
          </a:p>
          <a:p>
            <a:pPr eaLnBrk="1" hangingPunct="1"/>
            <a:r>
              <a:rPr lang="en-US" sz="2900" dirty="0" smtClean="0">
                <a:solidFill>
                  <a:srgbClr val="003399"/>
                </a:solidFill>
              </a:rPr>
              <a:t>International Monetary Fund (IMF)</a:t>
            </a:r>
            <a:endParaRPr lang="cs-CZ" sz="2900" dirty="0" smtClean="0">
              <a:solidFill>
                <a:srgbClr val="003399"/>
              </a:solidFill>
            </a:endParaRPr>
          </a:p>
          <a:p>
            <a:pPr marL="118872" indent="0" eaLnBrk="1" hangingPunct="1">
              <a:buNone/>
            </a:pPr>
            <a:r>
              <a:rPr lang="en-US" sz="2900" dirty="0" smtClean="0">
                <a:solidFill>
                  <a:srgbClr val="003399"/>
                </a:solidFill>
                <a:hlinkClick r:id="rId2"/>
              </a:rPr>
              <a:t>Fiscal Issues at the IMF</a:t>
            </a:r>
            <a:endParaRPr lang="cs-CZ" sz="2900" dirty="0" smtClean="0">
              <a:solidFill>
                <a:srgbClr val="003399"/>
              </a:solidFill>
            </a:endParaRPr>
          </a:p>
          <a:p>
            <a:pPr eaLnBrk="1" hangingPunct="1"/>
            <a:r>
              <a:rPr lang="en-US" sz="2900" dirty="0" err="1" smtClean="0">
                <a:solidFill>
                  <a:srgbClr val="003399"/>
                </a:solidFill>
              </a:rPr>
              <a:t>Worldbank</a:t>
            </a:r>
            <a:endParaRPr lang="en-US" sz="2900" dirty="0" smtClean="0">
              <a:solidFill>
                <a:srgbClr val="003399"/>
              </a:solidFill>
            </a:endParaRPr>
          </a:p>
          <a:p>
            <a:r>
              <a:rPr lang="en-US" sz="2900" dirty="0" smtClean="0">
                <a:solidFill>
                  <a:srgbClr val="003399"/>
                </a:solidFill>
              </a:rPr>
              <a:t>The </a:t>
            </a:r>
            <a:r>
              <a:rPr lang="en-US" sz="2900" dirty="0" err="1" smtClean="0">
                <a:solidFill>
                  <a:srgbClr val="003399"/>
                </a:solidFill>
              </a:rPr>
              <a:t>Organisation</a:t>
            </a:r>
            <a:r>
              <a:rPr lang="en-US" sz="2900" dirty="0" smtClean="0">
                <a:solidFill>
                  <a:srgbClr val="003399"/>
                </a:solidFill>
              </a:rPr>
              <a:t> for Economic Co-operation and Development (OECD)</a:t>
            </a:r>
          </a:p>
          <a:p>
            <a:r>
              <a:rPr lang="en-US" sz="2900" dirty="0" smtClean="0">
                <a:solidFill>
                  <a:srgbClr val="003399"/>
                </a:solidFill>
              </a:rPr>
              <a:t>North Atlantic Treaty Organization (NATO) – specially for </a:t>
            </a:r>
            <a:r>
              <a:rPr lang="en-US" sz="2900" dirty="0" err="1" smtClean="0">
                <a:solidFill>
                  <a:srgbClr val="003399"/>
                </a:solidFill>
              </a:rPr>
              <a:t>defence</a:t>
            </a:r>
            <a:endParaRPr lang="cs-CZ" sz="2900" dirty="0" smtClean="0">
              <a:solidFill>
                <a:srgbClr val="003399"/>
              </a:solidFill>
            </a:endParaRPr>
          </a:p>
          <a:p>
            <a:r>
              <a:rPr lang="cs-CZ" sz="2900" dirty="0" err="1" smtClean="0">
                <a:solidFill>
                  <a:srgbClr val="003399"/>
                </a:solidFill>
              </a:rPr>
              <a:t>etc</a:t>
            </a:r>
            <a:r>
              <a:rPr lang="cs-CZ" sz="2900" dirty="0" smtClean="0">
                <a:solidFill>
                  <a:srgbClr val="003399"/>
                </a:solidFill>
              </a:rPr>
              <a:t>. (G8, G20, WTO, UN, ….)</a:t>
            </a:r>
            <a:endParaRPr lang="en-US" sz="2900" dirty="0" smtClean="0">
              <a:solidFill>
                <a:srgbClr val="003399"/>
              </a:solidFill>
            </a:endParaRPr>
          </a:p>
          <a:p>
            <a:pPr eaLnBrk="1" hangingPunct="1"/>
            <a:endParaRPr lang="en-US" sz="2900" b="1" dirty="0" smtClean="0">
              <a:solidFill>
                <a:srgbClr val="003399"/>
              </a:solidFill>
            </a:endParaRPr>
          </a:p>
        </p:txBody>
      </p:sp>
    </p:spTree>
    <p:extLst>
      <p:ext uri="{BB962C8B-B14F-4D97-AF65-F5344CB8AC3E}">
        <p14:creationId xmlns:p14="http://schemas.microsoft.com/office/powerpoint/2010/main" val="8600768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číslo snímku 5"/>
          <p:cNvSpPr>
            <a:spLocks noGrp="1"/>
          </p:cNvSpPr>
          <p:nvPr>
            <p:ph type="sldNum" sz="quarter" idx="12"/>
          </p:nvPr>
        </p:nvSpPr>
        <p:spPr/>
        <p:txBody>
          <a:bodyPr/>
          <a:lstStyle/>
          <a:p>
            <a:pPr>
              <a:defRPr/>
            </a:pPr>
            <a:fld id="{00223C9E-2FA4-4396-95E8-78A473347A06}" type="slidenum">
              <a:rPr lang="cs-CZ" altLang="en-US"/>
              <a:pPr>
                <a:defRPr/>
              </a:pPr>
              <a:t>9</a:t>
            </a:fld>
            <a:endParaRPr lang="cs-CZ" altLang="en-US"/>
          </a:p>
        </p:txBody>
      </p:sp>
      <p:sp>
        <p:nvSpPr>
          <p:cNvPr id="6147" name="Rectangle 2"/>
          <p:cNvSpPr>
            <a:spLocks noGrp="1" noChangeArrowheads="1"/>
          </p:cNvSpPr>
          <p:nvPr>
            <p:ph type="title"/>
          </p:nvPr>
        </p:nvSpPr>
        <p:spPr/>
        <p:txBody>
          <a:bodyPr/>
          <a:lstStyle/>
          <a:p>
            <a:pPr algn="ctr" eaLnBrk="1" hangingPunct="1"/>
            <a:r>
              <a:rPr lang="en-US" dirty="0" smtClean="0"/>
              <a:t>General Reasons for Reforms</a:t>
            </a:r>
            <a:endParaRPr lang="en-US" b="1" dirty="0" smtClean="0"/>
          </a:p>
        </p:txBody>
      </p:sp>
      <p:sp>
        <p:nvSpPr>
          <p:cNvPr id="6148" name="Rectangle 3"/>
          <p:cNvSpPr>
            <a:spLocks noGrp="1" noChangeArrowheads="1"/>
          </p:cNvSpPr>
          <p:nvPr>
            <p:ph type="body" idx="1"/>
          </p:nvPr>
        </p:nvSpPr>
        <p:spPr>
          <a:xfrm>
            <a:off x="457200" y="1775191"/>
            <a:ext cx="8458200" cy="4625609"/>
          </a:xfrm>
        </p:spPr>
        <p:txBody>
          <a:bodyPr>
            <a:normAutofit lnSpcReduction="10000"/>
          </a:bodyPr>
          <a:lstStyle/>
          <a:p>
            <a:pPr>
              <a:lnSpc>
                <a:spcPct val="90000"/>
              </a:lnSpc>
              <a:buClr>
                <a:schemeClr val="tx1"/>
              </a:buClr>
              <a:buSzTx/>
              <a:buFont typeface="Wingdings" pitchFamily="2" charset="2"/>
              <a:buChar char="v"/>
            </a:pPr>
            <a:r>
              <a:rPr lang="en-US" dirty="0" smtClean="0"/>
              <a:t>demographic changes (population structure)</a:t>
            </a:r>
          </a:p>
          <a:p>
            <a:pPr>
              <a:lnSpc>
                <a:spcPct val="90000"/>
              </a:lnSpc>
              <a:buClr>
                <a:schemeClr val="tx1"/>
              </a:buClr>
              <a:buSzTx/>
              <a:buFont typeface="Wingdings" pitchFamily="2" charset="2"/>
              <a:buChar char="v"/>
            </a:pPr>
            <a:r>
              <a:rPr lang="en-US" dirty="0" smtClean="0"/>
              <a:t>increasing budget amounts</a:t>
            </a:r>
          </a:p>
          <a:p>
            <a:pPr>
              <a:lnSpc>
                <a:spcPct val="90000"/>
              </a:lnSpc>
              <a:buClr>
                <a:schemeClr val="tx1"/>
              </a:buClr>
              <a:buSzTx/>
              <a:buFont typeface="Wingdings" pitchFamily="2" charset="2"/>
              <a:buChar char="v"/>
            </a:pPr>
            <a:r>
              <a:rPr lang="en-US" altLang="cs-CZ" dirty="0" smtClean="0"/>
              <a:t>permanent imbalance ( </a:t>
            </a:r>
            <a:r>
              <a:rPr lang="cs-CZ" altLang="cs-CZ" dirty="0" smtClean="0"/>
              <a:t>   </a:t>
            </a:r>
            <a:r>
              <a:rPr lang="en-US" altLang="cs-CZ" dirty="0" smtClean="0"/>
              <a:t>public deficit and debt)</a:t>
            </a:r>
          </a:p>
          <a:p>
            <a:pPr>
              <a:lnSpc>
                <a:spcPct val="90000"/>
              </a:lnSpc>
              <a:buClr>
                <a:schemeClr val="tx1"/>
              </a:buClr>
              <a:buSzTx/>
              <a:buFont typeface="Wingdings" pitchFamily="2" charset="2"/>
              <a:buChar char="v"/>
            </a:pPr>
            <a:r>
              <a:rPr lang="cs-CZ" altLang="cs-CZ" dirty="0" smtClean="0"/>
              <a:t>V</a:t>
            </a:r>
            <a:r>
              <a:rPr lang="en-US" altLang="cs-CZ" dirty="0" err="1" smtClean="0"/>
              <a:t>alue</a:t>
            </a:r>
            <a:r>
              <a:rPr lang="en-US" altLang="cs-CZ" dirty="0" smtClean="0"/>
              <a:t> for money approach </a:t>
            </a:r>
            <a:r>
              <a:rPr lang="cs-CZ" altLang="cs-CZ" dirty="0" smtClean="0"/>
              <a:t/>
            </a:r>
            <a:br>
              <a:rPr lang="cs-CZ" altLang="cs-CZ" dirty="0" smtClean="0"/>
            </a:br>
            <a:r>
              <a:rPr lang="en-US" altLang="cs-CZ" dirty="0" smtClean="0"/>
              <a:t>(economy, efficiency, effectiveness and equity)</a:t>
            </a:r>
          </a:p>
          <a:p>
            <a:pPr>
              <a:lnSpc>
                <a:spcPct val="90000"/>
              </a:lnSpc>
              <a:buClr>
                <a:schemeClr val="tx1"/>
              </a:buClr>
              <a:buSzTx/>
              <a:buFont typeface="Wingdings" pitchFamily="2" charset="2"/>
              <a:buChar char="v"/>
            </a:pPr>
            <a:r>
              <a:rPr lang="en-US" altLang="cs-CZ" dirty="0" smtClean="0"/>
              <a:t>public control</a:t>
            </a:r>
            <a:r>
              <a:rPr lang="cs-CZ" altLang="cs-CZ" dirty="0" smtClean="0"/>
              <a:t> of public finance</a:t>
            </a:r>
            <a:endParaRPr lang="en-US" altLang="cs-CZ" dirty="0" smtClean="0"/>
          </a:p>
          <a:p>
            <a:pPr>
              <a:lnSpc>
                <a:spcPct val="90000"/>
              </a:lnSpc>
              <a:buClr>
                <a:schemeClr val="tx1"/>
              </a:buClr>
              <a:buSzTx/>
              <a:buFont typeface="Wingdings" pitchFamily="2" charset="2"/>
              <a:buChar char="v"/>
            </a:pPr>
            <a:r>
              <a:rPr lang="en-US" dirty="0" smtClean="0"/>
              <a:t>changes in the management of public sector (e-governance, quality management system etc.)</a:t>
            </a:r>
            <a:endParaRPr lang="cs-CZ" dirty="0" smtClean="0"/>
          </a:p>
          <a:p>
            <a:pPr>
              <a:lnSpc>
                <a:spcPct val="90000"/>
              </a:lnSpc>
              <a:buClr>
                <a:schemeClr val="tx1"/>
              </a:buClr>
              <a:buSzTx/>
              <a:buFont typeface="Wingdings" pitchFamily="2" charset="2"/>
              <a:buChar char="v"/>
            </a:pPr>
            <a:r>
              <a:rPr lang="cs-CZ" altLang="cs-CZ" dirty="0"/>
              <a:t>g</a:t>
            </a:r>
            <a:r>
              <a:rPr lang="en-US" altLang="cs-CZ" dirty="0" err="1"/>
              <a:t>lobal</a:t>
            </a:r>
            <a:r>
              <a:rPr lang="en-US" altLang="cs-CZ" dirty="0"/>
              <a:t> economic </a:t>
            </a:r>
            <a:r>
              <a:rPr lang="en-US" altLang="cs-CZ" dirty="0" smtClean="0"/>
              <a:t>crisis</a:t>
            </a:r>
            <a:endParaRPr lang="en-US" dirty="0" smtClean="0"/>
          </a:p>
          <a:p>
            <a:pPr>
              <a:lnSpc>
                <a:spcPct val="90000"/>
              </a:lnSpc>
              <a:buClr>
                <a:schemeClr val="tx1"/>
              </a:buClr>
              <a:buSzTx/>
              <a:buFont typeface="Wingdings" pitchFamily="2" charset="2"/>
              <a:buChar char="v"/>
            </a:pPr>
            <a:endParaRPr lang="en-US" altLang="cs-CZ" dirty="0" smtClean="0"/>
          </a:p>
          <a:p>
            <a:pPr>
              <a:lnSpc>
                <a:spcPct val="90000"/>
              </a:lnSpc>
              <a:buClr>
                <a:schemeClr val="tx1"/>
              </a:buClr>
              <a:buSzTx/>
              <a:buFont typeface="Wingdings" pitchFamily="2" charset="2"/>
              <a:buChar char="v"/>
            </a:pPr>
            <a:endParaRPr lang="cs-CZ" altLang="cs-CZ" dirty="0" smtClean="0"/>
          </a:p>
          <a:p>
            <a:pPr>
              <a:lnSpc>
                <a:spcPct val="90000"/>
              </a:lnSpc>
            </a:pPr>
            <a:endParaRPr lang="cs-CZ" b="1" dirty="0" smtClean="0"/>
          </a:p>
        </p:txBody>
      </p:sp>
      <p:cxnSp>
        <p:nvCxnSpPr>
          <p:cNvPr id="3" name="Přímá spojnice se šipkou 2"/>
          <p:cNvCxnSpPr/>
          <p:nvPr/>
        </p:nvCxnSpPr>
        <p:spPr>
          <a:xfrm flipV="1">
            <a:off x="4932040" y="2781300"/>
            <a:ext cx="0" cy="41910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1542316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1076</TotalTime>
  <Words>654</Words>
  <Application>Microsoft Office PowerPoint</Application>
  <PresentationFormat>Předvádění na obrazovce (4:3)</PresentationFormat>
  <Paragraphs>125</Paragraphs>
  <Slides>18</Slides>
  <Notes>1</Notes>
  <HiddenSlides>0</HiddenSlides>
  <MMClips>0</MMClips>
  <ScaleCrop>false</ScaleCrop>
  <HeadingPairs>
    <vt:vector size="4" baseType="variant">
      <vt:variant>
        <vt:lpstr>Motiv</vt:lpstr>
      </vt:variant>
      <vt:variant>
        <vt:i4>1</vt:i4>
      </vt:variant>
      <vt:variant>
        <vt:lpstr>Nadpisy snímků</vt:lpstr>
      </vt:variant>
      <vt:variant>
        <vt:i4>18</vt:i4>
      </vt:variant>
    </vt:vector>
  </HeadingPairs>
  <TitlesOfParts>
    <vt:vector size="19" baseType="lpstr">
      <vt:lpstr>Office Theme</vt:lpstr>
      <vt:lpstr>Reforms in the Public Sector  (Week 1) Introduction </vt:lpstr>
      <vt:lpstr>Course outline </vt:lpstr>
      <vt:lpstr>Evaluation</vt:lpstr>
      <vt:lpstr>Czech Republic - Historic overview</vt:lpstr>
      <vt:lpstr>Reforms in the Public Sector</vt:lpstr>
      <vt:lpstr>References (European Union)</vt:lpstr>
      <vt:lpstr>References (European Union)</vt:lpstr>
      <vt:lpstr>References (international)</vt:lpstr>
      <vt:lpstr>General Reasons for Reforms</vt:lpstr>
      <vt:lpstr>Specific Reasons</vt:lpstr>
      <vt:lpstr>Factors that influence reforms</vt:lpstr>
      <vt:lpstr> A comprehensive approach to reform (1) </vt:lpstr>
      <vt:lpstr> A comprehensive approach to reform (2) </vt:lpstr>
      <vt:lpstr>Theory</vt:lpstr>
      <vt:lpstr>Reality - praxis</vt:lpstr>
      <vt:lpstr>Many examples in the world </vt:lpstr>
      <vt:lpstr>Public Finance Reform – country example of Czech Republic</vt:lpstr>
      <vt:lpstr>Public Finance Reform – area example - Pension Reform</vt:lpstr>
    </vt:vector>
  </TitlesOfParts>
  <Company>NO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Transformation of the Public Sector  (Week 1)</dc:title>
  <dc:creator>MG</dc:creator>
  <cp:lastModifiedBy>Bakos Eduard</cp:lastModifiedBy>
  <cp:revision>74</cp:revision>
  <cp:lastPrinted>2014-09-15T14:00:20Z</cp:lastPrinted>
  <dcterms:created xsi:type="dcterms:W3CDTF">2014-02-15T13:54:04Z</dcterms:created>
  <dcterms:modified xsi:type="dcterms:W3CDTF">2017-02-22T11:25:50Z</dcterms:modified>
</cp:coreProperties>
</file>