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52"/>
  </p:notesMasterIdLst>
  <p:handoutMasterIdLst>
    <p:handoutMasterId r:id="rId53"/>
  </p:handoutMasterIdLst>
  <p:sldIdLst>
    <p:sldId id="447" r:id="rId2"/>
    <p:sldId id="578" r:id="rId3"/>
    <p:sldId id="579" r:id="rId4"/>
    <p:sldId id="580" r:id="rId5"/>
    <p:sldId id="581" r:id="rId6"/>
    <p:sldId id="582" r:id="rId7"/>
    <p:sldId id="583" r:id="rId8"/>
    <p:sldId id="584" r:id="rId9"/>
    <p:sldId id="585" r:id="rId10"/>
    <p:sldId id="562" r:id="rId11"/>
    <p:sldId id="563" r:id="rId12"/>
    <p:sldId id="564" r:id="rId13"/>
    <p:sldId id="565" r:id="rId14"/>
    <p:sldId id="566" r:id="rId15"/>
    <p:sldId id="567" r:id="rId16"/>
    <p:sldId id="568" r:id="rId17"/>
    <p:sldId id="569" r:id="rId18"/>
    <p:sldId id="570" r:id="rId19"/>
    <p:sldId id="571" r:id="rId20"/>
    <p:sldId id="572" r:id="rId21"/>
    <p:sldId id="574" r:id="rId22"/>
    <p:sldId id="575" r:id="rId23"/>
    <p:sldId id="576" r:id="rId24"/>
    <p:sldId id="577" r:id="rId25"/>
    <p:sldId id="534" r:id="rId26"/>
    <p:sldId id="535" r:id="rId27"/>
    <p:sldId id="536" r:id="rId28"/>
    <p:sldId id="537" r:id="rId29"/>
    <p:sldId id="538" r:id="rId30"/>
    <p:sldId id="539" r:id="rId31"/>
    <p:sldId id="540" r:id="rId32"/>
    <p:sldId id="541" r:id="rId33"/>
    <p:sldId id="542" r:id="rId34"/>
    <p:sldId id="543" r:id="rId35"/>
    <p:sldId id="544" r:id="rId36"/>
    <p:sldId id="545" r:id="rId37"/>
    <p:sldId id="546" r:id="rId38"/>
    <p:sldId id="547" r:id="rId39"/>
    <p:sldId id="548" r:id="rId40"/>
    <p:sldId id="549" r:id="rId41"/>
    <p:sldId id="550" r:id="rId42"/>
    <p:sldId id="551" r:id="rId43"/>
    <p:sldId id="552" r:id="rId44"/>
    <p:sldId id="553" r:id="rId45"/>
    <p:sldId id="556" r:id="rId46"/>
    <p:sldId id="557" r:id="rId47"/>
    <p:sldId id="559" r:id="rId48"/>
    <p:sldId id="560" r:id="rId49"/>
    <p:sldId id="561" r:id="rId50"/>
    <p:sldId id="509" r:id="rId51"/>
  </p:sldIdLst>
  <p:sldSz cx="9144000" cy="6858000" type="screen4x3"/>
  <p:notesSz cx="6858000" cy="97234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FFCC"/>
    <a:srgbClr val="CC3300"/>
    <a:srgbClr val="CCECFF"/>
    <a:srgbClr val="CC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343" autoAdjust="0"/>
  </p:normalViewPr>
  <p:slideViewPr>
    <p:cSldViewPr>
      <p:cViewPr>
        <p:scale>
          <a:sx n="90" d="100"/>
          <a:sy n="90" d="100"/>
        </p:scale>
        <p:origin x="-1224"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66915" name="Rectangle 3"/>
          <p:cNvSpPr>
            <a:spLocks noGrp="1" noChangeArrowheads="1"/>
          </p:cNvSpPr>
          <p:nvPr>
            <p:ph type="dt" sz="quarter"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66916" name="Rectangle 4"/>
          <p:cNvSpPr>
            <a:spLocks noGrp="1" noChangeArrowheads="1"/>
          </p:cNvSpPr>
          <p:nvPr>
            <p:ph type="ftr" sz="quarter" idx="2"/>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66917" name="Rectangle 5"/>
          <p:cNvSpPr>
            <a:spLocks noGrp="1" noChangeArrowheads="1"/>
          </p:cNvSpPr>
          <p:nvPr>
            <p:ph type="sldNum" sz="quarter" idx="3"/>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8491883-2785-4F58-B1EA-AECB5F24E21F}" type="slidenum">
              <a:rPr lang="cs-CZ"/>
              <a:pPr>
                <a:defRPr/>
              </a:pPr>
              <a:t>‹#›</a:t>
            </a:fld>
            <a:endParaRPr lang="cs-CZ"/>
          </a:p>
        </p:txBody>
      </p:sp>
    </p:spTree>
    <p:extLst>
      <p:ext uri="{BB962C8B-B14F-4D97-AF65-F5344CB8AC3E}">
        <p14:creationId xmlns:p14="http://schemas.microsoft.com/office/powerpoint/2010/main" xmlns="" val="1351027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6147" name="Rectangle 3"/>
          <p:cNvSpPr>
            <a:spLocks noGrp="1" noChangeArrowheads="1"/>
          </p:cNvSpPr>
          <p:nvPr>
            <p:ph type="dt"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8196" name="Rectangle 4"/>
          <p:cNvSpPr>
            <a:spLocks noGrp="1" noRot="1" noChangeAspect="1" noChangeArrowheads="1" noTextEdit="1"/>
          </p:cNvSpPr>
          <p:nvPr>
            <p:ph type="sldImg" idx="2"/>
          </p:nvPr>
        </p:nvSpPr>
        <p:spPr bwMode="auto">
          <a:xfrm>
            <a:off x="996950" y="728663"/>
            <a:ext cx="4862513" cy="36464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9" name="Rectangle 5"/>
          <p:cNvSpPr>
            <a:spLocks noGrp="1" noChangeArrowheads="1"/>
          </p:cNvSpPr>
          <p:nvPr>
            <p:ph type="body" sz="quarter" idx="3"/>
          </p:nvPr>
        </p:nvSpPr>
        <p:spPr bwMode="auto">
          <a:xfrm>
            <a:off x="685800" y="4619625"/>
            <a:ext cx="5486400"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150" name="Rectangle 6"/>
          <p:cNvSpPr>
            <a:spLocks noGrp="1" noChangeArrowheads="1"/>
          </p:cNvSpPr>
          <p:nvPr>
            <p:ph type="ftr" sz="quarter" idx="4"/>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6151" name="Rectangle 7"/>
          <p:cNvSpPr>
            <a:spLocks noGrp="1" noChangeArrowheads="1"/>
          </p:cNvSpPr>
          <p:nvPr>
            <p:ph type="sldNum" sz="quarter" idx="5"/>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EC73C7B-3837-4591-B83E-85947D11E409}" type="slidenum">
              <a:rPr lang="cs-CZ"/>
              <a:pPr>
                <a:defRPr/>
              </a:pPr>
              <a:t>‹#›</a:t>
            </a:fld>
            <a:endParaRPr lang="cs-CZ"/>
          </a:p>
        </p:txBody>
      </p:sp>
    </p:spTree>
    <p:extLst>
      <p:ext uri="{BB962C8B-B14F-4D97-AF65-F5344CB8AC3E}">
        <p14:creationId xmlns:p14="http://schemas.microsoft.com/office/powerpoint/2010/main" xmlns="" val="4168992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Výkonový způsob použije účetní jednotka např. výpočet odpisů skládky. Při sestavování odpisového plánu účetní jednotka určí měřitelnou jednotku, případně další skutečnosti, které mají vliv na výpočet výše částky odpisu na jednu stanovenou jednotku, například kus výrobku, kilometr, tuna nebo hektolitr, a částku odpisu související s touto jednotkou. Účetní jednotka účtuje o odpisu, který zjistí jako součin částky odpisu na jednu jednotku stanovenou odpisovým plánem a počtu těchto jednotek uskutečněných v průběhu příslušného období.</a:t>
            </a:r>
          </a:p>
          <a:p>
            <a:r>
              <a:rPr lang="cs-CZ" dirty="0" smtClean="0"/>
              <a:t>Komponentní způsob může použít účetní jednotka např. u staveb, budov, bytů, samostatných movitých věcí atp. (více viz ČÚS 708). Při sestavování odpisového plánu účetní jednotka zohlední, že komponenta se odpisuje v průběhu používání samostatně od ostatních komponent a od zbylé části majetku nebo od souboru tohoto majetku. Odpisy komponenty se v průběhu užívání majetku sledují odděleně od ostatních komponent a od zbylé části majetku, případně souboru majetku. O majetku a jeho oprávkách se účtuje jako o celku; majetek se též jako celek vykazuje.</a:t>
            </a:r>
          </a:p>
        </p:txBody>
      </p:sp>
      <p:sp>
        <p:nvSpPr>
          <p:cNvPr id="4" name="Zástupný symbol pro číslo snímku 3"/>
          <p:cNvSpPr>
            <a:spLocks noGrp="1"/>
          </p:cNvSpPr>
          <p:nvPr>
            <p:ph type="sldNum" sz="quarter" idx="10"/>
          </p:nvPr>
        </p:nvSpPr>
        <p:spPr/>
        <p:txBody>
          <a:bodyPr/>
          <a:lstStyle/>
          <a:p>
            <a:pPr>
              <a:defRPr/>
            </a:pPr>
            <a:fld id="{9EC73C7B-3837-4591-B83E-85947D11E409}" type="slidenum">
              <a:rPr lang="cs-CZ" smtClean="0"/>
              <a:pPr>
                <a:defRPr/>
              </a:pPr>
              <a:t>22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cs-CZ" smtClean="0"/>
              <a:t>Kliknutím lze upravit styl.</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17E4FA0C-BF00-4C60-B730-128B2D3A8BD1}" type="slidenum">
              <a:rPr lang="cs-CZ" smtClean="0"/>
              <a:pPr>
                <a:defRPr/>
              </a:pPr>
              <a:t>‹#›</a:t>
            </a:fld>
            <a:endParaRPr lang="cs-CZ"/>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58317AF9-9FCD-43CF-B39F-41910BABCF98}"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27C2CD1C-3FF7-4ED0-8FA3-E830C7869343}"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4401AED1-7054-4960-AF53-E73A23B225C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cs-CZ" smtClean="0"/>
              <a:t>Kliknutím lze upravit styl.</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BB356F07-6C4C-4073-B1B0-49DBB5E77CD7}" type="slidenum">
              <a:rPr lang="cs-CZ" smtClean="0"/>
              <a:pPr>
                <a:defRPr/>
              </a:pPr>
              <a:t>‹#›</a:t>
            </a:fld>
            <a:endParaRPr lang="cs-CZ"/>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C5E054D7-1205-421B-8466-92438E925C01}"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2C90F43F-6A92-4F35-967D-24A8056159CA}" type="slidenum">
              <a:rPr lang="cs-CZ" smtClean="0"/>
              <a:pPr>
                <a:defRPr/>
              </a:pPr>
              <a:t>‹#›</a:t>
            </a:fld>
            <a:endParaRPr lang="cs-CZ"/>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2E2DF401-BF00-4393-8EAA-5AC70170EDF3}"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FE79275A-37BA-458C-BFF6-4BF4ACA26E9B}"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cs-CZ" smtClean="0"/>
              <a:t>Kliknutím lze upravit styl.</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0D4F3B6C-018A-4AC3-93B6-E420B8F6422F}" type="slidenum">
              <a:rPr lang="cs-CZ" smtClean="0"/>
              <a:pPr>
                <a:defRPr/>
              </a:pPr>
              <a:t>‹#›</a:t>
            </a:fld>
            <a:endParaRPr lang="cs-CZ"/>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cs-CZ" smtClean="0"/>
              <a:t>Kliknutím lze upravit styl.</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9891DFD-3FC0-4ADE-84F2-04E05EE84156}"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cs-CZ" smtClean="0"/>
              <a:t>Kliknutím lze upravit styl.</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pPr>
              <a:defRPr/>
            </a:pPr>
            <a:endParaRPr lang="cs-CZ"/>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pPr>
              <a:defRPr/>
            </a:pPr>
            <a:endParaRPr lang="cs-CZ"/>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defRPr/>
            </a:pPr>
            <a:fld id="{F5323B52-1706-4FBA-BB54-B01BAF93A257}" type="slidenum">
              <a:rPr lang="cs-CZ" smtClean="0"/>
              <a:pPr>
                <a:defRPr/>
              </a:pPr>
              <a:t>‹#›</a:t>
            </a:fld>
            <a:endParaRPr lang="cs-CZ"/>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ctrTitle"/>
          </p:nvPr>
        </p:nvSpPr>
        <p:spPr>
          <a:xfrm>
            <a:off x="899592" y="1340768"/>
            <a:ext cx="7399784" cy="1296144"/>
          </a:xfrm>
        </p:spPr>
        <p:txBody>
          <a:bodyPr anchor="b"/>
          <a:lstStyle/>
          <a:p>
            <a:pPr algn="ctr"/>
            <a:r>
              <a:rPr lang="cs-CZ" altLang="cs-CZ" sz="4000" dirty="0" smtClean="0">
                <a:solidFill>
                  <a:schemeClr val="tx1">
                    <a:lumMod val="95000"/>
                    <a:lumOff val="5000"/>
                  </a:schemeClr>
                </a:solidFill>
                <a:latin typeface="Impact" pitchFamily="34" charset="0"/>
              </a:rPr>
              <a:t>VYBRANÉ ÚČETNÍ POSTUPY</a:t>
            </a:r>
            <a:endParaRPr lang="cs-CZ" altLang="cs-CZ" sz="4000" dirty="0">
              <a:solidFill>
                <a:schemeClr val="tx1">
                  <a:lumMod val="95000"/>
                  <a:lumOff val="5000"/>
                </a:schemeClr>
              </a:solidFill>
              <a:latin typeface="Impact" pitchFamily="34" charset="0"/>
            </a:endParaRPr>
          </a:p>
        </p:txBody>
      </p:sp>
      <p:sp>
        <p:nvSpPr>
          <p:cNvPr id="4" name="Podnadpis 2"/>
          <p:cNvSpPr txBox="1">
            <a:spLocks/>
          </p:cNvSpPr>
          <p:nvPr/>
        </p:nvSpPr>
        <p:spPr>
          <a:xfrm>
            <a:off x="2411760" y="5085184"/>
            <a:ext cx="5976664" cy="1152128"/>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r">
              <a:buNone/>
            </a:pPr>
            <a:r>
              <a:rPr lang="cs-CZ" sz="2000" i="1" kern="0" dirty="0" smtClean="0"/>
              <a:t>BPV URVS jaro </a:t>
            </a:r>
            <a:r>
              <a:rPr lang="cs-CZ" sz="2000" i="1" kern="0" dirty="0" smtClean="0"/>
              <a:t>2017</a:t>
            </a:r>
            <a:endParaRPr lang="cs-CZ" sz="2000" i="1" kern="0" dirty="0" smtClean="0"/>
          </a:p>
          <a:p>
            <a:pPr marL="0" indent="0" algn="r">
              <a:buNone/>
            </a:pPr>
            <a:r>
              <a:rPr lang="cs-CZ" sz="2000" i="1" kern="0" dirty="0" smtClean="0"/>
              <a:t>Irena Opluštilová, oplustii@econ.muni.cz</a:t>
            </a:r>
          </a:p>
          <a:p>
            <a:pPr marL="0" indent="0" algn="r">
              <a:buNone/>
            </a:pPr>
            <a:r>
              <a:rPr lang="cs-CZ" sz="2000" i="1" kern="0" dirty="0" smtClean="0"/>
              <a:t>Katedra regionální ekonomie a správy</a:t>
            </a:r>
            <a:endParaRPr lang="cs-CZ" sz="2000" i="1" kern="0" dirty="0"/>
          </a:p>
        </p:txBody>
      </p:sp>
    </p:spTree>
    <p:extLst>
      <p:ext uri="{BB962C8B-B14F-4D97-AF65-F5344CB8AC3E}">
        <p14:creationId xmlns:p14="http://schemas.microsoft.com/office/powerpoint/2010/main" xmlns="" val="886992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idx="4294967295"/>
          </p:nvPr>
        </p:nvSpPr>
        <p:spPr>
          <a:xfrm>
            <a:off x="395536" y="332656"/>
            <a:ext cx="8496944" cy="1143000"/>
          </a:xfrm>
          <a:noFill/>
          <a:ln/>
        </p:spPr>
        <p:txBody>
          <a:bodyPr/>
          <a:lstStyle/>
          <a:p>
            <a:r>
              <a:rPr lang="cs-CZ" altLang="cs-CZ" sz="3600" dirty="0">
                <a:latin typeface="Impact" pitchFamily="34" charset="0"/>
                <a:cs typeface="Arial" charset="0"/>
              </a:rPr>
              <a:t>Majetek ÚSC</a:t>
            </a:r>
          </a:p>
        </p:txBody>
      </p:sp>
      <p:sp>
        <p:nvSpPr>
          <p:cNvPr id="54275" name="Rectangle 3"/>
          <p:cNvSpPr>
            <a:spLocks noGrp="1"/>
          </p:cNvSpPr>
          <p:nvPr>
            <p:ph sz="quarter" idx="4294967295"/>
          </p:nvPr>
        </p:nvSpPr>
        <p:spPr>
          <a:xfrm>
            <a:off x="467544" y="1916832"/>
            <a:ext cx="8219256" cy="410296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Stálá aktiva (dlouhodobý majetek)</a:t>
            </a:r>
          </a:p>
          <a:p>
            <a:pPr lvl="1" algn="just">
              <a:buFontTx/>
              <a:buChar char="•"/>
            </a:pPr>
            <a:r>
              <a:rPr lang="cs-CZ" altLang="cs-CZ" sz="2000" dirty="0">
                <a:latin typeface="Tahoma" pitchFamily="34" charset="0"/>
                <a:ea typeface="Arial Unicode MS" pitchFamily="34" charset="-128"/>
                <a:cs typeface="Arial Unicode MS" pitchFamily="34" charset="-128"/>
              </a:rPr>
              <a:t>majetek, který slouží dlouhodobě, spotřeba probíhá postupně (opotřebovává se)</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Oběžná aktiva (krátkodobá aktiva, krátkodobý majetek)</a:t>
            </a:r>
          </a:p>
          <a:p>
            <a:pPr lvl="1" algn="just">
              <a:buFontTx/>
              <a:buChar char="•"/>
            </a:pPr>
            <a:r>
              <a:rPr lang="cs-CZ" altLang="cs-CZ" sz="2000" dirty="0">
                <a:latin typeface="Tahoma" pitchFamily="34" charset="0"/>
                <a:ea typeface="Arial Unicode MS" pitchFamily="34" charset="-128"/>
                <a:cs typeface="Arial Unicode MS" pitchFamily="34" charset="-128"/>
              </a:rPr>
              <a:t>majetek, který ÚSC používá ve své činnosti, ihned se spotřebuje, příp. je proces přeměny z jedné formy majetku na druhou kratší než 1 rok</a:t>
            </a:r>
          </a:p>
        </p:txBody>
      </p:sp>
    </p:spTree>
    <p:extLst>
      <p:ext uri="{BB962C8B-B14F-4D97-AF65-F5344CB8AC3E}">
        <p14:creationId xmlns:p14="http://schemas.microsoft.com/office/powerpoint/2010/main" xmlns="" val="2352171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idx="4294967295"/>
          </p:nvPr>
        </p:nvSpPr>
        <p:spPr>
          <a:xfrm>
            <a:off x="395536" y="404664"/>
            <a:ext cx="8064896" cy="1080120"/>
          </a:xfrm>
          <a:noFill/>
          <a:ln/>
        </p:spPr>
        <p:txBody>
          <a:bodyPr/>
          <a:lstStyle/>
          <a:p>
            <a:r>
              <a:rPr lang="cs-CZ" altLang="cs-CZ" sz="3600" dirty="0">
                <a:latin typeface="Impact" pitchFamily="34" charset="0"/>
                <a:cs typeface="Arial" charset="0"/>
              </a:rPr>
              <a:t>Zákon o obcích a majetek</a:t>
            </a:r>
          </a:p>
        </p:txBody>
      </p:sp>
      <p:sp>
        <p:nvSpPr>
          <p:cNvPr id="3" name="Zástupný symbol pro obsah 2"/>
          <p:cNvSpPr>
            <a:spLocks noGrp="1"/>
          </p:cNvSpPr>
          <p:nvPr>
            <p:ph sz="quarter" idx="4294967295"/>
          </p:nvPr>
        </p:nvSpPr>
        <p:spPr>
          <a:xfrm>
            <a:off x="395535" y="1916113"/>
            <a:ext cx="8353177" cy="4249191"/>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povinnost spravovat svůj majetek účelně a hospodárně v souladu se zájmy obce a úkoly, které plní</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majetek chránit před zničením, poškozením, odcizením či zneužitím </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povinnost včas uplatňovat právo na náhradu škody a právo na vydání bezdůvodného obohacení </a:t>
            </a:r>
          </a:p>
        </p:txBody>
      </p:sp>
    </p:spTree>
    <p:extLst>
      <p:ext uri="{BB962C8B-B14F-4D97-AF65-F5344CB8AC3E}">
        <p14:creationId xmlns:p14="http://schemas.microsoft.com/office/powerpoint/2010/main" xmlns="" val="377262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idx="4294967295"/>
          </p:nvPr>
        </p:nvSpPr>
        <p:spPr>
          <a:xfrm>
            <a:off x="395536" y="404665"/>
            <a:ext cx="8748464" cy="720079"/>
          </a:xfrm>
          <a:noFill/>
          <a:ln/>
        </p:spPr>
        <p:txBody>
          <a:bodyPr>
            <a:normAutofit/>
          </a:bodyPr>
          <a:lstStyle/>
          <a:p>
            <a:r>
              <a:rPr lang="cs-CZ" altLang="cs-CZ" sz="3200" dirty="0">
                <a:latin typeface="Impact" pitchFamily="34" charset="0"/>
                <a:cs typeface="Arial" charset="0"/>
              </a:rPr>
              <a:t>Publikační povinnost obce</a:t>
            </a:r>
          </a:p>
        </p:txBody>
      </p:sp>
      <p:sp>
        <p:nvSpPr>
          <p:cNvPr id="3" name="Zástupný symbol pro obsah 2"/>
          <p:cNvSpPr>
            <a:spLocks noGrp="1"/>
          </p:cNvSpPr>
          <p:nvPr>
            <p:ph sz="quarter" idx="4294967295"/>
          </p:nvPr>
        </p:nvSpPr>
        <p:spPr>
          <a:xfrm>
            <a:off x="395536" y="1340768"/>
            <a:ext cx="8569201" cy="468052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400" dirty="0">
                <a:latin typeface="Tahoma" pitchFamily="34" charset="0"/>
                <a:ea typeface="Arial Unicode MS" pitchFamily="34" charset="-128"/>
                <a:cs typeface="Arial Unicode MS" pitchFamily="34" charset="-128"/>
              </a:rPr>
              <a:t>záměr prodat, směnit nebo darovat nemovitý majetek, pronajmout jej nebo poskytnout jako výpůjčku obec zveřejní po dobu nejméně 15 dnů před rozhodnutím v příslušném orgánu obce vyvěšením na úřední desce</a:t>
            </a: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Publikační povinnost se NEVZTAHUJE na </a:t>
            </a:r>
          </a:p>
          <a:p>
            <a:pPr lvl="1" algn="just">
              <a:buFontTx/>
              <a:buChar char="•"/>
            </a:pPr>
            <a:r>
              <a:rPr lang="cs-CZ" altLang="cs-CZ" sz="2400" dirty="0">
                <a:latin typeface="Tahoma" pitchFamily="34" charset="0"/>
                <a:ea typeface="Arial Unicode MS" pitchFamily="34" charset="-128"/>
                <a:cs typeface="Arial Unicode MS" pitchFamily="34" charset="-128"/>
              </a:rPr>
              <a:t>pronájem bytů a hrobových míst  </a:t>
            </a:r>
          </a:p>
          <a:p>
            <a:pPr lvl="1" algn="just">
              <a:buFontTx/>
              <a:buChar char="•"/>
            </a:pPr>
            <a:r>
              <a:rPr lang="cs-CZ" altLang="cs-CZ" sz="2400" dirty="0">
                <a:latin typeface="Tahoma" pitchFamily="34" charset="0"/>
                <a:ea typeface="Arial Unicode MS" pitchFamily="34" charset="-128"/>
                <a:cs typeface="Arial Unicode MS" pitchFamily="34" charset="-128"/>
              </a:rPr>
              <a:t>pronájem nebo výpůjčku majetku obce na dobu kratší než 30 dnů</a:t>
            </a:r>
          </a:p>
          <a:p>
            <a:pPr lvl="1" algn="just">
              <a:buFontTx/>
              <a:buChar char="•"/>
            </a:pPr>
            <a:r>
              <a:rPr lang="cs-CZ" altLang="cs-CZ" sz="2400" dirty="0">
                <a:latin typeface="Tahoma" pitchFamily="34" charset="0"/>
                <a:ea typeface="Arial Unicode MS" pitchFamily="34" charset="-128"/>
                <a:cs typeface="Arial Unicode MS" pitchFamily="34" charset="-128"/>
              </a:rPr>
              <a:t>pronájem nebo výpůjčku právnické osobě zřízené obcí</a:t>
            </a:r>
          </a:p>
          <a:p>
            <a:pPr algn="just"/>
            <a:endParaRPr lang="cs-CZ" altLang="cs-CZ" sz="24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3290166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idx="4294967295"/>
          </p:nvPr>
        </p:nvSpPr>
        <p:spPr>
          <a:xfrm>
            <a:off x="539552" y="476672"/>
            <a:ext cx="8604448" cy="666328"/>
          </a:xfrm>
          <a:noFill/>
          <a:ln/>
        </p:spPr>
        <p:txBody>
          <a:bodyPr/>
          <a:lstStyle/>
          <a:p>
            <a:r>
              <a:rPr lang="cs-CZ" altLang="cs-CZ" sz="3600" dirty="0">
                <a:latin typeface="Impact" pitchFamily="34" charset="0"/>
                <a:ea typeface="Tahoma" pitchFamily="34" charset="0"/>
                <a:cs typeface="Tahoma" pitchFamily="34" charset="0"/>
              </a:rPr>
              <a:t>Zákon o krajích a majetek</a:t>
            </a:r>
          </a:p>
        </p:txBody>
      </p:sp>
      <p:sp>
        <p:nvSpPr>
          <p:cNvPr id="57347" name="Rectangle 3"/>
          <p:cNvSpPr>
            <a:spLocks noGrp="1" noChangeArrowheads="1"/>
          </p:cNvSpPr>
          <p:nvPr>
            <p:ph sz="quarter" idx="4294967295"/>
          </p:nvPr>
        </p:nvSpPr>
        <p:spPr>
          <a:xfrm>
            <a:off x="611560" y="1700808"/>
            <a:ext cx="7920880" cy="442684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fontScale="92500" lnSpcReduction="10000"/>
          </a:bodyPr>
          <a:lstStyle/>
          <a:p>
            <a:pPr algn="just"/>
            <a:r>
              <a:rPr lang="cs-CZ" altLang="cs-CZ" sz="2400" dirty="0">
                <a:latin typeface="Tahoma" pitchFamily="34" charset="0"/>
                <a:ea typeface="Arial Unicode MS" pitchFamily="34" charset="-128"/>
                <a:cs typeface="Arial Unicode MS" pitchFamily="34" charset="-128"/>
              </a:rPr>
              <a:t>Podobné vymezení jako u obcí, </a:t>
            </a:r>
          </a:p>
          <a:p>
            <a:pPr algn="just"/>
            <a:r>
              <a:rPr lang="cs-CZ" altLang="cs-CZ" sz="2400" dirty="0">
                <a:latin typeface="Tahoma" pitchFamily="34" charset="0"/>
                <a:ea typeface="Arial Unicode MS" pitchFamily="34" charset="-128"/>
                <a:cs typeface="Arial Unicode MS" pitchFamily="34" charset="-128"/>
              </a:rPr>
              <a:t>publikační povinnost je 30 dnů, nevztahuje se na </a:t>
            </a:r>
          </a:p>
          <a:p>
            <a:pPr lvl="1" algn="just">
              <a:buFontTx/>
              <a:buChar char="•"/>
            </a:pPr>
            <a:r>
              <a:rPr lang="cs-CZ" altLang="cs-CZ" sz="2400" dirty="0">
                <a:latin typeface="Tahoma" pitchFamily="34" charset="0"/>
                <a:ea typeface="Arial Unicode MS" pitchFamily="34" charset="-128"/>
                <a:cs typeface="Arial Unicode MS" pitchFamily="34" charset="-128"/>
              </a:rPr>
              <a:t>pronájem bytů, </a:t>
            </a:r>
          </a:p>
          <a:p>
            <a:pPr lvl="1" algn="just">
              <a:buFontTx/>
              <a:buChar char="•"/>
            </a:pPr>
            <a:r>
              <a:rPr lang="cs-CZ" altLang="cs-CZ" sz="2400" dirty="0">
                <a:latin typeface="Tahoma" pitchFamily="34" charset="0"/>
                <a:ea typeface="Arial Unicode MS" pitchFamily="34" charset="-128"/>
                <a:cs typeface="Arial Unicode MS" pitchFamily="34" charset="-128"/>
              </a:rPr>
              <a:t>pronájem anebo výpůjčku majetku kraje na dobu kratší než 90 dnů nebo </a:t>
            </a:r>
          </a:p>
          <a:p>
            <a:pPr lvl="1" algn="just">
              <a:buFontTx/>
              <a:buChar char="•"/>
            </a:pPr>
            <a:r>
              <a:rPr lang="cs-CZ" altLang="cs-CZ" sz="2400" dirty="0">
                <a:latin typeface="Tahoma" pitchFamily="34" charset="0"/>
                <a:ea typeface="Arial Unicode MS" pitchFamily="34" charset="-128"/>
                <a:cs typeface="Arial Unicode MS" pitchFamily="34" charset="-128"/>
              </a:rPr>
              <a:t>jde-li o pronájem nebo výpůjčku právnické osobě, jejímž zřizovatelem je kraj, nebo </a:t>
            </a:r>
          </a:p>
          <a:p>
            <a:pPr lvl="1" algn="just">
              <a:buFontTx/>
              <a:buChar char="•"/>
            </a:pPr>
            <a:r>
              <a:rPr lang="cs-CZ" altLang="cs-CZ" sz="2400" dirty="0">
                <a:latin typeface="Tahoma" pitchFamily="34" charset="0"/>
                <a:ea typeface="Arial Unicode MS" pitchFamily="34" charset="-128"/>
                <a:cs typeface="Arial Unicode MS" pitchFamily="34" charset="-128"/>
              </a:rPr>
              <a:t>jde-li o pronájem silničního nebo silničního pomocného pozemku v souvislosti se zvláštním užíváním silnic podle zvláštního zákona,</a:t>
            </a:r>
          </a:p>
          <a:p>
            <a:pPr lvl="1" algn="just">
              <a:buFontTx/>
              <a:buChar char="•"/>
            </a:pPr>
            <a:r>
              <a:rPr lang="cs-CZ" altLang="cs-CZ" sz="2400" dirty="0">
                <a:latin typeface="Tahoma" pitchFamily="34" charset="0"/>
                <a:ea typeface="Arial Unicode MS" pitchFamily="34" charset="-128"/>
                <a:cs typeface="Arial Unicode MS" pitchFamily="34" charset="-128"/>
              </a:rPr>
              <a:t>na výpůjčky nebo pronájem majetku svěřeného příspěvkovým organizacím zřízeným krajem.</a:t>
            </a:r>
          </a:p>
          <a:p>
            <a:pPr algn="just"/>
            <a:endParaRPr lang="cs-CZ" altLang="cs-CZ" sz="24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53784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idx="4294967295"/>
          </p:nvPr>
        </p:nvSpPr>
        <p:spPr>
          <a:xfrm>
            <a:off x="467544" y="332656"/>
            <a:ext cx="8676456" cy="936104"/>
          </a:xfrm>
          <a:noFill/>
          <a:ln/>
        </p:spPr>
        <p:txBody>
          <a:bodyPr/>
          <a:lstStyle/>
          <a:p>
            <a:r>
              <a:rPr lang="cs-CZ" altLang="cs-CZ" sz="3600" dirty="0">
                <a:latin typeface="Impact" pitchFamily="34" charset="0"/>
                <a:cs typeface="Arial" charset="0"/>
              </a:rPr>
              <a:t>Dlouhodobý majetek</a:t>
            </a:r>
          </a:p>
        </p:txBody>
      </p:sp>
      <p:sp>
        <p:nvSpPr>
          <p:cNvPr id="3" name="Zástupný symbol pro obsah 2"/>
          <p:cNvSpPr>
            <a:spLocks noGrp="1"/>
          </p:cNvSpPr>
          <p:nvPr>
            <p:ph sz="quarter" idx="4294967295"/>
          </p:nvPr>
        </p:nvSpPr>
        <p:spPr>
          <a:xfrm>
            <a:off x="467544" y="1600200"/>
            <a:ext cx="8280920" cy="4493096"/>
          </a:xfrm>
          <a:ln/>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a:normAutofit fontScale="92500"/>
          </a:bodyPr>
          <a:lstStyle/>
          <a:p>
            <a:pPr algn="just"/>
            <a:r>
              <a:rPr lang="cs-CZ" altLang="cs-CZ" sz="2400" dirty="0">
                <a:latin typeface="Tahoma" pitchFamily="34" charset="0"/>
                <a:ea typeface="Arial Unicode MS" pitchFamily="34" charset="-128"/>
                <a:cs typeface="Arial Unicode MS" pitchFamily="34" charset="-128"/>
              </a:rPr>
              <a:t>Účtová třída 0</a:t>
            </a:r>
          </a:p>
          <a:p>
            <a:pPr lvl="1" algn="just">
              <a:buFontTx/>
              <a:buChar char="•"/>
            </a:pPr>
            <a:r>
              <a:rPr lang="cs-CZ" altLang="cs-CZ" sz="2400" dirty="0">
                <a:latin typeface="Tahoma" pitchFamily="34" charset="0"/>
                <a:ea typeface="Arial Unicode MS" pitchFamily="34" charset="-128"/>
                <a:cs typeface="Arial Unicode MS" pitchFamily="34" charset="-128"/>
              </a:rPr>
              <a:t>nehmotný DM – </a:t>
            </a:r>
            <a:r>
              <a:rPr lang="cs-CZ" altLang="cs-CZ" sz="2400" dirty="0" err="1">
                <a:latin typeface="Tahoma" pitchFamily="34" charset="0"/>
                <a:ea typeface="Arial Unicode MS" pitchFamily="34" charset="-128"/>
                <a:cs typeface="Arial Unicode MS" pitchFamily="34" charset="-128"/>
              </a:rPr>
              <a:t>ú.</a:t>
            </a:r>
            <a:r>
              <a:rPr lang="cs-CZ" altLang="cs-CZ" sz="2400" dirty="0">
                <a:latin typeface="Tahoma" pitchFamily="34" charset="0"/>
                <a:ea typeface="Arial Unicode MS" pitchFamily="34" charset="-128"/>
                <a:cs typeface="Arial Unicode MS" pitchFamily="34" charset="-128"/>
              </a:rPr>
              <a:t> </a:t>
            </a:r>
            <a:r>
              <a:rPr lang="cs-CZ" altLang="cs-CZ" sz="2400" dirty="0" err="1">
                <a:latin typeface="Tahoma" pitchFamily="34" charset="0"/>
                <a:ea typeface="Arial Unicode MS" pitchFamily="34" charset="-128"/>
                <a:cs typeface="Arial Unicode MS" pitchFamily="34" charset="-128"/>
              </a:rPr>
              <a:t>sk</a:t>
            </a:r>
            <a:r>
              <a:rPr lang="cs-CZ" altLang="cs-CZ" sz="2400" dirty="0">
                <a:latin typeface="Tahoma" pitchFamily="34" charset="0"/>
                <a:ea typeface="Arial Unicode MS" pitchFamily="34" charset="-128"/>
                <a:cs typeface="Arial Unicode MS" pitchFamily="34" charset="-128"/>
              </a:rPr>
              <a:t>. 01</a:t>
            </a:r>
          </a:p>
          <a:p>
            <a:pPr lvl="1" algn="just">
              <a:buFontTx/>
              <a:buChar char="•"/>
            </a:pPr>
            <a:r>
              <a:rPr lang="cs-CZ" altLang="cs-CZ" sz="2400" dirty="0">
                <a:latin typeface="Tahoma" pitchFamily="34" charset="0"/>
                <a:ea typeface="Arial Unicode MS" pitchFamily="34" charset="-128"/>
                <a:cs typeface="Arial Unicode MS" pitchFamily="34" charset="-128"/>
              </a:rPr>
              <a:t>hmotný DM - 02, 03</a:t>
            </a:r>
          </a:p>
          <a:p>
            <a:pPr lvl="2" algn="just"/>
            <a:r>
              <a:rPr lang="cs-CZ" altLang="cs-CZ" dirty="0" smtClean="0">
                <a:latin typeface="Tahoma" pitchFamily="34" charset="0"/>
                <a:ea typeface="Arial Unicode MS" pitchFamily="34" charset="-128"/>
                <a:cs typeface="Arial Unicode MS" pitchFamily="34" charset="-128"/>
              </a:rPr>
              <a:t>Drobný </a:t>
            </a:r>
            <a:r>
              <a:rPr lang="cs-CZ" altLang="cs-CZ" dirty="0">
                <a:latin typeface="Tahoma" pitchFamily="34" charset="0"/>
                <a:ea typeface="Arial Unicode MS" pitchFamily="34" charset="-128"/>
                <a:cs typeface="Arial Unicode MS" pitchFamily="34" charset="-128"/>
              </a:rPr>
              <a:t>DM: DDNM – 018, DDHM – 028</a:t>
            </a:r>
          </a:p>
          <a:p>
            <a:pPr lvl="1" algn="just">
              <a:buFontTx/>
              <a:buChar char="•"/>
            </a:pPr>
            <a:r>
              <a:rPr lang="cs-CZ" altLang="cs-CZ" sz="2400" dirty="0" smtClean="0">
                <a:latin typeface="Tahoma" pitchFamily="34" charset="0"/>
                <a:ea typeface="Arial Unicode MS" pitchFamily="34" charset="-128"/>
                <a:cs typeface="Arial Unicode MS" pitchFamily="34" charset="-128"/>
              </a:rPr>
              <a:t>finanční </a:t>
            </a:r>
            <a:r>
              <a:rPr lang="cs-CZ" altLang="cs-CZ" sz="2400" dirty="0">
                <a:latin typeface="Tahoma" pitchFamily="34" charset="0"/>
                <a:ea typeface="Arial Unicode MS" pitchFamily="34" charset="-128"/>
                <a:cs typeface="Arial Unicode MS" pitchFamily="34" charset="-128"/>
              </a:rPr>
              <a:t>DM – 06</a:t>
            </a:r>
          </a:p>
          <a:p>
            <a:pPr lvl="1" algn="just">
              <a:buFontTx/>
              <a:buChar char="•"/>
            </a:pPr>
            <a:r>
              <a:rPr lang="cs-CZ" altLang="cs-CZ" sz="2400" dirty="0" smtClean="0">
                <a:latin typeface="Tahoma" pitchFamily="34" charset="0"/>
                <a:ea typeface="Arial Unicode MS" pitchFamily="34" charset="-128"/>
                <a:cs typeface="Arial Unicode MS" pitchFamily="34" charset="-128"/>
              </a:rPr>
              <a:t>04 </a:t>
            </a:r>
            <a:r>
              <a:rPr lang="cs-CZ" altLang="cs-CZ" sz="2400" dirty="0">
                <a:latin typeface="Tahoma" pitchFamily="34" charset="0"/>
                <a:ea typeface="Arial Unicode MS" pitchFamily="34" charset="-128"/>
                <a:cs typeface="Arial Unicode MS" pitchFamily="34" charset="-128"/>
              </a:rPr>
              <a:t>– nedokončený a pořizovaný DM, </a:t>
            </a:r>
            <a:r>
              <a:rPr lang="cs-CZ" altLang="cs-CZ" sz="2400" strike="dblStrike" dirty="0" err="1">
                <a:latin typeface="Tahoma" pitchFamily="34" charset="0"/>
                <a:ea typeface="Arial Unicode MS" pitchFamily="34" charset="-128"/>
                <a:cs typeface="Arial Unicode MS" pitchFamily="34" charset="-128"/>
              </a:rPr>
              <a:t>uspořádací</a:t>
            </a:r>
            <a:r>
              <a:rPr lang="cs-CZ" altLang="cs-CZ" sz="2400" strike="dblStrike" dirty="0">
                <a:latin typeface="Tahoma" pitchFamily="34" charset="0"/>
                <a:ea typeface="Arial Unicode MS" pitchFamily="34" charset="-128"/>
                <a:cs typeface="Arial Unicode MS" pitchFamily="34" charset="-128"/>
              </a:rPr>
              <a:t> účty TZ</a:t>
            </a:r>
          </a:p>
          <a:p>
            <a:pPr lvl="1" algn="just">
              <a:buFontTx/>
              <a:buChar char="•"/>
            </a:pPr>
            <a:r>
              <a:rPr lang="cs-CZ" altLang="cs-CZ" sz="2400" dirty="0">
                <a:latin typeface="Tahoma" pitchFamily="34" charset="0"/>
                <a:ea typeface="Arial Unicode MS" pitchFamily="34" charset="-128"/>
                <a:cs typeface="Arial Unicode MS" pitchFamily="34" charset="-128"/>
              </a:rPr>
              <a:t>05 – poskytnuté zálohy na DM</a:t>
            </a:r>
          </a:p>
          <a:p>
            <a:pPr lvl="1" algn="just">
              <a:buFontTx/>
              <a:buChar char="•"/>
            </a:pPr>
            <a:r>
              <a:rPr lang="cs-CZ" altLang="cs-CZ" sz="2400" dirty="0">
                <a:latin typeface="Tahoma" pitchFamily="34" charset="0"/>
                <a:ea typeface="Arial Unicode MS" pitchFamily="34" charset="-128"/>
                <a:cs typeface="Arial Unicode MS" pitchFamily="34" charset="-128"/>
              </a:rPr>
              <a:t>oprávky – 07, 08 </a:t>
            </a:r>
          </a:p>
          <a:p>
            <a:pPr lvl="1" algn="just">
              <a:buFontTx/>
              <a:buChar char="•"/>
            </a:pPr>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ÚSC majetek </a:t>
            </a:r>
            <a:r>
              <a:rPr lang="cs-CZ" altLang="cs-CZ" sz="2400" dirty="0" smtClean="0">
                <a:latin typeface="Tahoma" pitchFamily="34" charset="0"/>
                <a:ea typeface="Arial Unicode MS" pitchFamily="34" charset="-128"/>
                <a:cs typeface="Arial Unicode MS" pitchFamily="34" charset="-128"/>
              </a:rPr>
              <a:t>neodepisovaly, </a:t>
            </a:r>
            <a:r>
              <a:rPr lang="cs-CZ" altLang="cs-CZ" sz="2400" dirty="0">
                <a:latin typeface="Tahoma" pitchFamily="34" charset="0"/>
                <a:ea typeface="Arial Unicode MS" pitchFamily="34" charset="-128"/>
                <a:cs typeface="Arial Unicode MS" pitchFamily="34" charset="-128"/>
              </a:rPr>
              <a:t>odepisovat </a:t>
            </a:r>
            <a:r>
              <a:rPr lang="cs-CZ" altLang="cs-CZ" sz="2400" dirty="0" smtClean="0">
                <a:latin typeface="Tahoma" pitchFamily="34" charset="0"/>
                <a:ea typeface="Arial Unicode MS" pitchFamily="34" charset="-128"/>
                <a:cs typeface="Arial Unicode MS" pitchFamily="34" charset="-128"/>
              </a:rPr>
              <a:t>začaly </a:t>
            </a:r>
            <a:r>
              <a:rPr lang="cs-CZ" altLang="cs-CZ" sz="2400" dirty="0">
                <a:latin typeface="Tahoma" pitchFamily="34" charset="0"/>
                <a:ea typeface="Arial Unicode MS" pitchFamily="34" charset="-128"/>
                <a:cs typeface="Arial Unicode MS" pitchFamily="34" charset="-128"/>
              </a:rPr>
              <a:t>od roku 2012</a:t>
            </a:r>
          </a:p>
        </p:txBody>
      </p:sp>
    </p:spTree>
    <p:extLst>
      <p:ext uri="{BB962C8B-B14F-4D97-AF65-F5344CB8AC3E}">
        <p14:creationId xmlns:p14="http://schemas.microsoft.com/office/powerpoint/2010/main" xmlns="" val="178879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idx="4294967295"/>
          </p:nvPr>
        </p:nvSpPr>
        <p:spPr>
          <a:xfrm>
            <a:off x="395536" y="404664"/>
            <a:ext cx="8748464" cy="864096"/>
          </a:xfrm>
          <a:noFill/>
          <a:ln/>
        </p:spPr>
        <p:txBody>
          <a:bodyPr/>
          <a:lstStyle/>
          <a:p>
            <a:r>
              <a:rPr lang="cs-CZ" altLang="cs-CZ" sz="3600" dirty="0">
                <a:latin typeface="Impact" pitchFamily="34" charset="0"/>
                <a:cs typeface="Arial" charset="0"/>
              </a:rPr>
              <a:t>Analytické účty k majetku</a:t>
            </a:r>
          </a:p>
        </p:txBody>
      </p:sp>
      <p:sp>
        <p:nvSpPr>
          <p:cNvPr id="59395" name="Zástupný symbol pro obsah 2"/>
          <p:cNvSpPr>
            <a:spLocks noGrp="1"/>
          </p:cNvSpPr>
          <p:nvPr>
            <p:ph sz="quarter" idx="4294967295"/>
          </p:nvPr>
        </p:nvSpPr>
        <p:spPr>
          <a:xfrm>
            <a:off x="395536" y="1340768"/>
            <a:ext cx="8064896" cy="4752527"/>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marL="0" indent="0" algn="just">
              <a:buNone/>
            </a:pPr>
            <a:r>
              <a:rPr lang="cs-CZ" altLang="cs-CZ" sz="2000" dirty="0">
                <a:latin typeface="Tahoma" pitchFamily="34" charset="0"/>
                <a:ea typeface="Arial Unicode MS" pitchFamily="34" charset="-128"/>
                <a:cs typeface="Arial Unicode MS" pitchFamily="34" charset="-128"/>
              </a:rPr>
              <a:t>ČÚS 701, bod 3 (část)</a:t>
            </a:r>
          </a:p>
          <a:p>
            <a:pPr marL="0" indent="0" algn="just">
              <a:buNone/>
            </a:pPr>
            <a:endParaRPr lang="cs-CZ" altLang="cs-CZ" sz="2000" dirty="0">
              <a:latin typeface="Tahoma" pitchFamily="34" charset="0"/>
              <a:ea typeface="Arial Unicode MS" pitchFamily="34" charset="-128"/>
              <a:cs typeface="Arial Unicode MS" pitchFamily="34" charset="-128"/>
            </a:endParaRPr>
          </a:p>
          <a:p>
            <a:pPr marL="0" indent="0" algn="just">
              <a:buNone/>
            </a:pPr>
            <a:r>
              <a:rPr lang="cs-CZ" altLang="cs-CZ" sz="2000" dirty="0">
                <a:latin typeface="Tahoma" pitchFamily="34" charset="0"/>
                <a:ea typeface="Arial Unicode MS" pitchFamily="34" charset="-128"/>
                <a:cs typeface="Arial Unicode MS" pitchFamily="34" charset="-128"/>
              </a:rPr>
              <a:t>Při vytváření analytických účtů bere účetní jednotka v úvahu zejména následující </a:t>
            </a:r>
            <a:r>
              <a:rPr lang="cs-CZ" altLang="cs-CZ" sz="2000" dirty="0" smtClean="0">
                <a:latin typeface="Tahoma" pitchFamily="34" charset="0"/>
                <a:ea typeface="Arial Unicode MS" pitchFamily="34" charset="-128"/>
                <a:cs typeface="Arial Unicode MS" pitchFamily="34" charset="-128"/>
              </a:rPr>
              <a:t>hlediska:</a:t>
            </a:r>
          </a:p>
          <a:p>
            <a:pPr marL="0" indent="0" algn="just">
              <a:buNone/>
            </a:pPr>
            <a:r>
              <a:rPr lang="cs-CZ" altLang="cs-CZ" sz="2000" dirty="0" smtClean="0">
                <a:latin typeface="Tahoma" pitchFamily="34" charset="0"/>
                <a:ea typeface="Arial Unicode MS" pitchFamily="34" charset="-128"/>
                <a:cs typeface="Arial Unicode MS" pitchFamily="34" charset="-128"/>
              </a:rPr>
              <a:t>a) 	členění podle jednotlivých druhů majetku, </a:t>
            </a:r>
          </a:p>
          <a:p>
            <a:pPr marL="0" indent="0" algn="just">
              <a:buNone/>
            </a:pPr>
            <a:r>
              <a:rPr lang="cs-CZ" altLang="cs-CZ" sz="2000" dirty="0">
                <a:latin typeface="Tahoma" pitchFamily="34" charset="0"/>
                <a:ea typeface="Arial Unicode MS" pitchFamily="34" charset="-128"/>
                <a:cs typeface="Arial Unicode MS" pitchFamily="34" charset="-128"/>
              </a:rPr>
              <a:t>	</a:t>
            </a:r>
            <a:r>
              <a:rPr lang="cs-CZ" altLang="cs-CZ" sz="2000" dirty="0" smtClean="0">
                <a:latin typeface="Tahoma" pitchFamily="34" charset="0"/>
                <a:ea typeface="Arial Unicode MS" pitchFamily="34" charset="-128"/>
                <a:cs typeface="Arial Unicode MS" pitchFamily="34" charset="-128"/>
              </a:rPr>
              <a:t>hmotně </a:t>
            </a:r>
            <a:r>
              <a:rPr lang="cs-CZ" altLang="cs-CZ" sz="2000" dirty="0">
                <a:latin typeface="Tahoma" pitchFamily="34" charset="0"/>
                <a:ea typeface="Arial Unicode MS" pitchFamily="34" charset="-128"/>
                <a:cs typeface="Arial Unicode MS" pitchFamily="34" charset="-128"/>
              </a:rPr>
              <a:t>odpovědných osob, </a:t>
            </a:r>
          </a:p>
          <a:p>
            <a:pPr marL="457200" lvl="1" indent="0" algn="just">
              <a:buNone/>
            </a:pPr>
            <a:r>
              <a:rPr lang="cs-CZ" altLang="cs-CZ" sz="2000" dirty="0">
                <a:latin typeface="Tahoma" pitchFamily="34" charset="0"/>
                <a:ea typeface="Arial Unicode MS" pitchFamily="34" charset="-128"/>
                <a:cs typeface="Arial Unicode MS" pitchFamily="34" charset="-128"/>
              </a:rPr>
              <a:t>  </a:t>
            </a:r>
            <a:r>
              <a:rPr lang="cs-CZ" altLang="cs-CZ" sz="2000" dirty="0" smtClean="0">
                <a:latin typeface="Tahoma" pitchFamily="34" charset="0"/>
                <a:ea typeface="Arial Unicode MS" pitchFamily="34" charset="-128"/>
                <a:cs typeface="Arial Unicode MS" pitchFamily="34" charset="-128"/>
              </a:rPr>
              <a:t>	míst </a:t>
            </a:r>
            <a:r>
              <a:rPr lang="cs-CZ" altLang="cs-CZ" sz="2000" dirty="0">
                <a:latin typeface="Tahoma" pitchFamily="34" charset="0"/>
                <a:ea typeface="Arial Unicode MS" pitchFamily="34" charset="-128"/>
                <a:cs typeface="Arial Unicode MS" pitchFamily="34" charset="-128"/>
              </a:rPr>
              <a:t>uložení či umístění majetku,</a:t>
            </a:r>
          </a:p>
          <a:p>
            <a:pPr marL="0" indent="0" algn="just">
              <a:buNone/>
            </a:pPr>
            <a:r>
              <a:rPr lang="cs-CZ" altLang="cs-CZ" sz="2000" dirty="0">
                <a:latin typeface="Tahoma" pitchFamily="34" charset="0"/>
                <a:ea typeface="Arial Unicode MS" pitchFamily="34" charset="-128"/>
                <a:cs typeface="Arial Unicode MS" pitchFamily="34" charset="-128"/>
              </a:rPr>
              <a:t>b)  </a:t>
            </a:r>
            <a:r>
              <a:rPr lang="cs-CZ" altLang="cs-CZ" sz="2000" dirty="0" smtClean="0">
                <a:latin typeface="Tahoma" pitchFamily="34" charset="0"/>
                <a:ea typeface="Arial Unicode MS" pitchFamily="34" charset="-128"/>
                <a:cs typeface="Arial Unicode MS" pitchFamily="34" charset="-128"/>
              </a:rPr>
              <a:t>	zatížení </a:t>
            </a:r>
            <a:r>
              <a:rPr lang="cs-CZ" altLang="cs-CZ" sz="2000" dirty="0">
                <a:latin typeface="Tahoma" pitchFamily="34" charset="0"/>
                <a:ea typeface="Arial Unicode MS" pitchFamily="34" charset="-128"/>
                <a:cs typeface="Arial Unicode MS" pitchFamily="34" charset="-128"/>
              </a:rPr>
              <a:t>majetku zástavním právem nebo věcným </a:t>
            </a:r>
            <a:r>
              <a:rPr lang="cs-CZ" altLang="cs-CZ" sz="2000" dirty="0" smtClean="0">
                <a:latin typeface="Tahoma" pitchFamily="34" charset="0"/>
                <a:ea typeface="Arial Unicode MS" pitchFamily="34" charset="-128"/>
                <a:cs typeface="Arial Unicode MS" pitchFamily="34" charset="-128"/>
              </a:rPr>
              <a:t>	břemenem,  	převedené </a:t>
            </a:r>
            <a:r>
              <a:rPr lang="cs-CZ" altLang="cs-CZ" sz="2000" dirty="0">
                <a:latin typeface="Tahoma" pitchFamily="34" charset="0"/>
                <a:ea typeface="Arial Unicode MS" pitchFamily="34" charset="-128"/>
                <a:cs typeface="Arial Unicode MS" pitchFamily="34" charset="-128"/>
              </a:rPr>
              <a:t>nebo poskytnuté zajištění,</a:t>
            </a:r>
          </a:p>
          <a:p>
            <a:pPr marL="0" indent="0" algn="just">
              <a:buNone/>
            </a:pPr>
            <a:r>
              <a:rPr lang="cs-CZ" altLang="cs-CZ" sz="2000" dirty="0">
                <a:latin typeface="Tahoma" pitchFamily="34" charset="0"/>
                <a:ea typeface="Arial Unicode MS" pitchFamily="34" charset="-128"/>
                <a:cs typeface="Arial Unicode MS" pitchFamily="34" charset="-128"/>
              </a:rPr>
              <a:t>c)   </a:t>
            </a:r>
            <a:r>
              <a:rPr lang="cs-CZ" altLang="cs-CZ" sz="2000" dirty="0" smtClean="0">
                <a:latin typeface="Tahoma" pitchFamily="34" charset="0"/>
                <a:ea typeface="Arial Unicode MS" pitchFamily="34" charset="-128"/>
                <a:cs typeface="Arial Unicode MS" pitchFamily="34" charset="-128"/>
              </a:rPr>
              <a:t>	změna </a:t>
            </a:r>
            <a:r>
              <a:rPr lang="cs-CZ" altLang="cs-CZ" sz="2000" dirty="0">
                <a:latin typeface="Tahoma" pitchFamily="34" charset="0"/>
                <a:ea typeface="Arial Unicode MS" pitchFamily="34" charset="-128"/>
                <a:cs typeface="Arial Unicode MS" pitchFamily="34" charset="-128"/>
              </a:rPr>
              <a:t>reálné hodnoty u majetku určeného k prodeji</a:t>
            </a:r>
          </a:p>
        </p:txBody>
      </p:sp>
    </p:spTree>
    <p:extLst>
      <p:ext uri="{BB962C8B-B14F-4D97-AF65-F5344CB8AC3E}">
        <p14:creationId xmlns:p14="http://schemas.microsoft.com/office/powerpoint/2010/main" xmlns="" val="3096473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idx="4294967295"/>
          </p:nvPr>
        </p:nvSpPr>
        <p:spPr>
          <a:xfrm>
            <a:off x="539552" y="476672"/>
            <a:ext cx="8604448" cy="936104"/>
          </a:xfrm>
          <a:noFill/>
          <a:ln/>
        </p:spPr>
        <p:txBody>
          <a:bodyPr/>
          <a:lstStyle/>
          <a:p>
            <a:r>
              <a:rPr lang="cs-CZ" altLang="cs-CZ" sz="3600" dirty="0">
                <a:latin typeface="Impact" pitchFamily="34" charset="0"/>
                <a:cs typeface="Arial" charset="0"/>
              </a:rPr>
              <a:t>Vyhláška 410/2009 Sb.</a:t>
            </a:r>
          </a:p>
        </p:txBody>
      </p:sp>
      <p:sp>
        <p:nvSpPr>
          <p:cNvPr id="61443" name="Zástupný symbol pro obsah 2"/>
          <p:cNvSpPr>
            <a:spLocks noGrp="1"/>
          </p:cNvSpPr>
          <p:nvPr>
            <p:ph sz="quarter" idx="4294967295"/>
          </p:nvPr>
        </p:nvSpPr>
        <p:spPr>
          <a:xfrm>
            <a:off x="457200" y="1600200"/>
            <a:ext cx="8229600" cy="44958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co se promítá do jednotlivých položek rozvahy </a:t>
            </a:r>
          </a:p>
          <a:p>
            <a:pPr algn="just">
              <a:buFontTx/>
              <a:buNone/>
            </a:pPr>
            <a:r>
              <a:rPr lang="cs-CZ" altLang="cs-CZ" dirty="0">
                <a:latin typeface="Tahoma" pitchFamily="34" charset="0"/>
                <a:ea typeface="Arial Unicode MS" pitchFamily="34" charset="-128"/>
                <a:cs typeface="Arial Unicode MS" pitchFamily="34" charset="-128"/>
              </a:rPr>
              <a:t>		(§11-32) </a:t>
            </a:r>
            <a:r>
              <a:rPr lang="cs-CZ" altLang="cs-CZ" dirty="0">
                <a:latin typeface="Tahoma" pitchFamily="34" charset="0"/>
                <a:ea typeface="Arial Unicode MS" pitchFamily="34" charset="-128"/>
                <a:cs typeface="Arial Unicode MS" pitchFamily="34" charset="-128"/>
                <a:sym typeface="Wingdings" pitchFamily="2" charset="2"/>
              </a:rPr>
              <a:t> vymezení DM</a:t>
            </a:r>
          </a:p>
          <a:p>
            <a:pPr algn="just"/>
            <a:r>
              <a:rPr lang="cs-CZ" altLang="cs-CZ" dirty="0">
                <a:latin typeface="Tahoma" pitchFamily="34" charset="0"/>
                <a:ea typeface="Arial Unicode MS" pitchFamily="34" charset="-128"/>
                <a:cs typeface="Arial Unicode MS" pitchFamily="34" charset="-128"/>
                <a:sym typeface="Wingdings" pitchFamily="2" charset="2"/>
              </a:rPr>
              <a:t>metody při evidenci, účetní metody</a:t>
            </a:r>
          </a:p>
          <a:p>
            <a:pPr algn="just"/>
            <a:r>
              <a:rPr lang="cs-CZ" altLang="cs-CZ" dirty="0">
                <a:latin typeface="Tahoma" pitchFamily="34" charset="0"/>
                <a:ea typeface="Arial Unicode MS" pitchFamily="34" charset="-128"/>
                <a:cs typeface="Arial Unicode MS" pitchFamily="34" charset="-128"/>
                <a:sym typeface="Wingdings" pitchFamily="2" charset="2"/>
              </a:rPr>
              <a:t>co vstupuje a nevstupuje do pořizovací ceny DM (§55)</a:t>
            </a:r>
          </a:p>
          <a:p>
            <a:pPr algn="just"/>
            <a:endParaRPr lang="cs-CZ" altLang="cs-CZ"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2232264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a:xfrm>
            <a:off x="467544" y="332656"/>
            <a:ext cx="8676456" cy="1008112"/>
          </a:xfrm>
          <a:noFill/>
          <a:ln/>
        </p:spPr>
        <p:txBody>
          <a:bodyPr/>
          <a:lstStyle/>
          <a:p>
            <a:r>
              <a:rPr lang="cs-CZ" altLang="cs-CZ" sz="3600" dirty="0">
                <a:latin typeface="Impact" pitchFamily="34" charset="0"/>
                <a:cs typeface="Arial" charset="0"/>
              </a:rPr>
              <a:t>DHM – Vyhláška 410/2009 Sb., §14:</a:t>
            </a:r>
          </a:p>
        </p:txBody>
      </p:sp>
      <p:sp>
        <p:nvSpPr>
          <p:cNvPr id="62467" name="Rectangle 3"/>
          <p:cNvSpPr>
            <a:spLocks noGrp="1"/>
          </p:cNvSpPr>
          <p:nvPr>
            <p:ph type="body" idx="4294967295"/>
          </p:nvPr>
        </p:nvSpPr>
        <p:spPr>
          <a:xfrm>
            <a:off x="395536" y="1557338"/>
            <a:ext cx="8748464" cy="453595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fontScale="92500" lnSpcReduction="10000"/>
          </a:bodyPr>
          <a:lstStyle/>
          <a:p>
            <a:pPr algn="just"/>
            <a:r>
              <a:rPr lang="cs-CZ" altLang="cs-CZ" sz="2400" dirty="0">
                <a:latin typeface="Tahoma" pitchFamily="34" charset="0"/>
                <a:ea typeface="Arial Unicode MS" pitchFamily="34" charset="-128"/>
                <a:cs typeface="Arial Unicode MS" pitchFamily="34" charset="-128"/>
                <a:sym typeface="Wingdings" pitchFamily="2" charset="2"/>
              </a:rPr>
              <a:t>pozemky, bez ohledu na výši ocenění</a:t>
            </a:r>
          </a:p>
          <a:p>
            <a:pPr algn="just"/>
            <a:r>
              <a:rPr lang="cs-CZ" altLang="cs-CZ" sz="2400" dirty="0">
                <a:latin typeface="Tahoma" pitchFamily="34" charset="0"/>
                <a:ea typeface="Arial Unicode MS" pitchFamily="34" charset="-128"/>
                <a:cs typeface="Arial Unicode MS" pitchFamily="34" charset="-128"/>
                <a:sym typeface="Wingdings" pitchFamily="2" charset="2"/>
              </a:rPr>
              <a:t>kulturní předměty, bez ohledu na výši ocenění</a:t>
            </a:r>
          </a:p>
          <a:p>
            <a:pPr algn="just"/>
            <a:r>
              <a:rPr lang="cs-CZ" altLang="cs-CZ" sz="2400" dirty="0">
                <a:latin typeface="Tahoma" pitchFamily="34" charset="0"/>
                <a:ea typeface="Arial Unicode MS" pitchFamily="34" charset="-128"/>
                <a:cs typeface="Arial Unicode MS" pitchFamily="34" charset="-128"/>
                <a:sym typeface="Wingdings" pitchFamily="2" charset="2"/>
              </a:rPr>
              <a:t>stavby, bez ohledu na výši ocenění a dobu použitelnosti</a:t>
            </a:r>
          </a:p>
          <a:p>
            <a:pPr algn="just"/>
            <a:r>
              <a:rPr lang="cs-CZ" altLang="cs-CZ" sz="2400" dirty="0">
                <a:latin typeface="Tahoma" pitchFamily="34" charset="0"/>
                <a:ea typeface="Arial Unicode MS" pitchFamily="34" charset="-128"/>
                <a:cs typeface="Arial Unicode MS" pitchFamily="34" charset="-128"/>
                <a:sym typeface="Wingdings" pitchFamily="2" charset="2"/>
              </a:rPr>
              <a:t>samostatné movité věci a soubory movitých věcí s dobou použitelnosti delší jak 1 rok, jejich ocenění je vyšší jak 40000 Kč, předměty z drahých kovů</a:t>
            </a:r>
          </a:p>
          <a:p>
            <a:pPr algn="just"/>
            <a:r>
              <a:rPr lang="cs-CZ" altLang="cs-CZ" sz="2400" dirty="0">
                <a:latin typeface="Tahoma" pitchFamily="34" charset="0"/>
                <a:ea typeface="Arial Unicode MS" pitchFamily="34" charset="-128"/>
                <a:cs typeface="Arial Unicode MS" pitchFamily="34" charset="-128"/>
                <a:sym typeface="Wingdings" pitchFamily="2" charset="2"/>
              </a:rPr>
              <a:t>pěstitelské celky trvalých porostů</a:t>
            </a:r>
          </a:p>
          <a:p>
            <a:pPr algn="just"/>
            <a:r>
              <a:rPr lang="cs-CZ" altLang="cs-CZ" sz="2400" dirty="0">
                <a:latin typeface="Tahoma" pitchFamily="34" charset="0"/>
                <a:ea typeface="Arial Unicode MS" pitchFamily="34" charset="-128"/>
                <a:cs typeface="Arial Unicode MS" pitchFamily="34" charset="-128"/>
                <a:sym typeface="Wingdings" pitchFamily="2" charset="2"/>
              </a:rPr>
              <a:t>DDHM – doba použitelnosti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1 rok, ocenění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3 000 Kč a max. 40000 Kč, spodní hranici lze vnitřním předpisem snížit</a:t>
            </a:r>
          </a:p>
          <a:p>
            <a:pPr algn="just"/>
            <a:r>
              <a:rPr lang="cs-CZ" altLang="cs-CZ" sz="2400" dirty="0">
                <a:latin typeface="Tahoma" pitchFamily="34" charset="0"/>
                <a:ea typeface="Arial Unicode MS" pitchFamily="34" charset="-128"/>
                <a:cs typeface="Arial Unicode MS" pitchFamily="34" charset="-128"/>
                <a:sym typeface="Wingdings" pitchFamily="2" charset="2"/>
              </a:rPr>
              <a:t>ostatní DHM – dospělá zvířata, ložiska nevyhrazeného nerostu (obojí bez ohledu na výši ocenění, technické zhodnocení</a:t>
            </a:r>
          </a:p>
          <a:p>
            <a:pPr algn="just"/>
            <a:r>
              <a:rPr lang="cs-CZ" altLang="cs-CZ" sz="2400" dirty="0">
                <a:latin typeface="Tahoma" pitchFamily="34" charset="0"/>
                <a:ea typeface="Arial Unicode MS" pitchFamily="34" charset="-128"/>
                <a:cs typeface="Arial Unicode MS" pitchFamily="34" charset="-128"/>
                <a:sym typeface="Wingdings" pitchFamily="2" charset="2"/>
              </a:rPr>
              <a:t>042 – nedokončený DHM</a:t>
            </a:r>
          </a:p>
        </p:txBody>
      </p:sp>
    </p:spTree>
    <p:extLst>
      <p:ext uri="{BB962C8B-B14F-4D97-AF65-F5344CB8AC3E}">
        <p14:creationId xmlns:p14="http://schemas.microsoft.com/office/powerpoint/2010/main" xmlns="" val="76333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a:xfrm>
            <a:off x="395536" y="404664"/>
            <a:ext cx="8748464" cy="936104"/>
          </a:xfrm>
          <a:noFill/>
          <a:ln/>
        </p:spPr>
        <p:txBody>
          <a:bodyPr/>
          <a:lstStyle/>
          <a:p>
            <a:r>
              <a:rPr lang="cs-CZ" altLang="cs-CZ" sz="3600" dirty="0">
                <a:latin typeface="Impact" pitchFamily="34" charset="0"/>
                <a:cs typeface="Arial" charset="0"/>
              </a:rPr>
              <a:t>DNM – Vyhláška 410/2009 Sb., §11:</a:t>
            </a:r>
          </a:p>
        </p:txBody>
      </p:sp>
      <p:sp>
        <p:nvSpPr>
          <p:cNvPr id="63491" name="Rectangle 3"/>
          <p:cNvSpPr>
            <a:spLocks noGrp="1"/>
          </p:cNvSpPr>
          <p:nvPr>
            <p:ph type="body" idx="4294967295"/>
          </p:nvPr>
        </p:nvSpPr>
        <p:spPr>
          <a:xfrm>
            <a:off x="323528" y="1557338"/>
            <a:ext cx="8424936" cy="44639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400" dirty="0">
                <a:latin typeface="Tahoma" pitchFamily="34" charset="0"/>
                <a:ea typeface="Arial Unicode MS" pitchFamily="34" charset="-128"/>
                <a:cs typeface="Arial Unicode MS" pitchFamily="34" charset="-128"/>
                <a:sym typeface="Wingdings" pitchFamily="2" charset="2"/>
              </a:rPr>
              <a:t>zejména nehmotné výsledky výzkumu a vývoje, software a ocenitelná práva, s dobou použitelnosti delší jak 1 rok a u kterých je ocenění vyšší jak 60 000 Kč, povolenky na emise, preferenční limity</a:t>
            </a:r>
          </a:p>
          <a:p>
            <a:pPr algn="just"/>
            <a:r>
              <a:rPr lang="cs-CZ" altLang="cs-CZ" sz="2400" dirty="0">
                <a:latin typeface="Tahoma" pitchFamily="34" charset="0"/>
                <a:ea typeface="Arial Unicode MS" pitchFamily="34" charset="-128"/>
                <a:cs typeface="Arial Unicode MS" pitchFamily="34" charset="-128"/>
                <a:sym typeface="Wingdings" pitchFamily="2" charset="2"/>
              </a:rPr>
              <a:t>technické zhodnocení, ocenění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60 000 Kč v rámci účetního období</a:t>
            </a:r>
          </a:p>
          <a:p>
            <a:pPr lvl="1" algn="just">
              <a:buFontTx/>
              <a:buChar char="•"/>
            </a:pPr>
            <a:r>
              <a:rPr lang="cs-CZ" altLang="cs-CZ" sz="2400" dirty="0">
                <a:latin typeface="Tahoma" pitchFamily="34" charset="0"/>
                <a:ea typeface="Arial Unicode MS" pitchFamily="34" charset="-128"/>
                <a:cs typeface="Arial Unicode MS" pitchFamily="34" charset="-128"/>
                <a:sym typeface="Wingdings" pitchFamily="2" charset="2"/>
              </a:rPr>
              <a:t>i když majetek účetní jednotka užívá, ale nevlastní</a:t>
            </a:r>
          </a:p>
          <a:p>
            <a:pPr algn="just"/>
            <a:r>
              <a:rPr lang="cs-CZ" altLang="cs-CZ" sz="2400" dirty="0">
                <a:latin typeface="Tahoma" pitchFamily="34" charset="0"/>
                <a:ea typeface="Arial Unicode MS" pitchFamily="34" charset="-128"/>
                <a:cs typeface="Arial Unicode MS" pitchFamily="34" charset="-128"/>
                <a:sym typeface="Wingdings" pitchFamily="2" charset="2"/>
              </a:rPr>
              <a:t>DDNM – doba použitelnosti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1 rok, ocenění </a:t>
            </a:r>
            <a:r>
              <a:rPr lang="en-US" altLang="cs-CZ" sz="2400" dirty="0">
                <a:latin typeface="Tahoma" pitchFamily="34" charset="0"/>
                <a:ea typeface="Arial Unicode MS" pitchFamily="34" charset="-128"/>
                <a:cs typeface="Arial Unicode MS" pitchFamily="34" charset="-128"/>
                <a:sym typeface="Wingdings" pitchFamily="2" charset="2"/>
              </a:rPr>
              <a:t>&gt;</a:t>
            </a:r>
            <a:r>
              <a:rPr lang="cs-CZ" altLang="cs-CZ" sz="2400" dirty="0">
                <a:latin typeface="Tahoma" pitchFamily="34" charset="0"/>
                <a:ea typeface="Arial Unicode MS" pitchFamily="34" charset="-128"/>
                <a:cs typeface="Arial Unicode MS" pitchFamily="34" charset="-128"/>
                <a:sym typeface="Wingdings" pitchFamily="2" charset="2"/>
              </a:rPr>
              <a:t> 7 000 Kč a max. 60 000 Kč, spodní hranici lze vnitřním předpisem snížit</a:t>
            </a:r>
          </a:p>
          <a:p>
            <a:pPr algn="just"/>
            <a:r>
              <a:rPr lang="cs-CZ" altLang="cs-CZ" sz="2400" dirty="0">
                <a:latin typeface="Tahoma" pitchFamily="34" charset="0"/>
                <a:ea typeface="Arial Unicode MS" pitchFamily="34" charset="-128"/>
                <a:cs typeface="Arial Unicode MS" pitchFamily="34" charset="-128"/>
                <a:sym typeface="Wingdings" pitchFamily="2" charset="2"/>
              </a:rPr>
              <a:t>041 – nedokončený DNM</a:t>
            </a:r>
          </a:p>
        </p:txBody>
      </p:sp>
    </p:spTree>
    <p:extLst>
      <p:ext uri="{BB962C8B-B14F-4D97-AF65-F5344CB8AC3E}">
        <p14:creationId xmlns:p14="http://schemas.microsoft.com/office/powerpoint/2010/main" xmlns="" val="2401616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a:xfrm>
            <a:off x="467544" y="332656"/>
            <a:ext cx="8676456" cy="1080120"/>
          </a:xfrm>
          <a:noFill/>
          <a:ln/>
        </p:spPr>
        <p:txBody>
          <a:bodyPr/>
          <a:lstStyle/>
          <a:p>
            <a:r>
              <a:rPr lang="cs-CZ" altLang="cs-CZ" sz="3200" dirty="0">
                <a:latin typeface="Impact" pitchFamily="34" charset="0"/>
                <a:cs typeface="Arial" charset="0"/>
              </a:rPr>
              <a:t>Dlouhodobý finanční majetek </a:t>
            </a:r>
            <a:br>
              <a:rPr lang="cs-CZ" altLang="cs-CZ" sz="3200" dirty="0">
                <a:latin typeface="Impact" pitchFamily="34" charset="0"/>
                <a:cs typeface="Arial" charset="0"/>
              </a:rPr>
            </a:br>
            <a:r>
              <a:rPr lang="cs-CZ" altLang="cs-CZ" sz="3200" dirty="0">
                <a:latin typeface="Impact" pitchFamily="34" charset="0"/>
                <a:cs typeface="Arial" charset="0"/>
              </a:rPr>
              <a:t>– Vyhláška 410/2009 Sb., §17:</a:t>
            </a:r>
          </a:p>
        </p:txBody>
      </p:sp>
      <p:sp>
        <p:nvSpPr>
          <p:cNvPr id="64515" name="Rectangle 3"/>
          <p:cNvSpPr>
            <a:spLocks noGrp="1"/>
          </p:cNvSpPr>
          <p:nvPr>
            <p:ph type="body" idx="4294967295"/>
          </p:nvPr>
        </p:nvSpPr>
        <p:spPr>
          <a:xfrm>
            <a:off x="395536" y="1557338"/>
            <a:ext cx="8352928" cy="453595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fontScale="92500"/>
          </a:bodyPr>
          <a:lstStyle/>
          <a:p>
            <a:pPr algn="just"/>
            <a:r>
              <a:rPr lang="cs-CZ" altLang="cs-CZ" sz="2200" dirty="0">
                <a:latin typeface="Tahoma" pitchFamily="34" charset="0"/>
                <a:ea typeface="Arial Unicode MS" pitchFamily="34" charset="-128"/>
                <a:cs typeface="Arial Unicode MS" pitchFamily="34" charset="-128"/>
                <a:sym typeface="Wingdings" pitchFamily="2" charset="2"/>
              </a:rPr>
              <a:t>CP a podíly, které budou v držení účetní jednotky déle než 1 rok</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majetkové účasti v osobách s rozhodujícím vlivem (více jak 50 %)</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majetkové účasti v osobách s podstatným vlivem  (více jak 20 %)</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dluhové cenné papíry držené do splatnosti</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půjčky osobám ve skupině (úročené půjčky obchodním společnostem, kde má obec rozhodující vliv)</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jiné dlouhodobé půjčky (úročené půjčky ostatním obchodním spol.)</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termínované vklady dlouhodobé</a:t>
            </a:r>
          </a:p>
          <a:p>
            <a:pPr lvl="1" algn="just">
              <a:buFontTx/>
              <a:buChar char="•"/>
            </a:pPr>
            <a:r>
              <a:rPr lang="cs-CZ" altLang="cs-CZ" sz="2200" dirty="0">
                <a:latin typeface="Tahoma" pitchFamily="34" charset="0"/>
                <a:ea typeface="Arial Unicode MS" pitchFamily="34" charset="-128"/>
                <a:cs typeface="Arial Unicode MS" pitchFamily="34" charset="-128"/>
                <a:sym typeface="Wingdings" pitchFamily="2" charset="2"/>
              </a:rPr>
              <a:t>ostatní DFM (např. vklady s menšinovým vlivem)</a:t>
            </a:r>
          </a:p>
          <a:p>
            <a:pPr algn="just"/>
            <a:r>
              <a:rPr lang="cs-CZ" altLang="cs-CZ" sz="2200" dirty="0">
                <a:latin typeface="Tahoma" pitchFamily="34" charset="0"/>
                <a:ea typeface="Arial Unicode MS" pitchFamily="34" charset="-128"/>
                <a:cs typeface="Arial Unicode MS" pitchFamily="34" charset="-128"/>
                <a:sym typeface="Wingdings" pitchFamily="2" charset="2"/>
              </a:rPr>
              <a:t>043 – pořizovaný DFM</a:t>
            </a:r>
          </a:p>
        </p:txBody>
      </p:sp>
    </p:spTree>
    <p:extLst>
      <p:ext uri="{BB962C8B-B14F-4D97-AF65-F5344CB8AC3E}">
        <p14:creationId xmlns:p14="http://schemas.microsoft.com/office/powerpoint/2010/main" xmlns="" val="3466857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idx="4294967295"/>
          </p:nvPr>
        </p:nvSpPr>
        <p:spPr>
          <a:xfrm>
            <a:off x="467544" y="332656"/>
            <a:ext cx="8676456" cy="723556"/>
          </a:xfrm>
          <a:noFill/>
          <a:ln/>
        </p:spPr>
        <p:txBody>
          <a:bodyPr>
            <a:normAutofit/>
          </a:bodyPr>
          <a:lstStyle/>
          <a:p>
            <a:r>
              <a:rPr lang="cs-CZ" altLang="cs-CZ" sz="3600" b="1" dirty="0">
                <a:latin typeface="Impact" pitchFamily="34" charset="0"/>
                <a:cs typeface="Arial" charset="0"/>
              </a:rPr>
              <a:t>Peněžní fondy ÚSC</a:t>
            </a:r>
          </a:p>
        </p:txBody>
      </p:sp>
      <p:sp>
        <p:nvSpPr>
          <p:cNvPr id="45059" name="Rectangle 3"/>
          <p:cNvSpPr>
            <a:spLocks noGrp="1"/>
          </p:cNvSpPr>
          <p:nvPr>
            <p:ph sz="quarter" idx="4294967295"/>
          </p:nvPr>
        </p:nvSpPr>
        <p:spPr>
          <a:xfrm>
            <a:off x="539552" y="1340769"/>
            <a:ext cx="7920880" cy="453650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fontScale="92500"/>
          </a:bodyPr>
          <a:lstStyle/>
          <a:p>
            <a:pPr algn="just"/>
            <a:r>
              <a:rPr lang="cs-CZ" altLang="cs-CZ" sz="2400" dirty="0">
                <a:latin typeface="Tahoma" pitchFamily="34" charset="0"/>
                <a:ea typeface="Arial Unicode MS" pitchFamily="34" charset="-128"/>
                <a:cs typeface="Arial Unicode MS" pitchFamily="34" charset="-128"/>
              </a:rPr>
              <a:t>ČÚS č. 704 – Fondy účetní jednotky</a:t>
            </a: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ÚSC zřizují peněžní fondy dobrovolně</a:t>
            </a: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Zřizovatel </a:t>
            </a:r>
          </a:p>
          <a:p>
            <a:pPr lvl="1" algn="just">
              <a:buFontTx/>
              <a:buChar char="•"/>
            </a:pPr>
            <a:r>
              <a:rPr lang="cs-CZ" altLang="cs-CZ" sz="2400" dirty="0">
                <a:latin typeface="Tahoma" pitchFamily="34" charset="0"/>
                <a:ea typeface="Arial Unicode MS" pitchFamily="34" charset="-128"/>
                <a:cs typeface="Arial Unicode MS" pitchFamily="34" charset="-128"/>
              </a:rPr>
              <a:t>zastupitelstvo obce</a:t>
            </a:r>
          </a:p>
          <a:p>
            <a:pPr lvl="1" algn="just">
              <a:buFontTx/>
              <a:buChar char="•"/>
            </a:pPr>
            <a:r>
              <a:rPr lang="cs-CZ" altLang="cs-CZ" sz="2400" dirty="0">
                <a:latin typeface="Tahoma" pitchFamily="34" charset="0"/>
                <a:ea typeface="Arial Unicode MS" pitchFamily="34" charset="-128"/>
                <a:cs typeface="Arial Unicode MS" pitchFamily="34" charset="-128"/>
              </a:rPr>
              <a:t>rada kraje, pokud si tuto působnost nevyhradí zastupitelstvo kraje </a:t>
            </a:r>
          </a:p>
          <a:p>
            <a:pPr algn="just"/>
            <a:endParaRPr lang="cs-CZ" altLang="cs-CZ" sz="2400" dirty="0">
              <a:latin typeface="Tahoma" pitchFamily="34" charset="0"/>
              <a:ea typeface="Arial Unicode MS" pitchFamily="34" charset="-128"/>
              <a:cs typeface="Arial Unicode MS" pitchFamily="34" charset="-128"/>
            </a:endParaRPr>
          </a:p>
          <a:p>
            <a:pPr algn="just"/>
            <a:r>
              <a:rPr lang="cs-CZ" altLang="cs-CZ" sz="2400" dirty="0">
                <a:latin typeface="Tahoma" pitchFamily="34" charset="0"/>
                <a:ea typeface="Arial Unicode MS" pitchFamily="34" charset="-128"/>
                <a:cs typeface="Arial Unicode MS" pitchFamily="34" charset="-128"/>
              </a:rPr>
              <a:t>ÚSC nemusí mít zřízený žádný peněžní fond </a:t>
            </a:r>
            <a:r>
              <a:rPr lang="cs-CZ" altLang="cs-CZ" sz="2400" dirty="0">
                <a:latin typeface="Tahoma" pitchFamily="34" charset="0"/>
                <a:ea typeface="Arial Unicode MS" pitchFamily="34" charset="-128"/>
                <a:cs typeface="Arial Unicode MS" pitchFamily="34" charset="-128"/>
                <a:sym typeface="Wingdings" pitchFamily="2" charset="2"/>
              </a:rPr>
              <a:t> prostředky soustředěny pouze na bankovním účtu (ZBÚ)</a:t>
            </a:r>
          </a:p>
        </p:txBody>
      </p:sp>
    </p:spTree>
    <p:extLst>
      <p:ext uri="{BB962C8B-B14F-4D97-AF65-F5344CB8AC3E}">
        <p14:creationId xmlns:p14="http://schemas.microsoft.com/office/powerpoint/2010/main" xmlns="" val="18854385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idx="4294967295"/>
          </p:nvPr>
        </p:nvSpPr>
        <p:spPr>
          <a:xfrm>
            <a:off x="539552" y="404664"/>
            <a:ext cx="8604448" cy="1080120"/>
          </a:xfrm>
          <a:noFill/>
          <a:ln/>
        </p:spPr>
        <p:txBody>
          <a:bodyPr/>
          <a:lstStyle/>
          <a:p>
            <a:r>
              <a:rPr lang="cs-CZ" altLang="cs-CZ" sz="3600" dirty="0">
                <a:latin typeface="Impact" pitchFamily="34" charset="0"/>
                <a:cs typeface="Arial" charset="0"/>
              </a:rPr>
              <a:t>Drobný DM</a:t>
            </a:r>
          </a:p>
        </p:txBody>
      </p:sp>
      <p:sp>
        <p:nvSpPr>
          <p:cNvPr id="65539" name="Rectangle 3"/>
          <p:cNvSpPr>
            <a:spLocks noGrp="1"/>
          </p:cNvSpPr>
          <p:nvPr>
            <p:ph type="body" idx="4294967295"/>
          </p:nvPr>
        </p:nvSpPr>
        <p:spPr>
          <a:xfrm>
            <a:off x="395536" y="1600201"/>
            <a:ext cx="8569077" cy="44210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dirty="0">
                <a:latin typeface="Tahoma" pitchFamily="34" charset="0"/>
                <a:ea typeface="Arial Unicode MS" pitchFamily="34" charset="-128"/>
                <a:cs typeface="Arial Unicode MS" pitchFamily="34" charset="-128"/>
              </a:rPr>
              <a:t>Při pořízení je uhrazen jako PROVOZNÍ NÁKLAD, cena vstupuje do nákladů</a:t>
            </a:r>
          </a:p>
          <a:p>
            <a:pPr lvl="1" algn="just"/>
            <a:r>
              <a:rPr lang="cs-CZ" altLang="cs-CZ" dirty="0" smtClean="0">
                <a:latin typeface="Tahoma" pitchFamily="34" charset="0"/>
                <a:ea typeface="Arial Unicode MS" pitchFamily="34" charset="-128"/>
                <a:cs typeface="Arial Unicode MS" pitchFamily="34" charset="-128"/>
                <a:sym typeface="Wingdings" pitchFamily="2" charset="2"/>
              </a:rPr>
              <a:t>558 </a:t>
            </a:r>
            <a:r>
              <a:rPr lang="cs-CZ" altLang="cs-CZ" dirty="0">
                <a:latin typeface="Tahoma" pitchFamily="34" charset="0"/>
                <a:ea typeface="Arial Unicode MS" pitchFamily="34" charset="-128"/>
                <a:cs typeface="Arial Unicode MS" pitchFamily="34" charset="-128"/>
                <a:sym typeface="Wingdings" pitchFamily="2" charset="2"/>
              </a:rPr>
              <a:t>– </a:t>
            </a:r>
            <a:r>
              <a:rPr lang="cs-CZ" altLang="cs-CZ" dirty="0" smtClean="0">
                <a:latin typeface="Tahoma" pitchFamily="34" charset="0"/>
                <a:ea typeface="Arial Unicode MS" pitchFamily="34" charset="-128"/>
                <a:cs typeface="Arial Unicode MS" pitchFamily="34" charset="-128"/>
                <a:sym typeface="Wingdings" pitchFamily="2" charset="2"/>
              </a:rPr>
              <a:t>náklady z drobného dlouhodobého majetku</a:t>
            </a:r>
            <a:endParaRPr lang="cs-CZ" altLang="cs-CZ" dirty="0">
              <a:latin typeface="Tahoma" pitchFamily="34" charset="0"/>
              <a:ea typeface="Arial Unicode MS" pitchFamily="34" charset="-128"/>
              <a:cs typeface="Arial Unicode MS" pitchFamily="34" charset="-128"/>
            </a:endParaRPr>
          </a:p>
          <a:p>
            <a:pPr algn="just"/>
            <a:r>
              <a:rPr lang="cs-CZ" altLang="cs-CZ" sz="2800" dirty="0">
                <a:latin typeface="Tahoma" pitchFamily="34" charset="0"/>
                <a:ea typeface="Arial Unicode MS" pitchFamily="34" charset="-128"/>
                <a:cs typeface="Arial Unicode MS" pitchFamily="34" charset="-128"/>
              </a:rPr>
              <a:t>DDM se sleduje na majetkovém účtu</a:t>
            </a:r>
          </a:p>
          <a:p>
            <a:pPr lvl="1" algn="just">
              <a:buFontTx/>
              <a:buChar char="•"/>
            </a:pPr>
            <a:r>
              <a:rPr lang="cs-CZ" altLang="cs-CZ" dirty="0">
                <a:latin typeface="Tahoma" pitchFamily="34" charset="0"/>
                <a:ea typeface="Arial Unicode MS" pitchFamily="34" charset="-128"/>
                <a:cs typeface="Arial Unicode MS" pitchFamily="34" charset="-128"/>
                <a:sym typeface="Wingdings" pitchFamily="2" charset="2"/>
              </a:rPr>
              <a:t> 028 DDHM</a:t>
            </a:r>
          </a:p>
          <a:p>
            <a:pPr lvl="1" algn="just">
              <a:buFontTx/>
              <a:buChar char="•"/>
            </a:pPr>
            <a:r>
              <a:rPr lang="cs-CZ" altLang="cs-CZ" dirty="0">
                <a:latin typeface="Tahoma" pitchFamily="34" charset="0"/>
                <a:ea typeface="Arial Unicode MS" pitchFamily="34" charset="-128"/>
                <a:cs typeface="Arial Unicode MS" pitchFamily="34" charset="-128"/>
                <a:sym typeface="Wingdings" pitchFamily="2" charset="2"/>
              </a:rPr>
              <a:t> 018 DDNM</a:t>
            </a:r>
            <a:endParaRPr lang="cs-CZ" altLang="cs-CZ" dirty="0">
              <a:latin typeface="Tahoma" pitchFamily="34" charset="0"/>
              <a:ea typeface="Arial Unicode MS" pitchFamily="34" charset="-128"/>
              <a:cs typeface="Arial Unicode MS" pitchFamily="34" charset="-128"/>
            </a:endParaRPr>
          </a:p>
          <a:p>
            <a:pPr algn="just"/>
            <a:r>
              <a:rPr lang="cs-CZ" altLang="cs-CZ" sz="2800" dirty="0">
                <a:latin typeface="Tahoma" pitchFamily="34" charset="0"/>
                <a:ea typeface="Arial Unicode MS" pitchFamily="34" charset="-128"/>
                <a:cs typeface="Arial Unicode MS" pitchFamily="34" charset="-128"/>
                <a:sym typeface="Wingdings" pitchFamily="2" charset="2"/>
              </a:rPr>
              <a:t>a na účtu OPRÁVEK 088, 078</a:t>
            </a:r>
          </a:p>
        </p:txBody>
      </p:sp>
    </p:spTree>
    <p:extLst>
      <p:ext uri="{BB962C8B-B14F-4D97-AF65-F5344CB8AC3E}">
        <p14:creationId xmlns:p14="http://schemas.microsoft.com/office/powerpoint/2010/main" xmlns="" val="129972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Nadpis 1"/>
          <p:cNvSpPr>
            <a:spLocks noGrp="1"/>
          </p:cNvSpPr>
          <p:nvPr>
            <p:ph type="title" idx="4294967295"/>
          </p:nvPr>
        </p:nvSpPr>
        <p:spPr>
          <a:xfrm>
            <a:off x="323528" y="548680"/>
            <a:ext cx="8820472" cy="670520"/>
          </a:xfrm>
          <a:noFill/>
          <a:ln/>
        </p:spPr>
        <p:txBody>
          <a:bodyPr/>
          <a:lstStyle/>
          <a:p>
            <a:r>
              <a:rPr lang="cs-CZ" altLang="cs-CZ" sz="3600" b="1" dirty="0">
                <a:cs typeface="Arial" charset="0"/>
              </a:rPr>
              <a:t>Podrozvahová evidence majetku</a:t>
            </a:r>
          </a:p>
        </p:txBody>
      </p:sp>
      <p:sp>
        <p:nvSpPr>
          <p:cNvPr id="69635" name="Zástupný symbol pro obsah 2"/>
          <p:cNvSpPr>
            <a:spLocks noGrp="1"/>
          </p:cNvSpPr>
          <p:nvPr>
            <p:ph sz="quarter" idx="4294967295"/>
          </p:nvPr>
        </p:nvSpPr>
        <p:spPr>
          <a:xfrm>
            <a:off x="539553" y="1600200"/>
            <a:ext cx="7920880" cy="449309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fontScale="92500" lnSpcReduction="20000"/>
          </a:bodyPr>
          <a:lstStyle/>
          <a:p>
            <a:pPr algn="just"/>
            <a:r>
              <a:rPr lang="cs-CZ" altLang="cs-CZ" sz="2600" dirty="0">
                <a:latin typeface="Tahoma" pitchFamily="34" charset="0"/>
                <a:ea typeface="Arial Unicode MS" pitchFamily="34" charset="-128"/>
                <a:cs typeface="Arial Unicode MS" pitchFamily="34" charset="-128"/>
              </a:rPr>
              <a:t>Účty 901, 902 - Jiný drobný dlouhodobý majetek</a:t>
            </a:r>
          </a:p>
          <a:p>
            <a:pPr lvl="1" algn="just">
              <a:buFontTx/>
              <a:buNone/>
            </a:pPr>
            <a:r>
              <a:rPr lang="cs-CZ" altLang="cs-CZ" sz="2600" dirty="0">
                <a:latin typeface="Tahoma" pitchFamily="34" charset="0"/>
                <a:ea typeface="Arial Unicode MS" pitchFamily="34" charset="-128"/>
                <a:cs typeface="Arial Unicode MS" pitchFamily="34" charset="-128"/>
              </a:rPr>
              <a:t>=	majetek, který nesplňuje pouze podmínku dolní hranice pro vykazování na účtu 018, 028 </a:t>
            </a:r>
            <a:endParaRPr lang="cs-CZ" altLang="cs-CZ" sz="2600" dirty="0" smtClean="0">
              <a:latin typeface="Tahoma" pitchFamily="34" charset="0"/>
              <a:ea typeface="Arial Unicode MS" pitchFamily="34" charset="-128"/>
              <a:cs typeface="Arial Unicode MS" pitchFamily="34" charset="-128"/>
            </a:endParaRPr>
          </a:p>
          <a:p>
            <a:pPr lvl="1" algn="just">
              <a:buFontTx/>
              <a:buNone/>
            </a:pPr>
            <a:endParaRPr lang="cs-CZ" altLang="cs-CZ" sz="2600" dirty="0">
              <a:latin typeface="Tahoma" pitchFamily="34" charset="0"/>
              <a:ea typeface="Arial Unicode MS" pitchFamily="34" charset="-128"/>
              <a:cs typeface="Arial Unicode MS" pitchFamily="34" charset="-128"/>
            </a:endParaRPr>
          </a:p>
          <a:p>
            <a:pPr algn="just"/>
            <a:r>
              <a:rPr lang="cs-CZ" altLang="cs-CZ" sz="2600" dirty="0">
                <a:latin typeface="Tahoma" pitchFamily="34" charset="0"/>
                <a:ea typeface="Arial Unicode MS" pitchFamily="34" charset="-128"/>
                <a:cs typeface="Arial Unicode MS" pitchFamily="34" charset="-128"/>
              </a:rPr>
              <a:t>903 – Ostatní majetek:</a:t>
            </a:r>
          </a:p>
          <a:p>
            <a:pPr lvl="1" algn="just">
              <a:buFontTx/>
              <a:buChar char="•"/>
            </a:pPr>
            <a:r>
              <a:rPr lang="cs-CZ" altLang="cs-CZ" sz="2600" dirty="0">
                <a:latin typeface="Tahoma" pitchFamily="34" charset="0"/>
                <a:ea typeface="Arial Unicode MS" pitchFamily="34" charset="-128"/>
                <a:cs typeface="Arial Unicode MS" pitchFamily="34" charset="-128"/>
              </a:rPr>
              <a:t>majetek svěřený zřizovaným příspěvkovým organizacím</a:t>
            </a:r>
          </a:p>
          <a:p>
            <a:pPr lvl="1" algn="just">
              <a:buFontTx/>
              <a:buChar char="•"/>
            </a:pPr>
            <a:r>
              <a:rPr lang="cs-CZ" altLang="cs-CZ" sz="2600" dirty="0">
                <a:latin typeface="Tahoma" pitchFamily="34" charset="0"/>
                <a:ea typeface="Arial Unicode MS" pitchFamily="34" charset="-128"/>
                <a:cs typeface="Arial Unicode MS" pitchFamily="34" charset="-128"/>
              </a:rPr>
              <a:t>majetek vložený a vytvořený v DSO, jehož je obec členem</a:t>
            </a:r>
          </a:p>
          <a:p>
            <a:pPr lvl="1" algn="just">
              <a:buFontTx/>
              <a:buChar char="•"/>
            </a:pPr>
            <a:r>
              <a:rPr lang="cs-CZ" altLang="cs-CZ" sz="2600" dirty="0">
                <a:latin typeface="Tahoma" pitchFamily="34" charset="0"/>
                <a:ea typeface="Arial Unicode MS" pitchFamily="34" charset="-128"/>
                <a:cs typeface="Arial Unicode MS" pitchFamily="34" charset="-128"/>
              </a:rPr>
              <a:t>a další</a:t>
            </a:r>
            <a:r>
              <a:rPr lang="cs-CZ" altLang="cs-CZ" sz="2600" dirty="0" smtClean="0">
                <a:latin typeface="Tahoma" pitchFamily="34" charset="0"/>
                <a:ea typeface="Arial Unicode MS" pitchFamily="34" charset="-128"/>
                <a:cs typeface="Arial Unicode MS" pitchFamily="34" charset="-128"/>
              </a:rPr>
              <a:t>…</a:t>
            </a:r>
          </a:p>
          <a:p>
            <a:pPr lvl="1" algn="just">
              <a:buFontTx/>
              <a:buChar char="•"/>
            </a:pPr>
            <a:endParaRPr lang="cs-CZ" altLang="cs-CZ" sz="2600" dirty="0">
              <a:latin typeface="Tahoma" pitchFamily="34" charset="0"/>
              <a:ea typeface="Arial Unicode MS" pitchFamily="34" charset="-128"/>
              <a:cs typeface="Arial Unicode MS" pitchFamily="34" charset="-128"/>
            </a:endParaRPr>
          </a:p>
          <a:p>
            <a:pPr algn="just"/>
            <a:r>
              <a:rPr lang="cs-CZ" altLang="cs-CZ" sz="2600" dirty="0">
                <a:latin typeface="Tahoma" pitchFamily="34" charset="0"/>
                <a:ea typeface="Arial Unicode MS" pitchFamily="34" charset="-128"/>
                <a:cs typeface="Arial Unicode MS" pitchFamily="34" charset="-128"/>
              </a:rPr>
              <a:t>Další účty účtové třídy 9</a:t>
            </a:r>
          </a:p>
        </p:txBody>
      </p:sp>
    </p:spTree>
    <p:extLst>
      <p:ext uri="{BB962C8B-B14F-4D97-AF65-F5344CB8AC3E}">
        <p14:creationId xmlns:p14="http://schemas.microsoft.com/office/powerpoint/2010/main" xmlns="" val="471295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548680"/>
            <a:ext cx="6788224" cy="726976"/>
          </a:xfrm>
        </p:spPr>
        <p:txBody>
          <a:bodyPr>
            <a:noAutofit/>
          </a:bodyPr>
          <a:lstStyle/>
          <a:p>
            <a:r>
              <a:rPr lang="cs-CZ" sz="4000" dirty="0" smtClean="0"/>
              <a:t>Odpisování majetku</a:t>
            </a:r>
            <a:endParaRPr lang="cs-CZ" sz="4000" dirty="0"/>
          </a:p>
        </p:txBody>
      </p:sp>
      <p:sp>
        <p:nvSpPr>
          <p:cNvPr id="3" name="Zástupný symbol pro obsah 2"/>
          <p:cNvSpPr>
            <a:spLocks noGrp="1"/>
          </p:cNvSpPr>
          <p:nvPr>
            <p:ph idx="1"/>
          </p:nvPr>
        </p:nvSpPr>
        <p:spPr>
          <a:xfrm>
            <a:off x="611560" y="1484784"/>
            <a:ext cx="7848872" cy="4464496"/>
          </a:xfrm>
        </p:spPr>
        <p:txBody>
          <a:bodyPr>
            <a:normAutofit lnSpcReduction="10000"/>
          </a:bodyPr>
          <a:lstStyle/>
          <a:p>
            <a:r>
              <a:rPr lang="cs-CZ" dirty="0" smtClean="0"/>
              <a:t>ČÚS č. 708</a:t>
            </a:r>
          </a:p>
          <a:p>
            <a:r>
              <a:rPr lang="cs-CZ" dirty="0" smtClean="0"/>
              <a:t>ÚSC o odpisech účtují od roku 2012.</a:t>
            </a:r>
          </a:p>
          <a:p>
            <a:r>
              <a:rPr lang="cs-CZ" dirty="0" smtClean="0"/>
              <a:t>K 31.12.2011 poprvé oprávky majetku. </a:t>
            </a:r>
          </a:p>
          <a:p>
            <a:r>
              <a:rPr lang="cs-CZ" dirty="0" smtClean="0"/>
              <a:t>2011 a 2012 tzv. zjednodušený způsob odpisování majetku - k 31.12.2011 obce zařadily stávající majetek do odpisových skupin a jednorázově zaúčtovaly na oprávky 40 % hodnoty majetku.</a:t>
            </a:r>
          </a:p>
          <a:p>
            <a:r>
              <a:rPr lang="cs-CZ" dirty="0" smtClean="0"/>
              <a:t>ÚSC mohou odepisovat majetek </a:t>
            </a:r>
          </a:p>
          <a:p>
            <a:pPr lvl="1"/>
            <a:r>
              <a:rPr lang="cs-CZ" dirty="0" smtClean="0"/>
              <a:t>rovnoměrně (lineárně), </a:t>
            </a:r>
          </a:p>
          <a:p>
            <a:pPr lvl="1"/>
            <a:r>
              <a:rPr lang="cs-CZ" dirty="0" smtClean="0"/>
              <a:t>výkonový způsob odepisování, </a:t>
            </a:r>
          </a:p>
          <a:p>
            <a:pPr lvl="1"/>
            <a:r>
              <a:rPr lang="cs-CZ" dirty="0" smtClean="0"/>
              <a:t>komponentní způsob odepisování. </a:t>
            </a:r>
          </a:p>
          <a:p>
            <a:endParaRPr lang="cs-CZ" dirty="0"/>
          </a:p>
        </p:txBody>
      </p:sp>
    </p:spTree>
    <p:extLst>
      <p:ext uri="{BB962C8B-B14F-4D97-AF65-F5344CB8AC3E}">
        <p14:creationId xmlns:p14="http://schemas.microsoft.com/office/powerpoint/2010/main" xmlns="" val="1256160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idx="4294967295"/>
          </p:nvPr>
        </p:nvSpPr>
        <p:spPr>
          <a:xfrm>
            <a:off x="683568" y="404664"/>
            <a:ext cx="8460432" cy="752241"/>
          </a:xfrm>
          <a:noFill/>
          <a:ln/>
        </p:spPr>
        <p:txBody>
          <a:bodyPr/>
          <a:lstStyle/>
          <a:p>
            <a:r>
              <a:rPr lang="cs-CZ" altLang="cs-CZ" sz="3600" b="1" dirty="0" smtClean="0">
                <a:latin typeface="Impact" pitchFamily="34" charset="0"/>
                <a:cs typeface="Arial" charset="0"/>
              </a:rPr>
              <a:t>Krátkodobý majetek</a:t>
            </a:r>
            <a:endParaRPr lang="cs-CZ" altLang="cs-CZ" sz="3600" b="1" dirty="0">
              <a:latin typeface="Impact" pitchFamily="34" charset="0"/>
              <a:cs typeface="Arial" charset="0"/>
            </a:endParaRPr>
          </a:p>
        </p:txBody>
      </p:sp>
      <p:sp>
        <p:nvSpPr>
          <p:cNvPr id="70659" name="Rectangle 3"/>
          <p:cNvSpPr>
            <a:spLocks noGrp="1"/>
          </p:cNvSpPr>
          <p:nvPr>
            <p:ph type="body" idx="4294967295"/>
          </p:nvPr>
        </p:nvSpPr>
        <p:spPr>
          <a:xfrm>
            <a:off x="539552" y="1484784"/>
            <a:ext cx="7543800" cy="316612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dirty="0">
                <a:latin typeface="Tahoma" pitchFamily="34" charset="0"/>
                <a:ea typeface="Arial Unicode MS" pitchFamily="34" charset="-128"/>
                <a:cs typeface="Arial Unicode MS" pitchFamily="34" charset="-128"/>
              </a:rPr>
              <a:t>Zásoby</a:t>
            </a:r>
          </a:p>
          <a:p>
            <a:pPr algn="just"/>
            <a:r>
              <a:rPr lang="cs-CZ" altLang="cs-CZ" sz="2800" dirty="0" smtClean="0">
                <a:latin typeface="Tahoma" pitchFamily="34" charset="0"/>
                <a:ea typeface="Arial Unicode MS" pitchFamily="34" charset="-128"/>
                <a:cs typeface="Arial Unicode MS" pitchFamily="34" charset="-128"/>
              </a:rPr>
              <a:t>Krátkodobý finanční majetek - rozpočtové </a:t>
            </a:r>
            <a:r>
              <a:rPr lang="cs-CZ" altLang="cs-CZ" sz="2800" dirty="0">
                <a:latin typeface="Tahoma" pitchFamily="34" charset="0"/>
                <a:ea typeface="Arial Unicode MS" pitchFamily="34" charset="-128"/>
                <a:cs typeface="Arial Unicode MS" pitchFamily="34" charset="-128"/>
              </a:rPr>
              <a:t>účty, ostatní bankovní účty, krátkodobý finanční majetek, peníze, návratné finanční výpomoci</a:t>
            </a:r>
          </a:p>
          <a:p>
            <a:pPr algn="just"/>
            <a:r>
              <a:rPr lang="cs-CZ" altLang="cs-CZ" sz="2800" dirty="0">
                <a:latin typeface="Tahoma" pitchFamily="34" charset="0"/>
                <a:ea typeface="Arial Unicode MS" pitchFamily="34" charset="-128"/>
                <a:cs typeface="Arial Unicode MS" pitchFamily="34" charset="-128"/>
              </a:rPr>
              <a:t>Pohledávky </a:t>
            </a:r>
          </a:p>
        </p:txBody>
      </p:sp>
    </p:spTree>
    <p:extLst>
      <p:ext uri="{BB962C8B-B14F-4D97-AF65-F5344CB8AC3E}">
        <p14:creationId xmlns:p14="http://schemas.microsoft.com/office/powerpoint/2010/main" xmlns="" val="360950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p:cNvSpPr>
          <p:nvPr>
            <p:ph type="title" idx="4294967295"/>
          </p:nvPr>
        </p:nvSpPr>
        <p:spPr>
          <a:xfrm>
            <a:off x="539552" y="404664"/>
            <a:ext cx="8424936" cy="1013746"/>
          </a:xfrm>
          <a:noFill/>
          <a:ln/>
        </p:spPr>
        <p:txBody>
          <a:bodyPr/>
          <a:lstStyle/>
          <a:p>
            <a:r>
              <a:rPr lang="cs-CZ" altLang="cs-CZ" sz="3600" b="1" dirty="0">
                <a:latin typeface="Impact" pitchFamily="34" charset="0"/>
                <a:cs typeface="Arial" charset="0"/>
              </a:rPr>
              <a:t>Zásoby</a:t>
            </a:r>
          </a:p>
        </p:txBody>
      </p:sp>
      <p:sp>
        <p:nvSpPr>
          <p:cNvPr id="71683" name="Rectangle 3"/>
          <p:cNvSpPr>
            <a:spLocks noGrp="1"/>
          </p:cNvSpPr>
          <p:nvPr>
            <p:ph type="body" idx="4294967295"/>
          </p:nvPr>
        </p:nvSpPr>
        <p:spPr>
          <a:xfrm>
            <a:off x="539552" y="1844824"/>
            <a:ext cx="7992888" cy="421228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ČÚS č. 707 - účtování způsobem A (průběžný způsob) nebo B (periodický způsob) - rozhodnutí účetní jednotky ve vnitřním předpise)</a:t>
            </a:r>
          </a:p>
          <a:p>
            <a:pPr algn="just">
              <a:buFontTx/>
              <a:buNone/>
            </a:pPr>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Je dovoleno oba způsoby kombinovat, v rámci analytických účtů však může být uplatněn jenom jeden způsob.</a:t>
            </a:r>
          </a:p>
          <a:p>
            <a:pPr algn="just">
              <a:buFontTx/>
              <a:buNone/>
            </a:pPr>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Při obou způsobech musí úbytky zásob vykázané v účetní závěrce odpovídat skutečnému úbytku zásob.</a:t>
            </a:r>
          </a:p>
        </p:txBody>
      </p:sp>
    </p:spTree>
    <p:extLst>
      <p:ext uri="{BB962C8B-B14F-4D97-AF65-F5344CB8AC3E}">
        <p14:creationId xmlns:p14="http://schemas.microsoft.com/office/powerpoint/2010/main" xmlns="" val="2949182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idx="4294967295"/>
          </p:nvPr>
        </p:nvSpPr>
        <p:spPr>
          <a:xfrm>
            <a:off x="611560" y="476672"/>
            <a:ext cx="7992888" cy="720080"/>
          </a:xfrm>
          <a:noFill/>
          <a:ln/>
        </p:spPr>
        <p:txBody>
          <a:bodyPr>
            <a:normAutofit/>
          </a:bodyPr>
          <a:lstStyle/>
          <a:p>
            <a:pPr algn="ctr"/>
            <a:r>
              <a:rPr lang="cs-CZ" altLang="cs-CZ" sz="3600" dirty="0">
                <a:latin typeface="Impact" pitchFamily="34" charset="0"/>
                <a:cs typeface="Arial" charset="0"/>
              </a:rPr>
              <a:t>Transfery </a:t>
            </a:r>
          </a:p>
        </p:txBody>
      </p:sp>
      <p:sp>
        <p:nvSpPr>
          <p:cNvPr id="72707" name="Rectangle 3"/>
          <p:cNvSpPr>
            <a:spLocks noGrp="1"/>
          </p:cNvSpPr>
          <p:nvPr>
            <p:ph type="body" idx="4294967295"/>
          </p:nvPr>
        </p:nvSpPr>
        <p:spPr>
          <a:xfrm>
            <a:off x="611560" y="1556792"/>
            <a:ext cx="7992888" cy="43924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dirty="0">
                <a:latin typeface="Gentium Basic"/>
                <a:ea typeface="Arial Unicode MS" pitchFamily="34" charset="-128"/>
                <a:cs typeface="Arial Unicode MS" pitchFamily="34" charset="-128"/>
              </a:rPr>
              <a:t>Projev přerozdělovacích procesů</a:t>
            </a:r>
          </a:p>
          <a:p>
            <a:pPr lvl="1" algn="just">
              <a:buFontTx/>
              <a:buChar char="•"/>
            </a:pPr>
            <a:r>
              <a:rPr lang="cs-CZ" altLang="cs-CZ" sz="2400" dirty="0">
                <a:latin typeface="Gentium Basic"/>
                <a:ea typeface="Arial Unicode MS" pitchFamily="34" charset="-128"/>
                <a:cs typeface="Arial Unicode MS" pitchFamily="34" charset="-128"/>
              </a:rPr>
              <a:t>uvnitř veřejného sektoru, </a:t>
            </a:r>
          </a:p>
          <a:p>
            <a:pPr lvl="1" algn="just">
              <a:buFontTx/>
              <a:buChar char="•"/>
            </a:pPr>
            <a:r>
              <a:rPr lang="cs-CZ" altLang="cs-CZ" sz="2400" dirty="0">
                <a:latin typeface="Gentium Basic"/>
                <a:ea typeface="Arial Unicode MS" pitchFamily="34" charset="-128"/>
                <a:cs typeface="Arial Unicode MS" pitchFamily="34" charset="-128"/>
              </a:rPr>
              <a:t>směřující k jiným subjektům – NNO, ziskový sektor</a:t>
            </a:r>
          </a:p>
          <a:p>
            <a:pPr lvl="1" algn="just">
              <a:buFontTx/>
              <a:buNone/>
            </a:pPr>
            <a:endParaRPr lang="cs-CZ" altLang="cs-CZ" sz="2400" dirty="0">
              <a:latin typeface="Gentium Basic"/>
              <a:ea typeface="Arial Unicode MS" pitchFamily="34" charset="-128"/>
              <a:cs typeface="Arial Unicode MS" pitchFamily="34" charset="-128"/>
            </a:endParaRPr>
          </a:p>
          <a:p>
            <a:pPr algn="just"/>
            <a:r>
              <a:rPr lang="cs-CZ" altLang="cs-CZ" dirty="0">
                <a:latin typeface="Gentium Basic"/>
                <a:ea typeface="Arial Unicode MS" pitchFamily="34" charset="-128"/>
                <a:cs typeface="Arial Unicode MS" pitchFamily="34" charset="-128"/>
              </a:rPr>
              <a:t>přijaté dotace, </a:t>
            </a:r>
          </a:p>
          <a:p>
            <a:pPr algn="just"/>
            <a:r>
              <a:rPr lang="cs-CZ" altLang="cs-CZ" dirty="0">
                <a:latin typeface="Gentium Basic"/>
                <a:ea typeface="Arial Unicode MS" pitchFamily="34" charset="-128"/>
                <a:cs typeface="Arial Unicode MS" pitchFamily="34" charset="-128"/>
              </a:rPr>
              <a:t>poskytované dotace </a:t>
            </a:r>
          </a:p>
          <a:p>
            <a:pPr algn="just">
              <a:buFontTx/>
              <a:buNone/>
            </a:pPr>
            <a:r>
              <a:rPr lang="cs-CZ" altLang="cs-CZ" dirty="0">
                <a:latin typeface="Gentium Basic"/>
                <a:ea typeface="Arial Unicode MS" pitchFamily="34" charset="-128"/>
                <a:cs typeface="Arial Unicode MS" pitchFamily="34" charset="-128"/>
              </a:rPr>
              <a:t>		– rozdíl ve zobrazených informacích v rozpočtové skladbě</a:t>
            </a:r>
          </a:p>
          <a:p>
            <a:pPr lvl="1" algn="just">
              <a:buFontTx/>
              <a:buNone/>
            </a:pPr>
            <a:r>
              <a:rPr lang="cs-CZ" altLang="cs-CZ" sz="2400" dirty="0">
                <a:latin typeface="Gentium Basic"/>
                <a:ea typeface="Arial Unicode MS" pitchFamily="34" charset="-128"/>
                <a:cs typeface="Arial Unicode MS" pitchFamily="34" charset="-128"/>
                <a:sym typeface="Wingdings" pitchFamily="2" charset="2"/>
              </a:rPr>
              <a:t>	 …..</a:t>
            </a:r>
          </a:p>
          <a:p>
            <a:pPr algn="just"/>
            <a:r>
              <a:rPr lang="cs-CZ" altLang="cs-CZ" dirty="0">
                <a:latin typeface="Gentium Basic"/>
                <a:ea typeface="Arial Unicode MS" pitchFamily="34" charset="-128"/>
                <a:cs typeface="Arial Unicode MS" pitchFamily="34" charset="-128"/>
                <a:sym typeface="Wingdings" pitchFamily="2" charset="2"/>
              </a:rPr>
              <a:t>ČÚS č. 703</a:t>
            </a:r>
          </a:p>
        </p:txBody>
      </p:sp>
    </p:spTree>
    <p:extLst>
      <p:ext uri="{BB962C8B-B14F-4D97-AF65-F5344CB8AC3E}">
        <p14:creationId xmlns:p14="http://schemas.microsoft.com/office/powerpoint/2010/main" xmlns="" val="11259731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a:xfrm>
            <a:off x="539552" y="332656"/>
            <a:ext cx="7992888" cy="864096"/>
          </a:xfrm>
          <a:noFill/>
          <a:ln/>
        </p:spPr>
        <p:txBody>
          <a:bodyPr/>
          <a:lstStyle/>
          <a:p>
            <a:pPr algn="ctr"/>
            <a:r>
              <a:rPr lang="cs-CZ" altLang="cs-CZ" sz="3600" dirty="0">
                <a:latin typeface="Impact" pitchFamily="34" charset="0"/>
                <a:cs typeface="Arial" charset="0"/>
              </a:rPr>
              <a:t>Přijaté transfery</a:t>
            </a:r>
          </a:p>
        </p:txBody>
      </p:sp>
      <p:sp>
        <p:nvSpPr>
          <p:cNvPr id="73731" name="Rectangle 3"/>
          <p:cNvSpPr>
            <a:spLocks noGrp="1"/>
          </p:cNvSpPr>
          <p:nvPr>
            <p:ph type="body" idx="4294967295"/>
          </p:nvPr>
        </p:nvSpPr>
        <p:spPr>
          <a:xfrm>
            <a:off x="467545" y="1340768"/>
            <a:ext cx="8064896" cy="475252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algn="just"/>
            <a:r>
              <a:rPr lang="cs-CZ" altLang="cs-CZ" dirty="0">
                <a:latin typeface="Gentium Basic"/>
                <a:ea typeface="Arial Unicode MS" pitchFamily="34" charset="-128"/>
                <a:cs typeface="Arial Unicode MS" pitchFamily="34" charset="-128"/>
              </a:rPr>
              <a:t>Dotace, které plynou do rozpočtů ÚSC</a:t>
            </a:r>
          </a:p>
          <a:p>
            <a:pPr algn="just"/>
            <a:r>
              <a:rPr lang="cs-CZ" altLang="cs-CZ" dirty="0">
                <a:latin typeface="Gentium Basic"/>
                <a:ea typeface="Arial Unicode MS" pitchFamily="34" charset="-128"/>
                <a:cs typeface="Arial Unicode MS" pitchFamily="34" charset="-128"/>
              </a:rPr>
              <a:t>Členění dle různých kritérií</a:t>
            </a:r>
          </a:p>
          <a:p>
            <a:pPr lvl="1" algn="just">
              <a:buFontTx/>
              <a:buChar char="•"/>
            </a:pPr>
            <a:r>
              <a:rPr lang="cs-CZ" altLang="cs-CZ" sz="2400" dirty="0">
                <a:latin typeface="Gentium Basic"/>
                <a:ea typeface="Arial Unicode MS" pitchFamily="34" charset="-128"/>
                <a:cs typeface="Arial Unicode MS" pitchFamily="34" charset="-128"/>
              </a:rPr>
              <a:t>dle poskytovatele</a:t>
            </a:r>
          </a:p>
          <a:p>
            <a:pPr lvl="1" algn="just">
              <a:buFontTx/>
              <a:buChar char="•"/>
            </a:pPr>
            <a:r>
              <a:rPr lang="cs-CZ" altLang="cs-CZ" sz="2400" dirty="0">
                <a:latin typeface="Gentium Basic"/>
                <a:ea typeface="Arial Unicode MS" pitchFamily="34" charset="-128"/>
                <a:cs typeface="Arial Unicode MS" pitchFamily="34" charset="-128"/>
              </a:rPr>
              <a:t>dle účelovosti </a:t>
            </a:r>
          </a:p>
          <a:p>
            <a:pPr lvl="2" algn="just"/>
            <a:r>
              <a:rPr lang="cs-CZ" altLang="cs-CZ" dirty="0">
                <a:latin typeface="Gentium Basic"/>
                <a:ea typeface="Arial Unicode MS" pitchFamily="34" charset="-128"/>
                <a:cs typeface="Arial Unicode MS" pitchFamily="34" charset="-128"/>
              </a:rPr>
              <a:t>účelové</a:t>
            </a:r>
          </a:p>
          <a:p>
            <a:pPr lvl="2" algn="just"/>
            <a:r>
              <a:rPr lang="cs-CZ" altLang="cs-CZ" dirty="0">
                <a:latin typeface="Gentium Basic"/>
                <a:ea typeface="Arial Unicode MS" pitchFamily="34" charset="-128"/>
                <a:cs typeface="Arial Unicode MS" pitchFamily="34" charset="-128"/>
              </a:rPr>
              <a:t>neúčelové</a:t>
            </a:r>
          </a:p>
          <a:p>
            <a:pPr lvl="1" algn="just">
              <a:buFontTx/>
              <a:buChar char="•"/>
            </a:pPr>
            <a:r>
              <a:rPr lang="cs-CZ" altLang="cs-CZ" sz="2400" dirty="0">
                <a:latin typeface="Gentium Basic"/>
                <a:ea typeface="Arial Unicode MS" pitchFamily="34" charset="-128"/>
                <a:cs typeface="Arial Unicode MS" pitchFamily="34" charset="-128"/>
              </a:rPr>
              <a:t>dle </a:t>
            </a:r>
            <a:r>
              <a:rPr lang="cs-CZ" altLang="cs-CZ" sz="2400" dirty="0" err="1">
                <a:latin typeface="Gentium Basic"/>
                <a:ea typeface="Arial Unicode MS" pitchFamily="34" charset="-128"/>
                <a:cs typeface="Arial Unicode MS" pitchFamily="34" charset="-128"/>
              </a:rPr>
              <a:t>nárokovosti</a:t>
            </a:r>
            <a:endParaRPr lang="cs-CZ" altLang="cs-CZ" sz="2400" dirty="0">
              <a:latin typeface="Gentium Basic"/>
              <a:ea typeface="Arial Unicode MS" pitchFamily="34" charset="-128"/>
              <a:cs typeface="Arial Unicode MS" pitchFamily="34" charset="-128"/>
            </a:endParaRPr>
          </a:p>
          <a:p>
            <a:pPr lvl="2" algn="just"/>
            <a:r>
              <a:rPr lang="cs-CZ" altLang="cs-CZ" dirty="0">
                <a:latin typeface="Gentium Basic"/>
                <a:ea typeface="Arial Unicode MS" pitchFamily="34" charset="-128"/>
                <a:cs typeface="Arial Unicode MS" pitchFamily="34" charset="-128"/>
              </a:rPr>
              <a:t>nárokové</a:t>
            </a:r>
          </a:p>
          <a:p>
            <a:pPr lvl="2" algn="just"/>
            <a:r>
              <a:rPr lang="cs-CZ" altLang="cs-CZ" dirty="0">
                <a:latin typeface="Gentium Basic"/>
                <a:ea typeface="Arial Unicode MS" pitchFamily="34" charset="-128"/>
                <a:cs typeface="Arial Unicode MS" pitchFamily="34" charset="-128"/>
              </a:rPr>
              <a:t>nenárokové</a:t>
            </a:r>
          </a:p>
          <a:p>
            <a:pPr lvl="1" algn="just">
              <a:buFontTx/>
              <a:buChar char="•"/>
            </a:pPr>
            <a:r>
              <a:rPr lang="cs-CZ" altLang="cs-CZ" sz="2400" dirty="0">
                <a:latin typeface="Gentium Basic"/>
                <a:ea typeface="Arial Unicode MS" pitchFamily="34" charset="-128"/>
                <a:cs typeface="Arial Unicode MS" pitchFamily="34" charset="-128"/>
              </a:rPr>
              <a:t>dle vypořádání dotací </a:t>
            </a:r>
          </a:p>
          <a:p>
            <a:pPr lvl="2" algn="just"/>
            <a:r>
              <a:rPr lang="cs-CZ" altLang="cs-CZ" dirty="0">
                <a:latin typeface="Gentium Basic"/>
                <a:ea typeface="Arial Unicode MS" pitchFamily="34" charset="-128"/>
                <a:cs typeface="Arial Unicode MS" pitchFamily="34" charset="-128"/>
              </a:rPr>
              <a:t>(ne)podléhající finančnímu vypořádání s poskytovatelem po skončení rozpočtového roku</a:t>
            </a:r>
          </a:p>
          <a:p>
            <a:pPr lvl="1" algn="just">
              <a:buFontTx/>
              <a:buChar char="•"/>
            </a:pPr>
            <a:r>
              <a:rPr lang="cs-CZ" altLang="cs-CZ" sz="2400" dirty="0">
                <a:latin typeface="Gentium Basic"/>
                <a:ea typeface="Arial Unicode MS" pitchFamily="34" charset="-128"/>
                <a:cs typeface="Arial Unicode MS" pitchFamily="34" charset="-128"/>
                <a:sym typeface="Wingdings" pitchFamily="2" charset="2"/>
              </a:rPr>
              <a:t> jiné zaúčtování</a:t>
            </a:r>
          </a:p>
        </p:txBody>
      </p:sp>
    </p:spTree>
    <p:extLst>
      <p:ext uri="{BB962C8B-B14F-4D97-AF65-F5344CB8AC3E}">
        <p14:creationId xmlns:p14="http://schemas.microsoft.com/office/powerpoint/2010/main" xmlns="" val="27043415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04664"/>
            <a:ext cx="8064896" cy="1080120"/>
          </a:xfrm>
        </p:spPr>
        <p:txBody>
          <a:bodyPr>
            <a:normAutofit/>
          </a:bodyPr>
          <a:lstStyle/>
          <a:p>
            <a:r>
              <a:rPr lang="cs-CZ" sz="3600" dirty="0" err="1" smtClean="0"/>
              <a:t>Podrozvahové</a:t>
            </a:r>
            <a:r>
              <a:rPr lang="cs-CZ" sz="3600" dirty="0" smtClean="0"/>
              <a:t> účty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2343033813"/>
              </p:ext>
            </p:extLst>
          </p:nvPr>
        </p:nvGraphicFramePr>
        <p:xfrm>
          <a:off x="395536" y="1700213"/>
          <a:ext cx="8280920" cy="3967480"/>
        </p:xfrm>
        <a:graphic>
          <a:graphicData uri="http://schemas.openxmlformats.org/drawingml/2006/table">
            <a:tbl>
              <a:tblPr firstRow="1" bandRow="1">
                <a:tableStyleId>{5C22544A-7EE6-4342-B048-85BDC9FD1C3A}</a:tableStyleId>
              </a:tblPr>
              <a:tblGrid>
                <a:gridCol w="1738261"/>
                <a:gridCol w="711397"/>
                <a:gridCol w="2213233"/>
                <a:gridCol w="3618029"/>
              </a:tblGrid>
              <a:tr h="370840">
                <a:tc>
                  <a:txBody>
                    <a:bodyPr/>
                    <a:lstStyle/>
                    <a:p>
                      <a:r>
                        <a:rPr lang="cs-CZ" sz="1600" dirty="0" smtClean="0">
                          <a:latin typeface="Tahoma" pitchFamily="34" charset="0"/>
                          <a:ea typeface="Tahoma" pitchFamily="34" charset="0"/>
                          <a:cs typeface="Tahoma" pitchFamily="34" charset="0"/>
                        </a:rPr>
                        <a:t>Typ transferu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SÚ</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Název účtu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Poznámka</a:t>
                      </a:r>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Zahraniční poskytovatel</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913</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KPP ze zahraničních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a:t>
                      </a:r>
                      <a:r>
                        <a:rPr lang="cs-CZ" sz="1600" baseline="0" dirty="0" smtClean="0">
                          <a:latin typeface="Tahoma" pitchFamily="34" charset="0"/>
                          <a:ea typeface="Tahoma" pitchFamily="34" charset="0"/>
                          <a:cs typeface="Tahoma" pitchFamily="34" charset="0"/>
                        </a:rPr>
                        <a:t> účtuje vždy,</a:t>
                      </a:r>
                    </a:p>
                    <a:p>
                      <a:pPr>
                        <a:buFontTx/>
                        <a:buChar char="-"/>
                      </a:pPr>
                      <a:r>
                        <a:rPr lang="cs-CZ" sz="1600" baseline="0" dirty="0" smtClean="0">
                          <a:latin typeface="Tahoma" pitchFamily="34" charset="0"/>
                          <a:ea typeface="Tahoma" pitchFamily="34" charset="0"/>
                          <a:cs typeface="Tahoma" pitchFamily="34" charset="0"/>
                        </a:rPr>
                        <a:t> účtuje k okamžiku podání žádosti o transfer nebo pokud dojde ke skutečnosti, která zakládá možnost získání transferu</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953</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DPP ze zahraničních transferů</a:t>
                      </a:r>
                      <a:endParaRPr lang="cs-CZ" sz="1600" dirty="0">
                        <a:latin typeface="Tahoma" pitchFamily="34" charset="0"/>
                        <a:ea typeface="Tahoma" pitchFamily="34" charset="0"/>
                        <a:cs typeface="Tahoma" pitchFamily="34" charset="0"/>
                      </a:endParaRPr>
                    </a:p>
                  </a:txBody>
                  <a:tcPr/>
                </a:tc>
                <a:tc vMerge="1">
                  <a:txBody>
                    <a:bodyPr/>
                    <a:lstStyle/>
                    <a:p>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Tuzemský</a:t>
                      </a:r>
                      <a:r>
                        <a:rPr lang="cs-CZ" sz="1600" baseline="0" dirty="0" smtClean="0">
                          <a:latin typeface="Tahoma" pitchFamily="34" charset="0"/>
                          <a:ea typeface="Tahoma" pitchFamily="34" charset="0"/>
                          <a:cs typeface="Tahoma" pitchFamily="34" charset="0"/>
                        </a:rPr>
                        <a:t> poskytovatel</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915</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Ostatní KPP z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 účtuje o skutečnosti,</a:t>
                      </a:r>
                      <a:r>
                        <a:rPr lang="cs-CZ" sz="1600" baseline="0" dirty="0" smtClean="0">
                          <a:latin typeface="Tahoma" pitchFamily="34" charset="0"/>
                          <a:ea typeface="Tahoma" pitchFamily="34" charset="0"/>
                          <a:cs typeface="Tahoma" pitchFamily="34" charset="0"/>
                        </a:rPr>
                        <a:t> která je podstatná a významná z hlediska posouzení její majetkoprávní situace,</a:t>
                      </a:r>
                    </a:p>
                    <a:p>
                      <a:pPr>
                        <a:buFontTx/>
                        <a:buChar char="-"/>
                      </a:pPr>
                      <a:r>
                        <a:rPr lang="cs-CZ" sz="1600" baseline="0" dirty="0" smtClean="0">
                          <a:latin typeface="Tahoma" pitchFamily="34" charset="0"/>
                          <a:ea typeface="Tahoma" pitchFamily="34" charset="0"/>
                          <a:cs typeface="Tahoma" pitchFamily="34" charset="0"/>
                        </a:rPr>
                        <a:t> účtuje k okamžiku přijatého rozhodnutí o přiznání daného transferu nebo podepsání smlouvy, </a:t>
                      </a:r>
                    </a:p>
                    <a:p>
                      <a:pPr>
                        <a:buFontTx/>
                        <a:buChar char="-"/>
                      </a:pPr>
                      <a:r>
                        <a:rPr lang="cs-CZ" sz="1600" baseline="0" dirty="0" smtClean="0">
                          <a:latin typeface="Tahoma" pitchFamily="34" charset="0"/>
                          <a:ea typeface="Tahoma" pitchFamily="34" charset="0"/>
                          <a:cs typeface="Tahoma" pitchFamily="34" charset="0"/>
                        </a:rPr>
                        <a:t> ve vnitřním předpise musí být stanoveny hladiny významnosti pro účtování na těchto účtech.</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955</a:t>
                      </a:r>
                      <a:endParaRPr lang="cs-CZ"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dirty="0" smtClean="0">
                          <a:latin typeface="Tahoma" pitchFamily="34" charset="0"/>
                          <a:ea typeface="Tahoma" pitchFamily="34" charset="0"/>
                          <a:cs typeface="Tahoma" pitchFamily="34" charset="0"/>
                        </a:rPr>
                        <a:t>Ostatní DPP z transferů</a:t>
                      </a:r>
                    </a:p>
                  </a:txBody>
                  <a:tcPr/>
                </a:tc>
                <a:tc vMerge="1">
                  <a:txBody>
                    <a:bodyPr/>
                    <a:lstStyle/>
                    <a:p>
                      <a:endParaRPr lang="cs-CZ" sz="1600"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404664"/>
            <a:ext cx="8064896" cy="1080120"/>
          </a:xfrm>
        </p:spPr>
        <p:txBody>
          <a:bodyPr>
            <a:normAutofit/>
          </a:bodyPr>
          <a:lstStyle/>
          <a:p>
            <a:r>
              <a:rPr lang="cs-CZ" sz="3600" dirty="0" smtClean="0"/>
              <a:t>Pohledávky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1936406344"/>
              </p:ext>
            </p:extLst>
          </p:nvPr>
        </p:nvGraphicFramePr>
        <p:xfrm>
          <a:off x="684213" y="1700213"/>
          <a:ext cx="7543800" cy="2565400"/>
        </p:xfrm>
        <a:graphic>
          <a:graphicData uri="http://schemas.openxmlformats.org/drawingml/2006/table">
            <a:tbl>
              <a:tblPr firstRow="1" bandRow="1">
                <a:tableStyleId>{5C22544A-7EE6-4342-B048-85BDC9FD1C3A}</a:tableStyleId>
              </a:tblPr>
              <a:tblGrid>
                <a:gridCol w="2514600"/>
                <a:gridCol w="869131"/>
                <a:gridCol w="4160069"/>
              </a:tblGrid>
              <a:tr h="370840">
                <a:tc>
                  <a:txBody>
                    <a:bodyPr/>
                    <a:lstStyle/>
                    <a:p>
                      <a:r>
                        <a:rPr lang="cs-CZ" dirty="0" smtClean="0">
                          <a:latin typeface="Tahoma" pitchFamily="34" charset="0"/>
                          <a:ea typeface="Tahoma" pitchFamily="34" charset="0"/>
                          <a:cs typeface="Tahoma" pitchFamily="34" charset="0"/>
                        </a:rPr>
                        <a:t>Poskytovatel</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Státní rozpočet, státní fondy, Národní</a:t>
                      </a:r>
                      <a:r>
                        <a:rPr lang="cs-CZ" baseline="0" dirty="0" smtClean="0">
                          <a:latin typeface="Tahoma" pitchFamily="34" charset="0"/>
                          <a:ea typeface="Tahoma" pitchFamily="34" charset="0"/>
                          <a:cs typeface="Tahoma" pitchFamily="34" charset="0"/>
                        </a:rPr>
                        <a:t> fond</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346</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Pohledávky za vybranými ústředními vládními institucemi</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Kraj, obec, DSO, RRRS, PO</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348</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Pohledávky za vybranými místními vládními institucemi</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Ostatní subjekty (např.</a:t>
                      </a:r>
                      <a:r>
                        <a:rPr lang="cs-CZ" baseline="0" dirty="0" smtClean="0">
                          <a:latin typeface="Tahoma" pitchFamily="34" charset="0"/>
                          <a:ea typeface="Tahoma" pitchFamily="34" charset="0"/>
                          <a:cs typeface="Tahoma" pitchFamily="34" charset="0"/>
                        </a:rPr>
                        <a:t> Fyzické a právnické osoby, nadace, MAS,..)</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344</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Pohledávky za osobami mimo vybrané vládní instituce</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39552" y="404664"/>
            <a:ext cx="7920880" cy="1080120"/>
          </a:xfrm>
        </p:spPr>
        <p:txBody>
          <a:bodyPr>
            <a:normAutofit/>
          </a:bodyPr>
          <a:lstStyle/>
          <a:p>
            <a:r>
              <a:rPr lang="cs-CZ" sz="3600" dirty="0" smtClean="0"/>
              <a:t>Zálohy</a:t>
            </a:r>
            <a:endParaRPr lang="cs-CZ" sz="3600" dirty="0"/>
          </a:p>
        </p:txBody>
      </p:sp>
      <p:graphicFrame>
        <p:nvGraphicFramePr>
          <p:cNvPr id="5" name="Zástupný symbol pro obsah 4"/>
          <p:cNvGraphicFramePr>
            <a:graphicFrameLocks noGrp="1"/>
          </p:cNvGraphicFramePr>
          <p:nvPr>
            <p:ph idx="1"/>
          </p:nvPr>
        </p:nvGraphicFramePr>
        <p:xfrm>
          <a:off x="539552" y="1700808"/>
          <a:ext cx="7760469" cy="2468880"/>
        </p:xfrm>
        <a:graphic>
          <a:graphicData uri="http://schemas.openxmlformats.org/drawingml/2006/table">
            <a:tbl>
              <a:tblPr firstRow="1" bandRow="1">
                <a:tableStyleId>{5C22544A-7EE6-4342-B048-85BDC9FD1C3A}</a:tableStyleId>
              </a:tblPr>
              <a:tblGrid>
                <a:gridCol w="1080120"/>
                <a:gridCol w="720080"/>
                <a:gridCol w="2232248"/>
                <a:gridCol w="3728021"/>
              </a:tblGrid>
              <a:tr h="370840">
                <a:tc>
                  <a:txBody>
                    <a:bodyPr/>
                    <a:lstStyle/>
                    <a:p>
                      <a:r>
                        <a:rPr lang="cs-CZ" dirty="0" smtClean="0">
                          <a:latin typeface="Tahoma" pitchFamily="34" charset="0"/>
                          <a:ea typeface="Tahoma" pitchFamily="34" charset="0"/>
                          <a:cs typeface="Tahoma" pitchFamily="34" charset="0"/>
                        </a:rPr>
                        <a:t>Typ zálohy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Podmínky použití</a:t>
                      </a:r>
                      <a:endParaRPr lang="cs-CZ" dirty="0">
                        <a:latin typeface="Tahoma" pitchFamily="34" charset="0"/>
                        <a:ea typeface="Tahoma" pitchFamily="34" charset="0"/>
                        <a:cs typeface="Tahoma" pitchFamily="34" charset="0"/>
                      </a:endParaRPr>
                    </a:p>
                  </a:txBody>
                  <a:tcPr/>
                </a:tc>
              </a:tr>
              <a:tr h="370840">
                <a:tc rowSpan="2">
                  <a:txBody>
                    <a:bodyPr/>
                    <a:lstStyle/>
                    <a:p>
                      <a:r>
                        <a:rPr lang="cs-CZ" dirty="0" smtClean="0">
                          <a:latin typeface="Tahoma" pitchFamily="34" charset="0"/>
                          <a:ea typeface="Tahoma" pitchFamily="34" charset="0"/>
                          <a:cs typeface="Tahoma" pitchFamily="34" charset="0"/>
                        </a:rPr>
                        <a:t>Přijatá</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374</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Krátkodobé přijaté zálohy na transfery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kratší než 12 po sobě jdoucích kalendářních měsíců</a:t>
                      </a:r>
                      <a:endParaRPr lang="cs-CZ"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dirty="0" smtClean="0">
                          <a:latin typeface="Tahoma" pitchFamily="34" charset="0"/>
                          <a:ea typeface="Tahoma" pitchFamily="34" charset="0"/>
                          <a:cs typeface="Tahoma" pitchFamily="34" charset="0"/>
                        </a:rPr>
                        <a:t>472</a:t>
                      </a:r>
                      <a:endParaRPr lang="cs-CZ"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Dlouhodobé přijaté zálohy na transfery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delší než 12 po sobě jdoucích kalendářních měsíců</a:t>
                      </a:r>
                      <a:endParaRPr lang="cs-CZ" dirty="0" smtClean="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a:xfrm>
            <a:off x="611561" y="692696"/>
            <a:ext cx="8064896" cy="792088"/>
          </a:xfrm>
          <a:noFill/>
          <a:ln/>
        </p:spPr>
        <p:txBody>
          <a:bodyPr/>
          <a:lstStyle/>
          <a:p>
            <a:r>
              <a:rPr lang="cs-CZ" altLang="cs-CZ" sz="3600" dirty="0">
                <a:latin typeface="Impact" pitchFamily="34" charset="0"/>
                <a:cs typeface="Arial" charset="0"/>
              </a:rPr>
              <a:t>Statut peněžního fondu</a:t>
            </a:r>
          </a:p>
        </p:txBody>
      </p:sp>
      <p:sp>
        <p:nvSpPr>
          <p:cNvPr id="46083" name="Rectangle 3"/>
          <p:cNvSpPr>
            <a:spLocks noGrp="1"/>
          </p:cNvSpPr>
          <p:nvPr>
            <p:ph sz="quarter" idx="4294967295"/>
          </p:nvPr>
        </p:nvSpPr>
        <p:spPr>
          <a:xfrm>
            <a:off x="683567" y="1700808"/>
            <a:ext cx="8152457" cy="442218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dirty="0" smtClean="0">
                <a:latin typeface="Tahoma" pitchFamily="34" charset="0"/>
                <a:ea typeface="Tahoma" pitchFamily="34" charset="0"/>
                <a:cs typeface="Tahoma" pitchFamily="34" charset="0"/>
              </a:rPr>
              <a:t>statut </a:t>
            </a:r>
            <a:r>
              <a:rPr lang="cs-CZ" altLang="cs-CZ" sz="2800" dirty="0">
                <a:latin typeface="Tahoma" pitchFamily="34" charset="0"/>
                <a:ea typeface="Tahoma" pitchFamily="34" charset="0"/>
                <a:cs typeface="Tahoma" pitchFamily="34" charset="0"/>
              </a:rPr>
              <a:t>vydává ten orgán ÚSC, který peněžní fond zřídil</a:t>
            </a:r>
          </a:p>
          <a:p>
            <a:pPr algn="just"/>
            <a:endParaRPr lang="cs-CZ" altLang="cs-CZ" sz="2800" dirty="0">
              <a:latin typeface="Tahoma" pitchFamily="34" charset="0"/>
              <a:ea typeface="Tahoma" pitchFamily="34" charset="0"/>
              <a:cs typeface="Tahoma" pitchFamily="34" charset="0"/>
            </a:endParaRPr>
          </a:p>
          <a:p>
            <a:pPr algn="just"/>
            <a:r>
              <a:rPr lang="cs-CZ" altLang="cs-CZ" sz="2800" dirty="0">
                <a:latin typeface="Tahoma" pitchFamily="34" charset="0"/>
                <a:ea typeface="Tahoma" pitchFamily="34" charset="0"/>
                <a:cs typeface="Tahoma" pitchFamily="34" charset="0"/>
              </a:rPr>
              <a:t>příjmy a výdaje peněžního fondu, specifikace použití prostředků fondu</a:t>
            </a:r>
          </a:p>
          <a:p>
            <a:pPr algn="just"/>
            <a:endParaRPr lang="cs-CZ" altLang="cs-CZ" sz="2800" dirty="0">
              <a:latin typeface="Tahoma" pitchFamily="34" charset="0"/>
              <a:ea typeface="Tahoma" pitchFamily="34" charset="0"/>
              <a:cs typeface="Tahoma" pitchFamily="34" charset="0"/>
            </a:endParaRPr>
          </a:p>
          <a:p>
            <a:pPr algn="just"/>
            <a:r>
              <a:rPr lang="cs-CZ" altLang="cs-CZ" sz="2800" dirty="0">
                <a:latin typeface="Tahoma" pitchFamily="34" charset="0"/>
                <a:ea typeface="Tahoma" pitchFamily="34" charset="0"/>
                <a:cs typeface="Tahoma" pitchFamily="34" charset="0"/>
              </a:rPr>
              <a:t>může být vydán formou OZV</a:t>
            </a:r>
          </a:p>
        </p:txBody>
      </p:sp>
    </p:spTree>
    <p:extLst>
      <p:ext uri="{BB962C8B-B14F-4D97-AF65-F5344CB8AC3E}">
        <p14:creationId xmlns:p14="http://schemas.microsoft.com/office/powerpoint/2010/main" xmlns="" val="24194660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1560" y="404664"/>
            <a:ext cx="7848872" cy="1080120"/>
          </a:xfrm>
        </p:spPr>
        <p:txBody>
          <a:bodyPr>
            <a:normAutofit/>
          </a:bodyPr>
          <a:lstStyle/>
          <a:p>
            <a:r>
              <a:rPr lang="cs-CZ" altLang="cs-CZ" sz="3200" dirty="0" smtClean="0">
                <a:latin typeface="Impact" pitchFamily="34" charset="0"/>
                <a:ea typeface="Arial Unicode MS" pitchFamily="34" charset="-128"/>
                <a:cs typeface="Arial Unicode MS" pitchFamily="34" charset="-128"/>
              </a:rPr>
              <a:t>Rozvahové a výsledkové účty</a:t>
            </a:r>
            <a:endParaRPr lang="cs-CZ" sz="3200" dirty="0">
              <a:latin typeface="Impact" pitchFamily="34" charset="0"/>
            </a:endParaRPr>
          </a:p>
        </p:txBody>
      </p:sp>
      <p:graphicFrame>
        <p:nvGraphicFramePr>
          <p:cNvPr id="5" name="Zástupný symbol pro obsah 4"/>
          <p:cNvGraphicFramePr>
            <a:graphicFrameLocks noGrp="1"/>
          </p:cNvGraphicFramePr>
          <p:nvPr>
            <p:ph idx="1"/>
          </p:nvPr>
        </p:nvGraphicFramePr>
        <p:xfrm>
          <a:off x="684213" y="1700213"/>
          <a:ext cx="7543800" cy="1651000"/>
        </p:xfrm>
        <a:graphic>
          <a:graphicData uri="http://schemas.openxmlformats.org/drawingml/2006/table">
            <a:tbl>
              <a:tblPr firstRow="1" bandRow="1">
                <a:tableStyleId>{5C22544A-7EE6-4342-B048-85BDC9FD1C3A}</a:tableStyleId>
              </a:tblPr>
              <a:tblGrid>
                <a:gridCol w="2514600"/>
                <a:gridCol w="869131"/>
                <a:gridCol w="4160069"/>
              </a:tblGrid>
              <a:tr h="370840">
                <a:tc>
                  <a:txBody>
                    <a:bodyPr/>
                    <a:lstStyle/>
                    <a:p>
                      <a:r>
                        <a:rPr lang="cs-CZ" dirty="0" smtClean="0">
                          <a:latin typeface="Tahoma" pitchFamily="34" charset="0"/>
                          <a:ea typeface="Tahoma" pitchFamily="34" charset="0"/>
                          <a:cs typeface="Tahoma" pitchFamily="34" charset="0"/>
                        </a:rPr>
                        <a:t>Typ</a:t>
                      </a:r>
                      <a:r>
                        <a:rPr lang="cs-CZ" baseline="0" dirty="0" smtClean="0">
                          <a:latin typeface="Tahoma" pitchFamily="34" charset="0"/>
                          <a:ea typeface="Tahoma" pitchFamily="34" charset="0"/>
                          <a:cs typeface="Tahoma" pitchFamily="34" charset="0"/>
                        </a:rPr>
                        <a:t> transferu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403</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Transfery na pořízení dlouhodobého majetku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Neinvestiční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672</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Výnosy vybraných místních vládních institucí z transferů</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6860232" cy="870992"/>
          </a:xfrm>
        </p:spPr>
        <p:txBody>
          <a:bodyPr>
            <a:normAutofit/>
          </a:bodyPr>
          <a:lstStyle/>
          <a:p>
            <a:r>
              <a:rPr lang="cs-CZ" sz="3600" dirty="0" smtClean="0"/>
              <a:t>Rozvahové účty - dohady</a:t>
            </a:r>
            <a:endParaRPr lang="cs-CZ" sz="3600" dirty="0"/>
          </a:p>
        </p:txBody>
      </p:sp>
      <p:graphicFrame>
        <p:nvGraphicFramePr>
          <p:cNvPr id="4" name="Zástupný symbol pro obsah 3"/>
          <p:cNvGraphicFramePr>
            <a:graphicFrameLocks noGrp="1"/>
          </p:cNvGraphicFramePr>
          <p:nvPr>
            <p:ph idx="1"/>
          </p:nvPr>
        </p:nvGraphicFramePr>
        <p:xfrm>
          <a:off x="684213" y="1628775"/>
          <a:ext cx="7543801" cy="2839720"/>
        </p:xfrm>
        <a:graphic>
          <a:graphicData uri="http://schemas.openxmlformats.org/drawingml/2006/table">
            <a:tbl>
              <a:tblPr firstRow="1" bandRow="1">
                <a:tableStyleId>{5C22544A-7EE6-4342-B048-85BDC9FD1C3A}</a:tableStyleId>
              </a:tblPr>
              <a:tblGrid>
                <a:gridCol w="5543971"/>
                <a:gridCol w="1999830"/>
              </a:tblGrid>
              <a:tr h="370840">
                <a:tc>
                  <a:txBody>
                    <a:bodyPr/>
                    <a:lstStyle/>
                    <a:p>
                      <a:r>
                        <a:rPr lang="cs-CZ" dirty="0" smtClean="0">
                          <a:latin typeface="Tahoma" pitchFamily="34" charset="0"/>
                          <a:ea typeface="Tahoma" pitchFamily="34" charset="0"/>
                          <a:cs typeface="Tahoma" pitchFamily="34" charset="0"/>
                        </a:rPr>
                        <a:t>Případy, kdy musí mít účetní jednotka</a:t>
                      </a:r>
                      <a:r>
                        <a:rPr lang="cs-CZ" baseline="0" dirty="0" smtClean="0">
                          <a:latin typeface="Tahoma" pitchFamily="34" charset="0"/>
                          <a:ea typeface="Tahoma" pitchFamily="34" charset="0"/>
                          <a:cs typeface="Tahoma" pitchFamily="34" charset="0"/>
                        </a:rPr>
                        <a:t> jistotu, že transfer skutečně obdrží (musí mít rozhodnutí od poskytovatele nebo podepsanou smlouvu o přijetí transferu)</a:t>
                      </a:r>
                      <a:endParaRPr lang="cs-CZ" dirty="0">
                        <a:latin typeface="Tahoma" pitchFamily="34" charset="0"/>
                        <a:ea typeface="Tahoma" pitchFamily="34" charset="0"/>
                        <a:cs typeface="Tahoma" pitchFamily="34" charset="0"/>
                      </a:endParaRPr>
                    </a:p>
                  </a:txBody>
                  <a:tcPr/>
                </a:tc>
                <a:tc>
                  <a:txBody>
                    <a:bodyPr/>
                    <a:lstStyle/>
                    <a:p>
                      <a:endParaRPr lang="cs-CZ" dirty="0" smtClean="0">
                        <a:latin typeface="Tahoma" pitchFamily="34" charset="0"/>
                        <a:ea typeface="Tahoma" pitchFamily="34" charset="0"/>
                        <a:cs typeface="Tahoma" pitchFamily="34" charset="0"/>
                      </a:endParaRPr>
                    </a:p>
                    <a:p>
                      <a:endParaRPr lang="cs-CZ" dirty="0" smtClean="0">
                        <a:latin typeface="Tahoma" pitchFamily="34" charset="0"/>
                        <a:ea typeface="Tahoma" pitchFamily="34" charset="0"/>
                        <a:cs typeface="Tahoma" pitchFamily="34" charset="0"/>
                      </a:endParaRPr>
                    </a:p>
                    <a:p>
                      <a:r>
                        <a:rPr lang="cs-CZ" dirty="0" smtClean="0">
                          <a:latin typeface="Tahoma" pitchFamily="34" charset="0"/>
                          <a:ea typeface="Tahoma" pitchFamily="34" charset="0"/>
                          <a:cs typeface="Tahoma" pitchFamily="34" charset="0"/>
                        </a:rPr>
                        <a:t>Tvorba dohadů</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Projekt</a:t>
                      </a:r>
                      <a:r>
                        <a:rPr lang="cs-CZ" baseline="0" dirty="0" smtClean="0">
                          <a:latin typeface="Tahoma" pitchFamily="34" charset="0"/>
                          <a:ea typeface="Tahoma" pitchFamily="34" charset="0"/>
                          <a:cs typeface="Tahoma" pitchFamily="34" charset="0"/>
                        </a:rPr>
                        <a:t> je realizován ve více účetních obdobích</a:t>
                      </a:r>
                      <a:endParaRPr lang="cs-CZ" dirty="0">
                        <a:latin typeface="Tahoma" pitchFamily="34" charset="0"/>
                        <a:ea typeface="Tahoma" pitchFamily="34" charset="0"/>
                        <a:cs typeface="Tahoma" pitchFamily="34" charset="0"/>
                      </a:endParaRPr>
                    </a:p>
                  </a:txBody>
                  <a:tcPr/>
                </a:tc>
                <a:tc>
                  <a:txBody>
                    <a:bodyPr/>
                    <a:lstStyle/>
                    <a:p>
                      <a:pPr algn="ctr"/>
                      <a:r>
                        <a:rPr lang="cs-CZ" dirty="0" smtClean="0">
                          <a:latin typeface="Tahoma" pitchFamily="34" charset="0"/>
                          <a:ea typeface="Tahoma" pitchFamily="34" charset="0"/>
                          <a:cs typeface="Tahoma" pitchFamily="34" charset="0"/>
                        </a:rPr>
                        <a:t>ANO</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Projekt je realizován</a:t>
                      </a:r>
                      <a:r>
                        <a:rPr lang="cs-CZ" baseline="0" dirty="0" smtClean="0">
                          <a:latin typeface="Tahoma" pitchFamily="34" charset="0"/>
                          <a:ea typeface="Tahoma" pitchFamily="34" charset="0"/>
                          <a:cs typeface="Tahoma" pitchFamily="34" charset="0"/>
                        </a:rPr>
                        <a:t> a vypořádán v rámci jednoho účetního období</a:t>
                      </a:r>
                      <a:endParaRPr lang="cs-CZ" dirty="0">
                        <a:latin typeface="Tahoma" pitchFamily="34" charset="0"/>
                        <a:ea typeface="Tahoma" pitchFamily="34" charset="0"/>
                        <a:cs typeface="Tahoma" pitchFamily="34" charset="0"/>
                      </a:endParaRPr>
                    </a:p>
                  </a:txBody>
                  <a:tcPr/>
                </a:tc>
                <a:tc>
                  <a:txBody>
                    <a:bodyPr/>
                    <a:lstStyle/>
                    <a:p>
                      <a:pPr algn="ctr"/>
                      <a:endParaRPr lang="cs-CZ" dirty="0" smtClean="0">
                        <a:latin typeface="Tahoma" pitchFamily="34" charset="0"/>
                        <a:ea typeface="Tahoma" pitchFamily="34" charset="0"/>
                        <a:cs typeface="Tahoma" pitchFamily="34" charset="0"/>
                      </a:endParaRPr>
                    </a:p>
                    <a:p>
                      <a:pPr algn="ctr"/>
                      <a:r>
                        <a:rPr lang="cs-CZ" dirty="0" smtClean="0">
                          <a:latin typeface="Tahoma" pitchFamily="34" charset="0"/>
                          <a:ea typeface="Tahoma" pitchFamily="34" charset="0"/>
                          <a:cs typeface="Tahoma" pitchFamily="34" charset="0"/>
                        </a:rPr>
                        <a:t>NE</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Zařazení majetku do užívání předchází závěrečnému vyúčtování transferu</a:t>
                      </a:r>
                      <a:endParaRPr lang="cs-CZ" dirty="0">
                        <a:latin typeface="Tahoma" pitchFamily="34" charset="0"/>
                        <a:ea typeface="Tahoma" pitchFamily="34" charset="0"/>
                        <a:cs typeface="Tahoma" pitchFamily="34" charset="0"/>
                      </a:endParaRPr>
                    </a:p>
                  </a:txBody>
                  <a:tcPr/>
                </a:tc>
                <a:tc>
                  <a:txBody>
                    <a:bodyPr/>
                    <a:lstStyle/>
                    <a:p>
                      <a:pPr algn="ctr"/>
                      <a:endParaRPr lang="cs-CZ" dirty="0" smtClean="0">
                        <a:latin typeface="Tahoma" pitchFamily="34" charset="0"/>
                        <a:ea typeface="Tahoma" pitchFamily="34" charset="0"/>
                        <a:cs typeface="Tahoma" pitchFamily="34" charset="0"/>
                      </a:endParaRPr>
                    </a:p>
                    <a:p>
                      <a:pPr algn="ctr"/>
                      <a:r>
                        <a:rPr lang="cs-CZ" dirty="0" smtClean="0">
                          <a:latin typeface="Tahoma" pitchFamily="34" charset="0"/>
                          <a:ea typeface="Tahoma" pitchFamily="34" charset="0"/>
                          <a:cs typeface="Tahoma" pitchFamily="34" charset="0"/>
                        </a:rPr>
                        <a:t>ANO</a:t>
                      </a:r>
                      <a:endParaRPr lang="cs-CZ" dirty="0">
                        <a:latin typeface="Tahoma" pitchFamily="34" charset="0"/>
                        <a:ea typeface="Tahoma" pitchFamily="34" charset="0"/>
                        <a:cs typeface="Tahoma" pitchFamily="34" charset="0"/>
                      </a:endParaRPr>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adpis 1"/>
          <p:cNvSpPr>
            <a:spLocks noGrp="1"/>
          </p:cNvSpPr>
          <p:nvPr>
            <p:ph type="title" idx="4294967295"/>
          </p:nvPr>
        </p:nvSpPr>
        <p:spPr>
          <a:xfrm>
            <a:off x="323528" y="548679"/>
            <a:ext cx="8820472" cy="1440161"/>
          </a:xfrm>
          <a:noFill/>
          <a:ln/>
        </p:spPr>
        <p:txBody>
          <a:bodyPr vert="horz" lIns="91440" tIns="45720" rIns="91440" bIns="45720" rtlCol="0" anchor="b" anchorCtr="0">
            <a:noAutofit/>
          </a:bodyPr>
          <a:lstStyle/>
          <a:p>
            <a:r>
              <a:rPr lang="cs-CZ" altLang="cs-CZ" sz="2800" dirty="0">
                <a:latin typeface="Impact" pitchFamily="34" charset="0"/>
                <a:cs typeface="Arial" charset="0"/>
              </a:rPr>
              <a:t>Přijetí neinvestičního transferu bez </a:t>
            </a:r>
            <a:r>
              <a:rPr lang="cs-CZ" altLang="cs-CZ" sz="2800" dirty="0" smtClean="0">
                <a:latin typeface="Impact" pitchFamily="34" charset="0"/>
                <a:cs typeface="Arial" charset="0"/>
              </a:rPr>
              <a:t>povinnosti finančního vypořádání, realizace a přijetí transferu proběhne ve stejném účetním období</a:t>
            </a:r>
            <a:endParaRPr lang="cs-CZ" altLang="cs-CZ" sz="2800" dirty="0">
              <a:latin typeface="Impact" pitchFamily="34" charset="0"/>
              <a:cs typeface="Arial" charset="0"/>
            </a:endParaRPr>
          </a:p>
        </p:txBody>
      </p:sp>
      <p:graphicFrame>
        <p:nvGraphicFramePr>
          <p:cNvPr id="75804" name="Group 28"/>
          <p:cNvGraphicFramePr>
            <a:graphicFrameLocks noGrp="1"/>
          </p:cNvGraphicFramePr>
          <p:nvPr>
            <p:ph sz="quarter" idx="4294967295"/>
            <p:extLst>
              <p:ext uri="{D42A27DB-BD31-4B8C-83A1-F6EECF244321}">
                <p14:modId xmlns:p14="http://schemas.microsoft.com/office/powerpoint/2010/main" xmlns="" val="2618891014"/>
              </p:ext>
            </p:extLst>
          </p:nvPr>
        </p:nvGraphicFramePr>
        <p:xfrm>
          <a:off x="323850" y="2492375"/>
          <a:ext cx="8640763" cy="2103120"/>
        </p:xfrm>
        <a:graphic>
          <a:graphicData uri="http://schemas.openxmlformats.org/drawingml/2006/table">
            <a:tbl>
              <a:tblPr/>
              <a:tblGrid>
                <a:gridCol w="609600"/>
                <a:gridCol w="5494338"/>
                <a:gridCol w="1373187"/>
                <a:gridCol w="1163638"/>
              </a:tblGrid>
              <a:tr h="371475">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Neinvestiční transfer ze SR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MD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Vznik pohledávky za poskytovatelem transferu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346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672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Přijetí transferu na běžný účet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24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3555309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adpis 1"/>
          <p:cNvSpPr>
            <a:spLocks noGrp="1"/>
          </p:cNvSpPr>
          <p:nvPr>
            <p:ph type="title"/>
          </p:nvPr>
        </p:nvSpPr>
        <p:spPr>
          <a:xfrm>
            <a:off x="611560" y="404664"/>
            <a:ext cx="6408712" cy="576064"/>
          </a:xfrm>
          <a:noFill/>
          <a:ln/>
        </p:spPr>
        <p:txBody>
          <a:bodyPr vert="horz" lIns="91440" tIns="45720" rIns="91440" bIns="45720" rtlCol="0" anchor="b" anchorCtr="0">
            <a:noAutofit/>
          </a:bodyPr>
          <a:lstStyle/>
          <a:p>
            <a:r>
              <a:rPr lang="cs-CZ" altLang="cs-CZ" sz="3200" dirty="0" smtClean="0">
                <a:latin typeface="Impact" pitchFamily="34" charset="0"/>
                <a:cs typeface="Arial" charset="0"/>
              </a:rPr>
              <a:t>Souhrnný dotační vztah</a:t>
            </a:r>
            <a:endParaRPr lang="cs-CZ" altLang="cs-CZ" sz="3200" dirty="0">
              <a:latin typeface="Impact" pitchFamily="34" charset="0"/>
              <a:cs typeface="Arial" charset="0"/>
            </a:endParaRPr>
          </a:p>
        </p:txBody>
      </p:sp>
      <p:graphicFrame>
        <p:nvGraphicFramePr>
          <p:cNvPr id="75804" name="Group 28"/>
          <p:cNvGraphicFramePr>
            <a:graphicFrameLocks noGrp="1"/>
          </p:cNvGraphicFramePr>
          <p:nvPr>
            <p:ph idx="1"/>
            <p:extLst>
              <p:ext uri="{D42A27DB-BD31-4B8C-83A1-F6EECF244321}">
                <p14:modId xmlns:p14="http://schemas.microsoft.com/office/powerpoint/2010/main" xmlns="" val="2618891014"/>
              </p:ext>
            </p:extLst>
          </p:nvPr>
        </p:nvGraphicFramePr>
        <p:xfrm>
          <a:off x="611560" y="1484784"/>
          <a:ext cx="7543801" cy="1383565"/>
        </p:xfrm>
        <a:graphic>
          <a:graphicData uri="http://schemas.openxmlformats.org/drawingml/2006/table">
            <a:tbl>
              <a:tblPr/>
              <a:tblGrid>
                <a:gridCol w="532210"/>
                <a:gridCol w="5084414"/>
                <a:gridCol w="1008112"/>
                <a:gridCol w="919065"/>
              </a:tblGrid>
              <a:tr h="278337">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Tahoma" pitchFamily="34" charset="0"/>
                        <a:cs typeface="Arial" charset="0"/>
                      </a:endParaRP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MD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48709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Předpis transferu v celkové roční výši</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672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53071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Přijetí transferu na běžný účet (ve výši 1/12)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231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
        <p:nvSpPr>
          <p:cNvPr id="4" name="Nadpis 1"/>
          <p:cNvSpPr txBox="1">
            <a:spLocks/>
          </p:cNvSpPr>
          <p:nvPr/>
        </p:nvSpPr>
        <p:spPr>
          <a:xfrm>
            <a:off x="467544" y="836712"/>
            <a:ext cx="6997824" cy="654968"/>
          </a:xfrm>
          <a:prstGeom prst="rect">
            <a:avLst/>
          </a:prstGeom>
          <a:noFill/>
          <a:ln/>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alt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a)  bez časového rozlišení – stejné jako předchozí</a:t>
            </a:r>
            <a:endParaRPr kumimoji="0" lang="cs-CZ" altLang="cs-CZ" sz="2400" b="0" i="0" u="none" strike="noStrike" kern="1200" cap="none" spc="0" normalizeH="0" baseline="0" noProof="0" dirty="0">
              <a:ln>
                <a:noFill/>
              </a:ln>
              <a:solidFill>
                <a:schemeClr val="tx1">
                  <a:lumMod val="85000"/>
                  <a:lumOff val="15000"/>
                </a:schemeClr>
              </a:solidFill>
              <a:effectLst/>
              <a:uLnTx/>
              <a:uFillTx/>
              <a:latin typeface="Tahoma" pitchFamily="34" charset="0"/>
              <a:ea typeface="Tahoma" pitchFamily="34" charset="0"/>
              <a:cs typeface="Tahoma" pitchFamily="34" charset="0"/>
            </a:endParaRPr>
          </a:p>
        </p:txBody>
      </p:sp>
      <p:sp>
        <p:nvSpPr>
          <p:cNvPr id="5" name="Nadpis 1"/>
          <p:cNvSpPr txBox="1">
            <a:spLocks/>
          </p:cNvSpPr>
          <p:nvPr/>
        </p:nvSpPr>
        <p:spPr>
          <a:xfrm>
            <a:off x="467544" y="3068960"/>
            <a:ext cx="6781800" cy="432048"/>
          </a:xfrm>
          <a:prstGeom prst="rect">
            <a:avLst/>
          </a:prstGeom>
          <a:noFill/>
          <a:ln/>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altLang="cs-CZ" sz="2400" dirty="0" smtClean="0">
                <a:solidFill>
                  <a:schemeClr val="tx1">
                    <a:lumMod val="85000"/>
                    <a:lumOff val="15000"/>
                  </a:schemeClr>
                </a:solidFill>
                <a:latin typeface="Tahoma" pitchFamily="34" charset="0"/>
                <a:ea typeface="Tahoma" pitchFamily="34" charset="0"/>
                <a:cs typeface="Tahoma" pitchFamily="34" charset="0"/>
              </a:rPr>
              <a:t>b)</a:t>
            </a:r>
            <a:r>
              <a:rPr kumimoji="0" lang="cs-CZ" alt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  s časovým rozlišením</a:t>
            </a:r>
            <a:endParaRPr kumimoji="0" lang="cs-CZ" altLang="cs-CZ" sz="2400" b="0" i="0" u="none" strike="noStrike" kern="1200" cap="none" spc="0" normalizeH="0" baseline="0" noProof="0" dirty="0">
              <a:ln>
                <a:noFill/>
              </a:ln>
              <a:solidFill>
                <a:schemeClr val="tx1">
                  <a:lumMod val="85000"/>
                  <a:lumOff val="15000"/>
                </a:schemeClr>
              </a:solidFill>
              <a:effectLst/>
              <a:uLnTx/>
              <a:uFillTx/>
              <a:latin typeface="Tahoma" pitchFamily="34" charset="0"/>
              <a:ea typeface="Tahoma" pitchFamily="34" charset="0"/>
              <a:cs typeface="Tahoma" pitchFamily="34" charset="0"/>
            </a:endParaRPr>
          </a:p>
        </p:txBody>
      </p:sp>
      <p:graphicFrame>
        <p:nvGraphicFramePr>
          <p:cNvPr id="6" name="Group 28"/>
          <p:cNvGraphicFramePr>
            <a:graphicFrameLocks/>
          </p:cNvGraphicFramePr>
          <p:nvPr>
            <p:extLst>
              <p:ext uri="{D42A27DB-BD31-4B8C-83A1-F6EECF244321}">
                <p14:modId xmlns:p14="http://schemas.microsoft.com/office/powerpoint/2010/main" xmlns="" val="2618891014"/>
              </p:ext>
            </p:extLst>
          </p:nvPr>
        </p:nvGraphicFramePr>
        <p:xfrm>
          <a:off x="611560" y="3429001"/>
          <a:ext cx="7543801" cy="1531837"/>
        </p:xfrm>
        <a:graphic>
          <a:graphicData uri="http://schemas.openxmlformats.org/drawingml/2006/table">
            <a:tbl>
              <a:tblPr/>
              <a:tblGrid>
                <a:gridCol w="532210"/>
                <a:gridCol w="5084414"/>
                <a:gridCol w="1008112"/>
                <a:gridCol w="919065"/>
              </a:tblGrid>
              <a:tr h="311198">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Tahoma" pitchFamily="34" charset="0"/>
                        <a:cs typeface="Arial" charset="0"/>
                      </a:endParaRP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MD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D</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1119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Předpis transferu v celkové roční výši</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384</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111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Měsíční rozpouštění časového rozlišení transferu</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384</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672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434557">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Přijetí transferu na běžný účet (ve výši 1/12)</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Tahoma" pitchFamily="34" charset="0"/>
                          <a:cs typeface="Arial" charset="0"/>
                        </a:rPr>
                        <a:t>231</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Tahoma" pitchFamily="34" charset="0"/>
                          <a:cs typeface="Arial" charset="0"/>
                        </a:rPr>
                        <a:t>346</a:t>
                      </a:r>
                    </a:p>
                  </a:txBody>
                  <a:tcPr marL="79832" marR="798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3555309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adpis 1"/>
          <p:cNvSpPr>
            <a:spLocks noGrp="1"/>
          </p:cNvSpPr>
          <p:nvPr>
            <p:ph type="title" idx="4294967295"/>
          </p:nvPr>
        </p:nvSpPr>
        <p:spPr>
          <a:xfrm>
            <a:off x="611560" y="404664"/>
            <a:ext cx="8136904" cy="936104"/>
          </a:xfrm>
          <a:noFill/>
          <a:ln/>
        </p:spPr>
        <p:txBody>
          <a:bodyPr vert="horz" lIns="91440" tIns="45720" rIns="91440" bIns="45720" rtlCol="0" anchor="b" anchorCtr="0">
            <a:noAutofit/>
          </a:bodyPr>
          <a:lstStyle/>
          <a:p>
            <a:r>
              <a:rPr lang="cs-CZ" altLang="cs-CZ" sz="2800" dirty="0">
                <a:latin typeface="Impact" pitchFamily="34" charset="0"/>
                <a:cs typeface="Arial" charset="0"/>
              </a:rPr>
              <a:t>Neinvestiční transfer </a:t>
            </a:r>
            <a:r>
              <a:rPr lang="cs-CZ" altLang="cs-CZ" sz="2800" dirty="0" smtClean="0">
                <a:latin typeface="Impact" pitchFamily="34" charset="0"/>
                <a:cs typeface="Arial" charset="0"/>
              </a:rPr>
              <a:t/>
            </a:r>
            <a:br>
              <a:rPr lang="cs-CZ" altLang="cs-CZ" sz="2800" dirty="0" smtClean="0">
                <a:latin typeface="Impact" pitchFamily="34" charset="0"/>
                <a:cs typeface="Arial" charset="0"/>
              </a:rPr>
            </a:br>
            <a:r>
              <a:rPr lang="cs-CZ" altLang="cs-CZ" sz="2800" dirty="0" smtClean="0">
                <a:latin typeface="Impact" pitchFamily="34" charset="0"/>
                <a:cs typeface="Arial" charset="0"/>
              </a:rPr>
              <a:t>- </a:t>
            </a:r>
            <a:r>
              <a:rPr lang="cs-CZ" altLang="cs-CZ" sz="2800" dirty="0">
                <a:latin typeface="Impact" pitchFamily="34" charset="0"/>
                <a:cs typeface="Arial" charset="0"/>
              </a:rPr>
              <a:t>vypořádání v běžném účetním období, záloha</a:t>
            </a:r>
          </a:p>
        </p:txBody>
      </p:sp>
      <p:graphicFrame>
        <p:nvGraphicFramePr>
          <p:cNvPr id="76853" name="Group 53"/>
          <p:cNvGraphicFramePr>
            <a:graphicFrameLocks noGrp="1"/>
          </p:cNvGraphicFramePr>
          <p:nvPr>
            <p:extLst>
              <p:ext uri="{D42A27DB-BD31-4B8C-83A1-F6EECF244321}">
                <p14:modId xmlns:p14="http://schemas.microsoft.com/office/powerpoint/2010/main" xmlns="" val="2998341771"/>
              </p:ext>
            </p:extLst>
          </p:nvPr>
        </p:nvGraphicFramePr>
        <p:xfrm>
          <a:off x="179512" y="1628775"/>
          <a:ext cx="8712968" cy="4513263"/>
        </p:xfrm>
        <a:graphic>
          <a:graphicData uri="http://schemas.openxmlformats.org/drawingml/2006/table">
            <a:tbl>
              <a:tblPr/>
              <a:tblGrid>
                <a:gridCol w="699157"/>
                <a:gridCol w="5997587"/>
                <a:gridCol w="1008112"/>
                <a:gridCol w="1008112"/>
              </a:tblGrid>
              <a:tr h="576263">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Neinvestiční transfer ze SR</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MD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4318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(Předpis pohledávky za poskytovatelem transferu)</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3540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Přijetí transferu na běžný účet</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85883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3a</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tabLst>
                          <a:tab pos="457200" algn="l"/>
                        </a:tabLst>
                        <a:defRPr sz="2800">
                          <a:solidFill>
                            <a:schemeClr val="tx1"/>
                          </a:solidFill>
                          <a:latin typeface="Arial" charset="0"/>
                        </a:defRPr>
                      </a:lvl1pPr>
                      <a:lvl2pPr marL="742950" indent="-285750">
                        <a:spcBef>
                          <a:spcPct val="20000"/>
                        </a:spcBef>
                        <a:tabLst>
                          <a:tab pos="457200" algn="l"/>
                        </a:tabLst>
                        <a:defRPr sz="2400">
                          <a:solidFill>
                            <a:schemeClr val="tx1"/>
                          </a:solidFill>
                          <a:latin typeface="Arial" charset="0"/>
                        </a:defRPr>
                      </a:lvl2pPr>
                      <a:lvl3pPr marL="1143000" indent="-228600">
                        <a:spcBef>
                          <a:spcPct val="20000"/>
                        </a:spcBef>
                        <a:tabLst>
                          <a:tab pos="457200" algn="l"/>
                        </a:tabLst>
                        <a:defRPr sz="2000">
                          <a:solidFill>
                            <a:schemeClr val="tx1"/>
                          </a:solidFill>
                          <a:latin typeface="Arial" charset="0"/>
                        </a:defRPr>
                      </a:lvl3pPr>
                      <a:lvl4pPr marL="1600200" indent="-228600">
                        <a:spcBef>
                          <a:spcPct val="20000"/>
                        </a:spcBef>
                        <a:tabLst>
                          <a:tab pos="457200" algn="l"/>
                        </a:tabLst>
                        <a:defRPr>
                          <a:solidFill>
                            <a:schemeClr val="tx1"/>
                          </a:solidFill>
                          <a:latin typeface="Arial" charset="0"/>
                        </a:defRPr>
                      </a:lvl4pPr>
                      <a:lvl5pPr marL="2057400" indent="-228600">
                        <a:spcBef>
                          <a:spcPct val="20000"/>
                        </a:spcBef>
                        <a:tabLst>
                          <a:tab pos="457200" algn="l"/>
                        </a:tabLst>
                        <a:defRPr>
                          <a:solidFill>
                            <a:schemeClr val="tx1"/>
                          </a:solidFill>
                          <a:latin typeface="Arial" charset="0"/>
                        </a:defRPr>
                      </a:lvl5pPr>
                      <a:lvl6pPr marL="2514600" indent="-228600" fontAlgn="base">
                        <a:spcBef>
                          <a:spcPct val="20000"/>
                        </a:spcBef>
                        <a:spcAft>
                          <a:spcPct val="0"/>
                        </a:spcAft>
                        <a:tabLst>
                          <a:tab pos="457200" algn="l"/>
                        </a:tabLst>
                        <a:defRPr>
                          <a:solidFill>
                            <a:schemeClr val="tx1"/>
                          </a:solidFill>
                          <a:latin typeface="Arial" charset="0"/>
                        </a:defRPr>
                      </a:lvl6pPr>
                      <a:lvl7pPr marL="2971800" indent="-228600" fontAlgn="base">
                        <a:spcBef>
                          <a:spcPct val="20000"/>
                        </a:spcBef>
                        <a:spcAft>
                          <a:spcPct val="0"/>
                        </a:spcAft>
                        <a:tabLst>
                          <a:tab pos="457200" algn="l"/>
                        </a:tabLst>
                        <a:defRPr>
                          <a:solidFill>
                            <a:schemeClr val="tx1"/>
                          </a:solidFill>
                          <a:latin typeface="Arial" charset="0"/>
                        </a:defRPr>
                      </a:lvl7pPr>
                      <a:lvl8pPr marL="3429000" indent="-228600" fontAlgn="base">
                        <a:spcBef>
                          <a:spcPct val="20000"/>
                        </a:spcBef>
                        <a:spcAft>
                          <a:spcPct val="0"/>
                        </a:spcAft>
                        <a:tabLst>
                          <a:tab pos="457200" algn="l"/>
                        </a:tabLst>
                        <a:defRPr>
                          <a:solidFill>
                            <a:schemeClr val="tx1"/>
                          </a:solidFill>
                          <a:latin typeface="Arial" charset="0"/>
                        </a:defRPr>
                      </a:lvl8pPr>
                      <a:lvl9pPr marL="3886200" indent="-228600" fontAlgn="base">
                        <a:spcBef>
                          <a:spcPct val="20000"/>
                        </a:spcBef>
                        <a:spcAft>
                          <a:spcPct val="0"/>
                        </a:spcAft>
                        <a:tabLst>
                          <a:tab pos="457200" algn="l"/>
                        </a:tabLs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Čerpání dotace</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Skutečná výše (vyšší než přijatá záloha)</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defRPr/>
                      </a:pPr>
                      <a:r>
                        <a:rPr kumimoji="0" lang="cs-CZ" altLang="cs-CZ" sz="2000" b="0" i="0" u="none" strike="noStrike" cap="none" normalizeH="0" baseline="0" dirty="0" smtClean="0">
                          <a:ln>
                            <a:noFill/>
                          </a:ln>
                          <a:solidFill>
                            <a:schemeClr val="tx1"/>
                          </a:solidFill>
                          <a:effectLst/>
                          <a:latin typeface="Tahoma" pitchFamily="34" charset="0"/>
                          <a:cs typeface="Arial" charset="0"/>
                        </a:rPr>
                        <a:t>(Odúčtování podmíněné pohledávky)</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Zúčtování přijaté zálohy</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346</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672</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3540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4a</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Přijetí doplatku transferu</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85883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3b</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tabLst>
                          <a:tab pos="457200" algn="l"/>
                        </a:tabLst>
                        <a:defRPr sz="2800">
                          <a:solidFill>
                            <a:schemeClr val="tx1"/>
                          </a:solidFill>
                          <a:latin typeface="Arial" charset="0"/>
                        </a:defRPr>
                      </a:lvl1pPr>
                      <a:lvl2pPr marL="742950" indent="-285750">
                        <a:spcBef>
                          <a:spcPct val="20000"/>
                        </a:spcBef>
                        <a:tabLst>
                          <a:tab pos="457200" algn="l"/>
                        </a:tabLst>
                        <a:defRPr sz="2400">
                          <a:solidFill>
                            <a:schemeClr val="tx1"/>
                          </a:solidFill>
                          <a:latin typeface="Arial" charset="0"/>
                        </a:defRPr>
                      </a:lvl2pPr>
                      <a:lvl3pPr marL="1143000" indent="-228600">
                        <a:spcBef>
                          <a:spcPct val="20000"/>
                        </a:spcBef>
                        <a:tabLst>
                          <a:tab pos="457200" algn="l"/>
                        </a:tabLst>
                        <a:defRPr sz="2000">
                          <a:solidFill>
                            <a:schemeClr val="tx1"/>
                          </a:solidFill>
                          <a:latin typeface="Arial" charset="0"/>
                        </a:defRPr>
                      </a:lvl3pPr>
                      <a:lvl4pPr marL="1600200" indent="-228600">
                        <a:spcBef>
                          <a:spcPct val="20000"/>
                        </a:spcBef>
                        <a:tabLst>
                          <a:tab pos="457200" algn="l"/>
                        </a:tabLst>
                        <a:defRPr>
                          <a:solidFill>
                            <a:schemeClr val="tx1"/>
                          </a:solidFill>
                          <a:latin typeface="Arial" charset="0"/>
                        </a:defRPr>
                      </a:lvl4pPr>
                      <a:lvl5pPr marL="2057400" indent="-228600">
                        <a:spcBef>
                          <a:spcPct val="20000"/>
                        </a:spcBef>
                        <a:tabLst>
                          <a:tab pos="457200" algn="l"/>
                        </a:tabLst>
                        <a:defRPr>
                          <a:solidFill>
                            <a:schemeClr val="tx1"/>
                          </a:solidFill>
                          <a:latin typeface="Arial" charset="0"/>
                        </a:defRPr>
                      </a:lvl5pPr>
                      <a:lvl6pPr marL="2514600" indent="-228600" fontAlgn="base">
                        <a:spcBef>
                          <a:spcPct val="20000"/>
                        </a:spcBef>
                        <a:spcAft>
                          <a:spcPct val="0"/>
                        </a:spcAft>
                        <a:tabLst>
                          <a:tab pos="457200" algn="l"/>
                        </a:tabLst>
                        <a:defRPr>
                          <a:solidFill>
                            <a:schemeClr val="tx1"/>
                          </a:solidFill>
                          <a:latin typeface="Arial" charset="0"/>
                        </a:defRPr>
                      </a:lvl6pPr>
                      <a:lvl7pPr marL="2971800" indent="-228600" fontAlgn="base">
                        <a:spcBef>
                          <a:spcPct val="20000"/>
                        </a:spcBef>
                        <a:spcAft>
                          <a:spcPct val="0"/>
                        </a:spcAft>
                        <a:tabLst>
                          <a:tab pos="457200" algn="l"/>
                        </a:tabLst>
                        <a:defRPr>
                          <a:solidFill>
                            <a:schemeClr val="tx1"/>
                          </a:solidFill>
                          <a:latin typeface="Arial" charset="0"/>
                        </a:defRPr>
                      </a:lvl7pPr>
                      <a:lvl8pPr marL="3429000" indent="-228600" fontAlgn="base">
                        <a:spcBef>
                          <a:spcPct val="20000"/>
                        </a:spcBef>
                        <a:spcAft>
                          <a:spcPct val="0"/>
                        </a:spcAft>
                        <a:tabLst>
                          <a:tab pos="457200" algn="l"/>
                        </a:tabLst>
                        <a:defRPr>
                          <a:solidFill>
                            <a:schemeClr val="tx1"/>
                          </a:solidFill>
                          <a:latin typeface="Arial" charset="0"/>
                        </a:defRPr>
                      </a:lvl8pPr>
                      <a:lvl9pPr marL="3886200" indent="-228600" fontAlgn="base">
                        <a:spcBef>
                          <a:spcPct val="20000"/>
                        </a:spcBef>
                        <a:spcAft>
                          <a:spcPct val="0"/>
                        </a:spcAft>
                        <a:tabLst>
                          <a:tab pos="457200" algn="l"/>
                        </a:tabLs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Čerpání transferu</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Skutečná výše (nižší než přijatá záloha)</a:t>
                      </a:r>
                    </a:p>
                    <a:p>
                      <a:pPr marL="0" marR="0" lvl="0" indent="0" algn="l" defTabSz="914400" rtl="0" eaLnBrk="1" fontAlgn="base" latinLnBrk="0" hangingPunct="1">
                        <a:lnSpc>
                          <a:spcPct val="100000"/>
                        </a:lnSpc>
                        <a:spcBef>
                          <a:spcPct val="0"/>
                        </a:spcBef>
                        <a:spcAft>
                          <a:spcPct val="0"/>
                        </a:spcAft>
                        <a:buClrTx/>
                        <a:buSzTx/>
                        <a:buFontTx/>
                        <a:buAutoNum type="alphaLcParenR"/>
                        <a:tabLst>
                          <a:tab pos="457200" algn="l"/>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Zúčtování přijaté zálohy</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2000" b="0" i="0" u="none" strike="noStrike" cap="none" normalizeH="0" baseline="0" smtClean="0">
                        <a:ln>
                          <a:noFill/>
                        </a:ln>
                        <a:solidFill>
                          <a:schemeClr val="tx1"/>
                        </a:solidFill>
                        <a:effectLst/>
                        <a:latin typeface="Tahoma"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672</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3540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4b</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Vratka nespotřebované části transferu</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3018637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adpis 1"/>
          <p:cNvSpPr>
            <a:spLocks noGrp="1"/>
          </p:cNvSpPr>
          <p:nvPr>
            <p:ph type="title" idx="4294967295"/>
          </p:nvPr>
        </p:nvSpPr>
        <p:spPr>
          <a:xfrm>
            <a:off x="395536" y="404664"/>
            <a:ext cx="8280920" cy="864096"/>
          </a:xfrm>
          <a:noFill/>
          <a:ln/>
        </p:spPr>
        <p:txBody>
          <a:bodyPr vert="horz" lIns="91440" tIns="45720" rIns="91440" bIns="45720" rtlCol="0" anchor="b" anchorCtr="0">
            <a:noAutofit/>
          </a:bodyPr>
          <a:lstStyle/>
          <a:p>
            <a:r>
              <a:rPr lang="cs-CZ" altLang="cs-CZ" sz="2800" dirty="0">
                <a:latin typeface="Impact" pitchFamily="34" charset="0"/>
                <a:cs typeface="Arial" charset="0"/>
              </a:rPr>
              <a:t>Neinvestiční transfer </a:t>
            </a:r>
            <a:r>
              <a:rPr lang="cs-CZ" altLang="cs-CZ" sz="2800" dirty="0" smtClean="0">
                <a:latin typeface="Impact" pitchFamily="34" charset="0"/>
                <a:cs typeface="Arial" charset="0"/>
              </a:rPr>
              <a:t/>
            </a:r>
            <a:br>
              <a:rPr lang="cs-CZ" altLang="cs-CZ" sz="2800" dirty="0" smtClean="0">
                <a:latin typeface="Impact" pitchFamily="34" charset="0"/>
                <a:cs typeface="Arial" charset="0"/>
              </a:rPr>
            </a:br>
            <a:r>
              <a:rPr lang="cs-CZ" altLang="cs-CZ" sz="2800" dirty="0" smtClean="0">
                <a:latin typeface="Impact" pitchFamily="34" charset="0"/>
                <a:cs typeface="Arial" charset="0"/>
              </a:rPr>
              <a:t>- </a:t>
            </a:r>
            <a:r>
              <a:rPr lang="cs-CZ" altLang="cs-CZ" sz="2800" dirty="0">
                <a:latin typeface="Impact" pitchFamily="34" charset="0"/>
                <a:cs typeface="Arial" charset="0"/>
              </a:rPr>
              <a:t>vypořádání v následujícím účetním období, záloha</a:t>
            </a:r>
          </a:p>
        </p:txBody>
      </p:sp>
      <p:graphicFrame>
        <p:nvGraphicFramePr>
          <p:cNvPr id="77881" name="Group 57"/>
          <p:cNvGraphicFramePr>
            <a:graphicFrameLocks noGrp="1"/>
          </p:cNvGraphicFramePr>
          <p:nvPr>
            <p:extLst>
              <p:ext uri="{D42A27DB-BD31-4B8C-83A1-F6EECF244321}">
                <p14:modId xmlns:p14="http://schemas.microsoft.com/office/powerpoint/2010/main" xmlns="" val="2605738808"/>
              </p:ext>
            </p:extLst>
          </p:nvPr>
        </p:nvGraphicFramePr>
        <p:xfrm>
          <a:off x="467544" y="1268760"/>
          <a:ext cx="8135937" cy="5090160"/>
        </p:xfrm>
        <a:graphic>
          <a:graphicData uri="http://schemas.openxmlformats.org/drawingml/2006/table">
            <a:tbl>
              <a:tblPr/>
              <a:tblGrid>
                <a:gridCol w="582612"/>
                <a:gridCol w="5438775"/>
                <a:gridCol w="1089025"/>
                <a:gridCol w="1025525"/>
              </a:tblGrid>
              <a:tr h="266700">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Neinvestiční transfer ze SR</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MD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D</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4857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(Předpis pohledávky za poskytovatelem transferu)</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955)</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Příjem transferu </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374 (472)</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4857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Převod alikvotní části nároku (náklady kryté dotací) do příštího období</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388</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672</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 rok – vypořádání dotace</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388</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(Odúčtování podmíněné pohledávky )</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(999)</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955)</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Zúčtování zálohy</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374 (472)</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5a</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Doplatek</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346</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r h="2667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5b</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Vratka dotace</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smtClean="0">
                          <a:ln>
                            <a:noFill/>
                          </a:ln>
                          <a:solidFill>
                            <a:schemeClr val="tx1"/>
                          </a:solidFill>
                          <a:effectLst/>
                          <a:latin typeface="Tahoma" pitchFamily="34" charset="0"/>
                          <a:cs typeface="Times New Roman" pitchFamily="18" charset="0"/>
                        </a:rPr>
                        <a:t>374</a:t>
                      </a:r>
                      <a:endParaRPr kumimoji="0" lang="cs-CZ" altLang="cs-CZ" sz="2000" b="0" i="0" u="none" strike="noStrike" cap="none" normalizeH="0" baseline="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Tahoma" pitchFamily="34" charset="0"/>
                          <a:cs typeface="Times New Roman" pitchFamily="18" charset="0"/>
                        </a:rPr>
                        <a:t>231</a:t>
                      </a:r>
                      <a:endParaRPr kumimoji="0" lang="cs-CZ" altLang="cs-CZ" sz="2000" b="0" i="0" u="none" strike="noStrike" cap="none" normalizeH="0" baseline="0" dirty="0" smtClean="0">
                        <a:ln>
                          <a:noFill/>
                        </a:ln>
                        <a:solidFill>
                          <a:schemeClr val="tx1"/>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10135244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a:xfrm>
            <a:off x="755576" y="620688"/>
            <a:ext cx="7560840" cy="864096"/>
          </a:xfrm>
          <a:noFill/>
          <a:ln/>
        </p:spPr>
        <p:txBody>
          <a:bodyPr vert="horz" lIns="91440" tIns="45720" rIns="91440" bIns="45720" rtlCol="0" anchor="b" anchorCtr="0">
            <a:noAutofit/>
          </a:bodyPr>
          <a:lstStyle/>
          <a:p>
            <a:r>
              <a:rPr lang="cs-CZ" altLang="cs-CZ" sz="2800" dirty="0">
                <a:latin typeface="Impact" pitchFamily="34" charset="0"/>
                <a:cs typeface="Arial" charset="0"/>
              </a:rPr>
              <a:t>Poskytování </a:t>
            </a:r>
            <a:r>
              <a:rPr lang="cs-CZ" altLang="cs-CZ" sz="2800" dirty="0" smtClean="0">
                <a:latin typeface="Impact" pitchFamily="34" charset="0"/>
                <a:cs typeface="Arial" charset="0"/>
              </a:rPr>
              <a:t>transferů</a:t>
            </a:r>
            <a:br>
              <a:rPr lang="cs-CZ" altLang="cs-CZ" sz="2800" dirty="0" smtClean="0">
                <a:latin typeface="Impact" pitchFamily="34" charset="0"/>
                <a:cs typeface="Arial" charset="0"/>
              </a:rPr>
            </a:br>
            <a:r>
              <a:rPr lang="cs-CZ" altLang="cs-CZ" sz="1800" dirty="0" smtClean="0">
                <a:latin typeface="Impact" pitchFamily="34" charset="0"/>
                <a:cs typeface="Arial" charset="0"/>
              </a:rPr>
              <a:t/>
            </a:r>
            <a:br>
              <a:rPr lang="cs-CZ" altLang="cs-CZ" sz="1800" dirty="0" smtClean="0">
                <a:latin typeface="Impact" pitchFamily="34" charset="0"/>
                <a:cs typeface="Arial" charset="0"/>
              </a:rPr>
            </a:br>
            <a:r>
              <a:rPr lang="cs-CZ" altLang="cs-CZ" sz="2800" dirty="0" err="1" smtClean="0">
                <a:latin typeface="Impact" pitchFamily="34" charset="0"/>
                <a:cs typeface="Arial" charset="0"/>
              </a:rPr>
              <a:t>Podrozvahové</a:t>
            </a:r>
            <a:r>
              <a:rPr lang="cs-CZ" altLang="cs-CZ" sz="2800" dirty="0" smtClean="0">
                <a:latin typeface="Impact" pitchFamily="34" charset="0"/>
                <a:cs typeface="Arial" charset="0"/>
              </a:rPr>
              <a:t> účty</a:t>
            </a:r>
            <a:endParaRPr lang="cs-CZ" altLang="cs-CZ" sz="2800" dirty="0">
              <a:latin typeface="Impact" pitchFamily="34" charset="0"/>
              <a:cs typeface="Arial" charset="0"/>
            </a:endParaRPr>
          </a:p>
        </p:txBody>
      </p:sp>
      <p:graphicFrame>
        <p:nvGraphicFramePr>
          <p:cNvPr id="7" name="Zástupný symbol pro obsah 4"/>
          <p:cNvGraphicFramePr>
            <a:graphicFrameLocks/>
          </p:cNvGraphicFramePr>
          <p:nvPr>
            <p:extLst>
              <p:ext uri="{D42A27DB-BD31-4B8C-83A1-F6EECF244321}">
                <p14:modId xmlns:p14="http://schemas.microsoft.com/office/powerpoint/2010/main" xmlns="" val="655955352"/>
              </p:ext>
            </p:extLst>
          </p:nvPr>
        </p:nvGraphicFramePr>
        <p:xfrm>
          <a:off x="395536" y="1556792"/>
          <a:ext cx="8280920" cy="4455160"/>
        </p:xfrm>
        <a:graphic>
          <a:graphicData uri="http://schemas.openxmlformats.org/drawingml/2006/table">
            <a:tbl>
              <a:tblPr firstRow="1" bandRow="1">
                <a:tableStyleId>{5C22544A-7EE6-4342-B048-85BDC9FD1C3A}</a:tableStyleId>
              </a:tblPr>
              <a:tblGrid>
                <a:gridCol w="1738261"/>
                <a:gridCol w="711397"/>
                <a:gridCol w="2213233"/>
                <a:gridCol w="3618029"/>
              </a:tblGrid>
              <a:tr h="370840">
                <a:tc>
                  <a:txBody>
                    <a:bodyPr/>
                    <a:lstStyle/>
                    <a:p>
                      <a:r>
                        <a:rPr lang="cs-CZ" sz="1600" dirty="0" smtClean="0">
                          <a:latin typeface="Tahoma" pitchFamily="34" charset="0"/>
                          <a:ea typeface="Tahoma" pitchFamily="34" charset="0"/>
                          <a:cs typeface="Tahoma" pitchFamily="34" charset="0"/>
                        </a:rPr>
                        <a:t>Typ transferu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SÚ</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Název účtu</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Poznámka</a:t>
                      </a:r>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Tuzemský</a:t>
                      </a:r>
                      <a:r>
                        <a:rPr lang="cs-CZ" sz="1600" baseline="0" dirty="0" smtClean="0">
                          <a:latin typeface="Tahoma" pitchFamily="34" charset="0"/>
                          <a:ea typeface="Tahoma" pitchFamily="34" charset="0"/>
                          <a:cs typeface="Tahoma" pitchFamily="34" charset="0"/>
                        </a:rPr>
                        <a:t> příjemce</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916</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Ostatní KPZ z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 účtuje o skutečnosti,</a:t>
                      </a:r>
                      <a:r>
                        <a:rPr lang="cs-CZ" sz="1600" baseline="0" dirty="0" smtClean="0">
                          <a:latin typeface="Tahoma" pitchFamily="34" charset="0"/>
                          <a:ea typeface="Tahoma" pitchFamily="34" charset="0"/>
                          <a:cs typeface="Tahoma" pitchFamily="34" charset="0"/>
                        </a:rPr>
                        <a:t> která je podstatná a významná z hlediska posouzení její majetkoprávní situace,</a:t>
                      </a:r>
                    </a:p>
                    <a:p>
                      <a:pPr>
                        <a:buFontTx/>
                        <a:buChar char="-"/>
                      </a:pPr>
                      <a:r>
                        <a:rPr lang="cs-CZ" sz="1600" baseline="0" dirty="0" smtClean="0">
                          <a:latin typeface="Tahoma" pitchFamily="34" charset="0"/>
                          <a:ea typeface="Tahoma" pitchFamily="34" charset="0"/>
                          <a:cs typeface="Tahoma" pitchFamily="34" charset="0"/>
                        </a:rPr>
                        <a:t> účtuje k okamžiku přijatého rozhodnutí o přiznání daného transferu nebo podepsání smlouvy, </a:t>
                      </a:r>
                    </a:p>
                    <a:p>
                      <a:pPr>
                        <a:buFontTx/>
                        <a:buChar char="-"/>
                      </a:pPr>
                      <a:r>
                        <a:rPr lang="cs-CZ" sz="1600" baseline="0" dirty="0" smtClean="0">
                          <a:latin typeface="Tahoma" pitchFamily="34" charset="0"/>
                          <a:ea typeface="Tahoma" pitchFamily="34" charset="0"/>
                          <a:cs typeface="Tahoma" pitchFamily="34" charset="0"/>
                        </a:rPr>
                        <a:t> ve vnitřním předpise musí být stanoveny hladiny významnosti pro účtování na těchto účtech.</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956</a:t>
                      </a:r>
                      <a:endParaRPr lang="cs-CZ"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dirty="0" smtClean="0">
                          <a:latin typeface="Tahoma" pitchFamily="34" charset="0"/>
                          <a:ea typeface="Tahoma" pitchFamily="34" charset="0"/>
                          <a:cs typeface="Tahoma" pitchFamily="34" charset="0"/>
                        </a:rPr>
                        <a:t>Ostatní</a:t>
                      </a:r>
                      <a:r>
                        <a:rPr lang="cs-CZ" sz="1600" baseline="0" dirty="0" smtClean="0">
                          <a:latin typeface="Tahoma" pitchFamily="34" charset="0"/>
                          <a:ea typeface="Tahoma" pitchFamily="34" charset="0"/>
                          <a:cs typeface="Tahoma" pitchFamily="34" charset="0"/>
                        </a:rPr>
                        <a:t> DPZ z transferů</a:t>
                      </a:r>
                      <a:endParaRPr lang="cs-CZ" sz="1600" dirty="0" smtClean="0">
                        <a:latin typeface="Tahoma" pitchFamily="34" charset="0"/>
                        <a:ea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ahoma" pitchFamily="34" charset="0"/>
                        <a:ea typeface="Tahoma" pitchFamily="34" charset="0"/>
                        <a:cs typeface="Tahoma" pitchFamily="34" charset="0"/>
                      </a:endParaRPr>
                    </a:p>
                  </a:txBody>
                  <a:tcPr/>
                </a:tc>
                <a:tc vMerge="1">
                  <a:txBody>
                    <a:bodyPr/>
                    <a:lstStyle/>
                    <a:p>
                      <a:endParaRPr lang="cs-CZ" sz="1600" dirty="0">
                        <a:latin typeface="Tahoma" pitchFamily="34" charset="0"/>
                        <a:ea typeface="Tahoma" pitchFamily="34" charset="0"/>
                        <a:cs typeface="Tahoma" pitchFamily="34" charset="0"/>
                      </a:endParaRPr>
                    </a:p>
                  </a:txBody>
                  <a:tcPr/>
                </a:tc>
              </a:tr>
              <a:tr h="370840">
                <a:tc rowSpan="2">
                  <a:txBody>
                    <a:bodyPr/>
                    <a:lstStyle/>
                    <a:p>
                      <a:r>
                        <a:rPr lang="cs-CZ" sz="1600" dirty="0" smtClean="0">
                          <a:latin typeface="Tahoma" pitchFamily="34" charset="0"/>
                          <a:ea typeface="Tahoma" pitchFamily="34" charset="0"/>
                          <a:cs typeface="Tahoma" pitchFamily="34" charset="0"/>
                        </a:rPr>
                        <a:t>Zahraniční příjemce</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914</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KPZ ze </a:t>
                      </a:r>
                      <a:r>
                        <a:rPr lang="cs-CZ" sz="1600" baseline="0" dirty="0" smtClean="0">
                          <a:latin typeface="Tahoma" pitchFamily="34" charset="0"/>
                          <a:ea typeface="Tahoma" pitchFamily="34" charset="0"/>
                          <a:cs typeface="Tahoma" pitchFamily="34" charset="0"/>
                        </a:rPr>
                        <a:t>zahraničních transferů</a:t>
                      </a:r>
                      <a:endParaRPr lang="cs-CZ" sz="1600" dirty="0">
                        <a:latin typeface="Tahoma" pitchFamily="34" charset="0"/>
                        <a:ea typeface="Tahoma" pitchFamily="34" charset="0"/>
                        <a:cs typeface="Tahoma" pitchFamily="34" charset="0"/>
                      </a:endParaRPr>
                    </a:p>
                  </a:txBody>
                  <a:tcPr/>
                </a:tc>
                <a:tc rowSpan="2">
                  <a:txBody>
                    <a:bodyPr/>
                    <a:lstStyle/>
                    <a:p>
                      <a:pPr>
                        <a:buFontTx/>
                        <a:buChar char="-"/>
                      </a:pPr>
                      <a:r>
                        <a:rPr lang="cs-CZ" sz="1600" dirty="0" smtClean="0">
                          <a:latin typeface="Tahoma" pitchFamily="34" charset="0"/>
                          <a:ea typeface="Tahoma" pitchFamily="34" charset="0"/>
                          <a:cs typeface="Tahoma" pitchFamily="34" charset="0"/>
                        </a:rPr>
                        <a:t> ÚSC</a:t>
                      </a:r>
                      <a:r>
                        <a:rPr lang="cs-CZ" sz="1600" baseline="0" dirty="0" smtClean="0">
                          <a:latin typeface="Tahoma" pitchFamily="34" charset="0"/>
                          <a:ea typeface="Tahoma" pitchFamily="34" charset="0"/>
                          <a:cs typeface="Tahoma" pitchFamily="34" charset="0"/>
                        </a:rPr>
                        <a:t> účtuje vždy,</a:t>
                      </a:r>
                    </a:p>
                    <a:p>
                      <a:pPr>
                        <a:buFontTx/>
                        <a:buChar char="-"/>
                      </a:pPr>
                      <a:r>
                        <a:rPr lang="cs-CZ" sz="1600" baseline="0" dirty="0" smtClean="0">
                          <a:latin typeface="Tahoma" pitchFamily="34" charset="0"/>
                          <a:ea typeface="Tahoma" pitchFamily="34" charset="0"/>
                          <a:cs typeface="Tahoma" pitchFamily="34" charset="0"/>
                        </a:rPr>
                        <a:t> účtuje k okamžiku schválení poskytnutí transferu nebo pokud dojde k jiné skutečnosti, která zakládá možnost poskytnutí nebo zprostředkování takového transferu příjemci.</a:t>
                      </a:r>
                      <a:endParaRPr lang="cs-CZ" sz="1600"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sz="1600" dirty="0" smtClean="0">
                          <a:latin typeface="Tahoma" pitchFamily="34" charset="0"/>
                          <a:ea typeface="Tahoma" pitchFamily="34" charset="0"/>
                          <a:cs typeface="Tahoma" pitchFamily="34" charset="0"/>
                        </a:rPr>
                        <a:t>954</a:t>
                      </a:r>
                      <a:endParaRPr lang="cs-CZ" sz="1600" dirty="0">
                        <a:latin typeface="Tahoma" pitchFamily="34" charset="0"/>
                        <a:ea typeface="Tahoma" pitchFamily="34" charset="0"/>
                        <a:cs typeface="Tahoma" pitchFamily="34" charset="0"/>
                      </a:endParaRPr>
                    </a:p>
                  </a:txBody>
                  <a:tcPr/>
                </a:tc>
                <a:tc>
                  <a:txBody>
                    <a:bodyPr/>
                    <a:lstStyle/>
                    <a:p>
                      <a:r>
                        <a:rPr lang="cs-CZ" sz="1600" dirty="0" smtClean="0">
                          <a:latin typeface="Tahoma" pitchFamily="34" charset="0"/>
                          <a:ea typeface="Tahoma" pitchFamily="34" charset="0"/>
                          <a:cs typeface="Tahoma" pitchFamily="34" charset="0"/>
                        </a:rPr>
                        <a:t>DPZ ze zahraničních transferů</a:t>
                      </a:r>
                      <a:endParaRPr lang="cs-CZ" sz="1600" dirty="0">
                        <a:latin typeface="Tahoma" pitchFamily="34" charset="0"/>
                        <a:ea typeface="Tahoma" pitchFamily="34" charset="0"/>
                        <a:cs typeface="Tahoma" pitchFamily="34" charset="0"/>
                      </a:endParaRPr>
                    </a:p>
                  </a:txBody>
                  <a:tcPr/>
                </a:tc>
                <a:tc vMerge="1">
                  <a:txBody>
                    <a:bodyPr/>
                    <a:lstStyle/>
                    <a:p>
                      <a:endParaRPr lang="cs-CZ" sz="1600"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33102445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1560" y="548680"/>
            <a:ext cx="7848872" cy="936104"/>
          </a:xfrm>
        </p:spPr>
        <p:txBody>
          <a:bodyPr>
            <a:normAutofit/>
          </a:bodyPr>
          <a:lstStyle/>
          <a:p>
            <a:r>
              <a:rPr lang="cs-CZ" sz="3600" dirty="0" smtClean="0"/>
              <a:t>Závazky</a:t>
            </a:r>
            <a:endParaRPr lang="cs-CZ" sz="3600" dirty="0"/>
          </a:p>
        </p:txBody>
      </p:sp>
      <p:graphicFrame>
        <p:nvGraphicFramePr>
          <p:cNvPr id="5" name="Zástupný symbol pro obsah 4"/>
          <p:cNvGraphicFramePr>
            <a:graphicFrameLocks noGrp="1"/>
          </p:cNvGraphicFramePr>
          <p:nvPr>
            <p:ph idx="1"/>
          </p:nvPr>
        </p:nvGraphicFramePr>
        <p:xfrm>
          <a:off x="684213" y="1700213"/>
          <a:ext cx="7543800" cy="1925320"/>
        </p:xfrm>
        <a:graphic>
          <a:graphicData uri="http://schemas.openxmlformats.org/drawingml/2006/table">
            <a:tbl>
              <a:tblPr firstRow="1" bandRow="1">
                <a:tableStyleId>{5C22544A-7EE6-4342-B048-85BDC9FD1C3A}</a:tableStyleId>
              </a:tblPr>
              <a:tblGrid>
                <a:gridCol w="2514600"/>
                <a:gridCol w="869131"/>
                <a:gridCol w="4160069"/>
              </a:tblGrid>
              <a:tr h="370840">
                <a:tc>
                  <a:txBody>
                    <a:bodyPr/>
                    <a:lstStyle/>
                    <a:p>
                      <a:r>
                        <a:rPr lang="cs-CZ" dirty="0" smtClean="0">
                          <a:latin typeface="Tahoma" pitchFamily="34" charset="0"/>
                          <a:ea typeface="Tahoma" pitchFamily="34" charset="0"/>
                          <a:cs typeface="Tahoma" pitchFamily="34" charset="0"/>
                        </a:rPr>
                        <a:t>Příjemce</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Kraj, obec, DSO, RRRS, PO</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349</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Závazky k vybraným místním vládním institucím</a:t>
                      </a:r>
                      <a:endParaRPr lang="cs-CZ" dirty="0">
                        <a:latin typeface="Tahoma" pitchFamily="34" charset="0"/>
                        <a:ea typeface="Tahoma" pitchFamily="34" charset="0"/>
                        <a:cs typeface="Tahoma" pitchFamily="34" charset="0"/>
                      </a:endParaRPr>
                    </a:p>
                  </a:txBody>
                  <a:tcPr/>
                </a:tc>
              </a:tr>
              <a:tr h="741680">
                <a:tc>
                  <a:txBody>
                    <a:bodyPr/>
                    <a:lstStyle/>
                    <a:p>
                      <a:r>
                        <a:rPr lang="cs-CZ" dirty="0" smtClean="0">
                          <a:latin typeface="Tahoma" pitchFamily="34" charset="0"/>
                          <a:ea typeface="Tahoma" pitchFamily="34" charset="0"/>
                          <a:cs typeface="Tahoma" pitchFamily="34" charset="0"/>
                        </a:rPr>
                        <a:t>Ostatní subjekty (např.</a:t>
                      </a:r>
                      <a:r>
                        <a:rPr lang="cs-CZ" baseline="0" dirty="0" smtClean="0">
                          <a:latin typeface="Tahoma" pitchFamily="34" charset="0"/>
                          <a:ea typeface="Tahoma" pitchFamily="34" charset="0"/>
                          <a:cs typeface="Tahoma" pitchFamily="34" charset="0"/>
                        </a:rPr>
                        <a:t> Fyzické a právnické osoby, nadace, MAS,..)</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345</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Závazky</a:t>
                      </a:r>
                      <a:r>
                        <a:rPr lang="cs-CZ" baseline="0" dirty="0" smtClean="0">
                          <a:latin typeface="Tahoma" pitchFamily="34" charset="0"/>
                          <a:ea typeface="Tahoma" pitchFamily="34" charset="0"/>
                          <a:cs typeface="Tahoma" pitchFamily="34" charset="0"/>
                        </a:rPr>
                        <a:t> k osobám mimo vybrané vládní instituce</a:t>
                      </a:r>
                      <a:endParaRPr lang="cs-CZ" dirty="0" smtClean="0">
                        <a:latin typeface="Tahoma" pitchFamily="34" charset="0"/>
                        <a:ea typeface="Tahoma" pitchFamily="34" charset="0"/>
                        <a:cs typeface="Tahoma" pitchFamily="34" charset="0"/>
                      </a:endParaRPr>
                    </a:p>
                  </a:txBody>
                  <a:tcPr/>
                </a:tc>
              </a:tr>
            </a:tbl>
          </a:graphicData>
        </a:graphic>
      </p:graphicFrame>
      <p:sp>
        <p:nvSpPr>
          <p:cNvPr id="6" name="Nadpis 3"/>
          <p:cNvSpPr txBox="1">
            <a:spLocks/>
          </p:cNvSpPr>
          <p:nvPr/>
        </p:nvSpPr>
        <p:spPr>
          <a:xfrm>
            <a:off x="611560" y="3933056"/>
            <a:ext cx="7848872" cy="936104"/>
          </a:xfrm>
          <a:prstGeom prst="rect">
            <a:avLst/>
          </a:prstGeom>
        </p:spPr>
        <p:txBody>
          <a:bodyPr vert="horz" lIns="91440" tIns="45720" rIns="91440" bIns="45720"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(Případně 347</a:t>
            </a:r>
            <a:r>
              <a:rPr lang="cs-CZ" sz="2400" dirty="0">
                <a:solidFill>
                  <a:schemeClr val="tx1">
                    <a:lumMod val="85000"/>
                    <a:lumOff val="15000"/>
                  </a:schemeClr>
                </a:solidFill>
                <a:latin typeface="Tahoma" pitchFamily="34" charset="0"/>
                <a:ea typeface="Tahoma" pitchFamily="34" charset="0"/>
                <a:cs typeface="Tahoma" pitchFamily="34" charset="0"/>
              </a:rPr>
              <a:t> </a:t>
            </a:r>
            <a:r>
              <a:rPr kumimoji="0" lang="cs-CZ" sz="2400" b="0" i="0" u="none" strike="noStrike" kern="1200" cap="none" spc="0" normalizeH="0" baseline="0" noProof="0" dirty="0" smtClean="0">
                <a:ln>
                  <a:noFill/>
                </a:ln>
                <a:solidFill>
                  <a:schemeClr val="tx1">
                    <a:lumMod val="85000"/>
                    <a:lumOff val="15000"/>
                  </a:schemeClr>
                </a:solidFill>
                <a:effectLst/>
                <a:uLnTx/>
                <a:uFillTx/>
                <a:latin typeface="Tahoma" pitchFamily="34" charset="0"/>
                <a:ea typeface="Tahoma" pitchFamily="34" charset="0"/>
                <a:cs typeface="Tahoma" pitchFamily="34" charset="0"/>
              </a:rPr>
              <a:t>– obcí se prakticky netýká)</a:t>
            </a:r>
            <a:endParaRPr kumimoji="0" lang="cs-CZ" sz="2400" b="0" i="0" u="none" strike="noStrike" kern="1200" cap="none" spc="0" normalizeH="0" baseline="0" noProof="0" dirty="0">
              <a:ln>
                <a:noFill/>
              </a:ln>
              <a:solidFill>
                <a:schemeClr val="tx1">
                  <a:lumMod val="85000"/>
                  <a:lumOff val="15000"/>
                </a:schemeClr>
              </a:solidFill>
              <a:effectLst/>
              <a:uLnTx/>
              <a:uFillTx/>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0196002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39552" y="404664"/>
            <a:ext cx="7920880" cy="1080120"/>
          </a:xfrm>
        </p:spPr>
        <p:txBody>
          <a:bodyPr>
            <a:normAutofit/>
          </a:bodyPr>
          <a:lstStyle/>
          <a:p>
            <a:r>
              <a:rPr lang="cs-CZ" sz="3600" dirty="0" smtClean="0"/>
              <a:t>Zálohy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2792320352"/>
              </p:ext>
            </p:extLst>
          </p:nvPr>
        </p:nvGraphicFramePr>
        <p:xfrm>
          <a:off x="539552" y="1700808"/>
          <a:ext cx="7760469" cy="2468880"/>
        </p:xfrm>
        <a:graphic>
          <a:graphicData uri="http://schemas.openxmlformats.org/drawingml/2006/table">
            <a:tbl>
              <a:tblPr firstRow="1" bandRow="1">
                <a:tableStyleId>{5C22544A-7EE6-4342-B048-85BDC9FD1C3A}</a:tableStyleId>
              </a:tblPr>
              <a:tblGrid>
                <a:gridCol w="1296144"/>
                <a:gridCol w="720080"/>
                <a:gridCol w="2016224"/>
                <a:gridCol w="3728021"/>
              </a:tblGrid>
              <a:tr h="370840">
                <a:tc>
                  <a:txBody>
                    <a:bodyPr/>
                    <a:lstStyle/>
                    <a:p>
                      <a:r>
                        <a:rPr lang="cs-CZ" dirty="0" smtClean="0">
                          <a:latin typeface="Tahoma" pitchFamily="34" charset="0"/>
                          <a:ea typeface="Tahoma" pitchFamily="34" charset="0"/>
                          <a:cs typeface="Tahoma" pitchFamily="34" charset="0"/>
                        </a:rPr>
                        <a:t>Typ zálohy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Podmínky použití</a:t>
                      </a:r>
                      <a:endParaRPr lang="cs-CZ" dirty="0">
                        <a:latin typeface="Tahoma" pitchFamily="34" charset="0"/>
                        <a:ea typeface="Tahoma" pitchFamily="34" charset="0"/>
                        <a:cs typeface="Tahoma" pitchFamily="34" charset="0"/>
                      </a:endParaRPr>
                    </a:p>
                  </a:txBody>
                  <a:tcPr/>
                </a:tc>
              </a:tr>
              <a:tr h="370840">
                <a:tc rowSpan="2">
                  <a:txBody>
                    <a:bodyPr/>
                    <a:lstStyle/>
                    <a:p>
                      <a:r>
                        <a:rPr lang="cs-CZ" dirty="0" smtClean="0">
                          <a:latin typeface="Tahoma" pitchFamily="34" charset="0"/>
                          <a:ea typeface="Tahoma" pitchFamily="34" charset="0"/>
                          <a:cs typeface="Tahoma" pitchFamily="34" charset="0"/>
                        </a:rPr>
                        <a:t>Poskytnutá</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373</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Krátkodobé poskytnuté zálohy na transfery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kratší než 12 po sobě jdoucích kalendářních měsíců</a:t>
                      </a:r>
                      <a:endParaRPr lang="cs-CZ" dirty="0">
                        <a:latin typeface="Tahoma" pitchFamily="34" charset="0"/>
                        <a:ea typeface="Tahoma" pitchFamily="34" charset="0"/>
                        <a:cs typeface="Tahoma" pitchFamily="34" charset="0"/>
                      </a:endParaRPr>
                    </a:p>
                  </a:txBody>
                  <a:tcPr/>
                </a:tc>
              </a:tr>
              <a:tr h="370840">
                <a:tc vMerge="1">
                  <a:txBody>
                    <a:bodyPr/>
                    <a:lstStyle/>
                    <a:p>
                      <a:endParaRPr lang="cs-CZ" dirty="0"/>
                    </a:p>
                  </a:txBody>
                  <a:tcPr/>
                </a:tc>
                <a:tc>
                  <a:txBody>
                    <a:bodyPr/>
                    <a:lstStyle/>
                    <a:p>
                      <a:r>
                        <a:rPr lang="cs-CZ" dirty="0" smtClean="0">
                          <a:latin typeface="Tahoma" pitchFamily="34" charset="0"/>
                          <a:ea typeface="Tahoma" pitchFamily="34" charset="0"/>
                          <a:cs typeface="Tahoma" pitchFamily="34" charset="0"/>
                        </a:rPr>
                        <a:t>471</a:t>
                      </a:r>
                      <a:endParaRPr lang="cs-CZ"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Dlouhodobé poskytnuté zálohy na transfery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ahoma" pitchFamily="34" charset="0"/>
                          <a:ea typeface="Tahoma" pitchFamily="34" charset="0"/>
                          <a:cs typeface="Tahoma" pitchFamily="34" charset="0"/>
                        </a:rPr>
                        <a:t>Záloha bude vypořádána</a:t>
                      </a:r>
                      <a:r>
                        <a:rPr lang="cs-CZ" baseline="0" dirty="0" smtClean="0">
                          <a:latin typeface="Tahoma" pitchFamily="34" charset="0"/>
                          <a:ea typeface="Tahoma" pitchFamily="34" charset="0"/>
                          <a:cs typeface="Tahoma" pitchFamily="34" charset="0"/>
                        </a:rPr>
                        <a:t> za období delší než 12 po sobě jdoucích kalendářních měsíců</a:t>
                      </a:r>
                      <a:endParaRPr lang="cs-CZ" dirty="0" smtClean="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11560" y="404664"/>
            <a:ext cx="7848872" cy="1080120"/>
          </a:xfrm>
        </p:spPr>
        <p:txBody>
          <a:bodyPr>
            <a:normAutofit/>
          </a:bodyPr>
          <a:lstStyle/>
          <a:p>
            <a:r>
              <a:rPr lang="cs-CZ" altLang="cs-CZ" sz="3200" dirty="0" smtClean="0">
                <a:latin typeface="Impact" pitchFamily="34" charset="0"/>
                <a:ea typeface="Arial Unicode MS" pitchFamily="34" charset="-128"/>
                <a:cs typeface="Arial Unicode MS" pitchFamily="34" charset="-128"/>
              </a:rPr>
              <a:t>Rozvahové a výsledkové účty</a:t>
            </a:r>
            <a:endParaRPr lang="cs-CZ" sz="3200" dirty="0">
              <a:latin typeface="Impact" pitchFamily="34" charset="0"/>
            </a:endParaRPr>
          </a:p>
        </p:txBody>
      </p:sp>
      <p:graphicFrame>
        <p:nvGraphicFramePr>
          <p:cNvPr id="5" name="Zástupný symbol pro obsah 4"/>
          <p:cNvGraphicFramePr>
            <a:graphicFrameLocks noGrp="1"/>
          </p:cNvGraphicFramePr>
          <p:nvPr>
            <p:ph idx="1"/>
          </p:nvPr>
        </p:nvGraphicFramePr>
        <p:xfrm>
          <a:off x="684213" y="1700213"/>
          <a:ext cx="7543801" cy="2199640"/>
        </p:xfrm>
        <a:graphic>
          <a:graphicData uri="http://schemas.openxmlformats.org/drawingml/2006/table">
            <a:tbl>
              <a:tblPr firstRow="1" bandRow="1">
                <a:tableStyleId>{5C22544A-7EE6-4342-B048-85BDC9FD1C3A}</a:tableStyleId>
              </a:tblPr>
              <a:tblGrid>
                <a:gridCol w="1799555"/>
                <a:gridCol w="648072"/>
                <a:gridCol w="2448272"/>
                <a:gridCol w="2647902"/>
              </a:tblGrid>
              <a:tr h="370840">
                <a:tc>
                  <a:txBody>
                    <a:bodyPr/>
                    <a:lstStyle/>
                    <a:p>
                      <a:r>
                        <a:rPr lang="cs-CZ" dirty="0" smtClean="0">
                          <a:latin typeface="Tahoma" pitchFamily="34" charset="0"/>
                          <a:ea typeface="Tahoma" pitchFamily="34" charset="0"/>
                          <a:cs typeface="Tahoma" pitchFamily="34" charset="0"/>
                        </a:rPr>
                        <a:t>Typ</a:t>
                      </a:r>
                      <a:r>
                        <a:rPr lang="cs-CZ" baseline="0" dirty="0" smtClean="0">
                          <a:latin typeface="Tahoma" pitchFamily="34" charset="0"/>
                          <a:ea typeface="Tahoma" pitchFamily="34" charset="0"/>
                          <a:cs typeface="Tahoma" pitchFamily="34" charset="0"/>
                        </a:rPr>
                        <a:t> transferu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Poznámka</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401</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Jmění účetní jednotky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Pouze u transferu vlastní zřízené</a:t>
                      </a:r>
                      <a:r>
                        <a:rPr lang="cs-CZ" baseline="0" dirty="0" smtClean="0">
                          <a:latin typeface="Tahoma" pitchFamily="34" charset="0"/>
                          <a:ea typeface="Tahoma" pitchFamily="34" charset="0"/>
                          <a:cs typeface="Tahoma" pitchFamily="34" charset="0"/>
                        </a:rPr>
                        <a:t> příspěvkové organizaci</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Neinvestiční i investiční</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572</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Náklady vybraných místních vládních institucí na transfery</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U ostatních</a:t>
                      </a:r>
                      <a:r>
                        <a:rPr lang="cs-CZ" baseline="0" dirty="0" smtClean="0">
                          <a:latin typeface="Tahoma" pitchFamily="34" charset="0"/>
                          <a:ea typeface="Tahoma" pitchFamily="34" charset="0"/>
                          <a:cs typeface="Tahoma" pitchFamily="34" charset="0"/>
                        </a:rPr>
                        <a:t> subjektů</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201960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a:xfrm>
            <a:off x="0" y="0"/>
            <a:ext cx="9144000" cy="1143000"/>
          </a:xfrm>
          <a:noFill/>
          <a:ln/>
        </p:spPr>
        <p:txBody>
          <a:bodyPr/>
          <a:lstStyle/>
          <a:p>
            <a:endParaRPr lang="cs-CZ" altLang="cs-CZ" sz="3600" dirty="0">
              <a:latin typeface="Tahoma" pitchFamily="34" charset="0"/>
              <a:cs typeface="Arial" charset="0"/>
            </a:endParaRPr>
          </a:p>
        </p:txBody>
      </p:sp>
      <p:sp>
        <p:nvSpPr>
          <p:cNvPr id="47107" name="Rectangle 3"/>
          <p:cNvSpPr>
            <a:spLocks noGrp="1"/>
          </p:cNvSpPr>
          <p:nvPr>
            <p:ph sz="quarter" idx="4294967295"/>
          </p:nvPr>
        </p:nvSpPr>
        <p:spPr>
          <a:xfrm>
            <a:off x="457200" y="1600200"/>
            <a:ext cx="8229600" cy="449580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dirty="0">
                <a:latin typeface="Tahoma" pitchFamily="34" charset="0"/>
                <a:ea typeface="Arial Unicode MS" pitchFamily="34" charset="-128"/>
                <a:cs typeface="Arial Unicode MS" pitchFamily="34" charset="-128"/>
              </a:rPr>
              <a:t>peněžní fondy mohou být účelové</a:t>
            </a:r>
          </a:p>
          <a:p>
            <a:pPr lvl="1" algn="just">
              <a:buFontTx/>
              <a:buChar char="•"/>
            </a:pPr>
            <a:r>
              <a:rPr lang="cs-CZ" altLang="cs-CZ" dirty="0">
                <a:latin typeface="Tahoma" pitchFamily="34" charset="0"/>
                <a:ea typeface="Arial Unicode MS" pitchFamily="34" charset="-128"/>
                <a:cs typeface="Arial Unicode MS" pitchFamily="34" charset="-128"/>
              </a:rPr>
              <a:t>př. sociální fond obce</a:t>
            </a:r>
          </a:p>
          <a:p>
            <a:pPr lvl="1" algn="just">
              <a:buFontTx/>
              <a:buChar char="•"/>
            </a:pPr>
            <a:r>
              <a:rPr lang="cs-CZ" altLang="cs-CZ" dirty="0">
                <a:latin typeface="Tahoma" pitchFamily="34" charset="0"/>
                <a:ea typeface="Arial Unicode MS" pitchFamily="34" charset="-128"/>
                <a:cs typeface="Arial Unicode MS" pitchFamily="34" charset="-128"/>
              </a:rPr>
              <a:t>př. fond bytové výstavby</a:t>
            </a:r>
          </a:p>
          <a:p>
            <a:pPr lvl="1" algn="just">
              <a:buFontTx/>
              <a:buChar char="•"/>
            </a:pPr>
            <a:endParaRPr lang="cs-CZ" altLang="cs-CZ" dirty="0">
              <a:latin typeface="Tahoma" pitchFamily="34" charset="0"/>
              <a:ea typeface="Arial Unicode MS" pitchFamily="34" charset="-128"/>
              <a:cs typeface="Arial Unicode MS" pitchFamily="34" charset="-128"/>
            </a:endParaRPr>
          </a:p>
          <a:p>
            <a:pPr algn="just"/>
            <a:r>
              <a:rPr lang="cs-CZ" altLang="cs-CZ" sz="2800" dirty="0">
                <a:latin typeface="Tahoma" pitchFamily="34" charset="0"/>
                <a:ea typeface="Arial Unicode MS" pitchFamily="34" charset="-128"/>
                <a:cs typeface="Arial Unicode MS" pitchFamily="34" charset="-128"/>
              </a:rPr>
              <a:t>peněžní fondy mohou být bez účelového určení</a:t>
            </a:r>
          </a:p>
          <a:p>
            <a:pPr lvl="1" algn="just">
              <a:buFontTx/>
              <a:buChar char="•"/>
            </a:pPr>
            <a:r>
              <a:rPr lang="cs-CZ" altLang="cs-CZ" dirty="0">
                <a:latin typeface="Tahoma" pitchFamily="34" charset="0"/>
                <a:ea typeface="Arial Unicode MS" pitchFamily="34" charset="-128"/>
                <a:cs typeface="Arial Unicode MS" pitchFamily="34" charset="-128"/>
              </a:rPr>
              <a:t>př. fond rezerv a rozvoje</a:t>
            </a:r>
          </a:p>
          <a:p>
            <a:pPr lvl="1" algn="just">
              <a:buFontTx/>
              <a:buChar char="•"/>
            </a:pPr>
            <a:endParaRPr lang="cs-CZ" altLang="cs-CZ" dirty="0">
              <a:latin typeface="Tahoma" pitchFamily="34" charset="0"/>
              <a:ea typeface="Arial Unicode MS" pitchFamily="34" charset="-128"/>
              <a:cs typeface="Arial Unicode MS" pitchFamily="34" charset="-128"/>
            </a:endParaRPr>
          </a:p>
          <a:p>
            <a:pPr lvl="1" algn="just">
              <a:buFontTx/>
              <a:buChar char="•"/>
            </a:pPr>
            <a:endParaRPr lang="cs-CZ" altLang="cs-CZ"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31883947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6860232" cy="870992"/>
          </a:xfrm>
        </p:spPr>
        <p:txBody>
          <a:bodyPr>
            <a:normAutofit/>
          </a:bodyPr>
          <a:lstStyle/>
          <a:p>
            <a:r>
              <a:rPr lang="cs-CZ" sz="3600" dirty="0" smtClean="0"/>
              <a:t>Rozvahové účty - dohady</a:t>
            </a:r>
            <a:endParaRPr lang="cs-CZ" sz="3600" dirty="0"/>
          </a:p>
        </p:txBody>
      </p:sp>
      <p:graphicFrame>
        <p:nvGraphicFramePr>
          <p:cNvPr id="4" name="Zástupný symbol pro obsah 3"/>
          <p:cNvGraphicFramePr>
            <a:graphicFrameLocks noGrp="1"/>
          </p:cNvGraphicFramePr>
          <p:nvPr>
            <p:ph idx="1"/>
          </p:nvPr>
        </p:nvGraphicFramePr>
        <p:xfrm>
          <a:off x="684213" y="1628775"/>
          <a:ext cx="7543801" cy="2059049"/>
        </p:xfrm>
        <a:graphic>
          <a:graphicData uri="http://schemas.openxmlformats.org/drawingml/2006/table">
            <a:tbl>
              <a:tblPr firstRow="1" bandRow="1">
                <a:tableStyleId>{5C22544A-7EE6-4342-B048-85BDC9FD1C3A}</a:tableStyleId>
              </a:tblPr>
              <a:tblGrid>
                <a:gridCol w="5543971"/>
                <a:gridCol w="1999830"/>
              </a:tblGrid>
              <a:tr h="1100925">
                <a:tc>
                  <a:txBody>
                    <a:bodyPr/>
                    <a:lstStyle/>
                    <a:p>
                      <a:r>
                        <a:rPr lang="cs-CZ" dirty="0" smtClean="0">
                          <a:latin typeface="Tahoma" pitchFamily="34" charset="0"/>
                          <a:ea typeface="Tahoma" pitchFamily="34" charset="0"/>
                          <a:cs typeface="Tahoma" pitchFamily="34" charset="0"/>
                        </a:rPr>
                        <a:t>Případy, kdy musí mít účetní jednotka</a:t>
                      </a:r>
                      <a:r>
                        <a:rPr lang="cs-CZ" baseline="0" dirty="0" smtClean="0">
                          <a:latin typeface="Tahoma" pitchFamily="34" charset="0"/>
                          <a:ea typeface="Tahoma" pitchFamily="34" charset="0"/>
                          <a:cs typeface="Tahoma" pitchFamily="34" charset="0"/>
                        </a:rPr>
                        <a:t> jistotu, že transfer skutečně obdrží (musí mít rozhodnutí od poskytovatele nebo podepsanou smlouvu o přijetí transferu)</a:t>
                      </a:r>
                      <a:endParaRPr lang="cs-CZ" dirty="0">
                        <a:latin typeface="Tahoma" pitchFamily="34" charset="0"/>
                        <a:ea typeface="Tahoma" pitchFamily="34" charset="0"/>
                        <a:cs typeface="Tahoma" pitchFamily="34" charset="0"/>
                      </a:endParaRPr>
                    </a:p>
                  </a:txBody>
                  <a:tcPr/>
                </a:tc>
                <a:tc>
                  <a:txBody>
                    <a:bodyPr/>
                    <a:lstStyle/>
                    <a:p>
                      <a:endParaRPr lang="cs-CZ" dirty="0" smtClean="0">
                        <a:latin typeface="Tahoma" pitchFamily="34" charset="0"/>
                        <a:ea typeface="Tahoma" pitchFamily="34" charset="0"/>
                        <a:cs typeface="Tahoma" pitchFamily="34" charset="0"/>
                      </a:endParaRPr>
                    </a:p>
                    <a:p>
                      <a:endParaRPr lang="cs-CZ" dirty="0" smtClean="0">
                        <a:latin typeface="Tahoma" pitchFamily="34" charset="0"/>
                        <a:ea typeface="Tahoma" pitchFamily="34" charset="0"/>
                        <a:cs typeface="Tahoma" pitchFamily="34" charset="0"/>
                      </a:endParaRPr>
                    </a:p>
                    <a:p>
                      <a:r>
                        <a:rPr lang="cs-CZ" dirty="0" smtClean="0">
                          <a:latin typeface="Tahoma" pitchFamily="34" charset="0"/>
                          <a:ea typeface="Tahoma" pitchFamily="34" charset="0"/>
                          <a:cs typeface="Tahoma" pitchFamily="34" charset="0"/>
                        </a:rPr>
                        <a:t>Tvorba dohadů</a:t>
                      </a:r>
                      <a:endParaRPr lang="cs-CZ" dirty="0">
                        <a:latin typeface="Tahoma" pitchFamily="34" charset="0"/>
                        <a:ea typeface="Tahoma" pitchFamily="34" charset="0"/>
                        <a:cs typeface="Tahoma" pitchFamily="34" charset="0"/>
                      </a:endParaRPr>
                    </a:p>
                  </a:txBody>
                  <a:tcPr/>
                </a:tc>
              </a:tr>
              <a:tr h="338746">
                <a:tc>
                  <a:txBody>
                    <a:bodyPr/>
                    <a:lstStyle/>
                    <a:p>
                      <a:r>
                        <a:rPr lang="cs-CZ" dirty="0" smtClean="0">
                          <a:latin typeface="Tahoma" pitchFamily="34" charset="0"/>
                          <a:ea typeface="Tahoma" pitchFamily="34" charset="0"/>
                          <a:cs typeface="Tahoma" pitchFamily="34" charset="0"/>
                        </a:rPr>
                        <a:t>Transfer</a:t>
                      </a:r>
                      <a:r>
                        <a:rPr lang="cs-CZ" baseline="0" dirty="0" smtClean="0">
                          <a:latin typeface="Tahoma" pitchFamily="34" charset="0"/>
                          <a:ea typeface="Tahoma" pitchFamily="34" charset="0"/>
                          <a:cs typeface="Tahoma" pitchFamily="34" charset="0"/>
                        </a:rPr>
                        <a:t> je poskytnut na více účetních obdobích</a:t>
                      </a:r>
                      <a:endParaRPr lang="cs-CZ" dirty="0">
                        <a:latin typeface="Tahoma" pitchFamily="34" charset="0"/>
                        <a:ea typeface="Tahoma" pitchFamily="34" charset="0"/>
                        <a:cs typeface="Tahoma" pitchFamily="34" charset="0"/>
                      </a:endParaRPr>
                    </a:p>
                  </a:txBody>
                  <a:tcPr/>
                </a:tc>
                <a:tc>
                  <a:txBody>
                    <a:bodyPr/>
                    <a:lstStyle/>
                    <a:p>
                      <a:pPr algn="ctr"/>
                      <a:r>
                        <a:rPr lang="cs-CZ" dirty="0" smtClean="0">
                          <a:latin typeface="Tahoma" pitchFamily="34" charset="0"/>
                          <a:ea typeface="Tahoma" pitchFamily="34" charset="0"/>
                          <a:cs typeface="Tahoma" pitchFamily="34" charset="0"/>
                        </a:rPr>
                        <a:t>ANO</a:t>
                      </a:r>
                      <a:endParaRPr lang="cs-CZ" dirty="0">
                        <a:latin typeface="Tahoma" pitchFamily="34" charset="0"/>
                        <a:ea typeface="Tahoma" pitchFamily="34" charset="0"/>
                        <a:cs typeface="Tahoma" pitchFamily="34" charset="0"/>
                      </a:endParaRPr>
                    </a:p>
                  </a:txBody>
                  <a:tcPr/>
                </a:tc>
              </a:tr>
              <a:tr h="5045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mtClean="0">
                          <a:latin typeface="Tahoma" pitchFamily="34" charset="0"/>
                          <a:ea typeface="Tahoma" pitchFamily="34" charset="0"/>
                          <a:cs typeface="Tahoma" pitchFamily="34" charset="0"/>
                        </a:rPr>
                        <a:t>Transfer</a:t>
                      </a:r>
                      <a:r>
                        <a:rPr lang="cs-CZ" baseline="0" smtClean="0">
                          <a:latin typeface="Tahoma" pitchFamily="34" charset="0"/>
                          <a:ea typeface="Tahoma" pitchFamily="34" charset="0"/>
                          <a:cs typeface="Tahoma" pitchFamily="34" charset="0"/>
                        </a:rPr>
                        <a:t> je poskytnut pouze na dané účetní období</a:t>
                      </a:r>
                      <a:endParaRPr lang="cs-CZ" dirty="0">
                        <a:latin typeface="Tahoma" pitchFamily="34" charset="0"/>
                        <a:ea typeface="Tahoma" pitchFamily="34" charset="0"/>
                        <a:cs typeface="Tahoma" pitchFamily="34" charset="0"/>
                      </a:endParaRPr>
                    </a:p>
                  </a:txBody>
                  <a:tcPr/>
                </a:tc>
                <a:tc>
                  <a:txBody>
                    <a:bodyPr/>
                    <a:lstStyle/>
                    <a:p>
                      <a:pPr algn="ctr"/>
                      <a:r>
                        <a:rPr lang="cs-CZ" dirty="0" smtClean="0">
                          <a:latin typeface="Tahoma" pitchFamily="34" charset="0"/>
                          <a:ea typeface="Tahoma" pitchFamily="34" charset="0"/>
                          <a:cs typeface="Tahoma" pitchFamily="34" charset="0"/>
                        </a:rPr>
                        <a:t>NE</a:t>
                      </a:r>
                      <a:endParaRPr lang="cs-CZ" dirty="0">
                        <a:latin typeface="Tahoma" pitchFamily="34" charset="0"/>
                        <a:ea typeface="Tahoma" pitchFamily="34" charset="0"/>
                        <a:cs typeface="Tahoma" pitchFamily="34" charset="0"/>
                      </a:endParaRPr>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6860232" cy="870992"/>
          </a:xfrm>
        </p:spPr>
        <p:txBody>
          <a:bodyPr>
            <a:normAutofit/>
          </a:bodyPr>
          <a:lstStyle/>
          <a:p>
            <a:r>
              <a:rPr lang="cs-CZ" sz="3600" dirty="0" smtClean="0"/>
              <a:t>Průtokové transfery</a:t>
            </a:r>
            <a:endParaRPr lang="cs-CZ" sz="36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xmlns="" val="303882186"/>
              </p:ext>
            </p:extLst>
          </p:nvPr>
        </p:nvGraphicFramePr>
        <p:xfrm>
          <a:off x="684212" y="1673489"/>
          <a:ext cx="5687987" cy="1107440"/>
        </p:xfrm>
        <a:graphic>
          <a:graphicData uri="http://schemas.openxmlformats.org/drawingml/2006/table">
            <a:tbl>
              <a:tblPr firstRow="1" bandRow="1">
                <a:tableStyleId>{5C22544A-7EE6-4342-B048-85BDC9FD1C3A}</a:tableStyleId>
              </a:tblPr>
              <a:tblGrid>
                <a:gridCol w="982981"/>
                <a:gridCol w="4705006"/>
              </a:tblGrid>
              <a:tr h="370840">
                <a:tc>
                  <a:txBody>
                    <a:bodyPr/>
                    <a:lstStyle/>
                    <a:p>
                      <a:r>
                        <a:rPr lang="cs-CZ" dirty="0" smtClean="0">
                          <a:latin typeface="Tahoma" pitchFamily="34" charset="0"/>
                          <a:ea typeface="Tahoma" pitchFamily="34" charset="0"/>
                          <a:cs typeface="Tahoma" pitchFamily="34" charset="0"/>
                        </a:rPr>
                        <a:t>SÚ</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Název účtu</a:t>
                      </a:r>
                      <a:endParaRPr lang="cs-CZ" dirty="0">
                        <a:latin typeface="Tahoma" pitchFamily="34" charset="0"/>
                        <a:ea typeface="Tahoma" pitchFamily="34" charset="0"/>
                        <a:cs typeface="Tahoma" pitchFamily="34" charset="0"/>
                      </a:endParaRPr>
                    </a:p>
                  </a:txBody>
                  <a:tcPr/>
                </a:tc>
              </a:tr>
              <a:tr h="370840">
                <a:tc>
                  <a:txBody>
                    <a:bodyPr/>
                    <a:lstStyle/>
                    <a:p>
                      <a:r>
                        <a:rPr lang="cs-CZ" dirty="0" smtClean="0">
                          <a:latin typeface="Tahoma" pitchFamily="34" charset="0"/>
                          <a:ea typeface="Tahoma" pitchFamily="34" charset="0"/>
                          <a:cs typeface="Tahoma" pitchFamily="34" charset="0"/>
                        </a:rPr>
                        <a:t>375</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Krátkodobé zprostředkování transferů</a:t>
                      </a:r>
                      <a:endParaRPr lang="cs-CZ" dirty="0">
                        <a:latin typeface="Tahoma" pitchFamily="34" charset="0"/>
                        <a:ea typeface="Tahoma" pitchFamily="34" charset="0"/>
                        <a:cs typeface="Tahoma" pitchFamily="34" charset="0"/>
                      </a:endParaRPr>
                    </a:p>
                  </a:txBody>
                  <a:tcPr/>
                </a:tc>
              </a:tr>
              <a:tr h="339035">
                <a:tc>
                  <a:txBody>
                    <a:bodyPr/>
                    <a:lstStyle/>
                    <a:p>
                      <a:r>
                        <a:rPr lang="cs-CZ" dirty="0" smtClean="0">
                          <a:latin typeface="Tahoma" pitchFamily="34" charset="0"/>
                          <a:ea typeface="Tahoma" pitchFamily="34" charset="0"/>
                          <a:cs typeface="Tahoma" pitchFamily="34" charset="0"/>
                        </a:rPr>
                        <a:t>475</a:t>
                      </a:r>
                      <a:endParaRPr lang="cs-CZ" dirty="0">
                        <a:latin typeface="Tahoma" pitchFamily="34" charset="0"/>
                        <a:ea typeface="Tahoma" pitchFamily="34" charset="0"/>
                        <a:cs typeface="Tahoma" pitchFamily="34" charset="0"/>
                      </a:endParaRPr>
                    </a:p>
                  </a:txBody>
                  <a:tcPr/>
                </a:tc>
                <a:tc>
                  <a:txBody>
                    <a:bodyPr/>
                    <a:lstStyle/>
                    <a:p>
                      <a:r>
                        <a:rPr lang="cs-CZ" dirty="0" smtClean="0">
                          <a:latin typeface="Tahoma" pitchFamily="34" charset="0"/>
                          <a:ea typeface="Tahoma" pitchFamily="34" charset="0"/>
                          <a:cs typeface="Tahoma" pitchFamily="34" charset="0"/>
                        </a:rPr>
                        <a:t>Dlouhodobé zprostředkování transferů</a:t>
                      </a:r>
                      <a:endParaRPr lang="cs-CZ" dirty="0">
                        <a:latin typeface="Tahoma" pitchFamily="34" charset="0"/>
                        <a:ea typeface="Tahoma" pitchFamily="34" charset="0"/>
                        <a:cs typeface="Tahoma" pitchFamily="34" charset="0"/>
                      </a:endParaRPr>
                    </a:p>
                  </a:txBody>
                  <a:tcPr/>
                </a:tc>
              </a:tr>
            </a:tbl>
          </a:graphicData>
        </a:graphic>
      </p:graphicFrame>
    </p:spTree>
    <p:extLst>
      <p:ext uri="{BB962C8B-B14F-4D97-AF65-F5344CB8AC3E}">
        <p14:creationId xmlns:p14="http://schemas.microsoft.com/office/powerpoint/2010/main" xmlns="" val="6239984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Nadpis 1"/>
          <p:cNvSpPr>
            <a:spLocks noGrp="1"/>
          </p:cNvSpPr>
          <p:nvPr>
            <p:ph type="title" idx="4294967295"/>
          </p:nvPr>
        </p:nvSpPr>
        <p:spPr>
          <a:xfrm>
            <a:off x="611560" y="476672"/>
            <a:ext cx="7704856" cy="864096"/>
          </a:xfrm>
          <a:noFill/>
          <a:ln/>
        </p:spPr>
        <p:txBody>
          <a:bodyPr vert="horz" lIns="91440" tIns="45720" rIns="91440" bIns="45720" rtlCol="0" anchor="b" anchorCtr="0">
            <a:noAutofit/>
          </a:bodyPr>
          <a:lstStyle/>
          <a:p>
            <a:r>
              <a:rPr lang="cs-CZ" altLang="cs-CZ" sz="2800" dirty="0">
                <a:latin typeface="Impact" pitchFamily="34" charset="0"/>
                <a:cs typeface="Arial" charset="0"/>
              </a:rPr>
              <a:t>Průtokové transfery </a:t>
            </a:r>
            <a:br>
              <a:rPr lang="cs-CZ" altLang="cs-CZ" sz="2800" dirty="0">
                <a:latin typeface="Impact" pitchFamily="34" charset="0"/>
                <a:cs typeface="Arial" charset="0"/>
              </a:rPr>
            </a:br>
            <a:r>
              <a:rPr lang="cs-CZ" altLang="cs-CZ" sz="2800" dirty="0">
                <a:latin typeface="Impact" pitchFamily="34" charset="0"/>
                <a:cs typeface="Arial" charset="0"/>
              </a:rPr>
              <a:t>– vypořádání v běžném účetním období</a:t>
            </a:r>
          </a:p>
        </p:txBody>
      </p:sp>
      <p:graphicFrame>
        <p:nvGraphicFramePr>
          <p:cNvPr id="79908" name="Group 36"/>
          <p:cNvGraphicFramePr>
            <a:graphicFrameLocks noGrp="1"/>
          </p:cNvGraphicFramePr>
          <p:nvPr>
            <p:ph sz="quarter" idx="4294967295"/>
            <p:extLst>
              <p:ext uri="{D42A27DB-BD31-4B8C-83A1-F6EECF244321}">
                <p14:modId xmlns:p14="http://schemas.microsoft.com/office/powerpoint/2010/main" xmlns="" val="3479482485"/>
              </p:ext>
            </p:extLst>
          </p:nvPr>
        </p:nvGraphicFramePr>
        <p:xfrm>
          <a:off x="323850" y="1924050"/>
          <a:ext cx="8640763" cy="3017520"/>
        </p:xfrm>
        <a:graphic>
          <a:graphicData uri="http://schemas.openxmlformats.org/drawingml/2006/table">
            <a:tbl>
              <a:tblPr/>
              <a:tblGrid>
                <a:gridCol w="533400"/>
                <a:gridCol w="6103938"/>
                <a:gridCol w="1066800"/>
                <a:gridCol w="936625"/>
              </a:tblGrid>
              <a:tr h="371475">
                <a:tc gridSpan="2">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Průtokový transfer ze SR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hMerge="1">
                  <a:txBody>
                    <a:bodyPr/>
                    <a:lstStyle/>
                    <a:p>
                      <a:endParaRPr lang="cs-CZ"/>
                    </a:p>
                  </a:txBody>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MD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Přijetí transferu na běžný účet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Převod transferu konečnému příjemci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Inkaso nespotřebované části transferu od příjemce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r h="37147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smtClean="0">
                          <a:ln>
                            <a:noFill/>
                          </a:ln>
                          <a:solidFill>
                            <a:schemeClr val="tx1"/>
                          </a:solidFill>
                          <a:effectLst/>
                          <a:latin typeface="Tahoma" pitchFamily="34" charset="0"/>
                          <a:cs typeface="Arial" charset="0"/>
                        </a:rPr>
                        <a:t>Vrácení nespotřebované části transferu poskytovateli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smtClean="0">
                          <a:ln>
                            <a:noFill/>
                          </a:ln>
                          <a:solidFill>
                            <a:schemeClr val="tx1"/>
                          </a:solidFill>
                          <a:effectLst/>
                          <a:latin typeface="Tahoma" pitchFamily="34" charset="0"/>
                          <a:cs typeface="Arial"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485"/>
                    </a:solidFill>
                  </a:tcPr>
                </a:tc>
              </a:tr>
            </a:tbl>
          </a:graphicData>
        </a:graphic>
      </p:graphicFrame>
    </p:spTree>
    <p:extLst>
      <p:ext uri="{BB962C8B-B14F-4D97-AF65-F5344CB8AC3E}">
        <p14:creationId xmlns:p14="http://schemas.microsoft.com/office/powerpoint/2010/main" xmlns="" val="894094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idx="4294967295"/>
          </p:nvPr>
        </p:nvSpPr>
        <p:spPr>
          <a:xfrm>
            <a:off x="0" y="260648"/>
            <a:ext cx="9144000" cy="90805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Půjčky</a:t>
            </a:r>
          </a:p>
        </p:txBody>
      </p:sp>
      <p:sp>
        <p:nvSpPr>
          <p:cNvPr id="84995" name="Rectangle 3"/>
          <p:cNvSpPr>
            <a:spLocks noGrp="1"/>
          </p:cNvSpPr>
          <p:nvPr>
            <p:ph type="body" idx="4294967295"/>
          </p:nvPr>
        </p:nvSpPr>
        <p:spPr>
          <a:xfrm>
            <a:off x="395536" y="1340769"/>
            <a:ext cx="8569077" cy="453650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algn="just">
              <a:buNone/>
            </a:pPr>
            <a:r>
              <a:rPr lang="cs-CZ" altLang="cs-CZ" b="1" dirty="0">
                <a:latin typeface="Gentium Basic"/>
                <a:ea typeface="Arial Unicode MS" pitchFamily="34" charset="-128"/>
                <a:cs typeface="Arial Unicode MS" pitchFamily="34" charset="-128"/>
                <a:sym typeface="Wingdings" pitchFamily="2" charset="2"/>
              </a:rPr>
              <a:t>Zobrazení v rozpočtu</a:t>
            </a:r>
          </a:p>
          <a:p>
            <a:pPr marL="274320" lvl="1" algn="just"/>
            <a:r>
              <a:rPr lang="cs-CZ" altLang="cs-CZ" sz="2400" dirty="0">
                <a:latin typeface="Gentium Basic"/>
                <a:ea typeface="Arial Unicode MS" pitchFamily="34" charset="-128"/>
                <a:cs typeface="Arial Unicode MS" pitchFamily="34" charset="-128"/>
                <a:sym typeface="Wingdings" pitchFamily="2" charset="2"/>
              </a:rPr>
              <a:t>přijatá půjčka – vždy ve tř. 8 – financování</a:t>
            </a:r>
          </a:p>
          <a:p>
            <a:pPr marL="274320" lvl="2" indent="-274320" algn="just">
              <a:buNone/>
            </a:pPr>
            <a:r>
              <a:rPr lang="cs-CZ" altLang="cs-CZ" sz="2400" dirty="0">
                <a:latin typeface="Gentium Basic"/>
                <a:ea typeface="Arial Unicode MS" pitchFamily="34" charset="-128"/>
                <a:cs typeface="Arial Unicode MS" pitchFamily="34" charset="-128"/>
                <a:sym typeface="Wingdings" pitchFamily="2" charset="2"/>
              </a:rPr>
              <a:t>(8xx3, splátky jistiny 8xx4, úroky, další náklady tř. 5)</a:t>
            </a:r>
          </a:p>
          <a:p>
            <a:pPr marL="274320" lvl="1" algn="just"/>
            <a:r>
              <a:rPr lang="cs-CZ" altLang="cs-CZ" sz="2400" dirty="0" smtClean="0">
                <a:latin typeface="Gentium Basic"/>
                <a:ea typeface="Arial Unicode MS" pitchFamily="34" charset="-128"/>
                <a:cs typeface="Arial Unicode MS" pitchFamily="34" charset="-128"/>
                <a:sym typeface="Wingdings" pitchFamily="2" charset="2"/>
              </a:rPr>
              <a:t>poskytnutá půjčka – důvod poskytnutí ?</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řízení likvidity, snaha o lepší zhodnocení dočasně volných peněžních prostředků </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 tř. 8 – financování (8xx8)</a:t>
            </a:r>
          </a:p>
          <a:p>
            <a:pPr marL="777240" lvl="5" indent="-274320" algn="just"/>
            <a:r>
              <a:rPr lang="cs-CZ" altLang="cs-CZ" sz="2200" dirty="0" smtClean="0">
                <a:latin typeface="Gentium Basic"/>
                <a:ea typeface="Arial Unicode MS" pitchFamily="34" charset="-128"/>
                <a:cs typeface="Arial Unicode MS" pitchFamily="34" charset="-128"/>
                <a:sym typeface="Wingdings" pitchFamily="2" charset="2"/>
              </a:rPr>
              <a:t>  splátky jistiny ve tř. 8 (8xx7), výnos operace tř. 2</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sledování rozpočtové politiky </a:t>
            </a:r>
          </a:p>
          <a:p>
            <a:pPr marL="548640" lvl="3" indent="-274320" algn="just">
              <a:buNone/>
            </a:pPr>
            <a:r>
              <a:rPr lang="cs-CZ" altLang="cs-CZ" sz="2200" dirty="0" smtClean="0">
                <a:latin typeface="Gentium Basic"/>
                <a:ea typeface="Arial Unicode MS" pitchFamily="34" charset="-128"/>
                <a:cs typeface="Arial Unicode MS" pitchFamily="34" charset="-128"/>
                <a:sym typeface="Wingdings" pitchFamily="2" charset="2"/>
              </a:rPr>
              <a:t>	 ve výdajích (56xx, 64xx)</a:t>
            </a:r>
          </a:p>
          <a:p>
            <a:pPr marL="777240" lvl="5" indent="-274320" algn="just"/>
            <a:r>
              <a:rPr lang="cs-CZ" altLang="cs-CZ" sz="2200" dirty="0" smtClean="0">
                <a:latin typeface="Gentium Basic"/>
                <a:ea typeface="Arial Unicode MS" pitchFamily="34" charset="-128"/>
                <a:cs typeface="Arial Unicode MS" pitchFamily="34" charset="-128"/>
                <a:sym typeface="Wingdings" pitchFamily="2" charset="2"/>
              </a:rPr>
              <a:t>splátky v nedaňových příjmech  (24xx)</a:t>
            </a:r>
          </a:p>
          <a:p>
            <a:pPr marL="502920" lvl="4" indent="-274320" algn="just">
              <a:buNone/>
            </a:pPr>
            <a:r>
              <a:rPr lang="cs-CZ" altLang="cs-CZ" sz="2400" dirty="0" smtClean="0">
                <a:latin typeface="Gentium Basic"/>
                <a:ea typeface="Arial Unicode MS" pitchFamily="34" charset="-128"/>
                <a:cs typeface="Arial Unicode MS" pitchFamily="34" charset="-128"/>
                <a:sym typeface="Wingdings" pitchFamily="2" charset="2"/>
              </a:rPr>
              <a:t>pozn. 62xx Nákup akcií a majetkových podílů	</a:t>
            </a:r>
            <a:endParaRPr lang="cs-CZ" altLang="cs-CZ" sz="2400" dirty="0">
              <a:latin typeface="Gentium Basic"/>
              <a:ea typeface="Arial Unicode MS" pitchFamily="34" charset="-128"/>
              <a:cs typeface="Arial Unicode MS" pitchFamily="34" charset="-128"/>
              <a:sym typeface="Wingdings" pitchFamily="2" charset="2"/>
            </a:endParaRPr>
          </a:p>
        </p:txBody>
      </p:sp>
    </p:spTree>
    <p:extLst>
      <p:ext uri="{BB962C8B-B14F-4D97-AF65-F5344CB8AC3E}">
        <p14:creationId xmlns:p14="http://schemas.microsoft.com/office/powerpoint/2010/main" xmlns="" val="8385406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idx="4294967295"/>
          </p:nvPr>
        </p:nvSpPr>
        <p:spPr>
          <a:xfrm>
            <a:off x="0" y="0"/>
            <a:ext cx="9144000" cy="1052513"/>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Přijaté půjčky</a:t>
            </a:r>
          </a:p>
        </p:txBody>
      </p:sp>
      <p:sp>
        <p:nvSpPr>
          <p:cNvPr id="86019" name="Rectangle 3"/>
          <p:cNvSpPr>
            <a:spLocks noGrp="1"/>
          </p:cNvSpPr>
          <p:nvPr>
            <p:ph type="body" idx="4294967295"/>
          </p:nvPr>
        </p:nvSpPr>
        <p:spPr>
          <a:xfrm>
            <a:off x="611560" y="1844824"/>
            <a:ext cx="8532440" cy="396044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just"/>
            <a:r>
              <a:rPr lang="cs-CZ" altLang="cs-CZ" sz="2800" dirty="0">
                <a:latin typeface="Gentium Basic"/>
                <a:ea typeface="Arial Unicode MS" pitchFamily="34" charset="-128"/>
                <a:cs typeface="Arial Unicode MS" pitchFamily="34" charset="-128"/>
                <a:sym typeface="Wingdings" pitchFamily="2" charset="2"/>
              </a:rPr>
              <a:t>Vznik závazku tyto prostředky v budoucnosti splatit</a:t>
            </a:r>
          </a:p>
          <a:p>
            <a:pPr algn="just"/>
            <a:r>
              <a:rPr lang="cs-CZ" altLang="cs-CZ" sz="2800" dirty="0">
                <a:latin typeface="Gentium Basic"/>
                <a:ea typeface="Arial Unicode MS" pitchFamily="34" charset="-128"/>
                <a:cs typeface="Arial Unicode MS" pitchFamily="34" charset="-128"/>
                <a:sym typeface="Wingdings" pitchFamily="2" charset="2"/>
              </a:rPr>
              <a:t>Zobrazí se jako financující operace</a:t>
            </a:r>
          </a:p>
          <a:p>
            <a:pPr algn="just"/>
            <a:r>
              <a:rPr lang="cs-CZ" altLang="cs-CZ" sz="2800" dirty="0">
                <a:latin typeface="Gentium Basic"/>
                <a:ea typeface="Arial Unicode MS" pitchFamily="34" charset="-128"/>
                <a:cs typeface="Arial Unicode MS" pitchFamily="34" charset="-128"/>
                <a:sym typeface="Wingdings" pitchFamily="2" charset="2"/>
              </a:rPr>
              <a:t>Krátkodobé závazky (do 1 roku)</a:t>
            </a:r>
          </a:p>
          <a:p>
            <a:pPr algn="just"/>
            <a:r>
              <a:rPr lang="cs-CZ" altLang="cs-CZ" sz="2800" dirty="0">
                <a:latin typeface="Gentium Basic"/>
                <a:ea typeface="Arial Unicode MS" pitchFamily="34" charset="-128"/>
                <a:cs typeface="Arial Unicode MS" pitchFamily="34" charset="-128"/>
                <a:sym typeface="Wingdings" pitchFamily="2" charset="2"/>
              </a:rPr>
              <a:t>Dlouhodobé závazky</a:t>
            </a:r>
          </a:p>
          <a:p>
            <a:pPr algn="just"/>
            <a:r>
              <a:rPr lang="cs-CZ" altLang="cs-CZ" sz="2800" dirty="0">
                <a:latin typeface="Gentium Basic"/>
                <a:ea typeface="Arial Unicode MS" pitchFamily="34" charset="-128"/>
                <a:cs typeface="Arial Unicode MS" pitchFamily="34" charset="-128"/>
                <a:sym typeface="Wingdings" pitchFamily="2" charset="2"/>
              </a:rPr>
              <a:t>Návratné finanční výpomoci</a:t>
            </a:r>
          </a:p>
        </p:txBody>
      </p:sp>
    </p:spTree>
    <p:extLst>
      <p:ext uri="{BB962C8B-B14F-4D97-AF65-F5344CB8AC3E}">
        <p14:creationId xmlns:p14="http://schemas.microsoft.com/office/powerpoint/2010/main" xmlns="" val="20988180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dpis 1"/>
          <p:cNvSpPr>
            <a:spLocks noGrp="1"/>
          </p:cNvSpPr>
          <p:nvPr>
            <p:ph type="title" idx="4294967295"/>
          </p:nvPr>
        </p:nvSpPr>
        <p:spPr>
          <a:xfrm>
            <a:off x="-16768" y="0"/>
            <a:ext cx="9144000" cy="9906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Úvěr přijatý na ZBÚ – na pořízení DM</a:t>
            </a:r>
          </a:p>
        </p:txBody>
      </p:sp>
      <p:sp>
        <p:nvSpPr>
          <p:cNvPr id="89091" name="Zástupný symbol pro obsah 3"/>
          <p:cNvSpPr>
            <a:spLocks noGrp="1"/>
          </p:cNvSpPr>
          <p:nvPr>
            <p:ph sz="quarter" idx="4294967295"/>
          </p:nvPr>
        </p:nvSpPr>
        <p:spPr>
          <a:xfrm>
            <a:off x="251520" y="1340768"/>
            <a:ext cx="8643938" cy="468052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buFontTx/>
              <a:buNone/>
            </a:pPr>
            <a:r>
              <a:rPr lang="cs-CZ" altLang="cs-CZ" sz="1800" dirty="0">
                <a:latin typeface="Tahoma" pitchFamily="34" charset="0"/>
                <a:ea typeface="Arial Unicode MS" pitchFamily="34" charset="-128"/>
                <a:cs typeface="Arial Unicode MS" pitchFamily="34" charset="-128"/>
              </a:rPr>
              <a:t>Přijetí </a:t>
            </a:r>
            <a:r>
              <a:rPr lang="cs-CZ" altLang="cs-CZ" sz="1800" b="1" dirty="0">
                <a:latin typeface="Tahoma" pitchFamily="34" charset="0"/>
                <a:ea typeface="Arial Unicode MS" pitchFamily="34" charset="-128"/>
                <a:cs typeface="Arial Unicode MS" pitchFamily="34" charset="-128"/>
              </a:rPr>
              <a:t>krátkodobého</a:t>
            </a:r>
            <a:r>
              <a:rPr lang="cs-CZ" altLang="cs-CZ" sz="1800" dirty="0">
                <a:latin typeface="Tahoma" pitchFamily="34" charset="0"/>
                <a:ea typeface="Arial Unicode MS" pitchFamily="34" charset="-128"/>
                <a:cs typeface="Arial Unicode MS" pitchFamily="34" charset="-128"/>
              </a:rPr>
              <a:t> úvěru a jeho splátky:</a:t>
            </a:r>
          </a:p>
          <a:p>
            <a:pPr algn="just">
              <a:buFontTx/>
              <a:buNone/>
            </a:pPr>
            <a:r>
              <a:rPr lang="cs-CZ" altLang="cs-CZ" sz="1800" dirty="0">
                <a:latin typeface="Tahoma" pitchFamily="34" charset="0"/>
                <a:ea typeface="Arial Unicode MS" pitchFamily="34" charset="-128"/>
                <a:cs typeface="Arial Unicode MS" pitchFamily="34" charset="-128"/>
              </a:rPr>
              <a:t>			</a:t>
            </a:r>
            <a:r>
              <a:rPr lang="cs-CZ" altLang="cs-CZ" sz="1800" dirty="0" smtClean="0">
                <a:latin typeface="Tahoma" pitchFamily="34" charset="0"/>
                <a:ea typeface="Arial Unicode MS" pitchFamily="34" charset="-128"/>
                <a:cs typeface="Arial Unicode MS" pitchFamily="34" charset="-128"/>
              </a:rPr>
              <a:t>MD 	D 	pol. 	  §</a:t>
            </a:r>
          </a:p>
          <a:p>
            <a:pPr algn="just">
              <a:buFontTx/>
              <a:buNone/>
            </a:pPr>
            <a:r>
              <a:rPr lang="cs-CZ" altLang="cs-CZ" sz="1800" dirty="0" smtClean="0">
                <a:latin typeface="Tahoma" pitchFamily="34" charset="0"/>
                <a:ea typeface="Arial Unicode MS" pitchFamily="34" charset="-128"/>
                <a:cs typeface="Arial Unicode MS" pitchFamily="34" charset="-128"/>
              </a:rPr>
              <a:t>			231		8113	  ----</a:t>
            </a:r>
          </a:p>
          <a:p>
            <a:pPr algn="just">
              <a:buFontTx/>
              <a:buNone/>
            </a:pPr>
            <a:r>
              <a:rPr lang="cs-CZ" altLang="cs-CZ" sz="1800" dirty="0" smtClean="0">
                <a:latin typeface="Tahoma" pitchFamily="34" charset="0"/>
                <a:ea typeface="Arial Unicode MS" pitchFamily="34" charset="-128"/>
                <a:cs typeface="Arial Unicode MS" pitchFamily="34" charset="-128"/>
              </a:rPr>
              <a:t>				281        ----	  ----</a:t>
            </a:r>
          </a:p>
          <a:p>
            <a:pPr algn="just">
              <a:buFontTx/>
              <a:buNone/>
            </a:pPr>
            <a:r>
              <a:rPr lang="cs-CZ" altLang="cs-CZ" sz="1800" dirty="0" smtClean="0">
                <a:latin typeface="Tahoma" pitchFamily="34" charset="0"/>
                <a:ea typeface="Arial Unicode MS" pitchFamily="34" charset="-128"/>
                <a:cs typeface="Arial Unicode MS" pitchFamily="34" charset="-128"/>
              </a:rPr>
              <a:t>			281		  ----	  ----</a:t>
            </a:r>
          </a:p>
          <a:p>
            <a:pPr algn="just">
              <a:buNone/>
            </a:pPr>
            <a:r>
              <a:rPr lang="cs-CZ" altLang="cs-CZ" sz="1800" dirty="0" smtClean="0">
                <a:latin typeface="Tahoma" pitchFamily="34" charset="0"/>
                <a:ea typeface="Arial Unicode MS" pitchFamily="34" charset="-128"/>
                <a:cs typeface="Arial Unicode MS" pitchFamily="34" charset="-128"/>
              </a:rPr>
              <a:t>				231	8114	  ----</a:t>
            </a:r>
          </a:p>
          <a:p>
            <a:pPr algn="just">
              <a:buFontTx/>
              <a:buNone/>
            </a:pPr>
            <a:r>
              <a:rPr lang="cs-CZ" altLang="cs-CZ" sz="1800" dirty="0" smtClean="0">
                <a:latin typeface="Tahoma" pitchFamily="34" charset="0"/>
                <a:ea typeface="Arial Unicode MS" pitchFamily="34" charset="-128"/>
                <a:cs typeface="Arial Unicode MS" pitchFamily="34" charset="-128"/>
              </a:rPr>
              <a:t>Přijetí </a:t>
            </a:r>
            <a:r>
              <a:rPr lang="cs-CZ" altLang="cs-CZ" sz="1800" b="1" dirty="0">
                <a:latin typeface="Tahoma" pitchFamily="34" charset="0"/>
                <a:ea typeface="Arial Unicode MS" pitchFamily="34" charset="-128"/>
                <a:cs typeface="Arial Unicode MS" pitchFamily="34" charset="-128"/>
              </a:rPr>
              <a:t>dlouhodobého </a:t>
            </a:r>
            <a:r>
              <a:rPr lang="cs-CZ" altLang="cs-CZ" sz="1800" dirty="0">
                <a:latin typeface="Tahoma" pitchFamily="34" charset="0"/>
                <a:ea typeface="Arial Unicode MS" pitchFamily="34" charset="-128"/>
                <a:cs typeface="Arial Unicode MS" pitchFamily="34" charset="-128"/>
              </a:rPr>
              <a:t>úvěru a jeho splátky:</a:t>
            </a:r>
          </a:p>
          <a:p>
            <a:pPr algn="just">
              <a:buFontTx/>
              <a:buNone/>
            </a:pPr>
            <a:r>
              <a:rPr lang="cs-CZ" altLang="cs-CZ" sz="1800" dirty="0">
                <a:latin typeface="Tahoma" pitchFamily="34" charset="0"/>
                <a:ea typeface="Arial Unicode MS" pitchFamily="34" charset="-128"/>
                <a:cs typeface="Arial Unicode MS" pitchFamily="34" charset="-128"/>
              </a:rPr>
              <a:t>				</a:t>
            </a:r>
            <a:endParaRPr lang="cs-CZ" altLang="cs-CZ" sz="1800" dirty="0" smtClean="0">
              <a:latin typeface="Tahoma" pitchFamily="34" charset="0"/>
              <a:ea typeface="Arial Unicode MS" pitchFamily="34" charset="-128"/>
              <a:cs typeface="Arial Unicode MS" pitchFamily="34" charset="-128"/>
            </a:endParaRPr>
          </a:p>
          <a:p>
            <a:pPr algn="just">
              <a:buFontTx/>
              <a:buNone/>
            </a:pPr>
            <a:r>
              <a:rPr lang="cs-CZ" altLang="cs-CZ" sz="1800" dirty="0" smtClean="0">
                <a:latin typeface="Tahoma" pitchFamily="34" charset="0"/>
                <a:ea typeface="Arial Unicode MS" pitchFamily="34" charset="-128"/>
                <a:cs typeface="Arial Unicode MS" pitchFamily="34" charset="-128"/>
              </a:rPr>
              <a:t>			MD 	D 	pol. 	  §</a:t>
            </a:r>
          </a:p>
          <a:p>
            <a:pPr algn="just">
              <a:buFontTx/>
              <a:buNone/>
            </a:pPr>
            <a:r>
              <a:rPr lang="cs-CZ" altLang="cs-CZ" sz="1800" dirty="0" smtClean="0">
                <a:latin typeface="Tahoma" pitchFamily="34" charset="0"/>
                <a:ea typeface="Arial Unicode MS" pitchFamily="34" charset="-128"/>
                <a:cs typeface="Arial Unicode MS" pitchFamily="34" charset="-128"/>
              </a:rPr>
              <a:t>			231		8123	  ----</a:t>
            </a:r>
          </a:p>
          <a:p>
            <a:pPr algn="just">
              <a:buFontTx/>
              <a:buNone/>
            </a:pPr>
            <a:r>
              <a:rPr lang="cs-CZ" altLang="cs-CZ" sz="1800" dirty="0" smtClean="0">
                <a:latin typeface="Tahoma" pitchFamily="34" charset="0"/>
                <a:ea typeface="Arial Unicode MS" pitchFamily="34" charset="-128"/>
                <a:cs typeface="Arial Unicode MS" pitchFamily="34" charset="-128"/>
              </a:rPr>
              <a:t>				451        ----	  ----</a:t>
            </a:r>
          </a:p>
          <a:p>
            <a:pPr algn="just">
              <a:buFontTx/>
              <a:buNone/>
            </a:pPr>
            <a:r>
              <a:rPr lang="cs-CZ" altLang="cs-CZ" sz="1800" dirty="0" smtClean="0">
                <a:latin typeface="Tahoma" pitchFamily="34" charset="0"/>
                <a:ea typeface="Arial Unicode MS" pitchFamily="34" charset="-128"/>
                <a:cs typeface="Arial Unicode MS" pitchFamily="34" charset="-128"/>
              </a:rPr>
              <a:t>			451		  ----	  ----</a:t>
            </a:r>
          </a:p>
          <a:p>
            <a:pPr algn="just">
              <a:buFontTx/>
              <a:buNone/>
            </a:pPr>
            <a:r>
              <a:rPr lang="cs-CZ" altLang="cs-CZ" sz="1800" dirty="0" smtClean="0">
                <a:latin typeface="Tahoma" pitchFamily="34" charset="0"/>
                <a:ea typeface="Arial Unicode MS" pitchFamily="34" charset="-128"/>
                <a:cs typeface="Arial Unicode MS" pitchFamily="34" charset="-128"/>
              </a:rPr>
              <a:t>				231	8124	  ----</a:t>
            </a:r>
          </a:p>
          <a:p>
            <a:pPr algn="just">
              <a:buFontTx/>
              <a:buNone/>
            </a:pPr>
            <a:r>
              <a:rPr lang="cs-CZ" altLang="cs-CZ" sz="1800" dirty="0" smtClean="0">
                <a:latin typeface="Tahoma" pitchFamily="34" charset="0"/>
                <a:ea typeface="Arial Unicode MS" pitchFamily="34" charset="-128"/>
                <a:cs typeface="Arial Unicode MS" pitchFamily="34" charset="-128"/>
              </a:rPr>
              <a:t>Pozn.: Dále účtujeme o úvěrovém rámci v </a:t>
            </a:r>
            <a:r>
              <a:rPr lang="cs-CZ" altLang="cs-CZ" sz="1800" dirty="0" err="1" smtClean="0">
                <a:latin typeface="Tahoma" pitchFamily="34" charset="0"/>
                <a:ea typeface="Arial Unicode MS" pitchFamily="34" charset="-128"/>
                <a:cs typeface="Arial Unicode MS" pitchFamily="34" charset="-128"/>
              </a:rPr>
              <a:t>podrozvaze</a:t>
            </a:r>
            <a:r>
              <a:rPr lang="cs-CZ" altLang="cs-CZ" sz="1800" dirty="0" smtClean="0">
                <a:latin typeface="Tahoma" pitchFamily="34" charset="0"/>
                <a:ea typeface="Arial Unicode MS" pitchFamily="34" charset="-128"/>
                <a:cs typeface="Arial Unicode MS" pitchFamily="34" charset="-128"/>
              </a:rPr>
              <a:t> (blíže viz následující příklad)</a:t>
            </a:r>
          </a:p>
        </p:txBody>
      </p:sp>
    </p:spTree>
    <p:extLst>
      <p:ext uri="{BB962C8B-B14F-4D97-AF65-F5344CB8AC3E}">
        <p14:creationId xmlns:p14="http://schemas.microsoft.com/office/powerpoint/2010/main" xmlns="" val="3314093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adpis 1"/>
          <p:cNvSpPr>
            <a:spLocks noGrp="1"/>
          </p:cNvSpPr>
          <p:nvPr>
            <p:ph type="title" idx="4294967295"/>
          </p:nvPr>
        </p:nvSpPr>
        <p:spPr>
          <a:xfrm>
            <a:off x="-6063" y="0"/>
            <a:ext cx="9144000" cy="9906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Úvěr čerpaný přímo z úvěrového účtu</a:t>
            </a:r>
          </a:p>
        </p:txBody>
      </p:sp>
      <p:sp>
        <p:nvSpPr>
          <p:cNvPr id="90115" name="Zástupný symbol pro obsah 2"/>
          <p:cNvSpPr>
            <a:spLocks noGrp="1"/>
          </p:cNvSpPr>
          <p:nvPr>
            <p:ph sz="quarter" idx="4294967295"/>
          </p:nvPr>
        </p:nvSpPr>
        <p:spPr>
          <a:xfrm>
            <a:off x="395536" y="1124744"/>
            <a:ext cx="8424936" cy="496855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marL="457200" indent="-457200" algn="just">
              <a:buFontTx/>
              <a:buAutoNum type="arabicPeriod"/>
            </a:pPr>
            <a:r>
              <a:rPr lang="cs-CZ" altLang="cs-CZ" sz="1800" b="1" dirty="0" smtClean="0">
                <a:latin typeface="Tahoma" pitchFamily="34" charset="0"/>
                <a:ea typeface="Tahoma" pitchFamily="34" charset="0"/>
                <a:cs typeface="Tahoma" pitchFamily="34" charset="0"/>
              </a:rPr>
              <a:t>Předpis výše úvěrového rámce</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991 nebo 992  MD/999 D</a:t>
            </a:r>
          </a:p>
          <a:p>
            <a:pPr marL="457200" indent="-457200" algn="just">
              <a:buFontTx/>
              <a:buAutoNum type="arabicPeriod"/>
            </a:pPr>
            <a:r>
              <a:rPr lang="cs-CZ" altLang="cs-CZ" sz="1800" b="1" dirty="0" smtClean="0">
                <a:latin typeface="Tahoma" pitchFamily="34" charset="0"/>
                <a:ea typeface="Tahoma" pitchFamily="34" charset="0"/>
                <a:cs typeface="Tahoma" pitchFamily="34" charset="0"/>
              </a:rPr>
              <a:t>Předpis </a:t>
            </a:r>
            <a:r>
              <a:rPr lang="cs-CZ" altLang="cs-CZ" sz="1800" b="1" dirty="0">
                <a:latin typeface="Tahoma" pitchFamily="34" charset="0"/>
                <a:ea typeface="Tahoma" pitchFamily="34" charset="0"/>
                <a:cs typeface="Tahoma" pitchFamily="34" charset="0"/>
              </a:rPr>
              <a:t>faktury </a:t>
            </a:r>
            <a:r>
              <a:rPr lang="cs-CZ" altLang="cs-CZ" sz="1800" dirty="0">
                <a:latin typeface="Tahoma" pitchFamily="34" charset="0"/>
                <a:ea typeface="Tahoma" pitchFamily="34" charset="0"/>
                <a:cs typeface="Tahoma" pitchFamily="34" charset="0"/>
              </a:rPr>
              <a:t>(např. na výstavbu kanalizace)</a:t>
            </a:r>
          </a:p>
          <a:p>
            <a:pPr lvl="1" algn="just">
              <a:buFontTx/>
              <a:buNone/>
            </a:pPr>
            <a:r>
              <a:rPr lang="cs-CZ" altLang="cs-CZ" sz="1800" dirty="0">
                <a:latin typeface="Tahoma" pitchFamily="34" charset="0"/>
                <a:ea typeface="Tahoma" pitchFamily="34" charset="0"/>
                <a:cs typeface="Tahoma" pitchFamily="34" charset="0"/>
              </a:rPr>
              <a:t>Předpis </a:t>
            </a:r>
            <a:r>
              <a:rPr lang="cs-CZ" altLang="cs-CZ" sz="1800" b="1" dirty="0">
                <a:latin typeface="Tahoma" pitchFamily="34" charset="0"/>
                <a:ea typeface="Tahoma" pitchFamily="34" charset="0"/>
                <a:cs typeface="Tahoma" pitchFamily="34" charset="0"/>
              </a:rPr>
              <a:t>dlouhodobého podmíněného závazku </a:t>
            </a:r>
            <a:r>
              <a:rPr lang="cs-CZ" altLang="cs-CZ" sz="1800" dirty="0">
                <a:latin typeface="Tahoma" pitchFamily="34" charset="0"/>
                <a:ea typeface="Tahoma" pitchFamily="34" charset="0"/>
                <a:cs typeface="Tahoma" pitchFamily="34" charset="0"/>
              </a:rPr>
              <a:t>(smlouva o dílo)     			</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999 </a:t>
            </a:r>
            <a:r>
              <a:rPr lang="cs-CZ" altLang="cs-CZ" sz="1800" dirty="0">
                <a:solidFill>
                  <a:srgbClr val="FF0000"/>
                </a:solidFill>
                <a:latin typeface="Tahoma" pitchFamily="34" charset="0"/>
                <a:ea typeface="Tahoma" pitchFamily="34" charset="0"/>
                <a:cs typeface="Tahoma" pitchFamily="34" charset="0"/>
              </a:rPr>
              <a:t>MD / </a:t>
            </a:r>
            <a:r>
              <a:rPr lang="cs-CZ" altLang="cs-CZ" sz="1800" dirty="0" smtClean="0">
                <a:solidFill>
                  <a:srgbClr val="FF0000"/>
                </a:solidFill>
                <a:latin typeface="Tahoma" pitchFamily="34" charset="0"/>
                <a:ea typeface="Tahoma" pitchFamily="34" charset="0"/>
                <a:cs typeface="Tahoma" pitchFamily="34" charset="0"/>
              </a:rPr>
              <a:t>971, 972 </a:t>
            </a:r>
            <a:r>
              <a:rPr lang="cs-CZ" altLang="cs-CZ" sz="1800" dirty="0">
                <a:solidFill>
                  <a:srgbClr val="FF0000"/>
                </a:solidFill>
                <a:latin typeface="Tahoma" pitchFamily="34" charset="0"/>
                <a:ea typeface="Tahoma" pitchFamily="34" charset="0"/>
                <a:cs typeface="Tahoma" pitchFamily="34" charset="0"/>
              </a:rPr>
              <a:t>D</a:t>
            </a:r>
          </a:p>
          <a:p>
            <a:pPr lvl="1" algn="just">
              <a:buFontTx/>
              <a:buNone/>
            </a:pPr>
            <a:r>
              <a:rPr lang="cs-CZ" altLang="cs-CZ" sz="1800" dirty="0">
                <a:latin typeface="Tahoma" pitchFamily="34" charset="0"/>
                <a:ea typeface="Tahoma" pitchFamily="34" charset="0"/>
                <a:cs typeface="Tahoma" pitchFamily="34" charset="0"/>
              </a:rPr>
              <a:t>Faktura přijatá	</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042 </a:t>
            </a:r>
            <a:r>
              <a:rPr lang="cs-CZ" altLang="cs-CZ" sz="1800" dirty="0">
                <a:solidFill>
                  <a:srgbClr val="FF0000"/>
                </a:solidFill>
                <a:latin typeface="Tahoma" pitchFamily="34" charset="0"/>
                <a:ea typeface="Tahoma" pitchFamily="34" charset="0"/>
                <a:cs typeface="Tahoma" pitchFamily="34" charset="0"/>
              </a:rPr>
              <a:t>MD / 321 </a:t>
            </a:r>
            <a:r>
              <a:rPr lang="cs-CZ" altLang="cs-CZ" sz="1800" dirty="0" smtClean="0">
                <a:solidFill>
                  <a:srgbClr val="FF0000"/>
                </a:solidFill>
                <a:latin typeface="Tahoma" pitchFamily="34" charset="0"/>
                <a:ea typeface="Tahoma" pitchFamily="34" charset="0"/>
                <a:cs typeface="Tahoma" pitchFamily="34" charset="0"/>
              </a:rPr>
              <a:t>D</a:t>
            </a:r>
          </a:p>
          <a:p>
            <a:pPr lvl="1" algn="just">
              <a:buFontTx/>
              <a:buNone/>
            </a:pPr>
            <a:r>
              <a:rPr lang="cs-CZ" altLang="cs-CZ" sz="1800" b="1" dirty="0" smtClean="0">
                <a:latin typeface="Tahoma" pitchFamily="34" charset="0"/>
                <a:ea typeface="Tahoma" pitchFamily="34" charset="0"/>
                <a:cs typeface="Tahoma" pitchFamily="34" charset="0"/>
              </a:rPr>
              <a:t>Odúčtování podmíněného závazku </a:t>
            </a:r>
            <a:r>
              <a:rPr lang="cs-CZ" altLang="cs-CZ" sz="1800" dirty="0" smtClean="0">
                <a:latin typeface="Tahoma" pitchFamily="34" charset="0"/>
                <a:ea typeface="Tahoma" pitchFamily="34" charset="0"/>
                <a:cs typeface="Tahoma" pitchFamily="34" charset="0"/>
              </a:rPr>
              <a:t>(ve chvíli zaúčtování na 321 )</a:t>
            </a:r>
          </a:p>
          <a:p>
            <a:pPr lvl="1" algn="just">
              <a:buFontTx/>
              <a:buNone/>
            </a:pP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971, 972 MD / 999 D</a:t>
            </a:r>
            <a:endParaRPr lang="cs-CZ" altLang="cs-CZ" sz="1800" dirty="0">
              <a:solidFill>
                <a:srgbClr val="FF0000"/>
              </a:solidFill>
              <a:latin typeface="Tahoma" pitchFamily="34" charset="0"/>
              <a:ea typeface="Tahoma" pitchFamily="34" charset="0"/>
              <a:cs typeface="Tahoma" pitchFamily="34" charset="0"/>
            </a:endParaRPr>
          </a:p>
          <a:p>
            <a:pPr marL="457200" indent="-457200" algn="just">
              <a:buFont typeface="+mj-lt"/>
              <a:buAutoNum type="arabicPeriod"/>
            </a:pPr>
            <a:r>
              <a:rPr lang="cs-CZ" altLang="cs-CZ" sz="1800" b="1" dirty="0" smtClean="0">
                <a:latin typeface="Tahoma" pitchFamily="34" charset="0"/>
                <a:ea typeface="Tahoma" pitchFamily="34" charset="0"/>
                <a:cs typeface="Tahoma" pitchFamily="34" charset="0"/>
              </a:rPr>
              <a:t>Úhrada </a:t>
            </a:r>
            <a:r>
              <a:rPr lang="cs-CZ" altLang="cs-CZ" sz="1800" b="1" dirty="0">
                <a:latin typeface="Tahoma" pitchFamily="34" charset="0"/>
                <a:ea typeface="Tahoma" pitchFamily="34" charset="0"/>
                <a:cs typeface="Tahoma" pitchFamily="34" charset="0"/>
              </a:rPr>
              <a:t>faktury z úvěru </a:t>
            </a:r>
            <a:r>
              <a:rPr lang="cs-CZ" altLang="cs-CZ" sz="1800" dirty="0">
                <a:latin typeface="Tahoma" pitchFamily="34" charset="0"/>
                <a:ea typeface="Tahoma" pitchFamily="34" charset="0"/>
                <a:cs typeface="Tahoma" pitchFamily="34" charset="0"/>
              </a:rPr>
              <a:t>(pokud lze softwarově zajistit zobrazení přijetí úvěru v rozpočtu) </a:t>
            </a:r>
            <a:r>
              <a:rPr lang="cs-CZ" altLang="cs-CZ" sz="1600" dirty="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321 </a:t>
            </a:r>
            <a:r>
              <a:rPr lang="cs-CZ" altLang="cs-CZ" sz="1800" dirty="0">
                <a:solidFill>
                  <a:srgbClr val="FF0000"/>
                </a:solidFill>
                <a:latin typeface="Tahoma" pitchFamily="34" charset="0"/>
                <a:ea typeface="Tahoma" pitchFamily="34" charset="0"/>
                <a:cs typeface="Tahoma" pitchFamily="34" charset="0"/>
              </a:rPr>
              <a:t>MD / </a:t>
            </a:r>
            <a:r>
              <a:rPr lang="cs-CZ" altLang="cs-CZ" sz="1800" dirty="0" smtClean="0">
                <a:solidFill>
                  <a:srgbClr val="FF0000"/>
                </a:solidFill>
                <a:latin typeface="Tahoma" pitchFamily="34" charset="0"/>
                <a:ea typeface="Tahoma" pitchFamily="34" charset="0"/>
                <a:cs typeface="Tahoma" pitchFamily="34" charset="0"/>
              </a:rPr>
              <a:t>281, 451 </a:t>
            </a:r>
            <a:r>
              <a:rPr lang="cs-CZ" altLang="cs-CZ" sz="1800" dirty="0">
                <a:solidFill>
                  <a:srgbClr val="FF0000"/>
                </a:solidFill>
                <a:latin typeface="Tahoma" pitchFamily="34" charset="0"/>
                <a:ea typeface="Tahoma" pitchFamily="34" charset="0"/>
                <a:cs typeface="Tahoma" pitchFamily="34" charset="0"/>
              </a:rPr>
              <a:t>D   6121 pol.   2321 § </a:t>
            </a:r>
          </a:p>
          <a:p>
            <a:pPr lvl="3" algn="just">
              <a:buFontTx/>
              <a:buNone/>
            </a:pPr>
            <a:r>
              <a:rPr lang="cs-CZ" altLang="cs-CZ" dirty="0">
                <a:latin typeface="Tahoma" pitchFamily="34" charset="0"/>
                <a:ea typeface="Tahoma" pitchFamily="34" charset="0"/>
                <a:cs typeface="Tahoma" pitchFamily="34" charset="0"/>
              </a:rPr>
              <a:t>	</a:t>
            </a:r>
            <a:r>
              <a:rPr lang="cs-CZ" altLang="cs-CZ" sz="1600" dirty="0" smtClean="0">
                <a:latin typeface="Tahoma" pitchFamily="34" charset="0"/>
                <a:ea typeface="Tahoma" pitchFamily="34" charset="0"/>
                <a:cs typeface="Tahoma" pitchFamily="34" charset="0"/>
              </a:rPr>
              <a:t>Pozn</a:t>
            </a:r>
            <a:r>
              <a:rPr lang="cs-CZ" altLang="cs-CZ" sz="1600" dirty="0">
                <a:latin typeface="Tahoma" pitchFamily="34" charset="0"/>
                <a:ea typeface="Tahoma" pitchFamily="34" charset="0"/>
                <a:cs typeface="Tahoma" pitchFamily="34" charset="0"/>
              </a:rPr>
              <a:t>. Neúčtováno o položce 8123 (příp. 8113), v rozpočtu se ale musejí projevit</a:t>
            </a:r>
          </a:p>
          <a:p>
            <a:pPr marL="457200" indent="-457200" algn="just">
              <a:buFont typeface="+mj-lt"/>
              <a:buAutoNum type="arabicPeriod"/>
            </a:pPr>
            <a:r>
              <a:rPr lang="cs-CZ" altLang="cs-CZ" sz="1800" b="1" dirty="0" smtClean="0">
                <a:latin typeface="Tahoma" pitchFamily="34" charset="0"/>
                <a:ea typeface="Tahoma" pitchFamily="34" charset="0"/>
                <a:cs typeface="Tahoma" pitchFamily="34" charset="0"/>
              </a:rPr>
              <a:t>Splátka</a:t>
            </a:r>
            <a:r>
              <a:rPr lang="cs-CZ" altLang="cs-CZ" sz="1800" dirty="0">
                <a:latin typeface="Tahoma" pitchFamily="34" charset="0"/>
                <a:ea typeface="Tahoma" pitchFamily="34" charset="0"/>
                <a:cs typeface="Tahoma" pitchFamily="34" charset="0"/>
              </a:rPr>
              <a:t>: 		</a:t>
            </a:r>
            <a:r>
              <a:rPr lang="cs-CZ" altLang="cs-CZ" sz="1800" dirty="0" smtClean="0">
                <a:latin typeface="Tahoma" pitchFamily="34" charset="0"/>
                <a:ea typeface="Tahoma" pitchFamily="34" charset="0"/>
                <a:cs typeface="Tahoma" pitchFamily="34" charset="0"/>
              </a:rPr>
              <a:t>	</a:t>
            </a:r>
            <a:r>
              <a:rPr lang="cs-CZ" altLang="cs-CZ" sz="1800" dirty="0" smtClean="0">
                <a:solidFill>
                  <a:srgbClr val="FF0000"/>
                </a:solidFill>
                <a:latin typeface="Tahoma" pitchFamily="34" charset="0"/>
                <a:ea typeface="Tahoma" pitchFamily="34" charset="0"/>
                <a:cs typeface="Tahoma" pitchFamily="34" charset="0"/>
              </a:rPr>
              <a:t>281, 451 </a:t>
            </a:r>
            <a:r>
              <a:rPr lang="cs-CZ" altLang="cs-CZ" sz="1800" dirty="0">
                <a:solidFill>
                  <a:srgbClr val="FF0000"/>
                </a:solidFill>
                <a:latin typeface="Tahoma" pitchFamily="34" charset="0"/>
                <a:ea typeface="Tahoma" pitchFamily="34" charset="0"/>
                <a:cs typeface="Tahoma" pitchFamily="34" charset="0"/>
              </a:rPr>
              <a:t>MD / 231 D   8124 pol.  0000 </a:t>
            </a:r>
            <a:r>
              <a:rPr lang="cs-CZ" altLang="cs-CZ" sz="1800" dirty="0" smtClean="0">
                <a:solidFill>
                  <a:srgbClr val="FF0000"/>
                </a:solidFill>
                <a:latin typeface="Tahoma" pitchFamily="34" charset="0"/>
                <a:ea typeface="Tahoma" pitchFamily="34" charset="0"/>
                <a:cs typeface="Tahoma" pitchFamily="34" charset="0"/>
              </a:rPr>
              <a:t>§</a:t>
            </a:r>
          </a:p>
          <a:p>
            <a:pPr marL="457200" indent="-457200" algn="just">
              <a:buNone/>
            </a:pPr>
            <a:r>
              <a:rPr lang="cs-CZ" altLang="cs-CZ" sz="1800" dirty="0" smtClean="0">
                <a:solidFill>
                  <a:srgbClr val="FF0000"/>
                </a:solidFill>
                <a:latin typeface="Tahoma" pitchFamily="34" charset="0"/>
                <a:ea typeface="Tahoma" pitchFamily="34" charset="0"/>
                <a:cs typeface="Tahoma" pitchFamily="34" charset="0"/>
              </a:rPr>
              <a:t>	</a:t>
            </a:r>
            <a:r>
              <a:rPr lang="cs-CZ" altLang="cs-CZ" sz="1800" b="1" dirty="0" smtClean="0">
                <a:solidFill>
                  <a:schemeClr val="tx1"/>
                </a:solidFill>
                <a:latin typeface="Tahoma" pitchFamily="34" charset="0"/>
                <a:ea typeface="Tahoma" pitchFamily="34" charset="0"/>
                <a:cs typeface="Tahoma" pitchFamily="34" charset="0"/>
              </a:rPr>
              <a:t>O</a:t>
            </a:r>
            <a:r>
              <a:rPr lang="cs-CZ" altLang="cs-CZ" sz="1800" b="1" dirty="0" smtClean="0">
                <a:latin typeface="Tahoma" pitchFamily="34" charset="0"/>
                <a:ea typeface="Tahoma" pitchFamily="34" charset="0"/>
                <a:cs typeface="Tahoma" pitchFamily="34" charset="0"/>
              </a:rPr>
              <a:t>dúčtování části úvěrového rámce </a:t>
            </a:r>
            <a:r>
              <a:rPr lang="cs-CZ" altLang="cs-CZ" sz="1800" dirty="0" smtClean="0">
                <a:latin typeface="Tahoma" pitchFamily="34" charset="0"/>
                <a:ea typeface="Tahoma" pitchFamily="34" charset="0"/>
                <a:cs typeface="Tahoma" pitchFamily="34" charset="0"/>
              </a:rPr>
              <a:t>(ve chvíli zaúčtování na 281, 451)</a:t>
            </a:r>
            <a:r>
              <a:rPr lang="cs-CZ" altLang="cs-CZ" sz="1800" dirty="0" smtClean="0">
                <a:solidFill>
                  <a:srgbClr val="FF0000"/>
                </a:solidFill>
                <a:latin typeface="Tahoma" pitchFamily="34" charset="0"/>
                <a:ea typeface="Tahoma" pitchFamily="34" charset="0"/>
                <a:cs typeface="Tahoma" pitchFamily="34" charset="0"/>
              </a:rPr>
              <a:t>					999 MD / 991, 992 D</a:t>
            </a:r>
            <a:endParaRPr lang="cs-CZ" altLang="cs-CZ" sz="1800" dirty="0">
              <a:solidFill>
                <a:srgbClr val="FF000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434182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idx="4294967295"/>
          </p:nvPr>
        </p:nvSpPr>
        <p:spPr>
          <a:xfrm>
            <a:off x="0" y="0"/>
            <a:ext cx="9144000" cy="11430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Poskytnuté půjčky</a:t>
            </a:r>
          </a:p>
        </p:txBody>
      </p:sp>
      <p:sp>
        <p:nvSpPr>
          <p:cNvPr id="92163" name="Rectangle 3"/>
          <p:cNvSpPr>
            <a:spLocks noGrp="1"/>
          </p:cNvSpPr>
          <p:nvPr>
            <p:ph type="body" idx="4294967295"/>
          </p:nvPr>
        </p:nvSpPr>
        <p:spPr>
          <a:xfrm>
            <a:off x="539553" y="1412776"/>
            <a:ext cx="8353622" cy="460851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sz="3600" dirty="0">
                <a:latin typeface="Gentium Basic"/>
                <a:ea typeface="Arial Unicode MS" pitchFamily="34" charset="-128"/>
                <a:cs typeface="Arial Unicode MS" pitchFamily="34" charset="-128"/>
                <a:sym typeface="Wingdings" pitchFamily="2" charset="2"/>
              </a:rPr>
              <a:t>pohledávka ÚSC vůči jinému subjektu</a:t>
            </a:r>
          </a:p>
          <a:p>
            <a:pPr algn="just"/>
            <a:r>
              <a:rPr lang="cs-CZ" altLang="cs-CZ" sz="3600" dirty="0">
                <a:latin typeface="Gentium Basic"/>
                <a:ea typeface="Arial Unicode MS" pitchFamily="34" charset="-128"/>
                <a:cs typeface="Arial Unicode MS" pitchFamily="34" charset="-128"/>
                <a:sym typeface="Wingdings" pitchFamily="2" charset="2"/>
              </a:rPr>
              <a:t>důvod poskytování</a:t>
            </a:r>
          </a:p>
          <a:p>
            <a:pPr algn="just"/>
            <a:r>
              <a:rPr lang="cs-CZ" altLang="cs-CZ" sz="3600" dirty="0">
                <a:latin typeface="Gentium Basic"/>
                <a:ea typeface="Arial Unicode MS" pitchFamily="34" charset="-128"/>
                <a:cs typeface="Arial Unicode MS" pitchFamily="34" charset="-128"/>
                <a:sym typeface="Wingdings" pitchFamily="2" charset="2"/>
              </a:rPr>
              <a:t>krátkodobé, dlouhodobé poskytnuté půjčky</a:t>
            </a:r>
          </a:p>
        </p:txBody>
      </p:sp>
    </p:spTree>
    <p:extLst>
      <p:ext uri="{BB962C8B-B14F-4D97-AF65-F5344CB8AC3E}">
        <p14:creationId xmlns:p14="http://schemas.microsoft.com/office/powerpoint/2010/main" xmlns="" val="154017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idx="4294967295"/>
          </p:nvPr>
        </p:nvSpPr>
        <p:spPr>
          <a:xfrm>
            <a:off x="0" y="0"/>
            <a:ext cx="9144000" cy="1219200"/>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Poskytnuté návratné finanční výpomoci</a:t>
            </a:r>
          </a:p>
        </p:txBody>
      </p:sp>
      <p:sp>
        <p:nvSpPr>
          <p:cNvPr id="93187" name="Rectangle 3"/>
          <p:cNvSpPr>
            <a:spLocks noGrp="1"/>
          </p:cNvSpPr>
          <p:nvPr>
            <p:ph type="body" idx="4294967295"/>
          </p:nvPr>
        </p:nvSpPr>
        <p:spPr>
          <a:xfrm>
            <a:off x="251520" y="1556792"/>
            <a:ext cx="8496944" cy="4392488"/>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Autofit/>
          </a:bodyPr>
          <a:lstStyle/>
          <a:p>
            <a:pPr marL="990600" lvl="1" indent="-533400" algn="just">
              <a:buFontTx/>
              <a:buNone/>
            </a:pPr>
            <a:r>
              <a:rPr lang="cs-CZ" altLang="cs-CZ" sz="3200" dirty="0">
                <a:latin typeface="Gentium Basic"/>
                <a:ea typeface="Arial Unicode MS" pitchFamily="34" charset="-128"/>
                <a:cs typeface="Arial Unicode MS" pitchFamily="34" charset="-128"/>
              </a:rPr>
              <a:t>316 – Poskytnuté návratné finanční výpomoci krátkodobé</a:t>
            </a:r>
          </a:p>
          <a:p>
            <a:pPr marL="990600" lvl="1" indent="-533400" algn="just">
              <a:buFontTx/>
              <a:buNone/>
            </a:pPr>
            <a:r>
              <a:rPr lang="cs-CZ" altLang="cs-CZ" sz="3200" dirty="0" smtClean="0">
                <a:latin typeface="Gentium Basic"/>
                <a:ea typeface="Arial Unicode MS" pitchFamily="34" charset="-128"/>
                <a:cs typeface="Arial Unicode MS" pitchFamily="34" charset="-128"/>
              </a:rPr>
              <a:t>462 </a:t>
            </a:r>
            <a:r>
              <a:rPr lang="cs-CZ" altLang="cs-CZ" sz="3200" dirty="0">
                <a:latin typeface="Gentium Basic"/>
                <a:ea typeface="Arial Unicode MS" pitchFamily="34" charset="-128"/>
                <a:cs typeface="Arial Unicode MS" pitchFamily="34" charset="-128"/>
              </a:rPr>
              <a:t>– Poskytnuté návratné finanční výpomoci dlouhodobé</a:t>
            </a:r>
          </a:p>
          <a:p>
            <a:pPr marL="990600" lvl="1" indent="-533400" algn="just">
              <a:buFontTx/>
              <a:buNone/>
            </a:pPr>
            <a:r>
              <a:rPr lang="cs-CZ" altLang="cs-CZ" sz="3200" dirty="0" smtClean="0">
                <a:latin typeface="Gentium Basic"/>
                <a:ea typeface="Arial Unicode MS" pitchFamily="34" charset="-128"/>
                <a:cs typeface="Arial Unicode MS" pitchFamily="34" charset="-128"/>
              </a:rPr>
              <a:t>067 </a:t>
            </a:r>
            <a:r>
              <a:rPr lang="cs-CZ" altLang="cs-CZ" sz="3200" dirty="0">
                <a:latin typeface="Gentium Basic"/>
                <a:ea typeface="Arial Unicode MS" pitchFamily="34" charset="-128"/>
                <a:cs typeface="Arial Unicode MS" pitchFamily="34" charset="-128"/>
              </a:rPr>
              <a:t>– </a:t>
            </a:r>
            <a:r>
              <a:rPr lang="cs-CZ" altLang="cs-CZ" sz="3200" dirty="0" smtClean="0">
                <a:latin typeface="Gentium Basic"/>
                <a:ea typeface="Arial Unicode MS" pitchFamily="34" charset="-128"/>
                <a:cs typeface="Arial Unicode MS" pitchFamily="34" charset="-128"/>
              </a:rPr>
              <a:t>Dlouhodobé půjčky</a:t>
            </a:r>
            <a:endParaRPr lang="cs-CZ" altLang="cs-CZ" sz="3200" dirty="0">
              <a:latin typeface="Gentium Basic"/>
              <a:ea typeface="Arial Unicode MS" pitchFamily="34" charset="-128"/>
              <a:cs typeface="Arial Unicode MS" pitchFamily="34" charset="-128"/>
            </a:endParaRPr>
          </a:p>
        </p:txBody>
      </p:sp>
    </p:spTree>
    <p:extLst>
      <p:ext uri="{BB962C8B-B14F-4D97-AF65-F5344CB8AC3E}">
        <p14:creationId xmlns:p14="http://schemas.microsoft.com/office/powerpoint/2010/main" xmlns="" val="3614927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idx="4294967295"/>
          </p:nvPr>
        </p:nvSpPr>
        <p:spPr>
          <a:xfrm>
            <a:off x="-2817" y="0"/>
            <a:ext cx="9144000" cy="1052736"/>
          </a:xfrm>
          <a:noFill/>
          <a:ln/>
        </p:spPr>
        <p:txBody>
          <a:bodyPr vert="horz" lIns="91440" tIns="45720" rIns="91440" bIns="45720" rtlCol="0" anchor="b" anchorCtr="0">
            <a:noAutofit/>
          </a:bodyPr>
          <a:lstStyle/>
          <a:p>
            <a:pPr algn="ctr"/>
            <a:r>
              <a:rPr lang="cs-CZ" altLang="cs-CZ" sz="3600" dirty="0">
                <a:latin typeface="Impact" pitchFamily="34" charset="0"/>
                <a:cs typeface="Arial" charset="0"/>
              </a:rPr>
              <a:t>Účtování o termínovaných vkladech</a:t>
            </a:r>
          </a:p>
        </p:txBody>
      </p:sp>
      <p:sp>
        <p:nvSpPr>
          <p:cNvPr id="94211" name="Rectangle 3"/>
          <p:cNvSpPr>
            <a:spLocks noGrp="1"/>
          </p:cNvSpPr>
          <p:nvPr>
            <p:ph type="body" idx="4294967295"/>
          </p:nvPr>
        </p:nvSpPr>
        <p:spPr>
          <a:xfrm>
            <a:off x="467544" y="1700808"/>
            <a:ext cx="8136904" cy="460851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Autofit/>
          </a:bodyPr>
          <a:lstStyle/>
          <a:p>
            <a:pPr marL="990600" lvl="1" indent="-533400" algn="just">
              <a:buNone/>
            </a:pPr>
            <a:r>
              <a:rPr lang="cs-CZ" altLang="cs-CZ" sz="2800" dirty="0">
                <a:latin typeface="Gentium Basic"/>
                <a:ea typeface="Arial Unicode MS" pitchFamily="34" charset="-128"/>
                <a:cs typeface="Arial Unicode MS" pitchFamily="34" charset="-128"/>
              </a:rPr>
              <a:t>244 – Termínované vklady krátkodobé</a:t>
            </a:r>
          </a:p>
          <a:p>
            <a:pPr marL="990600" lvl="1" indent="-533400" algn="just">
              <a:buNone/>
            </a:pPr>
            <a:r>
              <a:rPr lang="cs-CZ" altLang="cs-CZ" sz="2800" dirty="0">
                <a:latin typeface="Gentium Basic"/>
                <a:ea typeface="Arial Unicode MS" pitchFamily="34" charset="-128"/>
                <a:cs typeface="Arial Unicode MS" pitchFamily="34" charset="-128"/>
              </a:rPr>
              <a:t>068 – Termínované vklady dlouhodobé</a:t>
            </a:r>
          </a:p>
          <a:p>
            <a:pPr marL="990600" lvl="1" indent="-533400" algn="just">
              <a:buNone/>
            </a:pPr>
            <a:endParaRPr lang="cs-CZ" altLang="cs-CZ" sz="2800" dirty="0">
              <a:latin typeface="Gentium Basic"/>
              <a:ea typeface="Arial Unicode MS" pitchFamily="34" charset="-128"/>
              <a:cs typeface="Arial Unicode MS" pitchFamily="34" charset="-128"/>
            </a:endParaRPr>
          </a:p>
          <a:p>
            <a:pPr marL="990600" lvl="1" indent="-533400" algn="just">
              <a:buNone/>
            </a:pPr>
            <a:r>
              <a:rPr lang="cs-CZ" altLang="cs-CZ" sz="2800" dirty="0">
                <a:latin typeface="Gentium Basic"/>
                <a:ea typeface="Arial Unicode MS" pitchFamily="34" charset="-128"/>
                <a:cs typeface="Arial Unicode MS" pitchFamily="34" charset="-128"/>
              </a:rPr>
              <a:t>Rozpočtová skladba:</a:t>
            </a:r>
          </a:p>
          <a:p>
            <a:pPr marL="990600" lvl="1" indent="-533400" algn="just">
              <a:buNone/>
            </a:pPr>
            <a:r>
              <a:rPr lang="cs-CZ" altLang="cs-CZ" sz="2800" dirty="0">
                <a:latin typeface="Gentium Basic"/>
                <a:ea typeface="Arial Unicode MS" pitchFamily="34" charset="-128"/>
                <a:cs typeface="Arial Unicode MS" pitchFamily="34" charset="-128"/>
              </a:rPr>
              <a:t>8117, 8127 – přijetí prostředků na termínovaném vkladu</a:t>
            </a:r>
          </a:p>
          <a:p>
            <a:pPr marL="990600" lvl="1" indent="-533400" algn="just">
              <a:buNone/>
            </a:pPr>
            <a:r>
              <a:rPr lang="cs-CZ" altLang="cs-CZ" sz="2800" dirty="0" smtClean="0">
                <a:latin typeface="Gentium Basic"/>
                <a:ea typeface="Arial Unicode MS" pitchFamily="34" charset="-128"/>
                <a:cs typeface="Arial Unicode MS" pitchFamily="34" charset="-128"/>
              </a:rPr>
              <a:t>8118, 8128 </a:t>
            </a:r>
            <a:r>
              <a:rPr lang="cs-CZ" altLang="cs-CZ" sz="2800" dirty="0">
                <a:latin typeface="Gentium Basic"/>
                <a:ea typeface="Arial Unicode MS" pitchFamily="34" charset="-128"/>
                <a:cs typeface="Arial Unicode MS" pitchFamily="34" charset="-128"/>
              </a:rPr>
              <a:t>– převod prostředků z termínovaného vkladu (rušení termínovaného vkladu</a:t>
            </a:r>
            <a:r>
              <a:rPr lang="cs-CZ" altLang="cs-CZ" sz="2800" dirty="0" smtClean="0">
                <a:latin typeface="Gentium Basic"/>
                <a:ea typeface="Arial Unicode MS" pitchFamily="34" charset="-128"/>
                <a:cs typeface="Arial Unicode MS" pitchFamily="34" charset="-128"/>
              </a:rPr>
              <a:t>)</a:t>
            </a:r>
          </a:p>
          <a:p>
            <a:pPr marL="990600" lvl="1" indent="-533400" algn="just">
              <a:buNone/>
            </a:pPr>
            <a:r>
              <a:rPr lang="cs-CZ" altLang="cs-CZ" sz="2800" dirty="0" smtClean="0">
                <a:latin typeface="Gentium Basic"/>
                <a:ea typeface="Arial Unicode MS" pitchFamily="34" charset="-128"/>
                <a:cs typeface="Arial Unicode MS" pitchFamily="34" charset="-128"/>
              </a:rPr>
              <a:t>Pozn. obdobně RS u ZBÚ - pro převod prostředků ze ZBÚ ve prospěch TV a zpět</a:t>
            </a:r>
            <a:endParaRPr lang="cs-CZ" altLang="cs-CZ" sz="2800" dirty="0">
              <a:latin typeface="Gentium Basic"/>
              <a:ea typeface="Arial Unicode MS" pitchFamily="34" charset="-128"/>
              <a:cs typeface="Arial Unicode MS" pitchFamily="34" charset="-128"/>
            </a:endParaRPr>
          </a:p>
          <a:p>
            <a:pPr marL="990600" lvl="1" indent="-533400" algn="just">
              <a:buNone/>
            </a:pPr>
            <a:endParaRPr lang="cs-CZ" altLang="cs-CZ" sz="2800" dirty="0">
              <a:latin typeface="Gentium Basic"/>
              <a:ea typeface="Arial Unicode MS" pitchFamily="34" charset="-128"/>
              <a:cs typeface="Arial Unicode MS" pitchFamily="34" charset="-128"/>
            </a:endParaRPr>
          </a:p>
        </p:txBody>
      </p:sp>
    </p:spTree>
    <p:extLst>
      <p:ext uri="{BB962C8B-B14F-4D97-AF65-F5344CB8AC3E}">
        <p14:creationId xmlns:p14="http://schemas.microsoft.com/office/powerpoint/2010/main" xmlns="" val="100090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a:xfrm>
            <a:off x="611560" y="404664"/>
            <a:ext cx="8532440" cy="598636"/>
          </a:xfrm>
          <a:noFill/>
          <a:ln/>
        </p:spPr>
        <p:txBody>
          <a:bodyPr>
            <a:normAutofit fontScale="90000"/>
          </a:bodyPr>
          <a:lstStyle/>
          <a:p>
            <a:r>
              <a:rPr lang="cs-CZ" altLang="cs-CZ" sz="3600" dirty="0">
                <a:latin typeface="Impact" pitchFamily="34" charset="0"/>
                <a:cs typeface="Arial" charset="0"/>
              </a:rPr>
              <a:t>Účtování peněžního fondu</a:t>
            </a:r>
          </a:p>
        </p:txBody>
      </p:sp>
      <p:sp>
        <p:nvSpPr>
          <p:cNvPr id="15363" name="Rectangle 3"/>
          <p:cNvSpPr>
            <a:spLocks noGrp="1"/>
          </p:cNvSpPr>
          <p:nvPr>
            <p:ph sz="quarter" idx="4294967295"/>
          </p:nvPr>
        </p:nvSpPr>
        <p:spPr>
          <a:xfrm>
            <a:off x="611559" y="1773239"/>
            <a:ext cx="7848873" cy="4248050"/>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r>
              <a:rPr lang="cs-CZ" altLang="cs-CZ" sz="2800" dirty="0">
                <a:latin typeface="Tahoma" pitchFamily="34" charset="0"/>
                <a:ea typeface="Arial Unicode MS" pitchFamily="34" charset="-128"/>
                <a:cs typeface="Arial Unicode MS" pitchFamily="34" charset="-128"/>
              </a:rPr>
              <a:t>Fond je napojen na rozpočet ÚSC </a:t>
            </a:r>
          </a:p>
          <a:p>
            <a:pPr lvl="1" algn="just">
              <a:buFontTx/>
              <a:buChar char="•"/>
            </a:pPr>
            <a:r>
              <a:rPr lang="cs-CZ" altLang="cs-CZ" dirty="0">
                <a:latin typeface="Tahoma" pitchFamily="34" charset="0"/>
                <a:ea typeface="Arial Unicode MS" pitchFamily="34" charset="-128"/>
                <a:cs typeface="Arial Unicode MS" pitchFamily="34" charset="-128"/>
                <a:sym typeface="Wingdings" pitchFamily="2" charset="2"/>
              </a:rPr>
              <a:t>peněžní prostředky se ve fondu pouze ukládají, pokud mají být použity, převedou se zpět do rozpočtu</a:t>
            </a:r>
          </a:p>
          <a:p>
            <a:pPr marL="457200" lvl="1" indent="0" algn="just">
              <a:buNone/>
            </a:pPr>
            <a:endParaRPr lang="cs-CZ" altLang="cs-CZ" dirty="0">
              <a:latin typeface="Tahoma" pitchFamily="34" charset="0"/>
              <a:ea typeface="Arial Unicode MS" pitchFamily="34" charset="-128"/>
              <a:cs typeface="Arial Unicode MS" pitchFamily="34" charset="-128"/>
              <a:sym typeface="Wingdings" pitchFamily="2" charset="2"/>
            </a:endParaRPr>
          </a:p>
          <a:p>
            <a:pPr algn="just"/>
            <a:r>
              <a:rPr lang="cs-CZ" altLang="cs-CZ" sz="2800" dirty="0">
                <a:latin typeface="Tahoma" pitchFamily="34" charset="0"/>
                <a:ea typeface="Arial Unicode MS" pitchFamily="34" charset="-128"/>
                <a:cs typeface="Arial Unicode MS" pitchFamily="34" charset="-128"/>
                <a:sym typeface="Wingdings" pitchFamily="2" charset="2"/>
              </a:rPr>
              <a:t>Peněžní operace jsou realizovány přímo z účtu </a:t>
            </a:r>
            <a:r>
              <a:rPr lang="cs-CZ" altLang="cs-CZ" sz="2800" dirty="0" smtClean="0">
                <a:latin typeface="Tahoma" pitchFamily="34" charset="0"/>
                <a:ea typeface="Arial Unicode MS" pitchFamily="34" charset="-128"/>
                <a:cs typeface="Arial Unicode MS" pitchFamily="34" charset="-128"/>
                <a:sym typeface="Wingdings" pitchFamily="2" charset="2"/>
              </a:rPr>
              <a:t>peněžního </a:t>
            </a:r>
            <a:r>
              <a:rPr lang="cs-CZ" altLang="cs-CZ" sz="2800" dirty="0">
                <a:latin typeface="Tahoma" pitchFamily="34" charset="0"/>
                <a:ea typeface="Arial Unicode MS" pitchFamily="34" charset="-128"/>
                <a:cs typeface="Arial Unicode MS" pitchFamily="34" charset="-128"/>
                <a:sym typeface="Wingdings" pitchFamily="2" charset="2"/>
              </a:rPr>
              <a:t>fondu.</a:t>
            </a:r>
          </a:p>
          <a:p>
            <a:pPr algn="just"/>
            <a:endParaRPr lang="cs-CZ" altLang="cs-CZ" sz="2800" dirty="0">
              <a:latin typeface="Tahoma" pitchFamily="34" charset="0"/>
              <a:ea typeface="Arial Unicode MS" pitchFamily="34" charset="-128"/>
              <a:cs typeface="Arial Unicode MS" pitchFamily="34" charset="-128"/>
            </a:endParaRPr>
          </a:p>
          <a:p>
            <a:pPr algn="just"/>
            <a:r>
              <a:rPr lang="cs-CZ" altLang="cs-CZ" sz="2800" dirty="0">
                <a:latin typeface="Tahoma" pitchFamily="34" charset="0"/>
                <a:ea typeface="Arial Unicode MS" pitchFamily="34" charset="-128"/>
                <a:cs typeface="Arial Unicode MS" pitchFamily="34" charset="-128"/>
              </a:rPr>
              <a:t>Pozn.: konsolidace</a:t>
            </a:r>
          </a:p>
          <a:p>
            <a:pPr algn="just"/>
            <a:endParaRPr lang="cs-CZ" altLang="cs-CZ" sz="2800" dirty="0">
              <a:latin typeface="Tahoma" pitchFamily="34" charset="0"/>
              <a:ea typeface="Arial Unicode MS" pitchFamily="34" charset="-128"/>
              <a:cs typeface="Arial Unicode MS" pitchFamily="34" charset="-128"/>
            </a:endParaRPr>
          </a:p>
          <a:p>
            <a:pPr algn="just"/>
            <a:endParaRPr lang="cs-CZ" altLang="cs-CZ" sz="2800"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3919335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p:cNvSpPr>
            <a:spLocks noGrp="1" noChangeArrowheads="1"/>
          </p:cNvSpPr>
          <p:nvPr>
            <p:ph idx="1"/>
          </p:nvPr>
        </p:nvSpPr>
        <p:spPr>
          <a:xfrm>
            <a:off x="467544" y="2132856"/>
            <a:ext cx="8229600" cy="2913063"/>
          </a:xfrm>
          <a:noFill/>
          <a:ln>
            <a:noFill/>
          </a:ln>
          <a:effectLst/>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vert="horz" lIns="91440" tIns="45720" rIns="91440" bIns="45720" rtlCol="0" anchor="ctr" anchorCtr="0">
            <a:normAutofit/>
          </a:bodyPr>
          <a:lstStyle/>
          <a:p>
            <a:pPr algn="ctr" fontAlgn="base">
              <a:spcBef>
                <a:spcPct val="0"/>
              </a:spcBef>
              <a:spcAft>
                <a:spcPct val="0"/>
              </a:spcAft>
              <a:buNone/>
            </a:pPr>
            <a:r>
              <a:rPr lang="cs-CZ" altLang="cs-CZ" sz="2600" dirty="0">
                <a:latin typeface="+mj-lt"/>
              </a:rPr>
              <a:t>DĚKUJI </a:t>
            </a:r>
            <a:r>
              <a:rPr lang="cs-CZ" altLang="cs-CZ" sz="2600" dirty="0" smtClean="0">
                <a:latin typeface="+mj-lt"/>
              </a:rPr>
              <a:t> ZA  POZORNOST</a:t>
            </a:r>
            <a:endParaRPr lang="cs-CZ" altLang="cs-CZ" sz="2600" dirty="0">
              <a:latin typeface="+mj-lt"/>
            </a:endParaRPr>
          </a:p>
        </p:txBody>
      </p:sp>
      <p:sp>
        <p:nvSpPr>
          <p:cNvPr id="2" name="Zástupný symbol pro číslo snímku 1"/>
          <p:cNvSpPr>
            <a:spLocks noGrp="1"/>
          </p:cNvSpPr>
          <p:nvPr>
            <p:ph type="sldNum" sz="quarter" idx="12"/>
          </p:nvPr>
        </p:nvSpPr>
        <p:spPr>
          <a:xfrm>
            <a:off x="6984057" y="6351612"/>
            <a:ext cx="2133600" cy="476250"/>
          </a:xfrm>
        </p:spPr>
        <p:txBody>
          <a:bodyPr/>
          <a:lstStyle/>
          <a:p>
            <a:fld id="{25E69D05-38C9-4029-9278-33A537AEB350}" type="slidenum">
              <a:rPr lang="cs-CZ" altLang="cs-CZ" sz="1200" smtClean="0">
                <a:latin typeface="Georgia" panose="02040502050405020303" pitchFamily="18" charset="0"/>
              </a:rPr>
              <a:pPr/>
              <a:t>50</a:t>
            </a:fld>
            <a:endParaRPr lang="cs-CZ" altLang="cs-CZ" sz="1200" dirty="0">
              <a:latin typeface="Georgia" panose="02040502050405020303" pitchFamily="18" charset="0"/>
            </a:endParaRPr>
          </a:p>
        </p:txBody>
      </p:sp>
    </p:spTree>
    <p:extLst>
      <p:ext uri="{BB962C8B-B14F-4D97-AF65-F5344CB8AC3E}">
        <p14:creationId xmlns:p14="http://schemas.microsoft.com/office/powerpoint/2010/main" xmlns="" val="74955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idx="4294967295"/>
          </p:nvPr>
        </p:nvSpPr>
        <p:spPr>
          <a:xfrm>
            <a:off x="0" y="-609"/>
            <a:ext cx="9144000" cy="1143000"/>
          </a:xfrm>
          <a:noFill/>
          <a:ln/>
        </p:spPr>
        <p:txBody>
          <a:bodyPr/>
          <a:lstStyle/>
          <a:p>
            <a:endParaRPr lang="cs-CZ" altLang="cs-CZ" sz="3600" dirty="0">
              <a:latin typeface="Tahoma" pitchFamily="34" charset="0"/>
              <a:cs typeface="Arial" charset="0"/>
            </a:endParaRPr>
          </a:p>
        </p:txBody>
      </p:sp>
      <p:sp>
        <p:nvSpPr>
          <p:cNvPr id="49155" name="Zástupný symbol pro obsah 2"/>
          <p:cNvSpPr>
            <a:spLocks noGrp="1"/>
          </p:cNvSpPr>
          <p:nvPr>
            <p:ph sz="quarter" idx="4294967295"/>
          </p:nvPr>
        </p:nvSpPr>
        <p:spPr>
          <a:xfrm>
            <a:off x="477838" y="1698625"/>
            <a:ext cx="8135937" cy="4424363"/>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SÚ 236 – běžné účty peněžních fondů – peněžní prostředky fondu</a:t>
            </a:r>
          </a:p>
          <a:p>
            <a:pPr algn="just"/>
            <a:r>
              <a:rPr lang="cs-CZ" altLang="cs-CZ" dirty="0">
                <a:latin typeface="Tahoma" pitchFamily="34" charset="0"/>
                <a:ea typeface="Arial Unicode MS" pitchFamily="34" charset="-128"/>
                <a:cs typeface="Arial Unicode MS" pitchFamily="34" charset="-128"/>
              </a:rPr>
              <a:t>SÚ 419 – ostatní fondy – pasivní účet</a:t>
            </a:r>
          </a:p>
          <a:p>
            <a:pPr algn="just"/>
            <a:r>
              <a:rPr lang="cs-CZ" altLang="cs-CZ" dirty="0">
                <a:latin typeface="Tahoma" pitchFamily="34" charset="0"/>
                <a:ea typeface="Arial Unicode MS" pitchFamily="34" charset="-128"/>
                <a:cs typeface="Arial Unicode MS" pitchFamily="34" charset="-128"/>
              </a:rPr>
              <a:t>SÚ 548 – tvorba fondů</a:t>
            </a:r>
          </a:p>
          <a:p>
            <a:pPr algn="just"/>
            <a:r>
              <a:rPr lang="cs-CZ" altLang="cs-CZ" dirty="0">
                <a:latin typeface="Tahoma" pitchFamily="34" charset="0"/>
                <a:ea typeface="Arial Unicode MS" pitchFamily="34" charset="-128"/>
                <a:cs typeface="Arial Unicode MS" pitchFamily="34" charset="-128"/>
              </a:rPr>
              <a:t>SÚ 648 – čerpání fondů</a:t>
            </a:r>
          </a:p>
          <a:p>
            <a:pPr algn="just"/>
            <a:endParaRPr lang="cs-CZ" altLang="cs-CZ" dirty="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2318316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a:xfrm>
            <a:off x="539552" y="404664"/>
            <a:ext cx="8604448" cy="738336"/>
          </a:xfrm>
          <a:noFill/>
          <a:ln/>
        </p:spPr>
        <p:txBody>
          <a:bodyPr/>
          <a:lstStyle/>
          <a:p>
            <a:r>
              <a:rPr lang="cs-CZ" altLang="cs-CZ" sz="3600" dirty="0" smtClean="0">
                <a:latin typeface="Impact" pitchFamily="34" charset="0"/>
                <a:cs typeface="Arial" charset="0"/>
              </a:rPr>
              <a:t>Účtování o fondu</a:t>
            </a:r>
            <a:endParaRPr lang="cs-CZ" altLang="cs-CZ" sz="3600" dirty="0">
              <a:latin typeface="Impact" pitchFamily="34" charset="0"/>
              <a:cs typeface="Arial" charset="0"/>
            </a:endParaRPr>
          </a:p>
        </p:txBody>
      </p:sp>
      <p:sp>
        <p:nvSpPr>
          <p:cNvPr id="51203" name="Rectangle 3"/>
          <p:cNvSpPr>
            <a:spLocks noGrp="1"/>
          </p:cNvSpPr>
          <p:nvPr>
            <p:ph sz="quarter" idx="4294967295"/>
          </p:nvPr>
        </p:nvSpPr>
        <p:spPr>
          <a:xfrm>
            <a:off x="467544" y="1524001"/>
            <a:ext cx="8425631" cy="456929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marL="457200" indent="-457200" algn="just">
              <a:buAutoNum type="alphaLcParenR"/>
            </a:pPr>
            <a:r>
              <a:rPr lang="cs-CZ" altLang="cs-CZ" sz="2400" dirty="0" smtClean="0">
                <a:latin typeface="Tahoma" pitchFamily="34" charset="0"/>
                <a:ea typeface="Arial Unicode MS" pitchFamily="34" charset="-128"/>
                <a:cs typeface="Arial Unicode MS" pitchFamily="34" charset="-128"/>
              </a:rPr>
              <a:t>Výsledkové – účtování tvorby a použití fondu přes 548, 648; zkresluje výši výnosů a nákladů</a:t>
            </a:r>
          </a:p>
          <a:p>
            <a:pPr marL="457200" indent="-457200" algn="just">
              <a:buAutoNum type="alphaLcParenR"/>
            </a:pPr>
            <a:r>
              <a:rPr lang="cs-CZ" altLang="cs-CZ" dirty="0" smtClean="0">
                <a:latin typeface="Tahoma" pitchFamily="34" charset="0"/>
                <a:ea typeface="Arial Unicode MS" pitchFamily="34" charset="-128"/>
                <a:cs typeface="Arial Unicode MS" pitchFamily="34" charset="-128"/>
              </a:rPr>
              <a:t>Zdrojové – pouze přes 401, 419</a:t>
            </a:r>
            <a:endParaRPr lang="cs-CZ" altLang="cs-CZ" sz="2400" dirty="0" smtClean="0">
              <a:latin typeface="Tahoma" pitchFamily="34" charset="0"/>
              <a:ea typeface="Arial Unicode MS" pitchFamily="34" charset="-128"/>
              <a:cs typeface="Arial Unicode MS" pitchFamily="34" charset="-128"/>
            </a:endParaRPr>
          </a:p>
          <a:p>
            <a:pPr marL="457200" indent="-457200" algn="just">
              <a:buAutoNum type="alphaLcParenR"/>
            </a:pPr>
            <a:endParaRPr lang="cs-CZ" altLang="cs-CZ" sz="2400" dirty="0" smtClean="0">
              <a:latin typeface="Tahoma" pitchFamily="34" charset="0"/>
              <a:ea typeface="Arial Unicode MS" pitchFamily="34" charset="-128"/>
              <a:cs typeface="Arial Unicode MS" pitchFamily="34" charset="-128"/>
            </a:endParaRPr>
          </a:p>
          <a:p>
            <a:pPr marL="457200" indent="-457200" algn="just">
              <a:buAutoNum type="alphaLcParenR"/>
            </a:pPr>
            <a:endParaRPr lang="cs-CZ" altLang="cs-CZ" sz="2400" dirty="0">
              <a:latin typeface="Tahoma" pitchFamily="34" charset="0"/>
              <a:ea typeface="Arial Unicode MS" pitchFamily="34" charset="-128"/>
              <a:cs typeface="Arial Unicode MS" pitchFamily="34" charset="-128"/>
            </a:endParaRPr>
          </a:p>
          <a:p>
            <a:pPr marL="0" indent="0" algn="just">
              <a:buNone/>
            </a:pPr>
            <a:endParaRPr lang="cs-CZ" altLang="cs-CZ" sz="2400" dirty="0" smtClean="0">
              <a:latin typeface="Tahoma"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xmlns="" val="206658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a:xfrm>
            <a:off x="-5366" y="0"/>
            <a:ext cx="9149365" cy="1143000"/>
          </a:xfrm>
          <a:noFill/>
          <a:ln/>
        </p:spPr>
        <p:txBody>
          <a:bodyPr/>
          <a:lstStyle/>
          <a:p>
            <a:endParaRPr lang="cs-CZ" altLang="cs-CZ" sz="3600" dirty="0">
              <a:latin typeface="Tahoma" pitchFamily="34" charset="0"/>
              <a:cs typeface="Arial" charset="0"/>
            </a:endParaRPr>
          </a:p>
        </p:txBody>
      </p:sp>
      <p:sp>
        <p:nvSpPr>
          <p:cNvPr id="52227" name="Rectangle 3"/>
          <p:cNvSpPr>
            <a:spLocks noGrp="1"/>
          </p:cNvSpPr>
          <p:nvPr>
            <p:ph sz="quarter" idx="4294967295"/>
          </p:nvPr>
        </p:nvSpPr>
        <p:spPr>
          <a:xfrm>
            <a:off x="467544" y="1524000"/>
            <a:ext cx="8425631" cy="4569296"/>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lstStyle/>
          <a:p>
            <a:pPr algn="just"/>
            <a:endParaRPr lang="cs-CZ" altLang="cs-CZ" sz="2400" dirty="0">
              <a:latin typeface="Tahoma" pitchFamily="34" charset="0"/>
              <a:ea typeface="Arial Unicode MS" pitchFamily="34" charset="-128"/>
              <a:cs typeface="Arial Unicode MS" pitchFamily="34" charset="-128"/>
            </a:endParaRPr>
          </a:p>
          <a:p>
            <a:pPr algn="just">
              <a:buNone/>
            </a:pPr>
            <a:r>
              <a:rPr lang="cs-CZ" altLang="cs-CZ" sz="2400" dirty="0" smtClean="0">
                <a:latin typeface="Tahoma" pitchFamily="34" charset="0"/>
                <a:ea typeface="Arial Unicode MS" pitchFamily="34" charset="-128"/>
                <a:cs typeface="Arial Unicode MS" pitchFamily="34" charset="-128"/>
              </a:rPr>
              <a:t>Pozn.: účet 401 je použit k tvorbě investičních fondů z odpisů u PO, dle ČÚS 704 je možné jej využít i u peněžních fondů ÚSC (AE!!)</a:t>
            </a:r>
          </a:p>
          <a:p>
            <a:pPr algn="just">
              <a:buNone/>
            </a:pPr>
            <a:endParaRPr lang="cs-CZ" altLang="cs-CZ" sz="2400" dirty="0" smtClean="0">
              <a:latin typeface="Tahoma" pitchFamily="34" charset="0"/>
              <a:ea typeface="Arial Unicode MS" pitchFamily="34" charset="-128"/>
              <a:cs typeface="Arial Unicode MS" pitchFamily="34" charset="-128"/>
            </a:endParaRPr>
          </a:p>
          <a:p>
            <a:pPr algn="just"/>
            <a:r>
              <a:rPr lang="cs-CZ" altLang="cs-CZ" sz="2400" dirty="0" smtClean="0">
                <a:latin typeface="Tahoma" pitchFamily="34" charset="0"/>
                <a:ea typeface="Arial Unicode MS" pitchFamily="34" charset="-128"/>
                <a:cs typeface="Arial Unicode MS" pitchFamily="34" charset="-128"/>
              </a:rPr>
              <a:t>Je </a:t>
            </a:r>
            <a:r>
              <a:rPr lang="cs-CZ" altLang="cs-CZ" sz="2400" dirty="0">
                <a:latin typeface="Tahoma" pitchFamily="34" charset="0"/>
                <a:ea typeface="Arial Unicode MS" pitchFamily="34" charset="-128"/>
                <a:cs typeface="Arial Unicode MS" pitchFamily="34" charset="-128"/>
              </a:rPr>
              <a:t>možná též přímá tvorba fondu (z výnosů, např. úroků z bankovního účtu fondu):</a:t>
            </a:r>
          </a:p>
          <a:p>
            <a:pPr marL="914400" lvl="2" indent="0" algn="just">
              <a:buNone/>
            </a:pPr>
            <a:r>
              <a:rPr lang="cs-CZ" altLang="cs-CZ" dirty="0">
                <a:latin typeface="Tahoma" pitchFamily="34" charset="0"/>
                <a:ea typeface="Arial Unicode MS" pitchFamily="34" charset="-128"/>
                <a:cs typeface="Arial Unicode MS" pitchFamily="34" charset="-128"/>
              </a:rPr>
              <a:t>	236 MD / 6xx D   a   401 MD / 419 D</a:t>
            </a:r>
          </a:p>
          <a:p>
            <a:pPr algn="just"/>
            <a:endParaRPr lang="cs-CZ" altLang="cs-CZ" sz="2400" dirty="0">
              <a:latin typeface="Tahoma" pitchFamily="34" charset="0"/>
              <a:ea typeface="Arial Unicode MS" pitchFamily="34" charset="-128"/>
              <a:cs typeface="Arial Unicode MS" pitchFamily="34" charset="-128"/>
            </a:endParaRPr>
          </a:p>
          <a:p>
            <a:pPr algn="just">
              <a:buNone/>
            </a:pPr>
            <a:r>
              <a:rPr lang="cs-CZ" altLang="cs-CZ" sz="2400" dirty="0" smtClean="0">
                <a:latin typeface="Tahoma" pitchFamily="34" charset="0"/>
                <a:ea typeface="Arial Unicode MS" pitchFamily="34" charset="-128"/>
                <a:cs typeface="Arial Unicode MS" pitchFamily="34" charset="-128"/>
              </a:rPr>
              <a:t>	(</a:t>
            </a:r>
            <a:r>
              <a:rPr lang="cs-CZ" altLang="cs-CZ" sz="2400" dirty="0">
                <a:latin typeface="Tahoma" pitchFamily="34" charset="0"/>
                <a:ea typeface="Arial Unicode MS" pitchFamily="34" charset="-128"/>
                <a:cs typeface="Arial Unicode MS" pitchFamily="34" charset="-128"/>
              </a:rPr>
              <a:t>např. SÚ 662, 603, 64x, 649, příp. 403 – pozor na rozpočtovou skladbu)</a:t>
            </a:r>
          </a:p>
        </p:txBody>
      </p:sp>
    </p:spTree>
    <p:extLst>
      <p:ext uri="{BB962C8B-B14F-4D97-AF65-F5344CB8AC3E}">
        <p14:creationId xmlns:p14="http://schemas.microsoft.com/office/powerpoint/2010/main" xmlns="" val="2436847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a:xfrm>
            <a:off x="683568" y="404664"/>
            <a:ext cx="8460432" cy="792088"/>
          </a:xfrm>
          <a:noFill/>
          <a:ln/>
        </p:spPr>
        <p:txBody>
          <a:bodyPr/>
          <a:lstStyle/>
          <a:p>
            <a:r>
              <a:rPr lang="cs-CZ" altLang="cs-CZ" sz="3600" dirty="0">
                <a:latin typeface="Impact" pitchFamily="34" charset="0"/>
                <a:cs typeface="Arial" charset="0"/>
              </a:rPr>
              <a:t>Použití fondů</a:t>
            </a:r>
          </a:p>
        </p:txBody>
      </p:sp>
      <p:sp>
        <p:nvSpPr>
          <p:cNvPr id="284675" name="Rectangle 3"/>
          <p:cNvSpPr>
            <a:spLocks noGrp="1"/>
          </p:cNvSpPr>
          <p:nvPr>
            <p:ph sz="quarter" idx="4294967295"/>
          </p:nvPr>
        </p:nvSpPr>
        <p:spPr>
          <a:xfrm>
            <a:off x="683568" y="1600200"/>
            <a:ext cx="8003232" cy="4277072"/>
          </a:xfrm>
          <a:ln/>
          <a:extLst>
            <a:ext uri="{91240B29-F687-4F45-9708-019B960494DF}">
              <a14:hiddenLine xmlns:a14="http://schemas.microsoft.com/office/drawing/2010/main" xmlns="" w="9525" cap="flat" cmpd="sng" algn="ctr">
                <a:solidFill>
                  <a:schemeClr val="tx1"/>
                </a:solidFill>
                <a:prstDash val="solid"/>
                <a:miter lim="800000"/>
                <a:headEnd type="none" w="med" len="med"/>
                <a:tailEnd type="none" w="med" len="med"/>
              </a14:hiddenLine>
            </a:ext>
          </a:extLst>
        </p:spPr>
        <p:txBody>
          <a:bodyPr>
            <a:normAutofit/>
          </a:bodyPr>
          <a:lstStyle/>
          <a:p>
            <a:pPr algn="just"/>
            <a:r>
              <a:rPr lang="cs-CZ" altLang="cs-CZ" dirty="0">
                <a:latin typeface="Tahoma" pitchFamily="34" charset="0"/>
                <a:ea typeface="Arial Unicode MS" pitchFamily="34" charset="-128"/>
                <a:cs typeface="Arial Unicode MS" pitchFamily="34" charset="-128"/>
              </a:rPr>
              <a:t>Zjednodušeně:</a:t>
            </a:r>
          </a:p>
          <a:p>
            <a:pPr algn="just">
              <a:buNone/>
            </a:pPr>
            <a:r>
              <a:rPr lang="cs-CZ" altLang="cs-CZ" dirty="0">
                <a:latin typeface="Tahoma" pitchFamily="34" charset="0"/>
                <a:ea typeface="Arial Unicode MS" pitchFamily="34" charset="-128"/>
                <a:cs typeface="Arial Unicode MS" pitchFamily="34" charset="-128"/>
              </a:rPr>
              <a:t>	</a:t>
            </a:r>
            <a:r>
              <a:rPr lang="cs-CZ" altLang="cs-CZ" dirty="0" smtClean="0">
                <a:latin typeface="Tahoma" pitchFamily="34" charset="0"/>
                <a:ea typeface="Arial Unicode MS" pitchFamily="34" charset="-128"/>
                <a:cs typeface="Arial Unicode MS" pitchFamily="34" charset="-128"/>
              </a:rPr>
              <a:t>	5xx </a:t>
            </a:r>
            <a:r>
              <a:rPr lang="cs-CZ" altLang="cs-CZ" dirty="0">
                <a:latin typeface="Tahoma" pitchFamily="34" charset="0"/>
                <a:ea typeface="Arial Unicode MS" pitchFamily="34" charset="-128"/>
                <a:cs typeface="Arial Unicode MS" pitchFamily="34" charset="-128"/>
              </a:rPr>
              <a:t>MD / 236 </a:t>
            </a:r>
            <a:r>
              <a:rPr lang="cs-CZ" altLang="cs-CZ" dirty="0" smtClean="0">
                <a:latin typeface="Tahoma" pitchFamily="34" charset="0"/>
                <a:ea typeface="Arial Unicode MS" pitchFamily="34" charset="-128"/>
                <a:cs typeface="Arial Unicode MS" pitchFamily="34" charset="-128"/>
              </a:rPr>
              <a:t>D</a:t>
            </a:r>
          </a:p>
          <a:p>
            <a:pPr algn="just">
              <a:buNone/>
            </a:pPr>
            <a:r>
              <a:rPr lang="cs-CZ" altLang="cs-CZ" dirty="0" smtClean="0">
                <a:latin typeface="Tahoma" pitchFamily="34" charset="0"/>
                <a:ea typeface="Arial Unicode MS" pitchFamily="34" charset="-128"/>
                <a:cs typeface="Arial Unicode MS" pitchFamily="34" charset="-128"/>
              </a:rPr>
              <a:t>		419 </a:t>
            </a:r>
            <a:r>
              <a:rPr lang="cs-CZ" altLang="cs-CZ" dirty="0">
                <a:latin typeface="Tahoma" pitchFamily="34" charset="0"/>
                <a:ea typeface="Arial Unicode MS" pitchFamily="34" charset="-128"/>
                <a:cs typeface="Arial Unicode MS" pitchFamily="34" charset="-128"/>
              </a:rPr>
              <a:t>MD / 401 (648) D</a:t>
            </a:r>
          </a:p>
          <a:p>
            <a:pPr algn="just"/>
            <a:endParaRPr lang="cs-CZ" altLang="cs-CZ" dirty="0">
              <a:latin typeface="Tahoma" pitchFamily="34" charset="0"/>
              <a:ea typeface="Arial Unicode MS" pitchFamily="34" charset="-128"/>
              <a:cs typeface="Arial Unicode MS" pitchFamily="34" charset="-128"/>
            </a:endParaRPr>
          </a:p>
          <a:p>
            <a:pPr algn="just"/>
            <a:r>
              <a:rPr lang="cs-CZ" altLang="cs-CZ" dirty="0">
                <a:latin typeface="Tahoma" pitchFamily="34" charset="0"/>
                <a:ea typeface="Arial Unicode MS" pitchFamily="34" charset="-128"/>
                <a:cs typeface="Arial Unicode MS" pitchFamily="34" charset="-128"/>
              </a:rPr>
              <a:t>Náklady např. </a:t>
            </a:r>
          </a:p>
          <a:p>
            <a:pPr algn="just">
              <a:buNone/>
            </a:pPr>
            <a:r>
              <a:rPr lang="cs-CZ" altLang="cs-CZ" dirty="0">
                <a:latin typeface="Tahoma" pitchFamily="34" charset="0"/>
                <a:ea typeface="Arial Unicode MS" pitchFamily="34" charset="-128"/>
                <a:cs typeface="Arial Unicode MS" pitchFamily="34" charset="-128"/>
              </a:rPr>
              <a:t>501 – spotřeba materiálu, </a:t>
            </a:r>
          </a:p>
          <a:p>
            <a:pPr algn="just">
              <a:buNone/>
            </a:pPr>
            <a:r>
              <a:rPr lang="cs-CZ" altLang="cs-CZ" dirty="0">
                <a:latin typeface="Tahoma" pitchFamily="34" charset="0"/>
                <a:ea typeface="Arial Unicode MS" pitchFamily="34" charset="-128"/>
                <a:cs typeface="Arial Unicode MS" pitchFamily="34" charset="-128"/>
              </a:rPr>
              <a:t>569 – bankovní poplatky,</a:t>
            </a:r>
          </a:p>
          <a:p>
            <a:pPr algn="just">
              <a:buNone/>
            </a:pPr>
            <a:r>
              <a:rPr lang="cs-CZ" altLang="cs-CZ" dirty="0">
                <a:latin typeface="Tahoma" pitchFamily="34" charset="0"/>
                <a:ea typeface="Arial Unicode MS" pitchFamily="34" charset="-128"/>
                <a:cs typeface="Arial Unicode MS" pitchFamily="34" charset="-128"/>
              </a:rPr>
              <a:t>511 – opravy a udržování, příp.</a:t>
            </a:r>
          </a:p>
          <a:p>
            <a:pPr algn="just">
              <a:buNone/>
            </a:pPr>
            <a:r>
              <a:rPr lang="cs-CZ" altLang="cs-CZ" dirty="0">
                <a:latin typeface="Tahoma" pitchFamily="34" charset="0"/>
                <a:ea typeface="Arial Unicode MS" pitchFamily="34" charset="-128"/>
                <a:cs typeface="Arial Unicode MS" pitchFamily="34" charset="-128"/>
              </a:rPr>
              <a:t>042 – pořízení DM.</a:t>
            </a:r>
          </a:p>
        </p:txBody>
      </p:sp>
    </p:spTree>
    <p:extLst>
      <p:ext uri="{BB962C8B-B14F-4D97-AF65-F5344CB8AC3E}">
        <p14:creationId xmlns:p14="http://schemas.microsoft.com/office/powerpoint/2010/main" xmlns="" val="3644307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1046</TotalTime>
  <Words>2265</Words>
  <Application>Microsoft Office PowerPoint</Application>
  <PresentationFormat>Předvádění na obrazovce (4:3)</PresentationFormat>
  <Paragraphs>537</Paragraphs>
  <Slides>50</Slides>
  <Notes>1</Notes>
  <HiddenSlides>0</HiddenSlides>
  <MMClips>0</MMClips>
  <ScaleCrop>false</ScaleCrop>
  <HeadingPairs>
    <vt:vector size="4" baseType="variant">
      <vt:variant>
        <vt:lpstr>Motiv</vt:lpstr>
      </vt:variant>
      <vt:variant>
        <vt:i4>1</vt:i4>
      </vt:variant>
      <vt:variant>
        <vt:lpstr>Nadpisy snímků</vt:lpstr>
      </vt:variant>
      <vt:variant>
        <vt:i4>50</vt:i4>
      </vt:variant>
    </vt:vector>
  </HeadingPairs>
  <TitlesOfParts>
    <vt:vector size="51" baseType="lpstr">
      <vt:lpstr>NewsPrint</vt:lpstr>
      <vt:lpstr>VYBRANÉ ÚČETNÍ POSTUPY</vt:lpstr>
      <vt:lpstr>Peněžní fondy ÚSC</vt:lpstr>
      <vt:lpstr>Statut peněžního fondu</vt:lpstr>
      <vt:lpstr>Snímek 4</vt:lpstr>
      <vt:lpstr>Účtování peněžního fondu</vt:lpstr>
      <vt:lpstr>Snímek 6</vt:lpstr>
      <vt:lpstr>Účtování o fondu</vt:lpstr>
      <vt:lpstr>Snímek 8</vt:lpstr>
      <vt:lpstr>Použití fondů</vt:lpstr>
      <vt:lpstr>Majetek ÚSC</vt:lpstr>
      <vt:lpstr>Zákon o obcích a majetek</vt:lpstr>
      <vt:lpstr>Publikační povinnost obce</vt:lpstr>
      <vt:lpstr>Zákon o krajích a majetek</vt:lpstr>
      <vt:lpstr>Dlouhodobý majetek</vt:lpstr>
      <vt:lpstr>Analytické účty k majetku</vt:lpstr>
      <vt:lpstr>Vyhláška 410/2009 Sb.</vt:lpstr>
      <vt:lpstr>DHM – Vyhláška 410/2009 Sb., §14:</vt:lpstr>
      <vt:lpstr>DNM – Vyhláška 410/2009 Sb., §11:</vt:lpstr>
      <vt:lpstr>Dlouhodobý finanční majetek  – Vyhláška 410/2009 Sb., §17:</vt:lpstr>
      <vt:lpstr>Drobný DM</vt:lpstr>
      <vt:lpstr>Podrozvahová evidence majetku</vt:lpstr>
      <vt:lpstr>Odpisování majetku</vt:lpstr>
      <vt:lpstr>Krátkodobý majetek</vt:lpstr>
      <vt:lpstr>Zásoby</vt:lpstr>
      <vt:lpstr>Transfery </vt:lpstr>
      <vt:lpstr>Přijaté transfery</vt:lpstr>
      <vt:lpstr>Podrozvahové účty</vt:lpstr>
      <vt:lpstr>Pohledávky</vt:lpstr>
      <vt:lpstr>Zálohy</vt:lpstr>
      <vt:lpstr>Rozvahové a výsledkové účty</vt:lpstr>
      <vt:lpstr>Rozvahové účty - dohady</vt:lpstr>
      <vt:lpstr>Přijetí neinvestičního transferu bez povinnosti finančního vypořádání, realizace a přijetí transferu proběhne ve stejném účetním období</vt:lpstr>
      <vt:lpstr>Souhrnný dotační vztah</vt:lpstr>
      <vt:lpstr>Neinvestiční transfer  - vypořádání v běžném účetním období, záloha</vt:lpstr>
      <vt:lpstr>Neinvestiční transfer  - vypořádání v následujícím účetním období, záloha</vt:lpstr>
      <vt:lpstr>Poskytování transferů  Podrozvahové účty</vt:lpstr>
      <vt:lpstr>Závazky</vt:lpstr>
      <vt:lpstr>Zálohy</vt:lpstr>
      <vt:lpstr>Rozvahové a výsledkové účty</vt:lpstr>
      <vt:lpstr>Rozvahové účty - dohady</vt:lpstr>
      <vt:lpstr>Průtokové transfery</vt:lpstr>
      <vt:lpstr>Průtokové transfery  – vypořádání v běžném účetním období</vt:lpstr>
      <vt:lpstr>Půjčky</vt:lpstr>
      <vt:lpstr>Přijaté půjčky</vt:lpstr>
      <vt:lpstr>Úvěr přijatý na ZBÚ – na pořízení DM</vt:lpstr>
      <vt:lpstr>Úvěr čerpaný přímo z úvěrového účtu</vt:lpstr>
      <vt:lpstr>Poskytnuté půjčky</vt:lpstr>
      <vt:lpstr>Poskytnuté návratné finanční výpomoci</vt:lpstr>
      <vt:lpstr>Účtování o termínovaných vkladech</vt:lpstr>
      <vt:lpstr>Snímek 50</vt:lpstr>
    </vt:vector>
  </TitlesOfParts>
  <Company>ESF -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Územní samospráva</dc:title>
  <dc:creator>oplustii</dc:creator>
  <cp:lastModifiedBy>Radek</cp:lastModifiedBy>
  <cp:revision>75</cp:revision>
  <dcterms:created xsi:type="dcterms:W3CDTF">2011-04-08T08:10:10Z</dcterms:created>
  <dcterms:modified xsi:type="dcterms:W3CDTF">2017-04-10T06:42:49Z</dcterms:modified>
</cp:coreProperties>
</file>