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17" r:id="rId2"/>
    <p:sldId id="256" r:id="rId3"/>
    <p:sldId id="314" r:id="rId4"/>
    <p:sldId id="349" r:id="rId5"/>
    <p:sldId id="350" r:id="rId6"/>
    <p:sldId id="352" r:id="rId7"/>
    <p:sldId id="315" r:id="rId8"/>
    <p:sldId id="324" r:id="rId9"/>
    <p:sldId id="322" r:id="rId10"/>
    <p:sldId id="318" r:id="rId11"/>
    <p:sldId id="321" r:id="rId12"/>
    <p:sldId id="353" r:id="rId13"/>
    <p:sldId id="319" r:id="rId14"/>
    <p:sldId id="320" r:id="rId15"/>
    <p:sldId id="316" r:id="rId16"/>
    <p:sldId id="323" r:id="rId17"/>
    <p:sldId id="325" r:id="rId18"/>
    <p:sldId id="326" r:id="rId19"/>
    <p:sldId id="328" r:id="rId20"/>
    <p:sldId id="329" r:id="rId21"/>
    <p:sldId id="342" r:id="rId22"/>
    <p:sldId id="330" r:id="rId23"/>
    <p:sldId id="341" r:id="rId24"/>
    <p:sldId id="331" r:id="rId25"/>
    <p:sldId id="340" r:id="rId26"/>
    <p:sldId id="332" r:id="rId27"/>
    <p:sldId id="339" r:id="rId28"/>
    <p:sldId id="333" r:id="rId29"/>
    <p:sldId id="335" r:id="rId30"/>
    <p:sldId id="336" r:id="rId31"/>
    <p:sldId id="337" r:id="rId32"/>
    <p:sldId id="334" r:id="rId33"/>
    <p:sldId id="338" r:id="rId34"/>
    <p:sldId id="327" r:id="rId35"/>
    <p:sldId id="344" r:id="rId36"/>
    <p:sldId id="346" r:id="rId37"/>
    <p:sldId id="347" r:id="rId38"/>
    <p:sldId id="348" r:id="rId39"/>
    <p:sldId id="29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818" autoAdjust="0"/>
  </p:normalViewPr>
  <p:slideViewPr>
    <p:cSldViewPr snapToGrid="0" snapToObjects="1">
      <p:cViewPr varScale="1">
        <p:scale>
          <a:sx n="92" d="100"/>
          <a:sy n="92" d="100"/>
        </p:scale>
        <p:origin x="9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5F7BD42-3D52-4947-B006-CC97CD82E34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D42-3D52-4947-B006-CC97CD82E34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5F7BD42-3D52-4947-B006-CC97CD82E34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D42-3D52-4947-B006-CC97CD82E34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D42-3D52-4947-B006-CC97CD82E34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F7BD42-3D52-4947-B006-CC97CD82E34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F7BD42-3D52-4947-B006-CC97CD82E34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D42-3D52-4947-B006-CC97CD82E34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D42-3D52-4947-B006-CC97CD82E34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D42-3D52-4947-B006-CC97CD82E34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5F7BD42-3D52-4947-B006-CC97CD82E34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Click to edit Master text styles</a:t>
            </a:r>
          </a:p>
          <a:p>
            <a:pPr lvl="1" eaLnBrk="1" latinLnBrk="0" hangingPunct="1"/>
            <a:r>
              <a:rPr kumimoji="0" lang="cs-CZ"/>
              <a:t>Second level</a:t>
            </a:r>
          </a:p>
          <a:p>
            <a:pPr lvl="2" eaLnBrk="1" latinLnBrk="0" hangingPunct="1"/>
            <a:r>
              <a:rPr kumimoji="0" lang="cs-CZ"/>
              <a:t>Third level</a:t>
            </a:r>
          </a:p>
          <a:p>
            <a:pPr lvl="3" eaLnBrk="1" latinLnBrk="0" hangingPunct="1"/>
            <a:r>
              <a:rPr kumimoji="0" lang="cs-CZ"/>
              <a:t>Fourth level</a:t>
            </a:r>
          </a:p>
          <a:p>
            <a:pPr lvl="4" eaLnBrk="1" latinLnBrk="0" hangingPunct="1"/>
            <a:r>
              <a:rPr kumimoji="0" lang="cs-CZ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F7BD42-3D52-4947-B006-CC97CD82E34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000"/>
          </a:p>
          <a:p>
            <a:pPr marL="0" indent="0" algn="ctr">
              <a:buNone/>
            </a:pPr>
            <a:r>
              <a:rPr lang="cs-CZ" sz="6000"/>
              <a:t>IMYDŽ JE NA NIC! POSLOUCHEJ ŽÍZEŇ!</a:t>
            </a:r>
          </a:p>
        </p:txBody>
      </p:sp>
    </p:spTree>
    <p:extLst>
      <p:ext uri="{BB962C8B-B14F-4D97-AF65-F5344CB8AC3E}">
        <p14:creationId xmlns:p14="http://schemas.microsoft.com/office/powerpoint/2010/main" val="3611382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Odkud </a:t>
            </a:r>
            <a:r>
              <a:rPr lang="cs-CZ" dirty="0"/>
              <a:t>se image vlastně bere?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/>
              <a:t>...</a:t>
            </a:r>
          </a:p>
          <a:p>
            <a:r>
              <a:rPr lang="cs-CZ"/>
              <a:t>...</a:t>
            </a:r>
          </a:p>
          <a:p>
            <a:r>
              <a:rPr lang="cs-CZ"/>
              <a:t>...</a:t>
            </a:r>
          </a:p>
          <a:p>
            <a:r>
              <a:rPr lang="cs-CZ"/>
              <a:t>...</a:t>
            </a:r>
          </a:p>
          <a:p>
            <a:r>
              <a:rPr lang="cs-CZ"/>
              <a:t>...</a:t>
            </a:r>
          </a:p>
          <a:p>
            <a:r>
              <a:rPr lang="cs-CZ"/>
              <a:t>...</a:t>
            </a:r>
          </a:p>
          <a:p>
            <a:r>
              <a:rPr lang="cs-CZ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27104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Odkud </a:t>
            </a:r>
            <a:r>
              <a:rPr lang="cs-CZ" dirty="0"/>
              <a:t>se image vlastně bere?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Např</a:t>
            </a:r>
            <a:r>
              <a:rPr lang="en-US" dirty="0"/>
              <a:t>.:</a:t>
            </a:r>
          </a:p>
          <a:p>
            <a:pPr lvl="1"/>
            <a:r>
              <a:rPr lang="en-US" dirty="0" err="1"/>
              <a:t>Vnitrofiremní</a:t>
            </a:r>
            <a:r>
              <a:rPr lang="en-US" dirty="0"/>
              <a:t> vztahy</a:t>
            </a:r>
          </a:p>
          <a:p>
            <a:pPr lvl="1"/>
            <a:r>
              <a:rPr lang="cs-CZ" noProof="1"/>
              <a:t>Systém komunikace</a:t>
            </a:r>
          </a:p>
          <a:p>
            <a:pPr lvl="1"/>
            <a:r>
              <a:rPr lang="cs-CZ" noProof="1"/>
              <a:t>Systém řízení</a:t>
            </a:r>
          </a:p>
          <a:p>
            <a:pPr lvl="1"/>
            <a:r>
              <a:rPr lang="cs-CZ" noProof="1"/>
              <a:t>Systém odměňování</a:t>
            </a:r>
          </a:p>
          <a:p>
            <a:pPr lvl="1"/>
            <a:r>
              <a:rPr lang="cs-CZ" noProof="1"/>
              <a:t>Prezentace</a:t>
            </a:r>
          </a:p>
          <a:p>
            <a:pPr lvl="1"/>
            <a:r>
              <a:rPr lang="cs-CZ" noProof="1"/>
              <a:t>Marketing</a:t>
            </a:r>
          </a:p>
          <a:p>
            <a:pPr lvl="1"/>
            <a:r>
              <a:rPr lang="cs-CZ" noProof="1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227762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Image občas podlehne politice …</a:t>
            </a:r>
          </a:p>
        </p:txBody>
      </p:sp>
      <p:pic>
        <p:nvPicPr>
          <p:cNvPr id="5122" name="Picture 2" descr="https://s-media-cache-ak0.pinimg.com/originals/14/66/d8/1466d8fd693df8af8a010538e4c8160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1517072"/>
            <a:ext cx="8230016" cy="61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Image firmy X image produktu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/>
              <a:t>Jak to spolu souvisí?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/>
              <a:t>Alfa &amp; omega = MĚLO BY TO SOUVISET!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06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Image firmy X image obchodníka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/>
              <a:t>Jak to spolu souvisí?</a:t>
            </a:r>
          </a:p>
          <a:p>
            <a:endParaRPr lang="cs-CZ"/>
          </a:p>
          <a:p>
            <a:r>
              <a:rPr lang="cs-CZ"/>
              <a:t>Oblékání (viz učebnice)</a:t>
            </a:r>
          </a:p>
          <a:p>
            <a:r>
              <a:rPr lang="cs-CZ"/>
              <a:t>Chování</a:t>
            </a:r>
          </a:p>
          <a:p>
            <a:r>
              <a:rPr lang="cs-CZ"/>
              <a:t>Etika</a:t>
            </a:r>
          </a:p>
          <a:p>
            <a:r>
              <a:rPr lang="cs-CZ"/>
              <a:t>Etiketa</a:t>
            </a:r>
          </a:p>
        </p:txBody>
      </p:sp>
    </p:spTree>
    <p:extLst>
      <p:ext uri="{BB962C8B-B14F-4D97-AF65-F5344CB8AC3E}">
        <p14:creationId xmlns:p14="http://schemas.microsoft.com/office/powerpoint/2010/main" val="3124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Jaká by asi tak měla být?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/>
              <a:t>... těžko říct.</a:t>
            </a:r>
          </a:p>
          <a:p>
            <a:endParaRPr lang="cs-CZ"/>
          </a:p>
          <a:p>
            <a:r>
              <a:rPr lang="cs-CZ"/>
              <a:t>Nicméně:</a:t>
            </a:r>
          </a:p>
          <a:p>
            <a:pPr lvl="1"/>
            <a:r>
              <a:rPr lang="cs-CZ"/>
              <a:t>Odpovídající</a:t>
            </a:r>
          </a:p>
          <a:p>
            <a:pPr lvl="1"/>
            <a:r>
              <a:rPr lang="cs-CZ"/>
              <a:t>Účelná</a:t>
            </a:r>
          </a:p>
          <a:p>
            <a:pPr lvl="1"/>
            <a:r>
              <a:rPr lang="cs-CZ"/>
              <a:t>Konzistentní</a:t>
            </a:r>
          </a:p>
        </p:txBody>
      </p:sp>
    </p:spTree>
    <p:extLst>
      <p:ext uri="{BB962C8B-B14F-4D97-AF65-F5344CB8AC3E}">
        <p14:creationId xmlns:p14="http://schemas.microsoft.com/office/powerpoint/2010/main" val="29354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 čemu je image dobrá?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Systémovost; koherence</a:t>
            </a:r>
          </a:p>
          <a:p>
            <a:r>
              <a:rPr lang="en-US"/>
              <a:t>Prezentace originality</a:t>
            </a:r>
          </a:p>
          <a:p>
            <a:r>
              <a:rPr lang="en-US"/>
              <a:t>Aspekt stability</a:t>
            </a:r>
          </a:p>
          <a:p>
            <a:r>
              <a:rPr lang="en-US"/>
              <a:t>Budování engagementu a ztotožnění </a:t>
            </a:r>
          </a:p>
          <a:p>
            <a:r>
              <a:rPr lang="en-US"/>
              <a:t>Prestiž</a:t>
            </a:r>
          </a:p>
          <a:p>
            <a:r>
              <a:rPr lang="en-US"/>
              <a:t>Efektivnější komunikace a marketing</a:t>
            </a:r>
          </a:p>
        </p:txBody>
      </p:sp>
    </p:spTree>
    <p:extLst>
      <p:ext uri="{BB962C8B-B14F-4D97-AF65-F5344CB8AC3E}">
        <p14:creationId xmlns:p14="http://schemas.microsoft.com/office/powerpoint/2010/main" val="3498563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Malé shrnutí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A) JE DŮLEŽITÁ</a:t>
            </a:r>
          </a:p>
          <a:p>
            <a:endParaRPr lang="en-US"/>
          </a:p>
          <a:p>
            <a:r>
              <a:rPr lang="en-US"/>
              <a:t>B) NENÍ PLNĚ V NAŠÍ MOCI JI OVLÁDAT</a:t>
            </a:r>
          </a:p>
          <a:p>
            <a:endParaRPr lang="en-US"/>
          </a:p>
          <a:p>
            <a:r>
              <a:rPr lang="en-US"/>
              <a:t>C) MŮŽEME JI VŠAK OVLIVŇOVAT ČI ŘÍDIT</a:t>
            </a:r>
          </a:p>
        </p:txBody>
      </p:sp>
    </p:spTree>
    <p:extLst>
      <p:ext uri="{BB962C8B-B14F-4D97-AF65-F5344CB8AC3E}">
        <p14:creationId xmlns:p14="http://schemas.microsoft.com/office/powerpoint/2010/main" val="3857599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Zásadní otázka!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Jak souvisí IMAGE firmy (produktu) s PSYCHOLOGIÍ OBCHODNÍ ČINNOSTI firmy?</a:t>
            </a:r>
          </a:p>
        </p:txBody>
      </p:sp>
    </p:spTree>
    <p:extLst>
      <p:ext uri="{BB962C8B-B14F-4D97-AF65-F5344CB8AC3E}">
        <p14:creationId xmlns:p14="http://schemas.microsoft.com/office/powerpoint/2010/main" val="158369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Pojďme</a:t>
            </a:r>
            <a:r>
              <a:rPr lang="en-US" dirty="0"/>
              <a:t> </a:t>
            </a:r>
            <a:r>
              <a:rPr lang="cs-CZ" dirty="0"/>
              <a:t>se zamyslet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Podíváme se na známé společnosti a jejich image</a:t>
            </a:r>
          </a:p>
        </p:txBody>
      </p:sp>
    </p:spTree>
    <p:extLst>
      <p:ext uri="{BB962C8B-B14F-4D97-AF65-F5344CB8AC3E}">
        <p14:creationId xmlns:p14="http://schemas.microsoft.com/office/powerpoint/2010/main" val="2802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>
            <a:normAutofit/>
          </a:bodyPr>
          <a:lstStyle/>
          <a:p>
            <a:r>
              <a:rPr lang="cs-CZ"/>
              <a:t>Image firmy &amp; etikETa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Mgr. Ing. Jan Kuba</a:t>
            </a:r>
          </a:p>
        </p:txBody>
      </p:sp>
      <p:pic>
        <p:nvPicPr>
          <p:cNvPr id="4" name="Picture 3" descr="logo-6db4c20a9d93cfb077cf214d5911dcc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49" y="350591"/>
            <a:ext cx="5995096" cy="45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5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_to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8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63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D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897" y="-104963"/>
            <a:ext cx="12378601" cy="69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62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_logo_PNG1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02" y="0"/>
            <a:ext cx="5538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6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rrari-f1,-formula-one-1570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717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8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R-Rolls-Royce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2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10_600x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46329" cy="693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pped-redbull-log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489"/>
            <a:ext cx="9144000" cy="34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22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-bull-air-r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871" y="-188933"/>
            <a:ext cx="10771341" cy="714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99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gin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69" y="505932"/>
            <a:ext cx="63500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2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gin-galactic-spaceshiptwo-feather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15" y="0"/>
            <a:ext cx="9828512" cy="69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0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 to ta „image firmy“?</a:t>
            </a:r>
          </a:p>
        </p:txBody>
      </p:sp>
      <p:pic>
        <p:nvPicPr>
          <p:cNvPr id="4" name="Content Placeholder 3" descr="bad-logos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" b="37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8719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px-Avon_logo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9740"/>
            <a:ext cx="9144000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1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520669-Avon-Walk-for-Breast-Cancer-in-Prague-Stock-Photo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80" y="-1"/>
            <a:ext cx="10446576" cy="69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50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96" y="252268"/>
            <a:ext cx="6671795" cy="667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89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567" y="0"/>
            <a:ext cx="10508688" cy="700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55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Jak budovat firemní image?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Náš cíl = realizace business plánu = hodně prodat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Jakými kroky můžeme budovat svou image z pozice jednotlivce, popřípadě malé firmy?</a:t>
            </a:r>
          </a:p>
        </p:txBody>
      </p:sp>
    </p:spTree>
    <p:extLst>
      <p:ext uri="{BB962C8B-B14F-4D97-AF65-F5344CB8AC3E}">
        <p14:creationId xmlns:p14="http://schemas.microsoft.com/office/powerpoint/2010/main" val="164137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 podporuje dobrou image?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Např.:</a:t>
            </a:r>
          </a:p>
          <a:p>
            <a:pPr lvl="1"/>
            <a:r>
              <a:rPr lang="en-US"/>
              <a:t>Novost (produkt, kategorie)</a:t>
            </a:r>
          </a:p>
          <a:p>
            <a:pPr lvl="1"/>
            <a:r>
              <a:rPr lang="en-US"/>
              <a:t>Asociace, dobrá klíčová slova</a:t>
            </a:r>
          </a:p>
          <a:p>
            <a:pPr lvl="1"/>
            <a:r>
              <a:rPr lang="en-US"/>
              <a:t>Zapamatovatelnost</a:t>
            </a:r>
          </a:p>
          <a:p>
            <a:pPr lvl="1"/>
            <a:r>
              <a:rPr lang="en-US"/>
              <a:t>Identita = image musí být “naše”</a:t>
            </a:r>
          </a:p>
          <a:p>
            <a:pPr lvl="1"/>
            <a:r>
              <a:rPr lang="en-US"/>
              <a:t>Kontinuita &amp; dlouhodobost</a:t>
            </a:r>
          </a:p>
          <a:p>
            <a:pPr lvl="1"/>
            <a:r>
              <a:rPr lang="en-US"/>
              <a:t>Upřímná komunikace</a:t>
            </a:r>
          </a:p>
          <a:p>
            <a:pPr lvl="1"/>
            <a:r>
              <a:rPr lang="en-US"/>
              <a:t>Práce se zpětnou vazbou</a:t>
            </a:r>
          </a:p>
          <a:p>
            <a:pPr lvl="1"/>
            <a:r>
              <a:rPr lang="en-US"/>
              <a:t>Hlídání nákladové stránky (výnos x náklad)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8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Etiketa v obchodním jednání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/>
              <a:t>Etiketa vs. BUSINESS etiketa – v čem je rozdíl?</a:t>
            </a:r>
          </a:p>
          <a:p>
            <a:endParaRPr lang="cs-CZ"/>
          </a:p>
          <a:p>
            <a:r>
              <a:rPr lang="cs-CZ"/>
              <a:t>Klasická hierarchie</a:t>
            </a:r>
          </a:p>
          <a:p>
            <a:pPr lvl="1"/>
            <a:r>
              <a:rPr lang="cs-CZ"/>
              <a:t>Žena</a:t>
            </a:r>
          </a:p>
          <a:p>
            <a:pPr lvl="1"/>
            <a:r>
              <a:rPr lang="cs-CZ"/>
              <a:t>Starší osoby</a:t>
            </a:r>
          </a:p>
          <a:p>
            <a:pPr lvl="1"/>
            <a:r>
              <a:rPr lang="cs-CZ"/>
              <a:t>Nadřízený (host, klient)</a:t>
            </a:r>
          </a:p>
          <a:p>
            <a:pPr lvl="1"/>
            <a:endParaRPr lang="cs-CZ"/>
          </a:p>
          <a:p>
            <a:r>
              <a:rPr lang="cs-CZ"/>
              <a:t>To ovšem v business etiketě nemusí platit!</a:t>
            </a: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4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Změny za posledních 10 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/>
              <a:t>Nenosí se vesta a dvouřadová saka</a:t>
            </a:r>
          </a:p>
          <a:p>
            <a:r>
              <a:rPr lang="cs-CZ"/>
              <a:t>Muž nemusí být hladce oholen</a:t>
            </a:r>
          </a:p>
          <a:p>
            <a:r>
              <a:rPr lang="cs-CZ"/>
              <a:t>Ženy chodí do společnosti bez punčoch</a:t>
            </a:r>
          </a:p>
          <a:p>
            <a:r>
              <a:rPr lang="cs-CZ"/>
              <a:t>Pánské džíny nejsou tabu</a:t>
            </a:r>
          </a:p>
          <a:p>
            <a:r>
              <a:rPr lang="cs-CZ"/>
              <a:t>Šálu může muž nosit i v interiéru</a:t>
            </a:r>
          </a:p>
          <a:p>
            <a:r>
              <a:rPr lang="cs-CZ"/>
              <a:t>Barevné ponožky k obleku jsou IN</a:t>
            </a:r>
          </a:p>
          <a:p>
            <a:r>
              <a:rPr lang="cs-CZ"/>
              <a:t>Ženy zvou muže na večeře a dokonce i platí</a:t>
            </a:r>
          </a:p>
        </p:txBody>
      </p:sp>
    </p:spTree>
    <p:extLst>
      <p:ext uri="{BB962C8B-B14F-4D97-AF65-F5344CB8AC3E}">
        <p14:creationId xmlns:p14="http://schemas.microsoft.com/office/powerpoint/2010/main" val="206236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Etiketa v obchodním jednání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6" y="1600200"/>
            <a:ext cx="8531353" cy="4495800"/>
          </a:xfrm>
        </p:spPr>
        <p:txBody>
          <a:bodyPr/>
          <a:lstStyle/>
          <a:p>
            <a:r>
              <a:rPr lang="cs-CZ"/>
              <a:t>Malé shrnutí:</a:t>
            </a:r>
          </a:p>
          <a:p>
            <a:pPr lvl="1"/>
            <a:r>
              <a:rPr lang="cs-CZ"/>
              <a:t>Problematické jsou hlavně </a:t>
            </a:r>
            <a:r>
              <a:rPr lang="cs-CZ" b="1"/>
              <a:t>ne</a:t>
            </a:r>
            <a:r>
              <a:rPr lang="cs-CZ"/>
              <a:t>jednoznačné situace</a:t>
            </a:r>
          </a:p>
          <a:p>
            <a:pPr lvl="1"/>
            <a:r>
              <a:rPr lang="cs-CZ"/>
              <a:t>Umění spočívá v dovednosti rychle se zorientovat</a:t>
            </a:r>
          </a:p>
          <a:p>
            <a:pPr lvl="1"/>
            <a:endParaRPr lang="cs-CZ"/>
          </a:p>
          <a:p>
            <a:pPr lvl="1"/>
            <a:r>
              <a:rPr lang="cs-CZ"/>
              <a:t>Základem je dobrá příprava</a:t>
            </a:r>
          </a:p>
          <a:p>
            <a:pPr lvl="1"/>
            <a:r>
              <a:rPr lang="cs-CZ"/>
              <a:t>Roli hrají interní předpisy a směrnice</a:t>
            </a:r>
          </a:p>
          <a:p>
            <a:pPr lvl="1"/>
            <a:r>
              <a:rPr lang="cs-CZ"/>
              <a:t>Je potřeba brát ohledy na místní zvyklosti</a:t>
            </a:r>
          </a:p>
          <a:p>
            <a:pPr lvl="1"/>
            <a:endParaRPr lang="cs-CZ"/>
          </a:p>
          <a:p>
            <a:pPr lvl="1"/>
            <a:r>
              <a:rPr lang="cs-CZ"/>
              <a:t>Někdy je tedy nutné zapomenout na to, co je „správně“!</a:t>
            </a: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484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Otázky na závěr?</a:t>
            </a:r>
          </a:p>
        </p:txBody>
      </p:sp>
    </p:spTree>
    <p:extLst>
      <p:ext uri="{BB962C8B-B14F-4D97-AF65-F5344CB8AC3E}">
        <p14:creationId xmlns:p14="http://schemas.microsoft.com/office/powerpoint/2010/main" val="365199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Poznáte známou firmu?</a:t>
            </a:r>
          </a:p>
        </p:txBody>
      </p:sp>
      <p:pic>
        <p:nvPicPr>
          <p:cNvPr id="1028" name="Picture 4" descr="http://www.logo-designer.co/wp-content/uploads/2015/08/renault-logo-design-history-117-years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1661246"/>
            <a:ext cx="8048101" cy="49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19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Poznáte známou firmu?</a:t>
            </a:r>
          </a:p>
        </p:txBody>
      </p:sp>
      <p:pic>
        <p:nvPicPr>
          <p:cNvPr id="1026" name="Picture 2" descr="http://www.logo-designer.co/wp-content/uploads/2015/08/renault-logo-design-history-117-years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1682029"/>
            <a:ext cx="8021199" cy="495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2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Poznáte známou firmu?</a:t>
            </a:r>
          </a:p>
        </p:txBody>
      </p:sp>
      <p:pic>
        <p:nvPicPr>
          <p:cNvPr id="3074" name="Picture 2" descr="http://www.logo-designer.co/wp-content/uploads/2015/08/renault-logo-design-history-117-years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32" y="1650856"/>
            <a:ext cx="8132263" cy="502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1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 to ta „image firmy“?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/>
              <a:t>Identita</a:t>
            </a:r>
          </a:p>
          <a:p>
            <a:r>
              <a:rPr lang="cs-CZ"/>
              <a:t>Styl</a:t>
            </a:r>
          </a:p>
          <a:p>
            <a:r>
              <a:rPr lang="cs-CZ"/>
              <a:t>Forma komunikace</a:t>
            </a:r>
          </a:p>
          <a:p>
            <a:r>
              <a:rPr lang="cs-CZ"/>
              <a:t>Pověst</a:t>
            </a:r>
          </a:p>
          <a:p>
            <a:r>
              <a:rPr lang="cs-CZ"/>
              <a:t>Slib</a:t>
            </a:r>
          </a:p>
          <a:p>
            <a:endParaRPr lang="cs-CZ"/>
          </a:p>
          <a:p>
            <a:r>
              <a:rPr lang="cs-CZ"/>
              <a:t>Konativní aspekt firmy a její kultury. Manifestace ... </a:t>
            </a:r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0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Jak to funguje?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Firemní identita</a:t>
            </a:r>
          </a:p>
          <a:p>
            <a:endParaRPr lang="en-US"/>
          </a:p>
          <a:p>
            <a:r>
              <a:rPr lang="en-US"/>
              <a:t>(Firemní) koncepce</a:t>
            </a:r>
          </a:p>
          <a:p>
            <a:endParaRPr lang="en-US"/>
          </a:p>
          <a:p>
            <a:r>
              <a:rPr lang="en-US"/>
              <a:t>Firemní image</a:t>
            </a:r>
          </a:p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9704" y="1878964"/>
            <a:ext cx="0" cy="2253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4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Komponenty identity /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A) Základy identity</a:t>
            </a:r>
          </a:p>
          <a:p>
            <a:pPr lvl="1"/>
            <a:r>
              <a:rPr lang="en-US"/>
              <a:t>Normy</a:t>
            </a:r>
          </a:p>
          <a:p>
            <a:pPr lvl="1"/>
            <a:r>
              <a:rPr lang="en-US"/>
              <a:t>Systémy</a:t>
            </a:r>
          </a:p>
          <a:p>
            <a:r>
              <a:rPr lang="en-US"/>
              <a:t>B) Manifestace identity</a:t>
            </a:r>
          </a:p>
          <a:p>
            <a:pPr lvl="1"/>
            <a:r>
              <a:rPr lang="en-US"/>
              <a:t>Komunikace</a:t>
            </a:r>
          </a:p>
          <a:p>
            <a:pPr lvl="1"/>
            <a:r>
              <a:rPr lang="en-US"/>
              <a:t>Firemní kultura</a:t>
            </a:r>
          </a:p>
          <a:p>
            <a:r>
              <a:rPr lang="en-US"/>
              <a:t>C) Image</a:t>
            </a:r>
          </a:p>
          <a:p>
            <a:pPr lvl="1"/>
            <a:r>
              <a:rPr lang="en-US"/>
              <a:t>Odraz vnímání veřejností</a:t>
            </a:r>
          </a:p>
          <a:p>
            <a:pPr lvl="1"/>
            <a:r>
              <a:rPr lang="en-US"/>
              <a:t>Akce a reakce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02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1716</TotalTime>
  <Words>470</Words>
  <Application>Microsoft Office PowerPoint</Application>
  <PresentationFormat>Předvádění na obrazovce (4:3)</PresentationFormat>
  <Paragraphs>135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Tw Cen MT</vt:lpstr>
      <vt:lpstr>Wingdings</vt:lpstr>
      <vt:lpstr>Wingdings 2</vt:lpstr>
      <vt:lpstr>Median</vt:lpstr>
      <vt:lpstr>Prezentace aplikace PowerPoint</vt:lpstr>
      <vt:lpstr>Image firmy &amp; etikETa</vt:lpstr>
      <vt:lpstr>Co je to ta „image firmy“?</vt:lpstr>
      <vt:lpstr>Poznáte známou firmu?</vt:lpstr>
      <vt:lpstr>Poznáte známou firmu?</vt:lpstr>
      <vt:lpstr>Poznáte známou firmu?</vt:lpstr>
      <vt:lpstr>Co je to ta „image firmy“?</vt:lpstr>
      <vt:lpstr>Jak to funguje?</vt:lpstr>
      <vt:lpstr>Komponenty identity / image</vt:lpstr>
      <vt:lpstr>Odkud se image vlastně bere?</vt:lpstr>
      <vt:lpstr>Odkud se image vlastně bere?</vt:lpstr>
      <vt:lpstr>Image občas podlehne politice …</vt:lpstr>
      <vt:lpstr>Image firmy X image produktu</vt:lpstr>
      <vt:lpstr>Image firmy X image obchodníka</vt:lpstr>
      <vt:lpstr>Jaká by asi tak měla být?</vt:lpstr>
      <vt:lpstr>K čemu je image dobrá?</vt:lpstr>
      <vt:lpstr>Malé shrnutí image</vt:lpstr>
      <vt:lpstr>Zásadní otázka!</vt:lpstr>
      <vt:lpstr>Pojďme se zamyslet 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 budovat firemní image?</vt:lpstr>
      <vt:lpstr>Co podporuje dobrou image?</vt:lpstr>
      <vt:lpstr>Etiketa v obchodním jednání</vt:lpstr>
      <vt:lpstr>Změny za posledních 10 let</vt:lpstr>
      <vt:lpstr>Etiketa v obchodním jednání</vt:lpstr>
      <vt:lpstr>Otázky na závěr?</vt:lpstr>
    </vt:vector>
  </TitlesOfParts>
  <Company>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 obchodní činnosti firmy</dc:title>
  <dc:creator>Honza</dc:creator>
  <cp:lastModifiedBy>Jan Kuba</cp:lastModifiedBy>
  <cp:revision>305</cp:revision>
  <dcterms:created xsi:type="dcterms:W3CDTF">2015-02-19T09:44:51Z</dcterms:created>
  <dcterms:modified xsi:type="dcterms:W3CDTF">2017-04-22T09:01:55Z</dcterms:modified>
</cp:coreProperties>
</file>