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  <p:sldMasterId id="2147483683" r:id="rId3"/>
    <p:sldMasterId id="2147483684" r:id="rId4"/>
    <p:sldMasterId id="2147483685" r:id="rId5"/>
    <p:sldMasterId id="2147483686" r:id="rId6"/>
    <p:sldMasterId id="2147483687" r:id="rId7"/>
    <p:sldMasterId id="2147483688" r:id="rId8"/>
  </p:sldMasterIdLst>
  <p:notesMasterIdLst>
    <p:notesMasterId r:id="rId4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128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3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389098" y="3283633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6764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000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84468" algn="l" rtl="0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98119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663681" y="1041001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3809" dir="5400000" algn="tl" rotWithShape="0">
              <a:srgbClr val="000000">
                <a:alpha val="6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607468" y="65880"/>
            <a:ext cx="4357686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00112" y="1773238"/>
            <a:ext cx="3809999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862512" y="1773238"/>
            <a:ext cx="3809999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00112" y="1773236"/>
            <a:ext cx="7772400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 rot="5400000">
            <a:off x="5231605" y="2997993"/>
            <a:ext cx="48529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1040606" y="1016794"/>
            <a:ext cx="48529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9862" algn="l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85725" algn="l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9862" algn="l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85725" algn="l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32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0337" algn="l" rtl="0">
              <a:spcBef>
                <a:spcPts val="56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79375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98437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17475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31763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98437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17475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31763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79387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04775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19063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79387" algn="l" rtl="0">
              <a:spcBef>
                <a:spcPts val="48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104775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19063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27088" marR="0" lvl="1" indent="-169862" algn="l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SzPct val="750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5075" marR="0" lvl="2" indent="-85725" algn="l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43063" marR="0" lvl="3" indent="-106363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3600" b="1" i="0" u="none" strike="noStrike" cap="none">
                <a:solidFill>
                  <a:srgbClr val="7D1E1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2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6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7D1E1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2705100" y="3860800"/>
            <a:ext cx="5969000" cy="2376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Font typeface="Noto Sans Symbols"/>
              <a:buNone/>
              <a:defRPr sz="2400" b="0" i="0" u="none" strike="noStrike" cap="none">
                <a:solidFill>
                  <a:srgbClr val="6867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027986" y="6442075"/>
            <a:ext cx="658812" cy="279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2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 rot="5400000">
            <a:off x="4389437" y="2438717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325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0668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38748" algn="l" rtl="0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325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0668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38748" algn="l" rtl="0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24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471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863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4668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492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1798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270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954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4890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6700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1798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270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954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4890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6700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210969" y="2655093"/>
            <a:ext cx="5005386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1241425" y="784225"/>
            <a:ext cx="5005386" cy="5688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 rot="-180000">
            <a:off x="596899" y="998537"/>
            <a:ext cx="4319587" cy="4313236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27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00112" y="1773236"/>
            <a:ext cx="7772400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898525" y="6442075"/>
            <a:ext cx="6837362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023225" y="6442075"/>
            <a:ext cx="663574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588125" y="161925"/>
            <a:ext cx="2160586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76C"/>
              </a:buClr>
              <a:buSzPct val="25000"/>
              <a:buFont typeface="Trebuchet MS"/>
              <a:buNone/>
            </a:pPr>
            <a:r>
              <a:rPr lang="cs-CZ" sz="1400" b="0" i="0" u="none">
                <a:solidFill>
                  <a:srgbClr val="68676C"/>
                </a:solidFill>
                <a:latin typeface="Trebuchet MS"/>
                <a:ea typeface="Trebuchet MS"/>
                <a:cs typeface="Trebuchet MS"/>
                <a:sym typeface="Trebuchet MS"/>
              </a:rPr>
              <a:t>www.law.muni.cz</a:t>
            </a:r>
          </a:p>
        </p:txBody>
      </p:sp>
      <p:pic>
        <p:nvPicPr>
          <p:cNvPr id="84" name="Shape 84" descr="PF_PPT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05100" y="214312"/>
            <a:ext cx="2422525" cy="40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PF_PPT_nahl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5925" y="-6350"/>
            <a:ext cx="2339975" cy="8842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6391275" y="819150"/>
            <a:ext cx="2752725" cy="115886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63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705100" y="3141661"/>
            <a:ext cx="59690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104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6391275" y="2457450"/>
            <a:ext cx="2752725" cy="115886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 descr="PF_PP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05100" y="431800"/>
            <a:ext cx="5391149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pruh+znak_PF_13_gray5+fialovy_RGB"/>
          <p:cNvPicPr preferRelativeResize="0"/>
          <p:nvPr/>
        </p:nvPicPr>
        <p:blipFill rotWithShape="1">
          <a:blip r:embed="rId14">
            <a:alphaModFix/>
          </a:blip>
          <a:srcRect t="15525" b="33672"/>
          <a:stretch/>
        </p:blipFill>
        <p:spPr>
          <a:xfrm>
            <a:off x="415925" y="-63500"/>
            <a:ext cx="2339975" cy="69103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descr="pruh+znak_PF_13_gray5+fialovy_RGB"/>
          <p:cNvPicPr preferRelativeResize="0"/>
          <p:nvPr/>
        </p:nvPicPr>
        <p:blipFill rotWithShape="1">
          <a:blip r:embed="rId3">
            <a:alphaModFix/>
          </a:blip>
          <a:srcRect t="15525" b="33672"/>
          <a:stretch/>
        </p:blipFill>
        <p:spPr>
          <a:xfrm>
            <a:off x="415925" y="-63500"/>
            <a:ext cx="2339975" cy="691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PF_P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100" y="431800"/>
            <a:ext cx="5391149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6391275" y="2457450"/>
            <a:ext cx="2752725" cy="115886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14400" y="1125537"/>
            <a:ext cx="777240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00112" y="1773236"/>
            <a:ext cx="7772400" cy="4357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A9AAAE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2705100" y="6442075"/>
            <a:ext cx="496093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027986" y="6442075"/>
            <a:ext cx="658812" cy="279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fld id="{00000000-1234-1234-1234-123412341234}" type="slidenum">
              <a:rPr lang="cs-CZ" sz="12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cs-CZ" sz="1200" b="1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2667000" y="0"/>
            <a:ext cx="6476999" cy="6858000"/>
            <a:chOff x="2667000" y="0"/>
            <a:chExt cx="6476999" cy="6858000"/>
          </a:xfrm>
        </p:grpSpPr>
        <p:pic>
          <p:nvPicPr>
            <p:cNvPr id="210" name="Shape 2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0175" y="0"/>
              <a:ext cx="647382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Shape 211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2" name="Shape 212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Shape 225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26" name="Shape 2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Shape 227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Shape 240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41" name="Shape 2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Shape 242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5126037" y="238125"/>
            <a:ext cx="3835400" cy="643096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</a:t>
            </a:r>
            <a:b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</a:t>
            </a:r>
            <a:b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cs-CZ" sz="36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737" y="1158875"/>
            <a:ext cx="4438650" cy="411480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3809" dir="5400000" algn="tl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2329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NOVÁ/KREATIVNÍ EKONOMIKA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Má v sobě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Ekonomické, politické, sociální, kulturní a technologická témata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Nachází se na křižovatce mezi uměním, podnikáním a technologiemi.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 unikátní v tom, že v sobě obsahuje nevyčerpatelný zdroj – </a:t>
            </a:r>
            <a:r>
              <a:rPr lang="cs-CZ" sz="26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lidskou kreativitu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Building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economy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interview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Richard Florida: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https://www.youtube.com/watch?v=iyryTaLLhRE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ZPRÁVA O SEKTORU KULTURY VE VELKÉ BRITÁNII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Byla publikována institutem politických studií – (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Studies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Institut)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Autorem byl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Selwood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(2001)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Ukázala, že: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v období 1995-1999 rostla v sektoru kultury zaměstnanost mnohem rychleji než v ekonomice, jako celku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Tedy byla zaznamenána rostoucí koncentrace kulturních povolání a průmyslů/odvětví.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212725" y="292101"/>
            <a:ext cx="7486649" cy="155272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PRŮMYSLY:</a:t>
            </a:r>
            <a:b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CHARLES DAVID THROSBY </a:t>
            </a:r>
            <a:b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1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(ECONOMICS AND CULTURE, 2001)</a:t>
            </a:r>
          </a:p>
        </p:txBody>
      </p:sp>
      <p:pic>
        <p:nvPicPr>
          <p:cNvPr id="347" name="Shape 347" descr="creative-economy-diagra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5485" y="2132856"/>
            <a:ext cx="4824412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701675" y="396875"/>
            <a:ext cx="7985125" cy="1663973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PRŮMYSLY:</a:t>
            </a:r>
            <a:b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CHARLES DAVID THROSBY </a:t>
            </a:r>
            <a:b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279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(ECONOMICS AND CULTURE, 2001)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00112" y="2060575"/>
            <a:ext cx="7772400" cy="407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kreativní umění/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literatura + hudba + divadlo a malířství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Další tradiční kult./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film + muzea + knihovny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Širší kulturní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Wider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památková péče + knižní vydavatelství + audio nahrávky + televize + </a:t>
            </a:r>
            <a:r>
              <a:rPr lang="cs-CZ" sz="18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radio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+ video - a PC hry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Související kreativní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Related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 + architektura + design + móda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Zbytek ekonomiky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7454900" cy="12583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TŘÍDA/</a:t>
            </a:r>
            <a:r>
              <a:rPr lang="cs-CZ" sz="16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CREATIVE CLASS </a:t>
            </a:r>
            <a:r>
              <a:rPr lang="cs-CZ" sz="16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16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1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RICHARDA </a:t>
            </a: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FLORIDY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(2002)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Kreativita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schopnost vytvářet smysluplné nové formy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je v současnosti rozhodujícím zdrojem konkurenční výhody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kreativní třída/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výzkumníci, rozvojoví inženýři, architekti, designéři, pedagogové, umělci, hudebníci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profesionálové/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pracující v oblastech obchodu, financí, práva, zdravotnictví aj.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Shape 372" descr="http://sitearm.files.wordpress.com/2011/06/its-a-creative-economy-sli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11560" y="260649"/>
            <a:ext cx="7985125" cy="1800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 </a:t>
            </a: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DAVIDA HESMONDHALGHFA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(CULTURAL INDUSTRIES, 2007)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900112" y="2133600"/>
            <a:ext cx="7772400" cy="3997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televize + rádio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filmový průmysl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obsahové aspekty kreativity v internetovém průmyslu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Hudební průmysl (vydavatelství)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nakladatelství (knih a on-line textů)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video- and PC hry/digitální hry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 a marketing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44475" y="323850"/>
            <a:ext cx="7540625" cy="156527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PRŮMYSLŮ:</a:t>
            </a:r>
            <a:b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POLITICKÁ PRAXE VELKÉ BRITÁNIE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 jsou ty průmysly/ta odvětví, které/á: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jsou založeny/a na kreativitě, schopnostech a talentu jednotlivce,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mají potenciál k vytvoření bohatství a zaměstnanosti prostřednictvím rozvoje duševního vlastnictví.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667625" cy="142716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PRŮMYSLŮ: UNESCO/ EVROPSKÁ KOMISE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 se odkazují na průmysly/odvětví poskytující a šířící kulturní statky a služby.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Kulturními činnostmi, statky a službami se rozumějí takové činnosti, statky a služby, které v době, kdy jsou produkovány a/nebo spotřebovávány, zprostředkovávají kulturní hodnoty, a to bez ohledu na komerční hodnotu, kterou mohou mít.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143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STUDIE EKONOMIKA KULTURY V EVROPĚ (2006)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prezentována Radě ministrů kultury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Evr.Komise</a:t>
            </a:r>
            <a:endParaRPr lang="cs-CZ"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zavádí dva pojmy, „</a:t>
            </a:r>
            <a:r>
              <a:rPr lang="cs-CZ" sz="1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jež pomáhají přesněji měřit ekonomický a společenský dopad kultury“: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„kulturní průmysly/odvětví“ 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- neprůmyslová odvětví, která produkují nereprodukovatelné zboží a služby, jež jsou konzumovány na místě. Dále se jedná o průmyslová odvětví, která produkují kulturní produkty určené k masové reprodukci, hromadnému šíření a vývozu (například knihy, film, zvukové nahrávky).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„kreativní průmysly/tvůrčí odvětví“ 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- kultura se stává tvůrčí investicí do produkce „nekulturního“ zboží. Patří sem takové aktivity jako design, architektura a reklama.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5583411" cy="10889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400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Obsah:</a:t>
            </a:r>
            <a:endParaRPr lang="cs-CZ" sz="4000" b="1" i="0" u="none" strike="noStrike" cap="none" dirty="0">
              <a:solidFill>
                <a:schemeClr val="bg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endParaRPr lang="cs-CZ" sz="2600" b="0" i="0" u="none" strike="noStrike" cap="none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Definiční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rámec kulturních a kreativních průmyslů (odlišnosti od tradičních umění)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endParaRPr lang="cs-CZ" sz="2600" b="0" i="0" u="none" strike="noStrike" cap="none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Velikost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sektoru kulturních a kreativních průmyslů v ČR (Satelitní účty kultury a Statistiky kultury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cs-CZ"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225425" y="261937"/>
            <a:ext cx="8461375" cy="56673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1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KULTURNÍCH A KREATIVNÍCH PRŮMYSLŮ / TVŮRČÍCH ODVĚTVÍ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6612"/>
            <a:ext cx="8920161" cy="568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44475" y="323850"/>
            <a:ext cx="7454900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VÝZKUMY V TÉTO OBLASTI V ČR: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7239000" cy="5043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ČSÚ – Satelitní účet kultury 2009, 2010, 2011, </a:t>
            </a:r>
            <a:r>
              <a:rPr lang="cs-CZ" sz="20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2012, 2013,aj.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 umění – Divadelní ústav: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 kreativní průmysly v České republice (Eva Žáková a kol.)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 – příležitost pro novou ekonomiku (Martin Cikánek)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 kreativní průmysly v Německu - Národohospodářský význam, struktura a způsob podpory kulturních a kreativních odvětví (Marcel Kraus)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 v Rakousku (Marcel Kraus)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Workshopy Kreativní Evropa, apod.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Univerzita Tomáše Bati: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Doc. Jitka Kloudová – Fakulta managementu a ekonomiky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index a trend růstu kreativního indexu jednotlivých krajů ČR (2008)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0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669212" cy="10889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ČSÚ – SATELITNÍ ÚČET KULTURY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roku 2009 – užší vymezení kultury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roku 2010 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širší vymezení kultury na základě doporučení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Eurostatu</a:t>
            </a:r>
            <a:endParaRPr lang="cs-CZ"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Totožné ve všech zemích EU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Rozšíření o: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maloobchodní činnosti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(prodej módy,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řemesel,aj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)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překladatelské a tlumočnické služby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pronájem audio a video nosičů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143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VYMEZENÍ A ČLENĚNÍ SEKTORU KULTURY – DLE OBLASTI ČI ODVĚTVÍ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Interpretační (scénické) umění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Vizuální (výtvarné) umění a řemesla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Periodický a neperiodický tisk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Audiovizuální a interaktivní média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Architektura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Správa kultury vč. její podpory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Neznámá oblast </a:t>
            </a:r>
            <a:r>
              <a:rPr lang="cs-CZ" sz="24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blíže neurčená oblast 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0"/>
            <a:ext cx="9163049" cy="666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244475" y="298451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VYMEZENÍ A ČLENĚNÍ SEKTORU KULTURY – DLE POSKYTOVATELE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Historické památky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Muzea a galerie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Archivy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Knihovny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Divadla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Koncertní sály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domy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Výstavní sály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4178300" y="1600200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Nakladatelství, vydavatelství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Výrobci a distrib.audioviz.děl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Rozhlas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Televize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školy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Ochr. svazy autorské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Ostatní poskytovatelé </a:t>
            </a:r>
            <a:r>
              <a:rPr lang="cs-CZ" sz="20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(prodej knih, starožitností, tvorba hudebních nahrávek, činnosti MK ČR, aj)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1450"/>
            <a:ext cx="9144000" cy="70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2329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ZDROJE DAT PRO SÚK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rozpočty (stát, kraje, obce)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Šetření v domácnostech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Statistické zjišťování u kulturních subjektů (NIPOS)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šetření podnikových statistik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šetření o neziskovém sektoru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Problémy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Dopočty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Časový nesoulad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Nedodání zdrojů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Kvalita informací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52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ZDROJE FINANCOVÁNÍ KULTURY V ROCE 2012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Celkem více než 236,1 mld. Kč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Původ zdrojů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Finanční a nefinanční podniky (nevíce)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Domácnosti (2.místo)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rozpočty (3. 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Neziskové instituce (4. 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Mezinárodní prostředí (poslední)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Převažující typ zdrojů dle odvětví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zdroje (až 56% podíl)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– kult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cs-CZ" sz="2000" b="0" i="0" u="none" strike="noStrike" cap="none" dirty="0" err="1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dědivctví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umění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um. vzdělávání, správa kultury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Zdroje podniků a domácností – </a:t>
            </a:r>
            <a:r>
              <a:rPr lang="cs-CZ" sz="2000" b="0" i="0" u="none" strike="noStrike" cap="none" dirty="0" err="1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výtv.umění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tisk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média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architektura, reklama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cs-CZ" sz="1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688975" y="463550"/>
            <a:ext cx="7985125" cy="116525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ZÁRODKY TEORIE KREATIVNÍCH PRŮMYSLŮ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Sociální přínos umění pro rozvoj jednotlivců i komunit byl prosazován hnutím „The Community Arts Movement“ již od roku 1960. Nicméně - většina z těchto aktivit byla neoficiálních a potýkala se s nedostatečnou argumentací prezentovaných myšlenek.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začátku roku 1980 se ve Velké Británii umělecké a kulturní aktivity stávaly častějším jevem – byly zakomponovány do programů na obnovu měst.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VÝVOJ PŮVODU FIN. ZDROJŮ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Shape 4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557337"/>
            <a:ext cx="7993062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1609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KOMENTÁŘ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Mírná tendence růstu podílu domácností na celkových zdrojích a naopak pokles podílu podniků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zdroje (ve 2012)více méně stagnují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Představují 2,16 % z celkových veřejných rozpočtů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 roce 34,3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Kč na kulturu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více než 28,2mld Kč na provoz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6,1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Kč na investice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více jak 52 % z městských a obecních rozpočtů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549275"/>
            <a:ext cx="7239000" cy="5907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domácností (ve 2012)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45,5 mld. Kč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 toho až 66 % do oblasti médií a tisku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dále mají podobu vstupného, poplatků za služby, školné, aj.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Podíl výdajů domácností na kulturu na celkových výdajích domácností je cca 3 %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0statní zdroje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ze 2/3 finanční a nefinanční podniky (146,8 mld. Kč)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Neziskové organizace (7,9 mld Kč)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Zahraniční zdroje – doplňkové (1,9 mld Kč)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87290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MIKRO POHLED (2012)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57200" y="1052512"/>
            <a:ext cx="7239000" cy="540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Dvě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sféry</a:t>
            </a:r>
            <a:endParaRPr lang="cs-CZ" sz="2600" b="1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umění (veřejné zdroje)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3478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a kulturní </a:t>
            </a: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průmysly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(soběstačnost 100 %)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Zaměstnanost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90 tis pracovníků (z toho 80 tis přepočteno na úvazky, zbytek dobrovolníci)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+ 45 tis OSVČ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Celkem pracujících cca 150 tis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Průměrná hrubá měsíční mzda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Zavádějící – 24 982 Kč (o 0,5 % nižší než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celost.průměr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odv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(17 tis Kč)  až 45 % zaměstnanců x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KaKP</a:t>
            </a: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(35 tis) 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212725" y="476250"/>
            <a:ext cx="7486649" cy="115728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MAKRO POHLED (2012)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57200" y="1773236"/>
            <a:ext cx="7239000" cy="468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Spíše odhady, než přesné kalkulace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Objem HDP v kultuře – 55,1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Kč, což je 1,43 %  z celkového HDP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Objem produkce v kulturním sektoru dosáhl 210,9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Kč, což je 2,16 % na celostátní produkci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Úroveň hrubé přidané hodnoty (HPH) je 82,2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Kč, což je 2,38 % z celkové HPH vytvořené v ekonomice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212725" y="323850"/>
            <a:ext cx="7486649" cy="87290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SOUHRNNÝ KOMENTÁŘ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7239000" cy="525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místních vlád &gt; ústředních vlád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podniků &gt; domácnosti &gt; NNO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Vládní sektor podporuje nejvíce oblast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Interpretační/scénická umění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Soukromý sektor investuje nejvíce do oblasti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Audiovize/film + Tisk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Periodický tisk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EU podporuje nejvíce oblast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3478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dědictví, </a:t>
            </a: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architekturu a </a:t>
            </a:r>
            <a:r>
              <a:rPr lang="cs-CZ" sz="20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interpret.umění</a:t>
            </a:r>
            <a:endParaRPr lang="cs-CZ" sz="20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44475" y="188640"/>
            <a:ext cx="7454900" cy="165618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dirty="0"/>
              <a:t/>
            </a:r>
            <a:br>
              <a:rPr lang="cs-CZ" sz="3420" dirty="0"/>
            </a:br>
            <a:r>
              <a:rPr lang="cs-CZ" sz="34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PRŮMYSL</a:t>
            </a:r>
            <a:r>
              <a:rPr lang="cs-CZ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cs-CZ"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Pojem použit poprvé </a:t>
            </a:r>
            <a:r>
              <a:rPr lang="cs-CZ" sz="2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Adornem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Horkheimerem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 30tých a 40tých letech 20. století. </a:t>
            </a: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Použit jako kritický hlas v souvislosti s masovou zábavou, resp. zábavním průmyslem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Označením  „kultura“ tehdy chápána tzv. „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culture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Oba sociologové (stejně jako další – Marcuse,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Enzensberer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Williamse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se obávali vlivu masmédií na demokratickou společnost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615950" y="390525"/>
            <a:ext cx="7985125" cy="116626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POLITIKY KULTURNÍCH ČTVRTÍ/REGIONŮ </a:t>
            </a:r>
            <a:r>
              <a:rPr lang="cs-CZ" sz="144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(CULTURAL QUARTER POLICIES)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68312" y="1773236"/>
            <a:ext cx="8204200" cy="482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Publikace Institutu politických studií 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„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Importance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(Myerscough,1988) ukázala, prostřednictvím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teorie multiplikátoru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že přímé výdaje na umění generují další výdaje v jiných sektorech ekonomiky, což rozšiřuje bohatství a vytváření pracovních míst, a města se tak stávajíc přitažlivější pro občany i firmy.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Díky tomu se sektor kultury stal uznávaným, významným, s rostoucí přidanou hodnotou, se schopností  regenerovat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městské části, malá města a regiony.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Nové pojmy:</a:t>
            </a:r>
          </a:p>
          <a:p>
            <a:pPr marL="5207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města</a:t>
            </a:r>
          </a:p>
          <a:p>
            <a:pPr marL="5207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klastry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12725" y="323850"/>
            <a:ext cx="7486649" cy="1292225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 </a:t>
            </a:r>
            <a:r>
              <a:rPr lang="cs-CZ" sz="20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(PŘEKLÁDÁNO TAKÉ JAKO „ODVĚTVÍ“)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Koncept kulturních průmyslů byl modifikován francouzskou sociologickou školou (autoři -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Morin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Huet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Miege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koncem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60tých let 20.století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Jde tedy o posun od  pojmu „kulturní průmysl“ k pojmu v množném čísle „kulturní průmysly“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Zdůvodnění – množné číslo je více komplexní: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Rádio a televize, resp. vysílání veřejné služby je odlišné od knižního vydavatelství a to je odlišné od hudebního vydavatelství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23528" y="1557337"/>
            <a:ext cx="7848872" cy="4573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Průlom příspěvkem „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Sector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its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definition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from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on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employment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trade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1984-91“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(Pratt,1997)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Ø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Argumentují tím, že kulturní průmysly významně ovlivňují objem obchodu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Ø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odhadují, že zaměstnávají 4,5 % z pracujících v produktivním věku v Británii (a to v roce 1991).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4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Politikové pod vlivem těchto zjištění začínají tvrdit, že kulturní průmysly mohou účinně přispět k: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tvorbě bohatství,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neviditelnému exportu a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zaměstnanosti.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2583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PRŮMYSLY, RESP. TVŮRČÍ ODVĚTVÍ (PŘEKLAD!)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Poprvé použito v roce 1994 v Austrálii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Poté v roce 1997 ve Velké Británii New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Labor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Party Tonyho Blaira založila „Komando kreativních průmyslů“ (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Task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Force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přispělo k tomu, že v roce 1997 byl sektor kreativních průmyslů uznán nadnárodními organizacemi jako jsou Evropská komise, Světová banka, národní a regionální vlády hlavní silou v rychle se měnící globální ekonomice → nová, resp. kreativní ekonomika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06561"/>
            <a:ext cx="7320283" cy="409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107504" y="1125537"/>
            <a:ext cx="698477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lang="cs-CZ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 lang="cs-CZ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558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558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1694</Words>
  <Application>Microsoft Office PowerPoint</Application>
  <PresentationFormat>Předvádění na obrazovce (4:3)</PresentationFormat>
  <Paragraphs>236</Paragraphs>
  <Slides>38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3_Bohatý</vt:lpstr>
      <vt:lpstr>Bohatý</vt:lpstr>
      <vt:lpstr>3558</vt:lpstr>
      <vt:lpstr>BÉŽOVÁ TITL</vt:lpstr>
      <vt:lpstr>1_3558</vt:lpstr>
      <vt:lpstr>1_Bohatý</vt:lpstr>
      <vt:lpstr>2_Bohatý</vt:lpstr>
      <vt:lpstr>4_Bohatý</vt:lpstr>
      <vt:lpstr>  KULTURNÍ A KREATIVNÍ PRŮMYSLY  </vt:lpstr>
      <vt:lpstr>Obsah:</vt:lpstr>
      <vt:lpstr>ZÁRODKY TEORIE KREATIVNÍCH PRŮMYSLŮ</vt:lpstr>
      <vt:lpstr>  KULTURNÍ PRŮMYSL </vt:lpstr>
      <vt:lpstr>POLITIKY KULTURNÍCH ČTVRTÍ/REGIONŮ (CULTURAL QUARTER POLICIES)</vt:lpstr>
      <vt:lpstr>KULTURNÍ PRŮMYSLY (PŘEKLÁDÁNO TAKÉ JAKO „ODVĚTVÍ“)</vt:lpstr>
      <vt:lpstr>KULTURNÍ PRŮMYSLY</vt:lpstr>
      <vt:lpstr>KREATIVNÍ PRŮMYSLY, RESP. TVŮRČÍ ODVĚTVÍ (PŘEKLAD!)</vt:lpstr>
      <vt:lpstr>Prezentace aplikace PowerPoint</vt:lpstr>
      <vt:lpstr>NOVÁ/KREATIVNÍ EKONOMIKA</vt:lpstr>
      <vt:lpstr>ZPRÁVA O SEKTORU KULTURY VE VELKÉ BRITÁNII</vt:lpstr>
      <vt:lpstr>KREATIVNÍ PRŮMYSLY: CHARLES DAVID THROSBY  (ECONOMICS AND CULTURE, 2001)</vt:lpstr>
      <vt:lpstr>KREATIVNÍ PRŮMYSLY: CHARLES DAVID THROSBY  (ECONOMICS AND CULTURE, 2001)</vt:lpstr>
      <vt:lpstr>KREATIVNÍ TŘÍDA/CREATIVE CLASS  RICHARDA FLORIDY (2002)</vt:lpstr>
      <vt:lpstr>Prezentace aplikace PowerPoint</vt:lpstr>
      <vt:lpstr>DEFINICE KREATIVNÍCH PRŮMYSLŮ DAVIDA HESMONDHALGHFA (CULTURAL INDUSTRIES, 2007)</vt:lpstr>
      <vt:lpstr>DEFINICE KREATIVNÍCH PRŮMYSLŮ: POLITICKÁ PRAXE VELKÉ BRITÁNIE</vt:lpstr>
      <vt:lpstr>DEFINICE KREATIVNÍCH PRŮMYSLŮ: UNESCO/ EVROPSKÁ KOMISE</vt:lpstr>
      <vt:lpstr>STUDIE EKONOMIKA KULTURY V EVROPĚ (2006)</vt:lpstr>
      <vt:lpstr>DEFINICE KULTURNÍCH A KREATIVNÍCH PRŮMYSLŮ / TVŮRČÍCH ODVĚTVÍ</vt:lpstr>
      <vt:lpstr>VÝZKUMY V TÉTO OBLASTI V ČR:</vt:lpstr>
      <vt:lpstr>ČSÚ – SATELITNÍ ÚČET KULTURY</vt:lpstr>
      <vt:lpstr>VYMEZENÍ A ČLENĚNÍ SEKTORU KULTURY – DLE OBLASTI ČI ODVĚTVÍ</vt:lpstr>
      <vt:lpstr>Prezentace aplikace PowerPoint</vt:lpstr>
      <vt:lpstr>VYMEZENÍ A ČLENĚNÍ SEKTORU KULTURY – DLE POSKYTOVATELE</vt:lpstr>
      <vt:lpstr>Prezentace aplikace PowerPoint</vt:lpstr>
      <vt:lpstr>ZDROJE DAT PRO SÚK</vt:lpstr>
      <vt:lpstr>Prezentace aplikace PowerPoint</vt:lpstr>
      <vt:lpstr>ZDROJE FINANCOVÁNÍ KULTURY V ROCE 2012</vt:lpstr>
      <vt:lpstr>VÝVOJ PŮVODU FIN. ZDROJŮ</vt:lpstr>
      <vt:lpstr>KOMENTÁŘ</vt:lpstr>
      <vt:lpstr>Prezentace aplikace PowerPoint</vt:lpstr>
      <vt:lpstr>Prezentace aplikace PowerPoint</vt:lpstr>
      <vt:lpstr>MIKRO POHLED (2012)</vt:lpstr>
      <vt:lpstr>MAKRO POHLED (2012)</vt:lpstr>
      <vt:lpstr>SOUHRNNÝ KOMENTÁŘ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DNEŠNÍ TÉMATA:  KULTURNÍ A KREATIVNÍ PRŮMYSLY + SOCIOEKONOMICKÉ PŘÍNOSY KUTURY</dc:title>
  <dc:creator>Simona</dc:creator>
  <cp:lastModifiedBy>EPA</cp:lastModifiedBy>
  <cp:revision>6</cp:revision>
  <dcterms:modified xsi:type="dcterms:W3CDTF">2017-05-18T15:21:33Z</dcterms:modified>
</cp:coreProperties>
</file>