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50"/>
  </p:notesMasterIdLst>
  <p:handoutMasterIdLst>
    <p:handoutMasterId r:id="rId51"/>
  </p:handoutMasterIdLst>
  <p:sldIdLst>
    <p:sldId id="256" r:id="rId2"/>
    <p:sldId id="450" r:id="rId3"/>
    <p:sldId id="451" r:id="rId4"/>
    <p:sldId id="376" r:id="rId5"/>
    <p:sldId id="384" r:id="rId6"/>
    <p:sldId id="385" r:id="rId7"/>
    <p:sldId id="387" r:id="rId8"/>
    <p:sldId id="389" r:id="rId9"/>
    <p:sldId id="477" r:id="rId10"/>
    <p:sldId id="478" r:id="rId11"/>
    <p:sldId id="391" r:id="rId12"/>
    <p:sldId id="464" r:id="rId13"/>
    <p:sldId id="465" r:id="rId14"/>
    <p:sldId id="466" r:id="rId15"/>
    <p:sldId id="467" r:id="rId16"/>
    <p:sldId id="468" r:id="rId17"/>
    <p:sldId id="469" r:id="rId18"/>
    <p:sldId id="470" r:id="rId19"/>
    <p:sldId id="471" r:id="rId20"/>
    <p:sldId id="472" r:id="rId21"/>
    <p:sldId id="473" r:id="rId22"/>
    <p:sldId id="479" r:id="rId23"/>
    <p:sldId id="474" r:id="rId24"/>
    <p:sldId id="480" r:id="rId25"/>
    <p:sldId id="423" r:id="rId26"/>
    <p:sldId id="392" r:id="rId27"/>
    <p:sldId id="405" r:id="rId28"/>
    <p:sldId id="424" r:id="rId29"/>
    <p:sldId id="426" r:id="rId30"/>
    <p:sldId id="425" r:id="rId31"/>
    <p:sldId id="455" r:id="rId32"/>
    <p:sldId id="456" r:id="rId33"/>
    <p:sldId id="457" r:id="rId34"/>
    <p:sldId id="458" r:id="rId35"/>
    <p:sldId id="393" r:id="rId36"/>
    <p:sldId id="412" r:id="rId37"/>
    <p:sldId id="394" r:id="rId38"/>
    <p:sldId id="395" r:id="rId39"/>
    <p:sldId id="396" r:id="rId40"/>
    <p:sldId id="397" r:id="rId41"/>
    <p:sldId id="398" r:id="rId42"/>
    <p:sldId id="399" r:id="rId43"/>
    <p:sldId id="400" r:id="rId44"/>
    <p:sldId id="401" r:id="rId45"/>
    <p:sldId id="402" r:id="rId46"/>
    <p:sldId id="427" r:id="rId47"/>
    <p:sldId id="463" r:id="rId48"/>
    <p:sldId id="338" r:id="rId4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89343" autoAdjust="0"/>
  </p:normalViewPr>
  <p:slideViewPr>
    <p:cSldViewPr>
      <p:cViewPr>
        <p:scale>
          <a:sx n="66" d="100"/>
          <a:sy n="66" d="100"/>
        </p:scale>
        <p:origin x="-510" y="-918"/>
      </p:cViewPr>
      <p:guideLst>
        <p:guide orient="horz" pos="2160"/>
        <p:guide pos="2880"/>
      </p:guideLst>
    </p:cSldViewPr>
  </p:slideViewPr>
  <p:notesTextViewPr>
    <p:cViewPr>
      <p:scale>
        <a:sx n="20" d="100"/>
        <a:sy n="20" d="100"/>
      </p:scale>
      <p:origin x="0" y="0"/>
    </p:cViewPr>
  </p:notesTextViewPr>
  <p:notesViewPr>
    <p:cSldViewPr>
      <p:cViewPr varScale="1">
        <p:scale>
          <a:sx n="89" d="100"/>
          <a:sy n="89" d="100"/>
        </p:scale>
        <p:origin x="-37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B1D0470-2247-4F53-98C5-9803C7B15011}" type="slidenum">
              <a:rPr lang="cs-CZ"/>
              <a:pPr>
                <a:defRPr/>
              </a:pPr>
              <a:t>‹#›</a:t>
            </a:fld>
            <a:endParaRPr lang="cs-CZ"/>
          </a:p>
        </p:txBody>
      </p:sp>
    </p:spTree>
    <p:extLst>
      <p:ext uri="{BB962C8B-B14F-4D97-AF65-F5344CB8AC3E}">
        <p14:creationId xmlns:p14="http://schemas.microsoft.com/office/powerpoint/2010/main" val="186263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DD3D11-DF44-470D-8357-72588D587839}" type="datetimeFigureOut">
              <a:rPr lang="cs-CZ"/>
              <a:pPr>
                <a:defRPr/>
              </a:pPr>
              <a:t>9.3.2017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98101E-A5BC-4E18-9366-C196BB16D47B}" type="slidenum">
              <a:rPr lang="cs-CZ"/>
              <a:pPr>
                <a:defRPr/>
              </a:pPr>
              <a:t>‹#›</a:t>
            </a:fld>
            <a:endParaRPr lang="cs-CZ"/>
          </a:p>
        </p:txBody>
      </p:sp>
    </p:spTree>
    <p:extLst>
      <p:ext uri="{BB962C8B-B14F-4D97-AF65-F5344CB8AC3E}">
        <p14:creationId xmlns:p14="http://schemas.microsoft.com/office/powerpoint/2010/main" val="1904922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11</a:t>
            </a:fld>
            <a:endParaRPr lang="cs-CZ"/>
          </a:p>
        </p:txBody>
      </p:sp>
    </p:spTree>
    <p:extLst>
      <p:ext uri="{BB962C8B-B14F-4D97-AF65-F5344CB8AC3E}">
        <p14:creationId xmlns:p14="http://schemas.microsoft.com/office/powerpoint/2010/main" val="98743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D7943F-3738-4F3C-BBD9-E819D1ED884E}" type="slidenum">
              <a:rPr lang="cs-CZ" altLang="cs-CZ" smtClean="0">
                <a:latin typeface="Arial" charset="0"/>
              </a:rPr>
              <a:pPr eaLnBrk="1" hangingPunct="1">
                <a:spcBef>
                  <a:spcPct val="0"/>
                </a:spcBef>
              </a:pPr>
              <a:t>30</a:t>
            </a:fld>
            <a:endParaRPr lang="cs-CZ" altLang="cs-CZ" smtClean="0">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Zdroj: Robert Holman, Ekonomie, C.H.Beck, 2005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484 h 1000"/>
                <a:gd name="T2" fmla="*/ 0 w 1000"/>
                <a:gd name="T3" fmla="*/ 484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310 h 1000"/>
                <a:gd name="T6" fmla="*/ 0 w 1000"/>
                <a:gd name="T7" fmla="*/ 31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cs-CZ"/>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r>
              <a:rPr lang="cs-CZ"/>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84698892-1231-4D67-A892-620449A9EE9B}" type="slidenum">
              <a:rPr lang="cs-CZ"/>
              <a:pPr>
                <a:defRPr/>
              </a:pPr>
              <a:t>‹#›</a:t>
            </a:fld>
            <a:endParaRPr lang="cs-CZ"/>
          </a:p>
        </p:txBody>
      </p:sp>
    </p:spTree>
    <p:extLst>
      <p:ext uri="{BB962C8B-B14F-4D97-AF65-F5344CB8AC3E}">
        <p14:creationId xmlns:p14="http://schemas.microsoft.com/office/powerpoint/2010/main" val="284788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5FF999A-2F54-4D36-A32D-7482ACAE80B6}" type="slidenum">
              <a:rPr lang="cs-CZ"/>
              <a:pPr>
                <a:defRPr/>
              </a:pPr>
              <a:t>‹#›</a:t>
            </a:fld>
            <a:endParaRPr lang="cs-CZ"/>
          </a:p>
        </p:txBody>
      </p:sp>
    </p:spTree>
    <p:extLst>
      <p:ext uri="{BB962C8B-B14F-4D97-AF65-F5344CB8AC3E}">
        <p14:creationId xmlns:p14="http://schemas.microsoft.com/office/powerpoint/2010/main" val="411356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A91AA9C-361E-490E-858E-49D99BDB02D2}" type="slidenum">
              <a:rPr lang="cs-CZ"/>
              <a:pPr>
                <a:defRPr/>
              </a:pPr>
              <a:t>‹#›</a:t>
            </a:fld>
            <a:endParaRPr lang="cs-CZ"/>
          </a:p>
        </p:txBody>
      </p:sp>
    </p:spTree>
    <p:extLst>
      <p:ext uri="{BB962C8B-B14F-4D97-AF65-F5344CB8AC3E}">
        <p14:creationId xmlns:p14="http://schemas.microsoft.com/office/powerpoint/2010/main" val="331379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D82EB26-B5C5-4B6A-8A17-22E47FD1E01D}" type="slidenum">
              <a:rPr lang="cs-CZ"/>
              <a:pPr>
                <a:defRPr/>
              </a:pPr>
              <a:t>‹#›</a:t>
            </a:fld>
            <a:endParaRPr lang="cs-CZ"/>
          </a:p>
        </p:txBody>
      </p:sp>
    </p:spTree>
    <p:extLst>
      <p:ext uri="{BB962C8B-B14F-4D97-AF65-F5344CB8AC3E}">
        <p14:creationId xmlns:p14="http://schemas.microsoft.com/office/powerpoint/2010/main" val="40414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6E0B149-C57B-443B-A2B3-6EE65A021494}" type="slidenum">
              <a:rPr lang="cs-CZ"/>
              <a:pPr>
                <a:defRPr/>
              </a:pPr>
              <a:t>‹#›</a:t>
            </a:fld>
            <a:endParaRPr lang="cs-CZ"/>
          </a:p>
        </p:txBody>
      </p:sp>
    </p:spTree>
    <p:extLst>
      <p:ext uri="{BB962C8B-B14F-4D97-AF65-F5344CB8AC3E}">
        <p14:creationId xmlns:p14="http://schemas.microsoft.com/office/powerpoint/2010/main" val="32613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3D203C30-7BB2-486A-9712-22B18D7E231B}" type="slidenum">
              <a:rPr lang="cs-CZ"/>
              <a:pPr>
                <a:defRPr/>
              </a:pPr>
              <a:t>‹#›</a:t>
            </a:fld>
            <a:endParaRPr lang="cs-CZ"/>
          </a:p>
        </p:txBody>
      </p:sp>
    </p:spTree>
    <p:extLst>
      <p:ext uri="{BB962C8B-B14F-4D97-AF65-F5344CB8AC3E}">
        <p14:creationId xmlns:p14="http://schemas.microsoft.com/office/powerpoint/2010/main" val="398922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3B8A6F84-D29E-4F61-A07D-CDB86FD73D03}" type="slidenum">
              <a:rPr lang="cs-CZ"/>
              <a:pPr>
                <a:defRPr/>
              </a:pPr>
              <a:t>‹#›</a:t>
            </a:fld>
            <a:endParaRPr lang="cs-CZ"/>
          </a:p>
        </p:txBody>
      </p:sp>
    </p:spTree>
    <p:extLst>
      <p:ext uri="{BB962C8B-B14F-4D97-AF65-F5344CB8AC3E}">
        <p14:creationId xmlns:p14="http://schemas.microsoft.com/office/powerpoint/2010/main" val="62507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B7CCA4F8-3EF2-4EA2-823B-610281617959}" type="slidenum">
              <a:rPr lang="cs-CZ"/>
              <a:pPr>
                <a:defRPr/>
              </a:pPr>
              <a:t>‹#›</a:t>
            </a:fld>
            <a:endParaRPr lang="cs-CZ"/>
          </a:p>
        </p:txBody>
      </p:sp>
    </p:spTree>
    <p:extLst>
      <p:ext uri="{BB962C8B-B14F-4D97-AF65-F5344CB8AC3E}">
        <p14:creationId xmlns:p14="http://schemas.microsoft.com/office/powerpoint/2010/main" val="266503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4FFCE78E-A7C5-45FC-9074-925B9A1C49E4}" type="slidenum">
              <a:rPr lang="cs-CZ"/>
              <a:pPr>
                <a:defRPr/>
              </a:pPr>
              <a:t>‹#›</a:t>
            </a:fld>
            <a:endParaRPr lang="cs-CZ"/>
          </a:p>
        </p:txBody>
      </p:sp>
    </p:spTree>
    <p:extLst>
      <p:ext uri="{BB962C8B-B14F-4D97-AF65-F5344CB8AC3E}">
        <p14:creationId xmlns:p14="http://schemas.microsoft.com/office/powerpoint/2010/main" val="265926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72351E21-524C-4907-BEEB-1F70B947C0ED}" type="slidenum">
              <a:rPr lang="cs-CZ"/>
              <a:pPr>
                <a:defRPr/>
              </a:pPr>
              <a:t>‹#›</a:t>
            </a:fld>
            <a:endParaRPr lang="cs-CZ"/>
          </a:p>
        </p:txBody>
      </p:sp>
    </p:spTree>
    <p:extLst>
      <p:ext uri="{BB962C8B-B14F-4D97-AF65-F5344CB8AC3E}">
        <p14:creationId xmlns:p14="http://schemas.microsoft.com/office/powerpoint/2010/main" val="179277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2FFD81D0-69FB-4A64-9B62-E21AF1A49B47}" type="slidenum">
              <a:rPr lang="cs-CZ"/>
              <a:pPr>
                <a:defRPr/>
              </a:pPr>
              <a:t>‹#›</a:t>
            </a:fld>
            <a:endParaRPr lang="cs-CZ"/>
          </a:p>
        </p:txBody>
      </p:sp>
    </p:spTree>
    <p:extLst>
      <p:ext uri="{BB962C8B-B14F-4D97-AF65-F5344CB8AC3E}">
        <p14:creationId xmlns:p14="http://schemas.microsoft.com/office/powerpoint/2010/main" val="337193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smtClean="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smtClean="0"/>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FE9640E3-E103-4869-A451-D6C822035AA9}" type="slidenum">
              <a:rPr lang="cs-CZ"/>
              <a:pPr>
                <a:defRPr/>
              </a:pPr>
              <a:t>‹#›</a:t>
            </a:fld>
            <a:endParaRPr lang="cs-CZ"/>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Tree>
  </p:cSld>
  <p:clrMap bg1="lt1" tx1="dk1" bg2="lt2" tx2="dk2" accent1="accent1" accent2="accent2" accent3="accent3" accent4="accent4" accent5="accent5" accent6="accent6" hlink="hlink" folHlink="folHlink"/>
  <p:sldLayoutIdLst>
    <p:sldLayoutId id="2147483886"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RAiehZq8O1Be61JA4vO77ol0f73B2MXrT224EJq-x8OslaFok"/>
          <p:cNvPicPr>
            <a:picLocks noChangeAspect="1" noChangeArrowheads="1"/>
          </p:cNvPicPr>
          <p:nvPr/>
        </p:nvPicPr>
        <p:blipFill>
          <a:blip r:embed="rId2"/>
          <a:srcRect/>
          <a:stretch>
            <a:fillRect/>
          </a:stretch>
        </p:blipFill>
        <p:spPr bwMode="auto">
          <a:xfrm>
            <a:off x="539750" y="2744355"/>
            <a:ext cx="5400600" cy="4055123"/>
          </a:xfrm>
          <a:prstGeom prst="rect">
            <a:avLst/>
          </a:prstGeom>
          <a:noFill/>
        </p:spPr>
      </p:pic>
      <p:sp>
        <p:nvSpPr>
          <p:cNvPr id="3074" name="Rectangle 2"/>
          <p:cNvSpPr>
            <a:spLocks noGrp="1" noChangeArrowheads="1"/>
          </p:cNvSpPr>
          <p:nvPr>
            <p:ph type="ctrTitle"/>
          </p:nvPr>
        </p:nvSpPr>
        <p:spPr>
          <a:xfrm>
            <a:off x="684213" y="1700213"/>
            <a:ext cx="7200900" cy="1071562"/>
          </a:xfrm>
        </p:spPr>
        <p:txBody>
          <a:bodyPr/>
          <a:lstStyle/>
          <a:p>
            <a:pPr algn="ctr" eaLnBrk="1" hangingPunct="1"/>
            <a:r>
              <a:rPr lang="cs-CZ" altLang="cs-CZ" sz="2800" dirty="0" smtClean="0">
                <a:solidFill>
                  <a:schemeClr val="tx1"/>
                </a:solidFill>
              </a:rPr>
              <a:t>Ekonomika (ekonomie) životního </a:t>
            </a:r>
            <a:r>
              <a:rPr lang="cs-CZ" altLang="cs-CZ" sz="2800" dirty="0" smtClean="0">
                <a:solidFill>
                  <a:schemeClr val="tx1"/>
                </a:solidFill>
              </a:rPr>
              <a:t>prostředí</a:t>
            </a:r>
            <a:br>
              <a:rPr lang="cs-CZ" altLang="cs-CZ" sz="2800" dirty="0" smtClean="0">
                <a:solidFill>
                  <a:schemeClr val="tx1"/>
                </a:solidFill>
              </a:rPr>
            </a:br>
            <a:endParaRPr lang="cs-CZ" altLang="cs-CZ" sz="2800" dirty="0" smtClean="0">
              <a:solidFill>
                <a:schemeClr val="tx1"/>
              </a:solidFill>
            </a:endParaRPr>
          </a:p>
        </p:txBody>
      </p:sp>
      <p:sp>
        <p:nvSpPr>
          <p:cNvPr id="3075" name="Rectangle 3"/>
          <p:cNvSpPr>
            <a:spLocks noGrp="1" noChangeArrowheads="1"/>
          </p:cNvSpPr>
          <p:nvPr>
            <p:ph type="subTitle" idx="1"/>
          </p:nvPr>
        </p:nvSpPr>
        <p:spPr>
          <a:xfrm>
            <a:off x="3240050" y="6007316"/>
            <a:ext cx="5761037" cy="792162"/>
          </a:xfrm>
        </p:spPr>
        <p:txBody>
          <a:bodyPr/>
          <a:lstStyle/>
          <a:p>
            <a:pPr algn="r" eaLnBrk="1" hangingPunct="1"/>
            <a:r>
              <a:rPr lang="cs-CZ" altLang="cs-CZ" sz="2500" dirty="0" smtClean="0"/>
              <a:t>Jana Soukopová</a:t>
            </a:r>
            <a:endParaRPr lang="cs-CZ" altLang="cs-CZ" sz="2500" dirty="0" smtClean="0"/>
          </a:p>
        </p:txBody>
      </p:sp>
      <p:pic>
        <p:nvPicPr>
          <p:cNvPr id="3076" name="Picture 5" descr="ec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76250"/>
            <a:ext cx="7632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851407" y="2171198"/>
            <a:ext cx="7800973" cy="369332"/>
          </a:xfrm>
          <a:prstGeom prst="rect">
            <a:avLst/>
          </a:prstGeom>
        </p:spPr>
        <p:txBody>
          <a:bodyPr wrap="square">
            <a:spAutoFit/>
          </a:bodyPr>
          <a:lstStyle/>
          <a:p>
            <a:r>
              <a:rPr lang="cs-CZ" b="1" dirty="0"/>
              <a:t>Ú</a:t>
            </a:r>
            <a:r>
              <a:rPr lang="cs-CZ" b="1" dirty="0" smtClean="0"/>
              <a:t>vod </a:t>
            </a:r>
            <a:r>
              <a:rPr lang="cs-CZ" b="1" dirty="0"/>
              <a:t>do teorie environmentální politiky a </a:t>
            </a:r>
            <a:r>
              <a:rPr lang="cs-CZ" b="1" dirty="0" smtClean="0"/>
              <a:t>ekonomie</a:t>
            </a:r>
            <a:endParaRPr lang="cs-CZ"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mtClean="0"/>
              <a:t>Pojem Ekonomie ŽP</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2400" dirty="0" smtClean="0"/>
              <a:t>Pojem ekonomie životního prostředí</a:t>
            </a:r>
          </a:p>
          <a:p>
            <a:pPr lvl="1" eaLnBrk="1" hangingPunct="1">
              <a:lnSpc>
                <a:spcPct val="90000"/>
              </a:lnSpc>
              <a:defRPr/>
            </a:pPr>
            <a:r>
              <a:rPr lang="cs-CZ" altLang="cs-CZ" sz="2000" dirty="0" smtClean="0"/>
              <a:t>Ekonomie – </a:t>
            </a:r>
            <a:r>
              <a:rPr lang="cs-CZ" altLang="cs-CZ" sz="1600" dirty="0" smtClean="0"/>
              <a:t>věda zabývající se lidským jednáním, které vede k naplnění potřeb člověka – vychází z lidských preferencí – Člověk jedná, aby uspokojili maximum svých potřeby – Předmět zkoumání ekonomie</a:t>
            </a:r>
          </a:p>
          <a:p>
            <a:pPr marL="449262" lvl="1" indent="0" algn="ctr" eaLnBrk="1" hangingPunct="1">
              <a:lnSpc>
                <a:spcPct val="90000"/>
              </a:lnSpc>
              <a:buFont typeface="Wingdings" pitchFamily="2" charset="2"/>
              <a:buNone/>
              <a:defRPr/>
            </a:pPr>
            <a:r>
              <a:rPr lang="cs-CZ" altLang="cs-CZ" sz="2400" dirty="0" smtClean="0">
                <a:solidFill>
                  <a:schemeClr val="accent1">
                    <a:lumMod val="75000"/>
                  </a:schemeClr>
                </a:solidFill>
              </a:rPr>
              <a:t>????TRIVIÁLNÍ???</a:t>
            </a:r>
          </a:p>
          <a:p>
            <a:pPr eaLnBrk="1" hangingPunct="1">
              <a:lnSpc>
                <a:spcPct val="90000"/>
              </a:lnSpc>
              <a:defRPr/>
            </a:pPr>
            <a:r>
              <a:rPr lang="cs-CZ" altLang="cs-CZ" sz="2400" dirty="0" smtClean="0"/>
              <a:t>Související disciplíny </a:t>
            </a:r>
          </a:p>
          <a:p>
            <a:pPr lvl="1" eaLnBrk="1" hangingPunct="1">
              <a:lnSpc>
                <a:spcPct val="90000"/>
              </a:lnSpc>
              <a:defRPr/>
            </a:pPr>
            <a:r>
              <a:rPr lang="cs-CZ" altLang="cs-CZ" sz="2000" dirty="0" smtClean="0"/>
              <a:t>Přírodovědné obory – ekologie, chemie, fyzika</a:t>
            </a:r>
          </a:p>
          <a:p>
            <a:pPr lvl="1" eaLnBrk="1" hangingPunct="1">
              <a:lnSpc>
                <a:spcPct val="90000"/>
              </a:lnSpc>
              <a:defRPr/>
            </a:pPr>
            <a:r>
              <a:rPr lang="cs-CZ" altLang="cs-CZ" sz="2000" dirty="0" smtClean="0"/>
              <a:t>Společenskovědní obory – psychologie, sociologie, etika, politologie</a:t>
            </a:r>
          </a:p>
          <a:p>
            <a:pPr eaLnBrk="1" hangingPunct="1">
              <a:lnSpc>
                <a:spcPct val="90000"/>
              </a:lnSpc>
              <a:defRPr/>
            </a:pPr>
            <a:r>
              <a:rPr lang="cs-CZ" altLang="cs-CZ" sz="2400" dirty="0" smtClean="0"/>
              <a:t>EŽP se na environmentální problémy dívá vlastní optikou, která souvisí s jednáním lidí </a:t>
            </a:r>
            <a:r>
              <a:rPr lang="cs-CZ" altLang="cs-CZ" sz="1800" dirty="0" smtClean="0"/>
              <a:t>(ve vztahu k přírodním zdrojům)</a:t>
            </a:r>
          </a:p>
          <a:p>
            <a:pPr lvl="1" eaLnBrk="1" hangingPunct="1">
              <a:lnSpc>
                <a:spcPct val="90000"/>
              </a:lnSpc>
              <a:defRPr/>
            </a:pPr>
            <a:r>
              <a:rPr lang="cs-CZ" altLang="cs-CZ" sz="1400" dirty="0" smtClean="0"/>
              <a:t>Výsledek – návrhy řešení identifikovaných problémů (vhodný nástroj environmentální politiky (</a:t>
            </a:r>
            <a:r>
              <a:rPr lang="cs-CZ" altLang="cs-CZ" sz="1400" dirty="0" err="1" smtClean="0"/>
              <a:t>Kolstad</a:t>
            </a:r>
            <a:r>
              <a:rPr lang="cs-CZ" altLang="cs-CZ" sz="1400" dirty="0" smtClean="0"/>
              <a:t>, 2000) nebo změna institucionálního uspořádání (Anderson a </a:t>
            </a:r>
            <a:r>
              <a:rPr lang="cs-CZ" altLang="cs-CZ" sz="1400" dirty="0" err="1" smtClean="0"/>
              <a:t>Leal</a:t>
            </a:r>
            <a:r>
              <a:rPr lang="cs-CZ" altLang="cs-CZ" sz="1400" dirty="0" smtClean="0"/>
              <a:t>, 2001)</a:t>
            </a:r>
          </a:p>
          <a:p>
            <a:pPr eaLnBrk="1" hangingPunct="1">
              <a:defRPr/>
            </a:pPr>
            <a:endParaRPr lang="cs-CZ" dirty="0" smtClean="0"/>
          </a:p>
        </p:txBody>
      </p:sp>
    </p:spTree>
    <p:extLst>
      <p:ext uri="{BB962C8B-B14F-4D97-AF65-F5344CB8AC3E}">
        <p14:creationId xmlns:p14="http://schemas.microsoft.com/office/powerpoint/2010/main" val="68153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Problém znečištění ŽP</a:t>
            </a:r>
          </a:p>
        </p:txBody>
      </p:sp>
      <p:sp>
        <p:nvSpPr>
          <p:cNvPr id="13315" name="Zástupný symbol pro obsah 2"/>
          <p:cNvSpPr>
            <a:spLocks noGrp="1"/>
          </p:cNvSpPr>
          <p:nvPr>
            <p:ph idx="1"/>
          </p:nvPr>
        </p:nvSpPr>
        <p:spPr/>
        <p:txBody>
          <a:bodyPr/>
          <a:lstStyle/>
          <a:p>
            <a:r>
              <a:rPr lang="cs-CZ" altLang="cs-CZ" dirty="0" smtClean="0"/>
              <a:t>environmentální statky stávají nedostatkovými a mezi </a:t>
            </a:r>
            <a:r>
              <a:rPr lang="cs-CZ" altLang="cs-CZ" dirty="0" smtClean="0">
                <a:sym typeface="Symbol" pitchFamily="18" charset="2"/>
              </a:rPr>
              <a:t> </a:t>
            </a:r>
            <a:r>
              <a:rPr lang="cs-CZ" altLang="cs-CZ" dirty="0" smtClean="0"/>
              <a:t>začíná </a:t>
            </a:r>
            <a:r>
              <a:rPr lang="cs-CZ" altLang="cs-CZ" b="1" dirty="0" smtClean="0"/>
              <a:t>konkurence</a:t>
            </a:r>
            <a:r>
              <a:rPr lang="cs-CZ" altLang="cs-CZ" dirty="0" smtClean="0"/>
              <a:t> a </a:t>
            </a:r>
            <a:r>
              <a:rPr lang="cs-CZ" altLang="cs-CZ" b="1" dirty="0" smtClean="0"/>
              <a:t>rivalita</a:t>
            </a:r>
          </a:p>
          <a:p>
            <a:pPr marL="447675" lvl="1" indent="0">
              <a:buFont typeface="Wingdings" pitchFamily="2" charset="2"/>
              <a:buNone/>
            </a:pPr>
            <a:r>
              <a:rPr lang="cs-CZ" altLang="cs-CZ" dirty="0" smtClean="0"/>
              <a:t>ŽP </a:t>
            </a:r>
          </a:p>
          <a:p>
            <a:pPr marL="447675" lvl="1" indent="0">
              <a:buFont typeface="Wingdings" pitchFamily="2" charset="2"/>
              <a:buNone/>
            </a:pPr>
            <a:r>
              <a:rPr lang="cs-CZ" altLang="cs-CZ" dirty="0" smtClean="0"/>
              <a:t>charakter smíšených statků </a:t>
            </a:r>
            <a:r>
              <a:rPr lang="cs-CZ" altLang="cs-CZ" dirty="0" smtClean="0">
                <a:sym typeface="Symbol" pitchFamily="18" charset="2"/>
              </a:rPr>
              <a:t> </a:t>
            </a:r>
            <a:r>
              <a:rPr lang="cs-CZ" altLang="cs-CZ" dirty="0" smtClean="0"/>
              <a:t>nezbytná role státu </a:t>
            </a:r>
          </a:p>
          <a:p>
            <a:pPr marL="447675" lvl="1" indent="0">
              <a:buFont typeface="Wingdings" pitchFamily="2" charset="2"/>
              <a:buNone/>
            </a:pPr>
            <a:r>
              <a:rPr lang="cs-CZ" altLang="cs-CZ" sz="2400" i="1" dirty="0" smtClean="0"/>
              <a:t>stát nahrazuje pomyslnou neviditelnou ruku trhu, tzv. „</a:t>
            </a:r>
            <a:r>
              <a:rPr lang="cs-CZ" altLang="cs-CZ" sz="2400" i="1" dirty="0" smtClean="0">
                <a:solidFill>
                  <a:schemeClr val="accent6">
                    <a:lumMod val="75000"/>
                  </a:schemeClr>
                </a:solidFill>
              </a:rPr>
              <a:t>viditelnou rukou státu</a:t>
            </a:r>
            <a:r>
              <a:rPr lang="cs-CZ" altLang="cs-CZ" sz="2400" i="1" dirty="0" smtClean="0"/>
              <a:t>“ a snaží se o dosažení optimálního stavu </a:t>
            </a:r>
          </a:p>
          <a:p>
            <a:pPr marL="447675" lvl="1" indent="0">
              <a:buFont typeface="Wingdings" pitchFamily="2" charset="2"/>
              <a:buNone/>
            </a:pPr>
            <a:r>
              <a:rPr lang="cs-CZ" altLang="cs-CZ" sz="2400" i="1" dirty="0" smtClean="0">
                <a:solidFill>
                  <a:schemeClr val="accent6">
                    <a:lumMod val="75000"/>
                  </a:schemeClr>
                </a:solidFill>
              </a:rPr>
              <a:t>STÁTEM GARANTOVANÁ OCHRANA ŽP</a:t>
            </a:r>
          </a:p>
          <a:p>
            <a:endParaRPr lang="cs-CZ" altLang="cs-CZ" dirty="0" smtClean="0"/>
          </a:p>
        </p:txBody>
      </p:sp>
      <p:cxnSp>
        <p:nvCxnSpPr>
          <p:cNvPr id="4" name="Přímá spojnice se šipkou 3"/>
          <p:cNvCxnSpPr/>
          <p:nvPr/>
        </p:nvCxnSpPr>
        <p:spPr>
          <a:xfrm>
            <a:off x="2051050" y="3860800"/>
            <a:ext cx="50482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Šipka dolů 5"/>
          <p:cNvSpPr/>
          <p:nvPr/>
        </p:nvSpPr>
        <p:spPr>
          <a:xfrm>
            <a:off x="4932363" y="5805488"/>
            <a:ext cx="71913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042988" y="404813"/>
            <a:ext cx="7643812" cy="1012825"/>
          </a:xfrm>
        </p:spPr>
        <p:txBody>
          <a:bodyPr/>
          <a:lstStyle/>
          <a:p>
            <a:pPr eaLnBrk="1" hangingPunct="1"/>
            <a:r>
              <a:rPr lang="cs-CZ" altLang="cs-CZ" smtClean="0"/>
              <a:t>Metodologické problémy</a:t>
            </a:r>
          </a:p>
        </p:txBody>
      </p:sp>
      <p:sp>
        <p:nvSpPr>
          <p:cNvPr id="3" name="Zástupný symbol pro text 2"/>
          <p:cNvSpPr>
            <a:spLocks noGrp="1"/>
          </p:cNvSpPr>
          <p:nvPr>
            <p:ph type="body" idx="1"/>
          </p:nvPr>
        </p:nvSpPr>
        <p:spPr>
          <a:xfrm>
            <a:off x="1116013" y="1535113"/>
            <a:ext cx="3381375" cy="639762"/>
          </a:xfrm>
        </p:spPr>
        <p:txBody>
          <a:bodyPr/>
          <a:lstStyle/>
          <a:p>
            <a:pPr eaLnBrk="1" hangingPunct="1">
              <a:defRPr/>
            </a:pPr>
            <a:r>
              <a:rPr lang="cs-CZ" dirty="0" smtClean="0"/>
              <a:t>Individualismus       </a:t>
            </a:r>
            <a:r>
              <a:rPr lang="cs-CZ" dirty="0" smtClean="0">
                <a:solidFill>
                  <a:schemeClr val="accent1">
                    <a:lumMod val="75000"/>
                  </a:schemeClr>
                </a:solidFill>
              </a:rPr>
              <a:t>X</a:t>
            </a:r>
          </a:p>
        </p:txBody>
      </p:sp>
      <p:sp>
        <p:nvSpPr>
          <p:cNvPr id="7172" name="Zástupný symbol pro obsah 3"/>
          <p:cNvSpPr>
            <a:spLocks noGrp="1"/>
          </p:cNvSpPr>
          <p:nvPr>
            <p:ph sz="half" idx="2"/>
          </p:nvPr>
        </p:nvSpPr>
        <p:spPr>
          <a:xfrm>
            <a:off x="1116013" y="2174875"/>
            <a:ext cx="3381375" cy="3951288"/>
          </a:xfrm>
        </p:spPr>
        <p:txBody>
          <a:bodyPr/>
          <a:lstStyle/>
          <a:p>
            <a:pPr eaLnBrk="1" hangingPunct="1"/>
            <a:r>
              <a:rPr lang="cs-CZ" altLang="cs-CZ" smtClean="0"/>
              <a:t>Jednotlivec má cíle a může jednat tak, aby jich dosáhl.</a:t>
            </a:r>
          </a:p>
          <a:p>
            <a:pPr eaLnBrk="1" hangingPunct="1"/>
            <a:r>
              <a:rPr lang="cs-CZ" altLang="cs-CZ" smtClean="0"/>
              <a:t>Představitelé (Neokolasici, rakouská škola a škola veřejné volby)</a:t>
            </a:r>
          </a:p>
        </p:txBody>
      </p:sp>
      <p:sp>
        <p:nvSpPr>
          <p:cNvPr id="7173" name="Zástupný symbol pro text 4"/>
          <p:cNvSpPr>
            <a:spLocks noGrp="1"/>
          </p:cNvSpPr>
          <p:nvPr>
            <p:ph type="body" sz="quarter" idx="3"/>
          </p:nvPr>
        </p:nvSpPr>
        <p:spPr>
          <a:xfrm>
            <a:off x="4645025" y="1535113"/>
            <a:ext cx="3527425" cy="639762"/>
          </a:xfrm>
        </p:spPr>
        <p:txBody>
          <a:bodyPr/>
          <a:lstStyle/>
          <a:p>
            <a:pPr eaLnBrk="1" hangingPunct="1"/>
            <a:r>
              <a:rPr lang="cs-CZ" altLang="cs-CZ" smtClean="0"/>
              <a:t>Kolektivismus</a:t>
            </a:r>
          </a:p>
        </p:txBody>
      </p:sp>
      <p:sp>
        <p:nvSpPr>
          <p:cNvPr id="7174" name="Zástupný symbol pro obsah 5"/>
          <p:cNvSpPr>
            <a:spLocks noGrp="1"/>
          </p:cNvSpPr>
          <p:nvPr>
            <p:ph sz="quarter" idx="4"/>
          </p:nvPr>
        </p:nvSpPr>
        <p:spPr>
          <a:xfrm>
            <a:off x="4645025" y="2174875"/>
            <a:ext cx="3527425" cy="3951288"/>
          </a:xfrm>
        </p:spPr>
        <p:txBody>
          <a:bodyPr/>
          <a:lstStyle/>
          <a:p>
            <a:pPr eaLnBrk="1" hangingPunct="1"/>
            <a:r>
              <a:rPr lang="cs-CZ" altLang="cs-CZ" smtClean="0"/>
              <a:t>Člověk je společenská bytost, jejíž hodnoty jsou utvářeny v závislosti na určité skupině</a:t>
            </a:r>
          </a:p>
          <a:p>
            <a:pPr eaLnBrk="1" hangingPunct="1"/>
            <a:r>
              <a:rPr lang="cs-CZ" altLang="cs-CZ" smtClean="0"/>
              <a:t>Představitelé (tradiční institucionální ekonomie)</a:t>
            </a:r>
          </a:p>
        </p:txBody>
      </p:sp>
    </p:spTree>
    <p:extLst>
      <p:ext uri="{BB962C8B-B14F-4D97-AF65-F5344CB8AC3E}">
        <p14:creationId xmlns:p14="http://schemas.microsoft.com/office/powerpoint/2010/main" val="302978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smtClean="0"/>
              <a:t>Metodologické problémy</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Racionalita</a:t>
            </a:r>
          </a:p>
          <a:p>
            <a:pPr lvl="1" eaLnBrk="1" hangingPunct="1">
              <a:lnSpc>
                <a:spcPct val="90000"/>
              </a:lnSpc>
              <a:defRPr/>
            </a:pPr>
            <a:r>
              <a:rPr lang="cs-CZ" altLang="cs-CZ" dirty="0" smtClean="0"/>
              <a:t>Racionální spotřebitel (</a:t>
            </a:r>
            <a:r>
              <a:rPr lang="cs-CZ" altLang="cs-CZ" dirty="0" smtClean="0">
                <a:solidFill>
                  <a:schemeClr val="accent1">
                    <a:lumMod val="75000"/>
                  </a:schemeClr>
                </a:solidFill>
              </a:rPr>
              <a:t>homo </a:t>
            </a:r>
            <a:r>
              <a:rPr lang="cs-CZ" altLang="cs-CZ" dirty="0" err="1" smtClean="0">
                <a:solidFill>
                  <a:schemeClr val="accent1">
                    <a:lumMod val="75000"/>
                  </a:schemeClr>
                </a:solidFill>
              </a:rPr>
              <a:t>oeconomicus</a:t>
            </a:r>
            <a:r>
              <a:rPr lang="cs-CZ" altLang="cs-CZ" dirty="0" smtClean="0"/>
              <a:t>) </a:t>
            </a:r>
          </a:p>
          <a:p>
            <a:pPr lvl="1" eaLnBrk="1" hangingPunct="1">
              <a:lnSpc>
                <a:spcPct val="90000"/>
              </a:lnSpc>
              <a:defRPr/>
            </a:pPr>
            <a:r>
              <a:rPr lang="cs-CZ" altLang="cs-CZ" dirty="0" smtClean="0"/>
              <a:t>Koncept omezené racionality</a:t>
            </a:r>
          </a:p>
        </p:txBody>
      </p:sp>
      <p:pic>
        <p:nvPicPr>
          <p:cNvPr id="6146" name="Picture 2" descr="https://i0.wp.com/parlaredaltro.it/wp-content/uploads/2016/02/Homo-Oeconomi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293095"/>
            <a:ext cx="5299039" cy="24045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ýsledek obrázku pro homo oeconom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186" y="56973"/>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7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1042988" y="404813"/>
            <a:ext cx="7643812" cy="1012825"/>
          </a:xfrm>
        </p:spPr>
        <p:txBody>
          <a:bodyPr/>
          <a:lstStyle/>
          <a:p>
            <a:pPr eaLnBrk="1" hangingPunct="1"/>
            <a:r>
              <a:rPr lang="cs-CZ" altLang="cs-CZ" smtClean="0"/>
              <a:t>Metodologické problémy</a:t>
            </a:r>
          </a:p>
        </p:txBody>
      </p:sp>
      <p:sp>
        <p:nvSpPr>
          <p:cNvPr id="3" name="Zástupný symbol pro text 2"/>
          <p:cNvSpPr>
            <a:spLocks noGrp="1"/>
          </p:cNvSpPr>
          <p:nvPr>
            <p:ph type="body" idx="1"/>
          </p:nvPr>
        </p:nvSpPr>
        <p:spPr>
          <a:xfrm>
            <a:off x="1116013" y="1535113"/>
            <a:ext cx="3381375" cy="639762"/>
          </a:xfrm>
        </p:spPr>
        <p:txBody>
          <a:bodyPr/>
          <a:lstStyle/>
          <a:p>
            <a:pPr eaLnBrk="1" hangingPunct="1">
              <a:defRPr/>
            </a:pPr>
            <a:r>
              <a:rPr lang="cs-CZ" dirty="0" smtClean="0"/>
              <a:t>Subjektivismus       </a:t>
            </a:r>
            <a:r>
              <a:rPr lang="cs-CZ" dirty="0" smtClean="0">
                <a:solidFill>
                  <a:schemeClr val="accent1">
                    <a:lumMod val="75000"/>
                  </a:schemeClr>
                </a:solidFill>
              </a:rPr>
              <a:t>X</a:t>
            </a:r>
          </a:p>
        </p:txBody>
      </p:sp>
      <p:sp>
        <p:nvSpPr>
          <p:cNvPr id="9220" name="Zástupný symbol pro obsah 3"/>
          <p:cNvSpPr>
            <a:spLocks noGrp="1"/>
          </p:cNvSpPr>
          <p:nvPr>
            <p:ph sz="half" idx="2"/>
          </p:nvPr>
        </p:nvSpPr>
        <p:spPr>
          <a:xfrm>
            <a:off x="1116013" y="2174875"/>
            <a:ext cx="3381375" cy="3951288"/>
          </a:xfrm>
        </p:spPr>
        <p:txBody>
          <a:bodyPr/>
          <a:lstStyle/>
          <a:p>
            <a:pPr eaLnBrk="1" hangingPunct="1"/>
            <a:r>
              <a:rPr lang="cs-CZ" altLang="cs-CZ" smtClean="0"/>
              <a:t>Hodnota statků je určena subjektivním vnímáním jednotlivců</a:t>
            </a:r>
          </a:p>
          <a:p>
            <a:pPr eaLnBrk="1" hangingPunct="1"/>
            <a:r>
              <a:rPr lang="cs-CZ" altLang="cs-CZ" smtClean="0"/>
              <a:t>Hodnota statků je odlišná</a:t>
            </a:r>
          </a:p>
        </p:txBody>
      </p:sp>
      <p:sp>
        <p:nvSpPr>
          <p:cNvPr id="9221" name="Zástupný symbol pro text 4"/>
          <p:cNvSpPr>
            <a:spLocks noGrp="1"/>
          </p:cNvSpPr>
          <p:nvPr>
            <p:ph type="body" sz="quarter" idx="3"/>
          </p:nvPr>
        </p:nvSpPr>
        <p:spPr>
          <a:xfrm>
            <a:off x="4645025" y="1535113"/>
            <a:ext cx="3527425" cy="639762"/>
          </a:xfrm>
        </p:spPr>
        <p:txBody>
          <a:bodyPr/>
          <a:lstStyle/>
          <a:p>
            <a:pPr eaLnBrk="1" hangingPunct="1"/>
            <a:r>
              <a:rPr lang="cs-CZ" altLang="cs-CZ" smtClean="0"/>
              <a:t>Objektivismus</a:t>
            </a:r>
          </a:p>
        </p:txBody>
      </p:sp>
      <p:sp>
        <p:nvSpPr>
          <p:cNvPr id="9222" name="Zástupný symbol pro obsah 5"/>
          <p:cNvSpPr>
            <a:spLocks noGrp="1"/>
          </p:cNvSpPr>
          <p:nvPr>
            <p:ph sz="quarter" idx="4"/>
          </p:nvPr>
        </p:nvSpPr>
        <p:spPr>
          <a:xfrm>
            <a:off x="4645025" y="2174875"/>
            <a:ext cx="3527425" cy="3951288"/>
          </a:xfrm>
        </p:spPr>
        <p:txBody>
          <a:bodyPr/>
          <a:lstStyle/>
          <a:p>
            <a:pPr eaLnBrk="1" hangingPunct="1"/>
            <a:r>
              <a:rPr lang="cs-CZ" altLang="cs-CZ" smtClean="0"/>
              <a:t>Pracovní teorie hodnoty</a:t>
            </a:r>
          </a:p>
          <a:p>
            <a:pPr eaLnBrk="1" hangingPunct="1"/>
            <a:r>
              <a:rPr lang="cs-CZ" altLang="cs-CZ" smtClean="0"/>
              <a:t>Hodnotu je tedy možné určit</a:t>
            </a:r>
          </a:p>
        </p:txBody>
      </p:sp>
    </p:spTree>
    <p:extLst>
      <p:ext uri="{BB962C8B-B14F-4D97-AF65-F5344CB8AC3E}">
        <p14:creationId xmlns:p14="http://schemas.microsoft.com/office/powerpoint/2010/main" val="368225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042988" y="404813"/>
            <a:ext cx="7643812" cy="1012825"/>
          </a:xfrm>
        </p:spPr>
        <p:txBody>
          <a:bodyPr/>
          <a:lstStyle/>
          <a:p>
            <a:pPr eaLnBrk="1" hangingPunct="1"/>
            <a:r>
              <a:rPr lang="cs-CZ" altLang="cs-CZ" smtClean="0"/>
              <a:t>Metodologické problémy</a:t>
            </a:r>
          </a:p>
        </p:txBody>
      </p:sp>
      <p:sp>
        <p:nvSpPr>
          <p:cNvPr id="3" name="Zástupný symbol pro text 2"/>
          <p:cNvSpPr>
            <a:spLocks noGrp="1"/>
          </p:cNvSpPr>
          <p:nvPr>
            <p:ph type="body" idx="1"/>
          </p:nvPr>
        </p:nvSpPr>
        <p:spPr>
          <a:xfrm>
            <a:off x="1116013" y="1535113"/>
            <a:ext cx="3381375" cy="639762"/>
          </a:xfrm>
        </p:spPr>
        <p:txBody>
          <a:bodyPr/>
          <a:lstStyle/>
          <a:p>
            <a:pPr eaLnBrk="1" hangingPunct="1">
              <a:defRPr/>
            </a:pPr>
            <a:r>
              <a:rPr lang="cs-CZ" sz="2000" dirty="0" smtClean="0"/>
              <a:t>Antropocentrismus</a:t>
            </a:r>
            <a:r>
              <a:rPr lang="cs-CZ" dirty="0" smtClean="0"/>
              <a:t>       </a:t>
            </a:r>
            <a:r>
              <a:rPr lang="cs-CZ" dirty="0" smtClean="0">
                <a:solidFill>
                  <a:schemeClr val="accent1">
                    <a:lumMod val="75000"/>
                  </a:schemeClr>
                </a:solidFill>
              </a:rPr>
              <a:t>X</a:t>
            </a:r>
          </a:p>
        </p:txBody>
      </p:sp>
      <p:sp>
        <p:nvSpPr>
          <p:cNvPr id="10244" name="Zástupný symbol pro obsah 3"/>
          <p:cNvSpPr>
            <a:spLocks noGrp="1"/>
          </p:cNvSpPr>
          <p:nvPr>
            <p:ph sz="half" idx="2"/>
          </p:nvPr>
        </p:nvSpPr>
        <p:spPr>
          <a:xfrm>
            <a:off x="1116013" y="2174875"/>
            <a:ext cx="3381375" cy="3951288"/>
          </a:xfrm>
        </p:spPr>
        <p:txBody>
          <a:bodyPr/>
          <a:lstStyle/>
          <a:p>
            <a:pPr eaLnBrk="1" hangingPunct="1"/>
            <a:r>
              <a:rPr lang="cs-CZ" altLang="cs-CZ" smtClean="0"/>
              <a:t>Hodnota ŽP se odvíjí od preferencí člověka – subjektivní teorie hodnoty (Neoklasická environmentální ekonomie a tržní přístupy k ŽP)</a:t>
            </a:r>
          </a:p>
        </p:txBody>
      </p:sp>
      <p:sp>
        <p:nvSpPr>
          <p:cNvPr id="10245" name="Zástupný symbol pro text 4"/>
          <p:cNvSpPr>
            <a:spLocks noGrp="1"/>
          </p:cNvSpPr>
          <p:nvPr>
            <p:ph type="body" sz="quarter" idx="3"/>
          </p:nvPr>
        </p:nvSpPr>
        <p:spPr>
          <a:xfrm>
            <a:off x="4645025" y="1535113"/>
            <a:ext cx="4030663" cy="639762"/>
          </a:xfrm>
        </p:spPr>
        <p:txBody>
          <a:bodyPr/>
          <a:lstStyle/>
          <a:p>
            <a:pPr eaLnBrk="1" hangingPunct="1"/>
            <a:r>
              <a:rPr lang="cs-CZ" altLang="cs-CZ" sz="2000" smtClean="0"/>
              <a:t>Biocentrismus a ekocentrismus</a:t>
            </a:r>
          </a:p>
        </p:txBody>
      </p:sp>
      <p:sp>
        <p:nvSpPr>
          <p:cNvPr id="6" name="Zástupný symbol pro obsah 5"/>
          <p:cNvSpPr>
            <a:spLocks noGrp="1"/>
          </p:cNvSpPr>
          <p:nvPr>
            <p:ph sz="quarter" idx="4"/>
          </p:nvPr>
        </p:nvSpPr>
        <p:spPr>
          <a:xfrm>
            <a:off x="4645025" y="2174875"/>
            <a:ext cx="3527425" cy="3951288"/>
          </a:xfrm>
        </p:spPr>
        <p:txBody>
          <a:bodyPr/>
          <a:lstStyle/>
          <a:p>
            <a:pPr eaLnBrk="1" hangingPunct="1">
              <a:defRPr/>
            </a:pPr>
            <a:r>
              <a:rPr lang="cs-CZ" dirty="0" smtClean="0">
                <a:solidFill>
                  <a:schemeClr val="accent1">
                    <a:lumMod val="75000"/>
                  </a:schemeClr>
                </a:solidFill>
              </a:rPr>
              <a:t>Biocentrismus</a:t>
            </a:r>
          </a:p>
          <a:p>
            <a:pPr marL="441325" lvl="1" indent="0" eaLnBrk="1" hangingPunct="1">
              <a:buFont typeface="Wingdings" pitchFamily="2" charset="2"/>
              <a:buNone/>
              <a:defRPr/>
            </a:pPr>
            <a:r>
              <a:rPr lang="cs-CZ" dirty="0" smtClean="0"/>
              <a:t>Není hodnotný pouze člověk, ale na jeho úroveň jsou postaveny všechny ostatní druhy </a:t>
            </a:r>
          </a:p>
          <a:p>
            <a:pPr marL="342900" indent="-342900" eaLnBrk="1" hangingPunct="1">
              <a:defRPr/>
            </a:pPr>
            <a:r>
              <a:rPr lang="cs-CZ" dirty="0" smtClean="0"/>
              <a:t> </a:t>
            </a:r>
            <a:r>
              <a:rPr lang="cs-CZ" dirty="0" smtClean="0">
                <a:solidFill>
                  <a:schemeClr val="accent1">
                    <a:lumMod val="75000"/>
                  </a:schemeClr>
                </a:solidFill>
              </a:rPr>
              <a:t>Ekocentrismus</a:t>
            </a:r>
          </a:p>
          <a:p>
            <a:pPr marL="441325" lvl="1" indent="0" eaLnBrk="1" hangingPunct="1">
              <a:buFont typeface="Wingdings" pitchFamily="2" charset="2"/>
              <a:buNone/>
              <a:defRPr/>
            </a:pPr>
            <a:r>
              <a:rPr lang="cs-CZ" dirty="0" smtClean="0"/>
              <a:t>Hodnota je objektivizovaná – vnitřní objektivizovaná hodnota přírody, existenční hodnota ekosystémů</a:t>
            </a:r>
          </a:p>
        </p:txBody>
      </p:sp>
    </p:spTree>
    <p:extLst>
      <p:ext uri="{BB962C8B-B14F-4D97-AF65-F5344CB8AC3E}">
        <p14:creationId xmlns:p14="http://schemas.microsoft.com/office/powerpoint/2010/main" val="326872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smtClean="0"/>
              <a:t>Přehled myšlenkových směrů</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Rozdíly řeší</a:t>
            </a:r>
          </a:p>
          <a:p>
            <a:pPr lvl="1" eaLnBrk="1" hangingPunct="1">
              <a:lnSpc>
                <a:spcPct val="90000"/>
              </a:lnSpc>
              <a:defRPr/>
            </a:pPr>
            <a:r>
              <a:rPr lang="cs-CZ" altLang="cs-CZ" dirty="0" smtClean="0"/>
              <a:t>Jaké jsou příčiny degradace ŽP?</a:t>
            </a:r>
          </a:p>
          <a:p>
            <a:pPr lvl="1" eaLnBrk="1" hangingPunct="1">
              <a:lnSpc>
                <a:spcPct val="90000"/>
              </a:lnSpc>
              <a:defRPr/>
            </a:pPr>
            <a:r>
              <a:rPr lang="cs-CZ" altLang="cs-CZ" dirty="0" smtClean="0"/>
              <a:t>Co je nutné udělat, aby se degradaci zamezilo?</a:t>
            </a:r>
          </a:p>
          <a:p>
            <a:pPr eaLnBrk="1" hangingPunct="1">
              <a:lnSpc>
                <a:spcPct val="90000"/>
              </a:lnSpc>
              <a:defRPr/>
            </a:pPr>
            <a:r>
              <a:rPr lang="cs-CZ" altLang="cs-CZ" sz="3600" dirty="0" smtClean="0">
                <a:solidFill>
                  <a:schemeClr val="accent1">
                    <a:lumMod val="75000"/>
                  </a:schemeClr>
                </a:solidFill>
              </a:rPr>
              <a:t>Teoretické směry</a:t>
            </a:r>
          </a:p>
          <a:p>
            <a:pPr lvl="1" eaLnBrk="1" hangingPunct="1">
              <a:lnSpc>
                <a:spcPct val="90000"/>
              </a:lnSpc>
              <a:defRPr/>
            </a:pPr>
            <a:r>
              <a:rPr lang="cs-CZ" altLang="cs-CZ" dirty="0" smtClean="0"/>
              <a:t>Neoklasická environmentální ekonomie</a:t>
            </a:r>
          </a:p>
          <a:p>
            <a:pPr lvl="1" eaLnBrk="1" hangingPunct="1">
              <a:lnSpc>
                <a:spcPct val="90000"/>
              </a:lnSpc>
              <a:defRPr/>
            </a:pPr>
            <a:r>
              <a:rPr lang="cs-CZ" altLang="cs-CZ" dirty="0" smtClean="0"/>
              <a:t>Ekologická ekonomie (mladší Institucionální ekologická ekonomie)</a:t>
            </a:r>
          </a:p>
          <a:p>
            <a:pPr lvl="1" eaLnBrk="1" hangingPunct="1">
              <a:lnSpc>
                <a:spcPct val="90000"/>
              </a:lnSpc>
              <a:defRPr/>
            </a:pPr>
            <a:r>
              <a:rPr lang="cs-CZ" altLang="cs-CZ" dirty="0" smtClean="0"/>
              <a:t>Tržní přístupy k ochraně životního prostředí</a:t>
            </a:r>
          </a:p>
        </p:txBody>
      </p:sp>
    </p:spTree>
    <p:extLst>
      <p:ext uri="{BB962C8B-B14F-4D97-AF65-F5344CB8AC3E}">
        <p14:creationId xmlns:p14="http://schemas.microsoft.com/office/powerpoint/2010/main" val="369722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ltLang="cs-CZ" smtClean="0"/>
              <a:t>Neoklasická environmentální ekonmie</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Vysvětluje</a:t>
            </a:r>
          </a:p>
          <a:p>
            <a:pPr lvl="1" eaLnBrk="1" hangingPunct="1">
              <a:lnSpc>
                <a:spcPct val="90000"/>
              </a:lnSpc>
              <a:defRPr/>
            </a:pPr>
            <a:r>
              <a:rPr lang="cs-CZ" altLang="cs-CZ" dirty="0" smtClean="0"/>
              <a:t>Problémy degradace ŽP pomocí tržních selhání</a:t>
            </a:r>
          </a:p>
          <a:p>
            <a:pPr lvl="2" eaLnBrk="1" hangingPunct="1">
              <a:lnSpc>
                <a:spcPct val="90000"/>
              </a:lnSpc>
              <a:defRPr/>
            </a:pPr>
            <a:r>
              <a:rPr lang="cs-CZ" altLang="cs-CZ" dirty="0" smtClean="0"/>
              <a:t>Veřejné statky</a:t>
            </a:r>
          </a:p>
          <a:p>
            <a:pPr lvl="2" eaLnBrk="1" hangingPunct="1">
              <a:lnSpc>
                <a:spcPct val="90000"/>
              </a:lnSpc>
              <a:defRPr/>
            </a:pPr>
            <a:r>
              <a:rPr lang="cs-CZ" altLang="cs-CZ" dirty="0" smtClean="0"/>
              <a:t>Externality</a:t>
            </a:r>
          </a:p>
          <a:p>
            <a:pPr lvl="1" eaLnBrk="1" hangingPunct="1">
              <a:lnSpc>
                <a:spcPct val="90000"/>
              </a:lnSpc>
              <a:defRPr/>
            </a:pPr>
            <a:r>
              <a:rPr lang="cs-CZ" altLang="cs-CZ" dirty="0" smtClean="0"/>
              <a:t>Považuje vládu za dokonalou s možností efektivně rozhodovat</a:t>
            </a:r>
          </a:p>
          <a:p>
            <a:pPr lvl="1" eaLnBrk="1" hangingPunct="1">
              <a:lnSpc>
                <a:spcPct val="90000"/>
              </a:lnSpc>
              <a:defRPr/>
            </a:pPr>
            <a:r>
              <a:rPr lang="cs-CZ" altLang="cs-CZ" dirty="0" smtClean="0">
                <a:solidFill>
                  <a:schemeClr val="accent1">
                    <a:lumMod val="75000"/>
                  </a:schemeClr>
                </a:solidFill>
              </a:rPr>
              <a:t>ŘEŠENÍM</a:t>
            </a:r>
          </a:p>
          <a:p>
            <a:pPr lvl="2" eaLnBrk="1" hangingPunct="1">
              <a:lnSpc>
                <a:spcPct val="90000"/>
              </a:lnSpc>
              <a:defRPr/>
            </a:pPr>
            <a:r>
              <a:rPr lang="cs-CZ" altLang="cs-CZ" dirty="0" smtClean="0"/>
              <a:t>Environmentální politika (</a:t>
            </a:r>
            <a:r>
              <a:rPr lang="cs-CZ" altLang="cs-CZ" dirty="0" err="1" smtClean="0"/>
              <a:t>Kolstad</a:t>
            </a:r>
            <a:r>
              <a:rPr lang="cs-CZ" altLang="cs-CZ" dirty="0" smtClean="0"/>
              <a:t> et. al, 2000; </a:t>
            </a:r>
            <a:r>
              <a:rPr lang="cs-CZ" altLang="cs-CZ" dirty="0" err="1" smtClean="0"/>
              <a:t>Tietenberg</a:t>
            </a:r>
            <a:r>
              <a:rPr lang="cs-CZ" altLang="cs-CZ" dirty="0" smtClean="0"/>
              <a:t> a </a:t>
            </a:r>
            <a:r>
              <a:rPr lang="cs-CZ" altLang="cs-CZ" dirty="0" err="1" smtClean="0"/>
              <a:t>Lewis</a:t>
            </a:r>
            <a:r>
              <a:rPr lang="cs-CZ" altLang="cs-CZ" dirty="0" smtClean="0"/>
              <a:t>, 2010)</a:t>
            </a:r>
          </a:p>
          <a:p>
            <a:pPr lvl="2" eaLnBrk="1" hangingPunct="1">
              <a:lnSpc>
                <a:spcPct val="90000"/>
              </a:lnSpc>
              <a:defRPr/>
            </a:pPr>
            <a:r>
              <a:rPr lang="cs-CZ" altLang="cs-CZ" dirty="0" smtClean="0"/>
              <a:t>Uvalení daní na znečišťovatele</a:t>
            </a:r>
          </a:p>
        </p:txBody>
      </p:sp>
    </p:spTree>
    <p:extLst>
      <p:ext uri="{BB962C8B-B14F-4D97-AF65-F5344CB8AC3E}">
        <p14:creationId xmlns:p14="http://schemas.microsoft.com/office/powerpoint/2010/main" val="326029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ltLang="cs-CZ" smtClean="0"/>
              <a:t>Neoklasická environmentální ekonomie</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Součástí</a:t>
            </a:r>
          </a:p>
          <a:p>
            <a:pPr lvl="1" eaLnBrk="1" hangingPunct="1">
              <a:lnSpc>
                <a:spcPct val="90000"/>
              </a:lnSpc>
              <a:defRPr/>
            </a:pPr>
            <a:r>
              <a:rPr lang="cs-CZ" altLang="cs-CZ" dirty="0" smtClean="0"/>
              <a:t>Příspěvek nového </a:t>
            </a:r>
            <a:r>
              <a:rPr lang="cs-CZ" altLang="cs-CZ" dirty="0" err="1" smtClean="0"/>
              <a:t>inst</a:t>
            </a:r>
            <a:r>
              <a:rPr lang="cs-CZ" altLang="cs-CZ" dirty="0" smtClean="0"/>
              <a:t>. </a:t>
            </a:r>
            <a:r>
              <a:rPr lang="cs-CZ" altLang="cs-CZ" dirty="0" err="1" smtClean="0"/>
              <a:t>ekonooma</a:t>
            </a:r>
            <a:r>
              <a:rPr lang="cs-CZ" altLang="cs-CZ" dirty="0" smtClean="0"/>
              <a:t> Ronalda </a:t>
            </a:r>
            <a:r>
              <a:rPr lang="cs-CZ" altLang="cs-CZ" dirty="0" err="1" smtClean="0"/>
              <a:t>Coase</a:t>
            </a:r>
            <a:endParaRPr lang="cs-CZ" altLang="cs-CZ" dirty="0" smtClean="0"/>
          </a:p>
          <a:p>
            <a:pPr lvl="2" eaLnBrk="1" hangingPunct="1">
              <a:lnSpc>
                <a:spcPct val="90000"/>
              </a:lnSpc>
              <a:defRPr/>
            </a:pPr>
            <a:r>
              <a:rPr lang="cs-CZ" altLang="cs-CZ" dirty="0" smtClean="0"/>
              <a:t>Vychází ze stejného vymezení problémů znehodnocení ŽP</a:t>
            </a:r>
          </a:p>
          <a:p>
            <a:pPr lvl="2" eaLnBrk="1" hangingPunct="1">
              <a:lnSpc>
                <a:spcPct val="90000"/>
              </a:lnSpc>
              <a:defRPr/>
            </a:pPr>
            <a:r>
              <a:rPr lang="cs-CZ" altLang="cs-CZ" dirty="0" smtClean="0"/>
              <a:t>Rozšiřuje nástroje o bilaterální vyjednávání mezi znečišťovatelem a poškozeným</a:t>
            </a:r>
          </a:p>
          <a:p>
            <a:pPr lvl="2" eaLnBrk="1" hangingPunct="1">
              <a:lnSpc>
                <a:spcPct val="90000"/>
              </a:lnSpc>
              <a:defRPr/>
            </a:pPr>
            <a:r>
              <a:rPr lang="cs-CZ" altLang="cs-CZ" dirty="0" smtClean="0"/>
              <a:t>Podmínka – nízké transakční náklady a dobře vymezená vlastnická práva</a:t>
            </a:r>
          </a:p>
          <a:p>
            <a:pPr lvl="2" eaLnBrk="1" hangingPunct="1">
              <a:lnSpc>
                <a:spcPct val="90000"/>
              </a:lnSpc>
              <a:defRPr/>
            </a:pPr>
            <a:r>
              <a:rPr lang="cs-CZ" altLang="cs-CZ" dirty="0" smtClean="0"/>
              <a:t>Přínos – zdanění není jediný funkční nástroj internalizace externalit</a:t>
            </a:r>
          </a:p>
        </p:txBody>
      </p:sp>
    </p:spTree>
    <p:extLst>
      <p:ext uri="{BB962C8B-B14F-4D97-AF65-F5344CB8AC3E}">
        <p14:creationId xmlns:p14="http://schemas.microsoft.com/office/powerpoint/2010/main" val="140265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cs-CZ" smtClean="0"/>
              <a:t>Ekologická ekonomie</a:t>
            </a:r>
          </a:p>
        </p:txBody>
      </p:sp>
      <p:sp>
        <p:nvSpPr>
          <p:cNvPr id="3" name="Zástupný symbol pro obsah 2"/>
          <p:cNvSpPr>
            <a:spLocks noGrp="1"/>
          </p:cNvSpPr>
          <p:nvPr>
            <p:ph idx="1"/>
          </p:nvPr>
        </p:nvSpPr>
        <p:spPr>
          <a:xfrm>
            <a:off x="971550" y="1773238"/>
            <a:ext cx="7661275" cy="4679950"/>
          </a:xfrm>
        </p:spPr>
        <p:txBody>
          <a:bodyPr/>
          <a:lstStyle/>
          <a:p>
            <a:pPr eaLnBrk="1" hangingPunct="1">
              <a:lnSpc>
                <a:spcPct val="90000"/>
              </a:lnSpc>
              <a:defRPr/>
            </a:pPr>
            <a:r>
              <a:rPr lang="cs-CZ" altLang="cs-CZ" sz="3600" dirty="0" smtClean="0">
                <a:solidFill>
                  <a:schemeClr val="accent1">
                    <a:lumMod val="75000"/>
                  </a:schemeClr>
                </a:solidFill>
              </a:rPr>
              <a:t>Příčiny degradace ŽP</a:t>
            </a:r>
          </a:p>
          <a:p>
            <a:pPr lvl="1" eaLnBrk="1" hangingPunct="1">
              <a:lnSpc>
                <a:spcPct val="90000"/>
              </a:lnSpc>
              <a:defRPr/>
            </a:pPr>
            <a:r>
              <a:rPr lang="cs-CZ" altLang="cs-CZ" sz="2400" dirty="0" smtClean="0"/>
              <a:t>Individuálně motivované jednání člověka a jeho autoritativní přístup k přírodě</a:t>
            </a:r>
          </a:p>
          <a:p>
            <a:pPr lvl="1" eaLnBrk="1" hangingPunct="1">
              <a:lnSpc>
                <a:spcPct val="90000"/>
              </a:lnSpc>
              <a:defRPr/>
            </a:pPr>
            <a:r>
              <a:rPr lang="cs-CZ" altLang="cs-CZ" sz="2400" dirty="0" smtClean="0"/>
              <a:t>Nejen tržní selhání</a:t>
            </a:r>
          </a:p>
          <a:p>
            <a:pPr lvl="1" eaLnBrk="1" hangingPunct="1">
              <a:lnSpc>
                <a:spcPct val="90000"/>
              </a:lnSpc>
              <a:defRPr/>
            </a:pPr>
            <a:r>
              <a:rPr lang="cs-CZ" altLang="cs-CZ" sz="2400" dirty="0" smtClean="0"/>
              <a:t>Předpoklad</a:t>
            </a:r>
          </a:p>
          <a:p>
            <a:pPr lvl="2" eaLnBrk="1" hangingPunct="1">
              <a:lnSpc>
                <a:spcPct val="90000"/>
              </a:lnSpc>
              <a:defRPr/>
            </a:pPr>
            <a:r>
              <a:rPr lang="cs-CZ" altLang="cs-CZ" sz="2000" dirty="0" smtClean="0"/>
              <a:t>Ani potenciálně dokonalý trh nemusí být schopen přírodu dostatečně chránit </a:t>
            </a:r>
            <a:br>
              <a:rPr lang="cs-CZ" altLang="cs-CZ" sz="2000" dirty="0" smtClean="0"/>
            </a:br>
            <a:r>
              <a:rPr lang="cs-CZ" altLang="cs-CZ" sz="2000" dirty="0" smtClean="0"/>
              <a:t>(v preferencích lidí se neodráží skutečná hodnota ekosystémů)</a:t>
            </a:r>
          </a:p>
          <a:p>
            <a:pPr eaLnBrk="1" hangingPunct="1">
              <a:lnSpc>
                <a:spcPct val="90000"/>
              </a:lnSpc>
              <a:defRPr/>
            </a:pPr>
            <a:r>
              <a:rPr lang="cs-CZ" altLang="cs-CZ" dirty="0" smtClean="0"/>
              <a:t>Řešení </a:t>
            </a:r>
          </a:p>
          <a:p>
            <a:pPr lvl="1" eaLnBrk="1" hangingPunct="1">
              <a:lnSpc>
                <a:spcPct val="90000"/>
              </a:lnSpc>
              <a:defRPr/>
            </a:pPr>
            <a:r>
              <a:rPr lang="cs-CZ" altLang="cs-CZ" sz="2400" dirty="0" smtClean="0"/>
              <a:t>stejně tak jako NE – environmentální politika a neselhávající vláda (</a:t>
            </a:r>
            <a:r>
              <a:rPr lang="cs-CZ" altLang="cs-CZ" sz="2400" dirty="0" err="1" smtClean="0"/>
              <a:t>Costanza</a:t>
            </a:r>
            <a:r>
              <a:rPr lang="cs-CZ" altLang="cs-CZ" sz="2400" dirty="0" smtClean="0"/>
              <a:t>, 1992)</a:t>
            </a:r>
          </a:p>
        </p:txBody>
      </p:sp>
    </p:spTree>
    <p:extLst>
      <p:ext uri="{BB962C8B-B14F-4D97-AF65-F5344CB8AC3E}">
        <p14:creationId xmlns:p14="http://schemas.microsoft.com/office/powerpoint/2010/main" val="80481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dirty="0" smtClean="0"/>
              <a:t>Ekologie a </a:t>
            </a:r>
            <a:r>
              <a:rPr lang="cs-CZ" altLang="cs-CZ" dirty="0" smtClean="0"/>
              <a:t>ekonomie – trochu teorie</a:t>
            </a:r>
            <a:endParaRPr lang="cs-CZ" altLang="cs-CZ" dirty="0" smtClean="0"/>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smtClean="0"/>
              <a:t>?</a:t>
            </a:r>
          </a:p>
          <a:p>
            <a:pPr marL="449262" lvl="1" indent="0" eaLnBrk="1" hangingPunct="1">
              <a:buFont typeface="Wingdings" pitchFamily="2" charset="2"/>
              <a:buNone/>
              <a:defRPr/>
            </a:pPr>
            <a:r>
              <a:rPr lang="cs-CZ" sz="2400" dirty="0" smtClean="0"/>
              <a:t>PARTNEŘI</a:t>
            </a:r>
          </a:p>
          <a:p>
            <a:pPr marL="449262" lvl="1" indent="0" eaLnBrk="1" hangingPunct="1">
              <a:buFont typeface="Wingdings" pitchFamily="2" charset="2"/>
              <a:buNone/>
              <a:defRPr/>
            </a:pPr>
            <a:r>
              <a:rPr lang="cs-CZ" sz="2400" dirty="0" smtClean="0"/>
              <a:t>nebo</a:t>
            </a:r>
          </a:p>
          <a:p>
            <a:pPr marL="449262" lvl="1" indent="0" eaLnBrk="1" hangingPunct="1">
              <a:buFont typeface="Wingdings" pitchFamily="2" charset="2"/>
              <a:buNone/>
              <a:defRPr/>
            </a:pPr>
            <a:r>
              <a:rPr lang="cs-CZ" sz="2400" dirty="0" smtClean="0"/>
              <a:t>NEPŘÁTELÉ</a:t>
            </a:r>
          </a:p>
          <a:p>
            <a:pPr marL="449262" lvl="1" indent="0" eaLnBrk="1" hangingPunct="1">
              <a:buFont typeface="Wingdings" pitchFamily="2" charset="2"/>
              <a:buNone/>
              <a:defRPr/>
            </a:pPr>
            <a:r>
              <a:rPr lang="cs-CZ" sz="2400" dirty="0"/>
              <a:t>?</a:t>
            </a:r>
            <a:endParaRPr lang="cs-CZ" sz="2400" dirty="0" smtClean="0"/>
          </a:p>
          <a:p>
            <a:pPr lvl="1" eaLnBrk="1" hangingPunct="1">
              <a:defRPr/>
            </a:pPr>
            <a:endParaRPr lang="cs-CZ" sz="2400" dirty="0" smtClean="0"/>
          </a:p>
        </p:txBody>
      </p:sp>
      <p:pic>
        <p:nvPicPr>
          <p:cNvPr id="4100" name="Picture 8" descr="http://libcom.org/files/images/library/neoliber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3385070" cy="46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andrewlfwong.com/soidelegation/wp-content/uploads/2012/05/carbon-tax-cropped.jpg"/>
          <p:cNvPicPr>
            <a:picLocks noChangeAspect="1" noChangeArrowheads="1"/>
          </p:cNvPicPr>
          <p:nvPr/>
        </p:nvPicPr>
        <p:blipFill>
          <a:blip r:embed="rId3"/>
          <a:srcRect/>
          <a:stretch>
            <a:fillRect/>
          </a:stretch>
        </p:blipFill>
        <p:spPr bwMode="auto">
          <a:xfrm>
            <a:off x="556381" y="4509120"/>
            <a:ext cx="3024336" cy="20636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ltLang="cs-CZ" smtClean="0"/>
              <a:t>Institucionální ekologická ekonomie</a:t>
            </a:r>
          </a:p>
        </p:txBody>
      </p:sp>
      <p:sp>
        <p:nvSpPr>
          <p:cNvPr id="3" name="Zástupný symbol pro obsah 2"/>
          <p:cNvSpPr>
            <a:spLocks noGrp="1"/>
          </p:cNvSpPr>
          <p:nvPr>
            <p:ph idx="1"/>
          </p:nvPr>
        </p:nvSpPr>
        <p:spPr>
          <a:xfrm>
            <a:off x="971550" y="1773238"/>
            <a:ext cx="7661275" cy="4679950"/>
          </a:xfrm>
        </p:spPr>
        <p:txBody>
          <a:bodyPr/>
          <a:lstStyle/>
          <a:p>
            <a:pPr lvl="1" eaLnBrk="1" hangingPunct="1">
              <a:lnSpc>
                <a:spcPct val="90000"/>
              </a:lnSpc>
              <a:defRPr/>
            </a:pPr>
            <a:r>
              <a:rPr lang="cs-CZ" altLang="cs-CZ" dirty="0" smtClean="0"/>
              <a:t>Evolučně mladší</a:t>
            </a:r>
          </a:p>
          <a:p>
            <a:pPr eaLnBrk="1" hangingPunct="1">
              <a:lnSpc>
                <a:spcPct val="90000"/>
              </a:lnSpc>
              <a:defRPr/>
            </a:pPr>
            <a:r>
              <a:rPr lang="cs-CZ" altLang="cs-CZ" sz="3600" dirty="0" smtClean="0">
                <a:solidFill>
                  <a:schemeClr val="accent1">
                    <a:lumMod val="75000"/>
                  </a:schemeClr>
                </a:solidFill>
              </a:rPr>
              <a:t>Příčiny degradace ŽP</a:t>
            </a:r>
          </a:p>
          <a:p>
            <a:pPr lvl="1" eaLnBrk="1" hangingPunct="1">
              <a:lnSpc>
                <a:spcPct val="90000"/>
              </a:lnSpc>
              <a:defRPr/>
            </a:pPr>
            <a:r>
              <a:rPr lang="cs-CZ" altLang="cs-CZ" dirty="0" smtClean="0"/>
              <a:t>Nevhodně nastavené instituce</a:t>
            </a:r>
          </a:p>
          <a:p>
            <a:pPr lvl="2" eaLnBrk="1" hangingPunct="1">
              <a:lnSpc>
                <a:spcPct val="90000"/>
              </a:lnSpc>
              <a:defRPr/>
            </a:pPr>
            <a:r>
              <a:rPr lang="cs-CZ" altLang="cs-CZ" dirty="0" smtClean="0"/>
              <a:t>Motivují jednotlivce k vyčerpávání přírodních zdrojů</a:t>
            </a:r>
          </a:p>
          <a:p>
            <a:pPr eaLnBrk="1" hangingPunct="1">
              <a:lnSpc>
                <a:spcPct val="90000"/>
              </a:lnSpc>
              <a:defRPr/>
            </a:pPr>
            <a:r>
              <a:rPr lang="cs-CZ" altLang="cs-CZ" dirty="0" smtClean="0">
                <a:solidFill>
                  <a:schemeClr val="accent1">
                    <a:lumMod val="75000"/>
                  </a:schemeClr>
                </a:solidFill>
              </a:rPr>
              <a:t>Řešení </a:t>
            </a:r>
          </a:p>
          <a:p>
            <a:pPr marL="1311275" lvl="2" indent="-457200" eaLnBrk="1" hangingPunct="1">
              <a:lnSpc>
                <a:spcPct val="90000"/>
              </a:lnSpc>
              <a:defRPr/>
            </a:pPr>
            <a:r>
              <a:rPr lang="cs-CZ" altLang="cs-CZ" dirty="0" smtClean="0"/>
              <a:t>Určení správných institucí</a:t>
            </a:r>
          </a:p>
          <a:p>
            <a:pPr marL="1311275" lvl="2" indent="-457200" eaLnBrk="1" hangingPunct="1">
              <a:lnSpc>
                <a:spcPct val="90000"/>
              </a:lnSpc>
              <a:defRPr/>
            </a:pPr>
            <a:r>
              <a:rPr lang="cs-CZ" altLang="cs-CZ" dirty="0" smtClean="0"/>
              <a:t>Režimy správy organizovat (</a:t>
            </a:r>
            <a:r>
              <a:rPr lang="cs-CZ" altLang="cs-CZ" dirty="0" err="1" smtClean="0"/>
              <a:t>Young</a:t>
            </a:r>
            <a:r>
              <a:rPr lang="cs-CZ" altLang="cs-CZ" dirty="0" smtClean="0"/>
              <a:t>, 2002)</a:t>
            </a:r>
          </a:p>
          <a:p>
            <a:pPr marL="1311275" lvl="2" indent="-457200" eaLnBrk="1" hangingPunct="1">
              <a:lnSpc>
                <a:spcPct val="90000"/>
              </a:lnSpc>
              <a:defRPr/>
            </a:pPr>
            <a:r>
              <a:rPr lang="cs-CZ" altLang="cs-CZ" dirty="0" smtClean="0"/>
              <a:t>Začlenit do rozhodování přímé uživatele zdroje na lokální úrovni (</a:t>
            </a:r>
            <a:r>
              <a:rPr lang="cs-CZ" altLang="cs-CZ" dirty="0" err="1" smtClean="0"/>
              <a:t>Ostrom</a:t>
            </a:r>
            <a:r>
              <a:rPr lang="cs-CZ" altLang="cs-CZ" dirty="0" smtClean="0"/>
              <a:t>, 2006)</a:t>
            </a:r>
          </a:p>
          <a:p>
            <a:pPr marL="1311275" lvl="2" indent="-457200" eaLnBrk="1" hangingPunct="1">
              <a:lnSpc>
                <a:spcPct val="90000"/>
              </a:lnSpc>
              <a:defRPr/>
            </a:pPr>
            <a:r>
              <a:rPr lang="cs-CZ" altLang="cs-CZ" dirty="0" smtClean="0"/>
              <a:t>Optimální kolektivní volba (</a:t>
            </a:r>
            <a:r>
              <a:rPr lang="cs-CZ" altLang="cs-CZ" dirty="0" err="1" smtClean="0"/>
              <a:t>Vatn</a:t>
            </a:r>
            <a:r>
              <a:rPr lang="cs-CZ" altLang="cs-CZ" dirty="0" smtClean="0"/>
              <a:t>, 2005) </a:t>
            </a:r>
          </a:p>
        </p:txBody>
      </p:sp>
    </p:spTree>
    <p:extLst>
      <p:ext uri="{BB962C8B-B14F-4D97-AF65-F5344CB8AC3E}">
        <p14:creationId xmlns:p14="http://schemas.microsoft.com/office/powerpoint/2010/main" val="132931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ltLang="cs-CZ" smtClean="0"/>
              <a:t>Tržní přístupy k ochraně ŽP</a:t>
            </a:r>
          </a:p>
        </p:txBody>
      </p:sp>
      <p:sp>
        <p:nvSpPr>
          <p:cNvPr id="3" name="Zástupný symbol pro obsah 2"/>
          <p:cNvSpPr>
            <a:spLocks noGrp="1"/>
          </p:cNvSpPr>
          <p:nvPr>
            <p:ph idx="1"/>
          </p:nvPr>
        </p:nvSpPr>
        <p:spPr>
          <a:xfrm>
            <a:off x="971550" y="1773238"/>
            <a:ext cx="7661275" cy="4679950"/>
          </a:xfrm>
        </p:spPr>
        <p:txBody>
          <a:bodyPr/>
          <a:lstStyle/>
          <a:p>
            <a:pPr lvl="1" eaLnBrk="1" hangingPunct="1">
              <a:lnSpc>
                <a:spcPct val="90000"/>
              </a:lnSpc>
              <a:defRPr/>
            </a:pPr>
            <a:r>
              <a:rPr lang="cs-CZ" altLang="cs-CZ" dirty="0" smtClean="0"/>
              <a:t>ZCELA ODLIŠNÉ POJETÍ</a:t>
            </a:r>
          </a:p>
          <a:p>
            <a:pPr eaLnBrk="1" hangingPunct="1">
              <a:lnSpc>
                <a:spcPct val="90000"/>
              </a:lnSpc>
              <a:defRPr/>
            </a:pPr>
            <a:r>
              <a:rPr lang="cs-CZ" altLang="cs-CZ" dirty="0" smtClean="0">
                <a:solidFill>
                  <a:schemeClr val="accent1">
                    <a:lumMod val="75000"/>
                  </a:schemeClr>
                </a:solidFill>
              </a:rPr>
              <a:t>Příčiny degradace ŽP</a:t>
            </a:r>
          </a:p>
          <a:p>
            <a:pPr lvl="1" eaLnBrk="1" hangingPunct="1">
              <a:lnSpc>
                <a:spcPct val="90000"/>
              </a:lnSpc>
              <a:defRPr/>
            </a:pPr>
            <a:r>
              <a:rPr lang="cs-CZ" altLang="cs-CZ" sz="2400" dirty="0" smtClean="0"/>
              <a:t>Vládní regulace a poskytování přírodních zdrojů veřejným sektorem</a:t>
            </a:r>
          </a:p>
          <a:p>
            <a:pPr lvl="1" eaLnBrk="1" hangingPunct="1">
              <a:lnSpc>
                <a:spcPct val="90000"/>
              </a:lnSpc>
              <a:defRPr/>
            </a:pPr>
            <a:r>
              <a:rPr lang="cs-CZ" altLang="cs-CZ" sz="2400" dirty="0" smtClean="0"/>
              <a:t>Vyloučení tržních mechanismů</a:t>
            </a:r>
          </a:p>
          <a:p>
            <a:pPr eaLnBrk="1" hangingPunct="1">
              <a:lnSpc>
                <a:spcPct val="90000"/>
              </a:lnSpc>
              <a:defRPr/>
            </a:pPr>
            <a:r>
              <a:rPr lang="cs-CZ" altLang="cs-CZ" dirty="0" smtClean="0">
                <a:solidFill>
                  <a:schemeClr val="accent1">
                    <a:lumMod val="75000"/>
                  </a:schemeClr>
                </a:solidFill>
              </a:rPr>
              <a:t>Řešení</a:t>
            </a:r>
            <a:r>
              <a:rPr lang="cs-CZ" altLang="cs-CZ" dirty="0" smtClean="0"/>
              <a:t> </a:t>
            </a:r>
          </a:p>
          <a:p>
            <a:pPr lvl="1" eaLnBrk="1" hangingPunct="1">
              <a:lnSpc>
                <a:spcPct val="90000"/>
              </a:lnSpc>
              <a:defRPr/>
            </a:pPr>
            <a:r>
              <a:rPr lang="cs-CZ" altLang="cs-CZ" sz="2400" dirty="0" smtClean="0"/>
              <a:t>Definování individuálních vlastnických práv ke statkům ŽP</a:t>
            </a:r>
          </a:p>
          <a:p>
            <a:pPr lvl="1" eaLnBrk="1" hangingPunct="1">
              <a:lnSpc>
                <a:spcPct val="90000"/>
              </a:lnSpc>
              <a:defRPr/>
            </a:pPr>
            <a:r>
              <a:rPr lang="cs-CZ" altLang="cs-CZ" sz="2400" dirty="0" smtClean="0"/>
              <a:t>Přesouvat tato práva prostřednictvím směny do rukou těch, pro které mají nejvyšší hodnotu (</a:t>
            </a:r>
            <a:r>
              <a:rPr lang="cs-CZ" altLang="cs-CZ" sz="2400" dirty="0" err="1" smtClean="0"/>
              <a:t>Cordato</a:t>
            </a:r>
            <a:r>
              <a:rPr lang="cs-CZ" altLang="cs-CZ" sz="2400" dirty="0" smtClean="0"/>
              <a:t>, 1992; Anderson a </a:t>
            </a:r>
            <a:r>
              <a:rPr lang="cs-CZ" altLang="cs-CZ" sz="2400" dirty="0" err="1" smtClean="0"/>
              <a:t>Leal</a:t>
            </a:r>
            <a:r>
              <a:rPr lang="cs-CZ" altLang="cs-CZ" sz="2400" dirty="0" smtClean="0"/>
              <a:t>, 2001)</a:t>
            </a:r>
          </a:p>
          <a:p>
            <a:pPr lvl="1" eaLnBrk="1" hangingPunct="1">
              <a:lnSpc>
                <a:spcPct val="90000"/>
              </a:lnSpc>
              <a:defRPr/>
            </a:pPr>
            <a:r>
              <a:rPr lang="cs-CZ" altLang="cs-CZ" sz="2400" dirty="0" smtClean="0"/>
              <a:t>Podmínka – vymahatelnost práv!!</a:t>
            </a:r>
          </a:p>
          <a:p>
            <a:pPr marL="955675" lvl="1" indent="-514350" eaLnBrk="1" hangingPunct="1">
              <a:lnSpc>
                <a:spcPct val="90000"/>
              </a:lnSpc>
              <a:defRPr/>
            </a:pPr>
            <a:endParaRPr lang="cs-CZ" altLang="cs-CZ" dirty="0" smtClean="0"/>
          </a:p>
        </p:txBody>
      </p:sp>
    </p:spTree>
    <p:extLst>
      <p:ext uri="{BB962C8B-B14F-4D97-AF65-F5344CB8AC3E}">
        <p14:creationId xmlns:p14="http://schemas.microsoft.com/office/powerpoint/2010/main" val="359182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Přístupy jednotlivých ekonomických škol</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14436455"/>
              </p:ext>
            </p:extLst>
          </p:nvPr>
        </p:nvGraphicFramePr>
        <p:xfrm>
          <a:off x="827584" y="1844824"/>
          <a:ext cx="7632847" cy="3486852"/>
        </p:xfrm>
        <a:graphic>
          <a:graphicData uri="http://schemas.openxmlformats.org/drawingml/2006/table">
            <a:tbl>
              <a:tblPr firstRow="1" firstCol="1" bandRow="1">
                <a:tableStyleId>{93296810-A885-4BE3-A3E7-6D5BEEA58F35}</a:tableStyleId>
              </a:tblPr>
              <a:tblGrid>
                <a:gridCol w="2543741">
                  <a:extLst>
                    <a:ext uri="{9D8B030D-6E8A-4147-A177-3AD203B41FA5}">
                      <a16:colId xmlns:a16="http://schemas.microsoft.com/office/drawing/2014/main" xmlns="" val="20000"/>
                    </a:ext>
                  </a:extLst>
                </a:gridCol>
                <a:gridCol w="2544553">
                  <a:extLst>
                    <a:ext uri="{9D8B030D-6E8A-4147-A177-3AD203B41FA5}">
                      <a16:colId xmlns:a16="http://schemas.microsoft.com/office/drawing/2014/main" xmlns="" val="20001"/>
                    </a:ext>
                  </a:extLst>
                </a:gridCol>
                <a:gridCol w="2544553">
                  <a:extLst>
                    <a:ext uri="{9D8B030D-6E8A-4147-A177-3AD203B41FA5}">
                      <a16:colId xmlns:a16="http://schemas.microsoft.com/office/drawing/2014/main" xmlns="" val="20002"/>
                    </a:ext>
                  </a:extLst>
                </a:gridCol>
              </a:tblGrid>
              <a:tr h="673763">
                <a:tc>
                  <a:txBody>
                    <a:bodyPr/>
                    <a:lstStyle/>
                    <a:p>
                      <a:pPr>
                        <a:lnSpc>
                          <a:spcPct val="115000"/>
                        </a:lnSpc>
                        <a:spcAft>
                          <a:spcPts val="0"/>
                        </a:spcAft>
                      </a:pPr>
                      <a:r>
                        <a:rPr lang="cs-CZ" sz="1400" dirty="0">
                          <a:effectLst/>
                        </a:rPr>
                        <a:t> </a:t>
                      </a:r>
                      <a:endParaRPr lang="cs-CZ" sz="14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Příčiny problémů</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a:effectLst/>
                        </a:rPr>
                        <a:t>Řešení</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928314">
                <a:tc>
                  <a:txBody>
                    <a:bodyPr/>
                    <a:lstStyle/>
                    <a:p>
                      <a:pPr>
                        <a:lnSpc>
                          <a:spcPct val="115000"/>
                        </a:lnSpc>
                        <a:spcAft>
                          <a:spcPts val="0"/>
                        </a:spcAft>
                      </a:pPr>
                      <a:r>
                        <a:rPr lang="cs-CZ" sz="2000" dirty="0">
                          <a:effectLst/>
                        </a:rPr>
                        <a:t>Neoklasická environmentální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Selhání </a:t>
                      </a:r>
                      <a:r>
                        <a:rPr lang="cs-CZ" sz="2000" dirty="0" smtClean="0">
                          <a:effectLst/>
                        </a:rPr>
                        <a:t>trhu,</a:t>
                      </a:r>
                      <a:r>
                        <a:rPr lang="cs-CZ" sz="2000" baseline="0" dirty="0" smtClean="0">
                          <a:effectLst/>
                        </a:rPr>
                        <a:t> externality</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err="1">
                          <a:effectLst/>
                        </a:rPr>
                        <a:t>Pigouovské</a:t>
                      </a:r>
                      <a:r>
                        <a:rPr lang="cs-CZ" sz="2000" dirty="0">
                          <a:effectLst/>
                        </a:rPr>
                        <a:t> daně</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709969">
                <a:tc>
                  <a:txBody>
                    <a:bodyPr/>
                    <a:lstStyle/>
                    <a:p>
                      <a:pPr>
                        <a:lnSpc>
                          <a:spcPct val="115000"/>
                        </a:lnSpc>
                        <a:spcAft>
                          <a:spcPts val="0"/>
                        </a:spcAft>
                      </a:pPr>
                      <a:r>
                        <a:rPr lang="cs-CZ" sz="2000" dirty="0">
                          <a:effectLst/>
                        </a:rPr>
                        <a:t>Tržní přístup</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Vládní selhání</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Vymezení vlastnických práv</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928314">
                <a:tc>
                  <a:txBody>
                    <a:bodyPr/>
                    <a:lstStyle/>
                    <a:p>
                      <a:pPr>
                        <a:lnSpc>
                          <a:spcPct val="115000"/>
                        </a:lnSpc>
                        <a:spcAft>
                          <a:spcPts val="0"/>
                        </a:spcAft>
                      </a:pPr>
                      <a:r>
                        <a:rPr lang="cs-CZ" sz="2000" dirty="0">
                          <a:effectLst/>
                        </a:rPr>
                        <a:t>Institucionální ekologická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Instituce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Změny institucí</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04632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ltLang="cs-CZ" smtClean="0"/>
              <a:t>Literatura</a:t>
            </a:r>
          </a:p>
        </p:txBody>
      </p:sp>
      <p:sp>
        <p:nvSpPr>
          <p:cNvPr id="17411" name="Zástupný symbol pro obsah 2"/>
          <p:cNvSpPr>
            <a:spLocks noGrp="1"/>
          </p:cNvSpPr>
          <p:nvPr>
            <p:ph idx="1"/>
          </p:nvPr>
        </p:nvSpPr>
        <p:spPr>
          <a:xfrm>
            <a:off x="949325" y="1773238"/>
            <a:ext cx="7661275" cy="4608512"/>
          </a:xfrm>
        </p:spPr>
        <p:txBody>
          <a:bodyPr/>
          <a:lstStyle/>
          <a:p>
            <a:pPr eaLnBrk="1" hangingPunct="1"/>
            <a:r>
              <a:rPr lang="en-US" altLang="cs-CZ" sz="1400" dirty="0" smtClean="0"/>
              <a:t>ANDERSON, Terry Lee; LEAL, Donald R. </a:t>
            </a:r>
            <a:r>
              <a:rPr lang="en-US" altLang="cs-CZ" sz="1400" i="1" dirty="0" smtClean="0"/>
              <a:t>Free market environmentalism</a:t>
            </a:r>
            <a:r>
              <a:rPr lang="en-US" altLang="cs-CZ" sz="1400" dirty="0" smtClean="0"/>
              <a:t>. San Francisco, CA: Pacific Research Institute for Public Policy, 1991.</a:t>
            </a:r>
          </a:p>
          <a:p>
            <a:pPr eaLnBrk="1" hangingPunct="1"/>
            <a:r>
              <a:rPr lang="en-US" altLang="cs-CZ" sz="1400" dirty="0" smtClean="0"/>
              <a:t>COSTANZA, Robert. </a:t>
            </a:r>
            <a:r>
              <a:rPr lang="en-US" altLang="cs-CZ" sz="1400" i="1" dirty="0" smtClean="0"/>
              <a:t>Ecological economics: the science and management of sustainability</a:t>
            </a:r>
            <a:r>
              <a:rPr lang="en-US" altLang="cs-CZ" sz="1400" dirty="0" smtClean="0"/>
              <a:t>. Columbia University Press, 1992.</a:t>
            </a:r>
            <a:endParaRPr lang="cs-CZ" altLang="cs-CZ" sz="1400" dirty="0" smtClean="0"/>
          </a:p>
          <a:p>
            <a:pPr eaLnBrk="1" hangingPunct="1"/>
            <a:r>
              <a:rPr lang="cs-CZ" altLang="cs-CZ" sz="1400" dirty="0" smtClean="0"/>
              <a:t>CORDATO, R. E. Princip „Znečišťovatel platí “: správné vodítko pro ekologickou politiku. </a:t>
            </a:r>
            <a:r>
              <a:rPr lang="cs-CZ" altLang="cs-CZ" sz="1400" i="1" dirty="0" smtClean="0"/>
              <a:t>ČAMROVÁ, L.(</a:t>
            </a:r>
            <a:r>
              <a:rPr lang="cs-CZ" altLang="cs-CZ" sz="1400" i="1" dirty="0" err="1" smtClean="0"/>
              <a:t>ed</a:t>
            </a:r>
            <a:r>
              <a:rPr lang="cs-CZ" altLang="cs-CZ" sz="1400" i="1" dirty="0" smtClean="0"/>
              <a:t>.): Ekonomie a životní prostředí–nepřátelé, či spojenci</a:t>
            </a:r>
            <a:r>
              <a:rPr lang="cs-CZ" altLang="cs-CZ" sz="1400" dirty="0" smtClean="0"/>
              <a:t>, 2007.</a:t>
            </a:r>
          </a:p>
          <a:p>
            <a:pPr eaLnBrk="1" hangingPunct="1"/>
            <a:r>
              <a:rPr lang="cs-CZ" altLang="cs-CZ" sz="1400" dirty="0" smtClean="0"/>
              <a:t>KOLSTAD, Ch D., et al. </a:t>
            </a:r>
            <a:r>
              <a:rPr lang="cs-CZ" altLang="cs-CZ" sz="1400" i="1" dirty="0" err="1" smtClean="0"/>
              <a:t>Environmental</a:t>
            </a:r>
            <a:r>
              <a:rPr lang="cs-CZ" altLang="cs-CZ" sz="1400" i="1" dirty="0" smtClean="0"/>
              <a:t> economics</a:t>
            </a:r>
            <a:r>
              <a:rPr lang="cs-CZ" altLang="cs-CZ" sz="1400" dirty="0" smtClean="0"/>
              <a:t>. ISEE, </a:t>
            </a:r>
            <a:r>
              <a:rPr lang="cs-CZ" altLang="cs-CZ" sz="1400" dirty="0" err="1" smtClean="0"/>
              <a:t>Solomons</a:t>
            </a:r>
            <a:r>
              <a:rPr lang="cs-CZ" altLang="cs-CZ" sz="1400" dirty="0" smtClean="0"/>
              <a:t>, MD.(EUA), 2000.</a:t>
            </a:r>
          </a:p>
          <a:p>
            <a:pPr eaLnBrk="1" hangingPunct="1"/>
            <a:r>
              <a:rPr lang="en-US" altLang="cs-CZ" sz="1400" dirty="0" smtClean="0"/>
              <a:t>OSTROM, Elinor. </a:t>
            </a:r>
            <a:r>
              <a:rPr lang="en-US" altLang="cs-CZ" sz="1400" i="1" dirty="0" smtClean="0"/>
              <a:t>Governing the commons: The evolution of institutions for collective action</a:t>
            </a:r>
            <a:r>
              <a:rPr lang="en-US" altLang="cs-CZ" sz="1400" dirty="0" smtClean="0"/>
              <a:t>. Cambridge university press, 1990.</a:t>
            </a:r>
            <a:endParaRPr lang="cs-CZ" altLang="cs-CZ" sz="1400" dirty="0" smtClean="0"/>
          </a:p>
          <a:p>
            <a:pPr eaLnBrk="1" hangingPunct="1"/>
            <a:r>
              <a:rPr lang="cs-CZ" altLang="cs-CZ" sz="1400" dirty="0" smtClean="0"/>
              <a:t>SLAVÍKOVÁ, Lenka, Eliška VEJCHODSKÁ a Jan SLAVÍK. </a:t>
            </a:r>
            <a:r>
              <a:rPr lang="cs-CZ" altLang="cs-CZ" sz="1400" i="1" dirty="0" smtClean="0"/>
              <a:t>Ekonomie životního prostředí: teorie a politika</a:t>
            </a:r>
            <a:r>
              <a:rPr lang="cs-CZ" altLang="cs-CZ" sz="1400" dirty="0" smtClean="0"/>
              <a:t>. 1 vyd. Praha: Alfa nakladatelství, 2012, 287 s. ISBN 9788087197455.</a:t>
            </a:r>
          </a:p>
          <a:p>
            <a:pPr eaLnBrk="1" hangingPunct="1"/>
            <a:r>
              <a:rPr lang="cs-CZ" altLang="cs-CZ" sz="1400" dirty="0" smtClean="0"/>
              <a:t>TIETENBERG, Thomas H.; LEWIS, </a:t>
            </a:r>
            <a:r>
              <a:rPr lang="cs-CZ" altLang="cs-CZ" sz="1400" dirty="0" err="1" smtClean="0"/>
              <a:t>Lynne</a:t>
            </a:r>
            <a:r>
              <a:rPr lang="cs-CZ" altLang="cs-CZ" sz="1400" dirty="0" smtClean="0"/>
              <a:t>. </a:t>
            </a:r>
            <a:r>
              <a:rPr lang="cs-CZ" altLang="cs-CZ" sz="1400" i="1" dirty="0" err="1" smtClean="0"/>
              <a:t>Environmental</a:t>
            </a:r>
            <a:r>
              <a:rPr lang="cs-CZ" altLang="cs-CZ" sz="1400" i="1" dirty="0" smtClean="0"/>
              <a:t> economics and </a:t>
            </a:r>
            <a:r>
              <a:rPr lang="cs-CZ" altLang="cs-CZ" sz="1400" i="1" dirty="0" err="1" smtClean="0"/>
              <a:t>policy</a:t>
            </a:r>
            <a:r>
              <a:rPr lang="cs-CZ" altLang="cs-CZ" sz="1400" dirty="0" smtClean="0"/>
              <a:t>. </a:t>
            </a:r>
            <a:r>
              <a:rPr lang="cs-CZ" altLang="cs-CZ" sz="1400" dirty="0" err="1" smtClean="0"/>
              <a:t>Addison-Wesley</a:t>
            </a:r>
            <a:r>
              <a:rPr lang="cs-CZ" altLang="cs-CZ" sz="1400" dirty="0" smtClean="0"/>
              <a:t>, 2010.</a:t>
            </a:r>
          </a:p>
          <a:p>
            <a:pPr eaLnBrk="1" hangingPunct="1"/>
            <a:r>
              <a:rPr lang="en-US" altLang="cs-CZ" sz="1400" dirty="0" smtClean="0"/>
              <a:t>VATN, </a:t>
            </a:r>
            <a:r>
              <a:rPr lang="en-US" altLang="cs-CZ" sz="1400" dirty="0" err="1" smtClean="0"/>
              <a:t>Arild</a:t>
            </a:r>
            <a:r>
              <a:rPr lang="en-US" altLang="cs-CZ" sz="1400" dirty="0" smtClean="0"/>
              <a:t>. </a:t>
            </a:r>
            <a:r>
              <a:rPr lang="en-US" altLang="cs-CZ" sz="1400" i="1" dirty="0" smtClean="0"/>
              <a:t>Institutions and the Environment</a:t>
            </a:r>
            <a:r>
              <a:rPr lang="en-US" altLang="cs-CZ" sz="1400" dirty="0" smtClean="0"/>
              <a:t>. Edward Elgar Publishing, 2007.</a:t>
            </a:r>
          </a:p>
          <a:p>
            <a:pPr eaLnBrk="1" hangingPunct="1"/>
            <a:r>
              <a:rPr lang="cs-CZ" altLang="cs-CZ" sz="1400" dirty="0" smtClean="0"/>
              <a:t>WIESMETH, Hans. </a:t>
            </a:r>
            <a:r>
              <a:rPr lang="cs-CZ" altLang="cs-CZ" sz="1400" i="1" dirty="0" err="1" smtClean="0"/>
              <a:t>Environmental</a:t>
            </a:r>
            <a:r>
              <a:rPr lang="cs-CZ" altLang="cs-CZ" sz="1400" i="1" dirty="0" smtClean="0"/>
              <a:t> economics: </a:t>
            </a:r>
            <a:r>
              <a:rPr lang="cs-CZ" altLang="cs-CZ" sz="1400" i="1" dirty="0" err="1" smtClean="0"/>
              <a:t>theory</a:t>
            </a:r>
            <a:r>
              <a:rPr lang="cs-CZ" altLang="cs-CZ" sz="1400" i="1" dirty="0" smtClean="0"/>
              <a:t> and </a:t>
            </a:r>
            <a:r>
              <a:rPr lang="cs-CZ" altLang="cs-CZ" sz="1400" i="1" dirty="0" err="1" smtClean="0"/>
              <a:t>policy</a:t>
            </a:r>
            <a:r>
              <a:rPr lang="cs-CZ" altLang="cs-CZ" sz="1400" i="1" dirty="0" smtClean="0"/>
              <a:t> in </a:t>
            </a:r>
            <a:r>
              <a:rPr lang="cs-CZ" altLang="cs-CZ" sz="1400" i="1" dirty="0" err="1" smtClean="0"/>
              <a:t>equilibrium</a:t>
            </a:r>
            <a:r>
              <a:rPr lang="cs-CZ" altLang="cs-CZ" sz="1400" dirty="0" smtClean="0"/>
              <a:t>. Heidelberg: </a:t>
            </a:r>
            <a:r>
              <a:rPr lang="cs-CZ" altLang="cs-CZ" sz="1400" dirty="0" err="1" smtClean="0"/>
              <a:t>Springer</a:t>
            </a:r>
            <a:r>
              <a:rPr lang="cs-CZ" altLang="cs-CZ" sz="1400" dirty="0" smtClean="0"/>
              <a:t>, c2012, </a:t>
            </a:r>
            <a:r>
              <a:rPr lang="cs-CZ" altLang="cs-CZ" sz="1400" dirty="0" err="1" smtClean="0"/>
              <a:t>xix</a:t>
            </a:r>
            <a:r>
              <a:rPr lang="cs-CZ" altLang="cs-CZ" sz="1400" dirty="0" smtClean="0"/>
              <a:t>, 307 s. ISBN 9783642245138. </a:t>
            </a:r>
          </a:p>
          <a:p>
            <a:pPr eaLnBrk="1" hangingPunct="1"/>
            <a:r>
              <a:rPr lang="en-US" altLang="cs-CZ" sz="1400" dirty="0" smtClean="0"/>
              <a:t>YOUNG, Oran R. </a:t>
            </a:r>
            <a:r>
              <a:rPr lang="en-US" altLang="cs-CZ" sz="1400" i="1" dirty="0" smtClean="0"/>
              <a:t>The institutional dimensions of environmental change: fit, interplay, and scale</a:t>
            </a:r>
            <a:r>
              <a:rPr lang="en-US" altLang="cs-CZ" sz="1400" dirty="0" smtClean="0"/>
              <a:t>. MIT press, 2002.</a:t>
            </a:r>
          </a:p>
          <a:p>
            <a:pPr eaLnBrk="1" hangingPunct="1"/>
            <a:endParaRPr lang="cs-CZ" altLang="cs-CZ" sz="1600" dirty="0" smtClean="0"/>
          </a:p>
          <a:p>
            <a:pPr eaLnBrk="1" hangingPunct="1"/>
            <a:endParaRPr lang="en-US" altLang="cs-CZ" sz="1600" dirty="0" smtClean="0"/>
          </a:p>
          <a:p>
            <a:pPr eaLnBrk="1" hangingPunct="1"/>
            <a:endParaRPr lang="en-US" altLang="cs-CZ" sz="1600" dirty="0" smtClean="0"/>
          </a:p>
          <a:p>
            <a:pPr eaLnBrk="1" hangingPunct="1"/>
            <a:endParaRPr lang="en-US" altLang="cs-CZ" sz="1600" dirty="0" smtClean="0"/>
          </a:p>
          <a:p>
            <a:pPr eaLnBrk="1" hangingPunct="1"/>
            <a:endParaRPr lang="cs-CZ" altLang="cs-CZ" sz="2000" dirty="0" smtClean="0"/>
          </a:p>
          <a:p>
            <a:pPr eaLnBrk="1" hangingPunct="1"/>
            <a:endParaRPr lang="cs-CZ" altLang="cs-CZ" sz="2000" dirty="0" smtClean="0"/>
          </a:p>
          <a:p>
            <a:pPr eaLnBrk="1" hangingPunct="1"/>
            <a:endParaRPr lang="cs-CZ" altLang="cs-CZ" sz="2000" dirty="0" smtClean="0"/>
          </a:p>
          <a:p>
            <a:pPr eaLnBrk="1" hangingPunct="1"/>
            <a:endParaRPr lang="cs-CZ" altLang="cs-CZ" sz="2000" dirty="0" smtClean="0"/>
          </a:p>
          <a:p>
            <a:pPr eaLnBrk="1" hangingPunct="1"/>
            <a:endParaRPr lang="cs-CZ" altLang="cs-CZ" dirty="0" smtClean="0"/>
          </a:p>
        </p:txBody>
      </p:sp>
    </p:spTree>
    <p:extLst>
      <p:ext uri="{BB962C8B-B14F-4D97-AF65-F5344CB8AC3E}">
        <p14:creationId xmlns:p14="http://schemas.microsoft.com/office/powerpoint/2010/main" val="3119988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RAiehZq8O1Be61JA4vO77ol0f73B2MXrT224EJq-x8OslaFok"/>
          <p:cNvPicPr>
            <a:picLocks noChangeAspect="1" noChangeArrowheads="1"/>
          </p:cNvPicPr>
          <p:nvPr/>
        </p:nvPicPr>
        <p:blipFill>
          <a:blip r:embed="rId2"/>
          <a:srcRect/>
          <a:stretch>
            <a:fillRect/>
          </a:stretch>
        </p:blipFill>
        <p:spPr bwMode="auto">
          <a:xfrm>
            <a:off x="539750" y="2744355"/>
            <a:ext cx="5400600" cy="4055123"/>
          </a:xfrm>
          <a:prstGeom prst="rect">
            <a:avLst/>
          </a:prstGeom>
          <a:noFill/>
        </p:spPr>
      </p:pic>
      <p:sp>
        <p:nvSpPr>
          <p:cNvPr id="3074" name="Rectangle 2"/>
          <p:cNvSpPr>
            <a:spLocks noGrp="1" noChangeArrowheads="1"/>
          </p:cNvSpPr>
          <p:nvPr>
            <p:ph type="ctrTitle"/>
          </p:nvPr>
        </p:nvSpPr>
        <p:spPr>
          <a:xfrm>
            <a:off x="684213" y="1700213"/>
            <a:ext cx="7200900" cy="1071562"/>
          </a:xfrm>
        </p:spPr>
        <p:txBody>
          <a:bodyPr/>
          <a:lstStyle/>
          <a:p>
            <a:pPr algn="ctr" eaLnBrk="1" hangingPunct="1"/>
            <a:r>
              <a:rPr lang="cs-CZ" altLang="cs-CZ" sz="2800" dirty="0" smtClean="0">
                <a:solidFill>
                  <a:schemeClr val="tx1"/>
                </a:solidFill>
              </a:rPr>
              <a:t>Ekonomika (ekonomie) životního </a:t>
            </a:r>
            <a:r>
              <a:rPr lang="cs-CZ" altLang="cs-CZ" sz="2800" dirty="0" smtClean="0">
                <a:solidFill>
                  <a:schemeClr val="tx1"/>
                </a:solidFill>
              </a:rPr>
              <a:t>prostředí</a:t>
            </a:r>
            <a:br>
              <a:rPr lang="cs-CZ" altLang="cs-CZ" sz="2800" dirty="0" smtClean="0">
                <a:solidFill>
                  <a:schemeClr val="tx1"/>
                </a:solidFill>
              </a:rPr>
            </a:br>
            <a:endParaRPr lang="cs-CZ" altLang="cs-CZ" sz="2800" dirty="0" smtClean="0">
              <a:solidFill>
                <a:schemeClr val="tx1"/>
              </a:solidFill>
            </a:endParaRPr>
          </a:p>
        </p:txBody>
      </p:sp>
      <p:sp>
        <p:nvSpPr>
          <p:cNvPr id="3075" name="Rectangle 3"/>
          <p:cNvSpPr>
            <a:spLocks noGrp="1" noChangeArrowheads="1"/>
          </p:cNvSpPr>
          <p:nvPr>
            <p:ph type="subTitle" idx="1"/>
          </p:nvPr>
        </p:nvSpPr>
        <p:spPr>
          <a:xfrm>
            <a:off x="3240050" y="6007316"/>
            <a:ext cx="5761037" cy="792162"/>
          </a:xfrm>
        </p:spPr>
        <p:txBody>
          <a:bodyPr/>
          <a:lstStyle/>
          <a:p>
            <a:pPr algn="r" eaLnBrk="1" hangingPunct="1"/>
            <a:r>
              <a:rPr lang="cs-CZ" altLang="cs-CZ" sz="2500" dirty="0" smtClean="0"/>
              <a:t>Jana Soukopová</a:t>
            </a:r>
            <a:endParaRPr lang="cs-CZ" altLang="cs-CZ" sz="2500" dirty="0" smtClean="0"/>
          </a:p>
        </p:txBody>
      </p:sp>
      <p:pic>
        <p:nvPicPr>
          <p:cNvPr id="3076" name="Picture 5" descr="ec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76250"/>
            <a:ext cx="7632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851407" y="2171198"/>
            <a:ext cx="7800973" cy="369332"/>
          </a:xfrm>
          <a:prstGeom prst="rect">
            <a:avLst/>
          </a:prstGeom>
        </p:spPr>
        <p:txBody>
          <a:bodyPr wrap="square">
            <a:spAutoFit/>
          </a:bodyPr>
          <a:lstStyle/>
          <a:p>
            <a:r>
              <a:rPr lang="cs-CZ" b="1" dirty="0" smtClean="0"/>
              <a:t>Praktické aspekty a problémy ochrany ŽP</a:t>
            </a:r>
            <a:endParaRPr lang="cs-CZ" b="1" dirty="0"/>
          </a:p>
        </p:txBody>
      </p:sp>
    </p:spTree>
    <p:extLst>
      <p:ext uri="{BB962C8B-B14F-4D97-AF65-F5344CB8AC3E}">
        <p14:creationId xmlns:p14="http://schemas.microsoft.com/office/powerpoint/2010/main" val="833519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dirty="0" smtClean="0"/>
              <a:t>Ekonomické vlastnosti statků typu ŽP </a:t>
            </a:r>
          </a:p>
        </p:txBody>
      </p:sp>
      <p:sp>
        <p:nvSpPr>
          <p:cNvPr id="14339" name="Zástupný symbol pro obsah 2"/>
          <p:cNvSpPr>
            <a:spLocks noGrp="1"/>
          </p:cNvSpPr>
          <p:nvPr>
            <p:ph idx="1"/>
          </p:nvPr>
        </p:nvSpPr>
        <p:spPr/>
        <p:txBody>
          <a:bodyPr/>
          <a:lstStyle/>
          <a:p>
            <a:r>
              <a:rPr lang="cs-CZ" altLang="cs-CZ" sz="2800" smtClean="0"/>
              <a:t>jednotlivci nejsou schopni docenit užitek (často užitek nelze přesně určit)</a:t>
            </a:r>
          </a:p>
          <a:p>
            <a:r>
              <a:rPr lang="cs-CZ" altLang="cs-CZ" sz="2800" b="1" smtClean="0"/>
              <a:t>existují externality</a:t>
            </a:r>
          </a:p>
          <a:p>
            <a:r>
              <a:rPr lang="cs-CZ" altLang="cs-CZ" sz="2800" smtClean="0"/>
              <a:t>není zde konkurence na straně poptávky (substituce mezi statky také není možná)</a:t>
            </a:r>
          </a:p>
          <a:p>
            <a:r>
              <a:rPr lang="cs-CZ" altLang="cs-CZ" sz="2800" smtClean="0"/>
              <a:t>informovanost veřejnosti je problematická</a:t>
            </a:r>
          </a:p>
          <a:p>
            <a:r>
              <a:rPr lang="cs-CZ" altLang="cs-CZ" sz="2800" smtClean="0"/>
              <a:t>trh je nedokonalý, deformovaný.</a:t>
            </a:r>
          </a:p>
          <a:p>
            <a:endParaRPr lang="cs-CZ" altLang="cs-CZ"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ŽP jako externalita</a:t>
            </a:r>
          </a:p>
        </p:txBody>
      </p:sp>
      <p:sp>
        <p:nvSpPr>
          <p:cNvPr id="3" name="Zástupný symbol pro obsah 2"/>
          <p:cNvSpPr>
            <a:spLocks noGrp="1"/>
          </p:cNvSpPr>
          <p:nvPr>
            <p:ph idx="1"/>
          </p:nvPr>
        </p:nvSpPr>
        <p:spPr>
          <a:xfrm>
            <a:off x="949325" y="1981200"/>
            <a:ext cx="7661275" cy="4256088"/>
          </a:xfrm>
        </p:spPr>
        <p:txBody>
          <a:bodyPr/>
          <a:lstStyle/>
          <a:p>
            <a:pPr>
              <a:defRPr/>
            </a:pPr>
            <a:r>
              <a:rPr lang="cs-CZ" dirty="0" smtClean="0"/>
              <a:t>možnost </a:t>
            </a:r>
            <a:r>
              <a:rPr lang="cs-CZ" dirty="0"/>
              <a:t>volně využívat některé statky a služby životního prostředí může </a:t>
            </a:r>
            <a:r>
              <a:rPr lang="cs-CZ" dirty="0" smtClean="0"/>
              <a:t>vést ke </a:t>
            </a:r>
            <a:r>
              <a:rPr lang="cs-CZ" dirty="0"/>
              <a:t>specifickému ekonomickému vztahu – </a:t>
            </a:r>
            <a:r>
              <a:rPr lang="cs-CZ" b="1" dirty="0"/>
              <a:t>externalitám</a:t>
            </a:r>
            <a:r>
              <a:rPr lang="cs-CZ" dirty="0"/>
              <a:t>. </a:t>
            </a:r>
            <a:endParaRPr lang="cs-CZ" dirty="0" smtClean="0"/>
          </a:p>
          <a:p>
            <a:pPr>
              <a:defRPr/>
            </a:pPr>
            <a:r>
              <a:rPr lang="cs-CZ" dirty="0" smtClean="0"/>
              <a:t>Nutnost </a:t>
            </a:r>
            <a:r>
              <a:rPr lang="cs-CZ" dirty="0">
                <a:solidFill>
                  <a:schemeClr val="accent6">
                    <a:lumMod val="75000"/>
                  </a:schemeClr>
                </a:solidFill>
              </a:rPr>
              <a:t>internalizace externalit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smtClean="0"/>
              <a:t>Důležité charakteristiky externalit</a:t>
            </a:r>
          </a:p>
        </p:txBody>
      </p:sp>
      <p:sp>
        <p:nvSpPr>
          <p:cNvPr id="186371" name="Rectangle 3"/>
          <p:cNvSpPr>
            <a:spLocks noGrp="1" noChangeArrowheads="1"/>
          </p:cNvSpPr>
          <p:nvPr>
            <p:ph type="body" idx="1"/>
          </p:nvPr>
        </p:nvSpPr>
        <p:spPr>
          <a:xfrm>
            <a:off x="949325" y="1981200"/>
            <a:ext cx="7943850" cy="4616450"/>
          </a:xfrm>
        </p:spPr>
        <p:txBody>
          <a:bodyPr/>
          <a:lstStyle/>
          <a:p>
            <a:pPr>
              <a:defRPr/>
            </a:pPr>
            <a:r>
              <a:rPr lang="cs-CZ" altLang="cs-CZ" dirty="0"/>
              <a:t>Externality jsou:</a:t>
            </a:r>
          </a:p>
          <a:p>
            <a:pPr lvl="1">
              <a:defRPr/>
            </a:pPr>
            <a:r>
              <a:rPr lang="cs-CZ" altLang="cs-CZ" dirty="0">
                <a:solidFill>
                  <a:schemeClr val="accent6">
                    <a:lumMod val="75000"/>
                  </a:schemeClr>
                </a:solidFill>
              </a:rPr>
              <a:t>nechtěně produkované </a:t>
            </a:r>
            <a:r>
              <a:rPr lang="cs-CZ" altLang="cs-CZ" dirty="0"/>
              <a:t>jako vedlejší efekty</a:t>
            </a:r>
          </a:p>
          <a:p>
            <a:pPr lvl="1">
              <a:defRPr/>
            </a:pPr>
            <a:r>
              <a:rPr lang="cs-CZ" altLang="cs-CZ" dirty="0">
                <a:solidFill>
                  <a:schemeClr val="accent6">
                    <a:lumMod val="75000"/>
                  </a:schemeClr>
                </a:solidFill>
              </a:rPr>
              <a:t>přenášeny</a:t>
            </a:r>
            <a:r>
              <a:rPr lang="cs-CZ" altLang="cs-CZ" dirty="0"/>
              <a:t> (jejich dopady) </a:t>
            </a:r>
            <a:r>
              <a:rPr lang="cs-CZ" altLang="cs-CZ" dirty="0">
                <a:solidFill>
                  <a:schemeClr val="accent1"/>
                </a:solidFill>
              </a:rPr>
              <a:t>na jiné </a:t>
            </a:r>
            <a:r>
              <a:rPr lang="cs-CZ" altLang="cs-CZ" dirty="0">
                <a:solidFill>
                  <a:schemeClr val="accent6">
                    <a:lumMod val="75000"/>
                  </a:schemeClr>
                </a:solidFill>
              </a:rPr>
              <a:t>subjekty</a:t>
            </a:r>
            <a:r>
              <a:rPr lang="cs-CZ" altLang="cs-CZ" dirty="0"/>
              <a:t> a to ve formě</a:t>
            </a:r>
          </a:p>
          <a:p>
            <a:pPr lvl="2">
              <a:defRPr/>
            </a:pPr>
            <a:r>
              <a:rPr lang="cs-CZ" altLang="cs-CZ" dirty="0"/>
              <a:t>užitku (přínosů</a:t>
            </a:r>
            <a:r>
              <a:rPr lang="cs-CZ" altLang="cs-CZ" dirty="0" smtClean="0"/>
              <a:t>) nebo</a:t>
            </a:r>
          </a:p>
          <a:p>
            <a:pPr lvl="2">
              <a:defRPr/>
            </a:pPr>
            <a:r>
              <a:rPr lang="cs-CZ" altLang="cs-CZ" dirty="0" smtClean="0"/>
              <a:t>újmy </a:t>
            </a:r>
            <a:r>
              <a:rPr lang="cs-CZ" altLang="cs-CZ" dirty="0"/>
              <a:t>(nákladů</a:t>
            </a:r>
            <a:r>
              <a:rPr lang="cs-CZ" altLang="cs-CZ" dirty="0" smtClean="0"/>
              <a:t>)</a:t>
            </a:r>
            <a:endParaRPr lang="cs-CZ" altLang="cs-CZ" dirty="0"/>
          </a:p>
          <a:p>
            <a:pPr lvl="1">
              <a:defRPr/>
            </a:pPr>
            <a:r>
              <a:rPr lang="cs-CZ" altLang="cs-CZ" dirty="0"/>
              <a:t>vyjmuty z trhu – </a:t>
            </a:r>
            <a:r>
              <a:rPr lang="cs-CZ" altLang="cs-CZ" dirty="0">
                <a:solidFill>
                  <a:schemeClr val="accent6">
                    <a:lumMod val="75000"/>
                  </a:schemeClr>
                </a:solidFill>
              </a:rPr>
              <a:t>nikdo za ně nikomu neplatí </a:t>
            </a:r>
            <a:r>
              <a:rPr lang="cs-CZ" altLang="cs-CZ" sz="1600" dirty="0">
                <a:solidFill>
                  <a:schemeClr val="accent6">
                    <a:lumMod val="75000"/>
                  </a:schemeClr>
                </a:solidFill>
              </a:rPr>
              <a:t>(nebo platí jen částečně)</a:t>
            </a:r>
          </a:p>
          <a:p>
            <a:pPr marL="0" indent="0">
              <a:buFont typeface="Wingdings" pitchFamily="2" charset="2"/>
              <a:buNone/>
              <a:defRPr/>
            </a:pPr>
            <a:endParaRPr lang="cs-CZ" altLang="cs-CZ"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altLang="cs-CZ" smtClean="0"/>
              <a:t>Druhy externalit</a:t>
            </a:r>
          </a:p>
        </p:txBody>
      </p:sp>
      <p:sp>
        <p:nvSpPr>
          <p:cNvPr id="18435" name="Rectangle 3"/>
          <p:cNvSpPr>
            <a:spLocks noGrp="1" noChangeArrowheads="1"/>
          </p:cNvSpPr>
          <p:nvPr>
            <p:ph type="body" idx="1"/>
          </p:nvPr>
        </p:nvSpPr>
        <p:spPr>
          <a:xfrm>
            <a:off x="900113" y="1700213"/>
            <a:ext cx="7632700" cy="4897437"/>
          </a:xfrm>
        </p:spPr>
        <p:txBody>
          <a:bodyPr/>
          <a:lstStyle/>
          <a:p>
            <a:pPr>
              <a:buFont typeface="Wingdings" pitchFamily="2" charset="2"/>
              <a:buNone/>
            </a:pPr>
            <a:r>
              <a:rPr lang="cs-CZ" altLang="cs-CZ" sz="2400" b="1" smtClean="0"/>
              <a:t>Podle dopadu</a:t>
            </a:r>
            <a:r>
              <a:rPr lang="cs-CZ" altLang="cs-CZ" sz="2400" smtClean="0"/>
              <a:t> externality na jiné subjekty rozlišujeme:</a:t>
            </a:r>
            <a:endParaRPr lang="cs-CZ" altLang="cs-CZ" sz="2400" u="sng" smtClean="0"/>
          </a:p>
          <a:p>
            <a:r>
              <a:rPr lang="cs-CZ" altLang="cs-CZ" sz="2400" b="1" smtClean="0">
                <a:solidFill>
                  <a:schemeClr val="accent1"/>
                </a:solidFill>
              </a:rPr>
              <a:t>Pozitivní externality</a:t>
            </a:r>
            <a:r>
              <a:rPr lang="cs-CZ" altLang="cs-CZ" sz="2400" smtClean="0">
                <a:solidFill>
                  <a:schemeClr val="accent1"/>
                </a:solidFill>
              </a:rPr>
              <a:t> </a:t>
            </a:r>
          </a:p>
          <a:p>
            <a:pPr lvl="1"/>
            <a:r>
              <a:rPr lang="cs-CZ" altLang="cs-CZ" sz="2400" smtClean="0"/>
              <a:t>určitá aktivita jednoho subjektu přináší užitek i jiným subjektům. K tomuto vnějšímu efektu dochází mimo trh - ostatní subjekty za tento užitek neplatí (např. včelař a sadař, majitel lesa a houbaři). </a:t>
            </a:r>
          </a:p>
          <a:p>
            <a:pPr lvl="1"/>
            <a:r>
              <a:rPr lang="cs-CZ" altLang="cs-CZ" sz="2400" smtClean="0"/>
              <a:t>vzniká, když si člověk nemůže přisvojit veškeré výnosy ze své činnosti nebo ze svého majetku a když si část výnosů přisvojují jiní (např. vědecký výzkum a nedostatečná ochrana duševního vlastnictví).</a:t>
            </a:r>
          </a:p>
          <a:p>
            <a:pPr lvl="1"/>
            <a:endParaRPr lang="cs-CZ" altLang="cs-CZ" sz="2400" b="1" u="sng"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altLang="cs-CZ" smtClean="0"/>
              <a:t>Druhy externalit</a:t>
            </a:r>
          </a:p>
        </p:txBody>
      </p:sp>
      <p:sp>
        <p:nvSpPr>
          <p:cNvPr id="19459" name="Rectangle 3"/>
          <p:cNvSpPr>
            <a:spLocks noGrp="1" noChangeArrowheads="1"/>
          </p:cNvSpPr>
          <p:nvPr>
            <p:ph type="body" idx="1"/>
          </p:nvPr>
        </p:nvSpPr>
        <p:spPr>
          <a:xfrm>
            <a:off x="395288" y="1700213"/>
            <a:ext cx="8424862" cy="5041900"/>
          </a:xfrm>
        </p:spPr>
        <p:txBody>
          <a:bodyPr/>
          <a:lstStyle/>
          <a:p>
            <a:pPr>
              <a:buFont typeface="Wingdings" pitchFamily="2" charset="2"/>
              <a:buNone/>
            </a:pPr>
            <a:r>
              <a:rPr lang="cs-CZ" altLang="cs-CZ" sz="2400" b="1" dirty="0" smtClean="0"/>
              <a:t>Podle dopadu</a:t>
            </a:r>
            <a:r>
              <a:rPr lang="cs-CZ" altLang="cs-CZ" sz="2400" dirty="0" smtClean="0"/>
              <a:t> </a:t>
            </a:r>
          </a:p>
          <a:p>
            <a:r>
              <a:rPr lang="cs-CZ" altLang="cs-CZ" sz="2400" b="1" dirty="0" smtClean="0">
                <a:solidFill>
                  <a:schemeClr val="accent6">
                    <a:lumMod val="75000"/>
                  </a:schemeClr>
                </a:solidFill>
              </a:rPr>
              <a:t>Negativní externality</a:t>
            </a:r>
            <a:endParaRPr lang="cs-CZ" altLang="cs-CZ" sz="2400" dirty="0" smtClean="0">
              <a:solidFill>
                <a:schemeClr val="accent6">
                  <a:lumMod val="75000"/>
                </a:schemeClr>
              </a:solidFill>
            </a:endParaRPr>
          </a:p>
          <a:p>
            <a:pPr lvl="1"/>
            <a:r>
              <a:rPr lang="cs-CZ" altLang="cs-CZ" sz="2400" dirty="0" smtClean="0"/>
              <a:t>určitá aktivita jednoho</a:t>
            </a:r>
            <a:br>
              <a:rPr lang="cs-CZ" altLang="cs-CZ" sz="2400" dirty="0" smtClean="0"/>
            </a:br>
            <a:r>
              <a:rPr lang="cs-CZ" altLang="cs-CZ" sz="2400" dirty="0" smtClean="0"/>
              <a:t>subjektu přináší újmu </a:t>
            </a:r>
            <a:br>
              <a:rPr lang="cs-CZ" altLang="cs-CZ" sz="2400" dirty="0" smtClean="0"/>
            </a:br>
            <a:r>
              <a:rPr lang="cs-CZ" altLang="cs-CZ" sz="2400" dirty="0" smtClean="0"/>
              <a:t>jiným subjektům. </a:t>
            </a:r>
            <a:br>
              <a:rPr lang="cs-CZ" altLang="cs-CZ" sz="2400" dirty="0" smtClean="0"/>
            </a:br>
            <a:r>
              <a:rPr lang="cs-CZ" altLang="cs-CZ" sz="2400" i="1" dirty="0" smtClean="0"/>
              <a:t>Náklady s touto </a:t>
            </a:r>
            <a:br>
              <a:rPr lang="cs-CZ" altLang="cs-CZ" sz="2400" i="1" dirty="0" smtClean="0"/>
            </a:br>
            <a:r>
              <a:rPr lang="cs-CZ" altLang="cs-CZ" sz="2400" i="1" dirty="0" smtClean="0"/>
              <a:t>externalitou spojené </a:t>
            </a:r>
            <a:br>
              <a:rPr lang="cs-CZ" altLang="cs-CZ" sz="2400" i="1" dirty="0" smtClean="0"/>
            </a:br>
            <a:r>
              <a:rPr lang="cs-CZ" altLang="cs-CZ" sz="2400" i="1" dirty="0" smtClean="0"/>
              <a:t>hradí někdo jiný než </a:t>
            </a:r>
            <a:br>
              <a:rPr lang="cs-CZ" altLang="cs-CZ" sz="2400" i="1" dirty="0" smtClean="0"/>
            </a:br>
            <a:r>
              <a:rPr lang="cs-CZ" altLang="cs-CZ" sz="2400" i="1" dirty="0" smtClean="0"/>
              <a:t>původce škody </a:t>
            </a:r>
            <a:r>
              <a:rPr lang="cs-CZ" altLang="cs-CZ" sz="2400" dirty="0" smtClean="0"/>
              <a:t/>
            </a:r>
            <a:br>
              <a:rPr lang="cs-CZ" altLang="cs-CZ" sz="2400" dirty="0" smtClean="0"/>
            </a:br>
            <a:r>
              <a:rPr lang="cs-CZ" altLang="cs-CZ" sz="2400" dirty="0" smtClean="0"/>
              <a:t>(</a:t>
            </a:r>
            <a:r>
              <a:rPr lang="cs-CZ" altLang="cs-CZ" sz="2400" dirty="0" smtClean="0">
                <a:solidFill>
                  <a:schemeClr val="accent6">
                    <a:lumMod val="75000"/>
                  </a:schemeClr>
                </a:solidFill>
              </a:rPr>
              <a:t>vypouštění zdraví poškozujících látek při výrobě do ovzduší, vody, apod</a:t>
            </a:r>
            <a:r>
              <a:rPr lang="cs-CZ" altLang="cs-CZ" sz="2400" dirty="0" smtClean="0"/>
              <a:t>.). </a:t>
            </a:r>
          </a:p>
          <a:p>
            <a:pPr lvl="1"/>
            <a:r>
              <a:rPr lang="cs-CZ" altLang="cs-CZ" sz="2400" dirty="0" smtClean="0"/>
              <a:t>vzniká, když člověk nenese plně všechny náklady své činnosti a část těchto nákladů přenáší na jiné.</a:t>
            </a:r>
          </a:p>
          <a:p>
            <a:pPr lvl="1"/>
            <a:endParaRPr lang="cs-CZ" altLang="cs-CZ" sz="2400" dirty="0" smtClean="0"/>
          </a:p>
        </p:txBody>
      </p:sp>
      <p:pic>
        <p:nvPicPr>
          <p:cNvPr id="1026" name="Picture 2" descr="Výsledek obrázku pro externality obráz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2736"/>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Ekologie a ekonomie</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smtClean="0"/>
              <a:t>Stejný základ – eko (z řečtiny - </a:t>
            </a:r>
            <a:r>
              <a:rPr lang="cs-CZ" sz="2800" dirty="0" err="1" smtClean="0"/>
              <a:t>oikos</a:t>
            </a:r>
            <a:r>
              <a:rPr lang="cs-CZ" sz="2800" dirty="0" smtClean="0"/>
              <a:t> = dům, obydlí)</a:t>
            </a:r>
          </a:p>
          <a:p>
            <a:pPr lvl="1" eaLnBrk="1" hangingPunct="1">
              <a:defRPr/>
            </a:pPr>
            <a:r>
              <a:rPr lang="cs-CZ" sz="2400" dirty="0" smtClean="0"/>
              <a:t>Ekonomie (</a:t>
            </a:r>
            <a:r>
              <a:rPr lang="cs-CZ" sz="2400" dirty="0" err="1" smtClean="0"/>
              <a:t>oikos</a:t>
            </a:r>
            <a:r>
              <a:rPr lang="cs-CZ" sz="2400" dirty="0" smtClean="0"/>
              <a:t> + nomos =správa) </a:t>
            </a:r>
          </a:p>
          <a:p>
            <a:pPr marL="854075" lvl="2" indent="0" eaLnBrk="1" hangingPunct="1">
              <a:buFont typeface="Wingdings" pitchFamily="2" charset="2"/>
              <a:buNone/>
              <a:defRPr/>
            </a:pPr>
            <a:r>
              <a:rPr lang="cs-CZ" sz="2000" dirty="0"/>
              <a:t>z</a:t>
            </a:r>
            <a:r>
              <a:rPr lang="cs-CZ" sz="2000" dirty="0" smtClean="0"/>
              <a:t>koumá jak rozdělit </a:t>
            </a:r>
            <a:r>
              <a:rPr lang="cs-CZ" sz="2000" b="1" dirty="0" smtClean="0"/>
              <a:t>omezené</a:t>
            </a:r>
            <a:r>
              <a:rPr lang="cs-CZ" sz="2000" dirty="0" smtClean="0"/>
              <a:t> zdroje, aby byly uspokojeny </a:t>
            </a:r>
            <a:r>
              <a:rPr lang="cs-CZ" sz="2000" b="1" dirty="0" smtClean="0"/>
              <a:t>neomezené</a:t>
            </a:r>
            <a:r>
              <a:rPr lang="cs-CZ" sz="2000" dirty="0" smtClean="0"/>
              <a:t> potřeby existujících ekonomických subjektů</a:t>
            </a:r>
          </a:p>
          <a:p>
            <a:pPr lvl="1" eaLnBrk="1" hangingPunct="1">
              <a:defRPr/>
            </a:pPr>
            <a:r>
              <a:rPr lang="cs-CZ" sz="2400" dirty="0" smtClean="0"/>
              <a:t>Ekologie (</a:t>
            </a:r>
            <a:r>
              <a:rPr lang="cs-CZ" sz="2400" dirty="0" err="1" smtClean="0"/>
              <a:t>oikos</a:t>
            </a:r>
            <a:r>
              <a:rPr lang="cs-CZ" sz="2400" dirty="0" smtClean="0"/>
              <a:t>  + logos = věda) </a:t>
            </a:r>
          </a:p>
          <a:p>
            <a:pPr marL="890588" lvl="2" indent="0" eaLnBrk="1" hangingPunct="1">
              <a:buFont typeface="Wingdings" pitchFamily="2" charset="2"/>
              <a:buNone/>
              <a:defRPr/>
            </a:pPr>
            <a:r>
              <a:rPr lang="cs-CZ" sz="2000" dirty="0" smtClean="0"/>
              <a:t>zkoumá vztah organismů </a:t>
            </a:r>
            <a:r>
              <a:rPr lang="cs-CZ" sz="2000" dirty="0"/>
              <a:t>a jejich prostředí a </a:t>
            </a:r>
            <a:r>
              <a:rPr lang="cs-CZ" sz="2000" dirty="0" smtClean="0"/>
              <a:t>vztah organismů </a:t>
            </a:r>
            <a:r>
              <a:rPr lang="cs-CZ" sz="2000" dirty="0"/>
              <a:t>navzájem.</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mtClean="0"/>
              <a:t>Druhy externalit</a:t>
            </a:r>
          </a:p>
        </p:txBody>
      </p:sp>
      <p:sp>
        <p:nvSpPr>
          <p:cNvPr id="20483" name="Rectangle 3"/>
          <p:cNvSpPr>
            <a:spLocks noGrp="1" noChangeArrowheads="1"/>
          </p:cNvSpPr>
          <p:nvPr>
            <p:ph type="body" idx="1"/>
          </p:nvPr>
        </p:nvSpPr>
        <p:spPr>
          <a:xfrm>
            <a:off x="684213" y="1773238"/>
            <a:ext cx="7920037" cy="4608512"/>
          </a:xfrm>
        </p:spPr>
        <p:txBody>
          <a:bodyPr/>
          <a:lstStyle/>
          <a:p>
            <a:r>
              <a:rPr lang="cs-CZ" altLang="cs-CZ" sz="2400" b="1" dirty="0" smtClean="0">
                <a:solidFill>
                  <a:schemeClr val="accent6">
                    <a:lumMod val="75000"/>
                  </a:schemeClr>
                </a:solidFill>
              </a:rPr>
              <a:t>Smíšené</a:t>
            </a:r>
          </a:p>
          <a:p>
            <a:pPr lvl="1"/>
            <a:r>
              <a:rPr lang="cs-CZ" altLang="cs-CZ" sz="2400" dirty="0" smtClean="0"/>
              <a:t>Některé statky však produkují jak pozitivní, tak negativní externality. </a:t>
            </a:r>
          </a:p>
          <a:p>
            <a:pPr lvl="1"/>
            <a:r>
              <a:rPr lang="cs-CZ" altLang="cs-CZ" sz="2400" dirty="0" smtClean="0"/>
              <a:t>Příklad: </a:t>
            </a:r>
          </a:p>
          <a:p>
            <a:pPr marL="890588" lvl="2" indent="0">
              <a:buFont typeface="Wingdings" pitchFamily="2" charset="2"/>
              <a:buNone/>
            </a:pPr>
            <a:r>
              <a:rPr lang="cs-CZ" altLang="cs-CZ" sz="2000" dirty="0" smtClean="0">
                <a:solidFill>
                  <a:schemeClr val="accent6">
                    <a:lumMod val="75000"/>
                  </a:schemeClr>
                </a:solidFill>
              </a:rPr>
              <a:t>Vzrostlý ovocný strom na mém pozemku, přesahující na sousedův pozemek, </a:t>
            </a:r>
          </a:p>
          <a:p>
            <a:pPr marL="890588" lvl="2" indent="0">
              <a:buFont typeface="Wingdings" pitchFamily="2" charset="2"/>
              <a:buNone/>
            </a:pPr>
            <a:endParaRPr lang="cs-CZ" altLang="cs-CZ" sz="2000" dirty="0" smtClean="0">
              <a:solidFill>
                <a:schemeClr val="accent1"/>
              </a:solidFill>
            </a:endParaRPr>
          </a:p>
          <a:p>
            <a:pPr marL="890588" lvl="2" indent="0">
              <a:buFont typeface="Wingdings" pitchFamily="2" charset="2"/>
              <a:buNone/>
            </a:pPr>
            <a:r>
              <a:rPr lang="cs-CZ" altLang="cs-CZ" sz="2000" b="1" dirty="0" smtClean="0"/>
              <a:t>negativní externalita </a:t>
            </a:r>
            <a:r>
              <a:rPr lang="cs-CZ" altLang="cs-CZ" sz="2000" dirty="0" smtClean="0"/>
              <a:t>		       </a:t>
            </a:r>
            <a:r>
              <a:rPr lang="cs-CZ" altLang="cs-CZ" sz="2000" b="1" dirty="0" smtClean="0"/>
              <a:t>pozitivní externalita </a:t>
            </a:r>
          </a:p>
          <a:p>
            <a:pPr marL="890588" lvl="2" indent="0">
              <a:buFont typeface="Wingdings" pitchFamily="2" charset="2"/>
              <a:buNone/>
            </a:pPr>
            <a:r>
              <a:rPr lang="cs-CZ" altLang="cs-CZ" sz="2000" dirty="0" smtClean="0">
                <a:solidFill>
                  <a:schemeClr val="accent6">
                    <a:lumMod val="75000"/>
                  </a:schemeClr>
                </a:solidFill>
              </a:rPr>
              <a:t>znečištění pozemku 			v letním období 		 spadaným listím 			příjemný stín</a:t>
            </a:r>
          </a:p>
          <a:p>
            <a:pPr marL="890588" lvl="2" indent="0">
              <a:buFont typeface="Wingdings" pitchFamily="2" charset="2"/>
              <a:buNone/>
            </a:pPr>
            <a:r>
              <a:rPr lang="cs-CZ" altLang="cs-CZ" sz="2000" dirty="0" smtClean="0">
                <a:solidFill>
                  <a:schemeClr val="accent6">
                    <a:lumMod val="75000"/>
                  </a:schemeClr>
                </a:solidFill>
              </a:rPr>
              <a:t>						ovoce</a:t>
            </a:r>
          </a:p>
        </p:txBody>
      </p:sp>
      <p:sp>
        <p:nvSpPr>
          <p:cNvPr id="2" name="Šipka dolů 1"/>
          <p:cNvSpPr/>
          <p:nvPr/>
        </p:nvSpPr>
        <p:spPr>
          <a:xfrm>
            <a:off x="2555875" y="4221163"/>
            <a:ext cx="460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Šipka dolů 2"/>
          <p:cNvSpPr/>
          <p:nvPr/>
        </p:nvSpPr>
        <p:spPr>
          <a:xfrm>
            <a:off x="7308850" y="4221163"/>
            <a:ext cx="4445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z praxe – Kjótský protokol I</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Přijat v roce 1997</a:t>
            </a:r>
          </a:p>
          <a:p>
            <a:r>
              <a:rPr lang="cs-CZ" dirty="0" smtClean="0">
                <a:solidFill>
                  <a:schemeClr val="tx1"/>
                </a:solidFill>
              </a:rPr>
              <a:t>Země se zavázaly do konce 2012 snížit skleníkových plynů nejméně o 5.2 % proti roku 1990</a:t>
            </a:r>
          </a:p>
          <a:p>
            <a:r>
              <a:rPr lang="cs-CZ" dirty="0" smtClean="0">
                <a:solidFill>
                  <a:schemeClr val="tx1"/>
                </a:solidFill>
              </a:rPr>
              <a:t>V roce 2012 přijat nový závazek – snížení skleníkových plynů o 18% do 2020 proti 1990</a:t>
            </a:r>
          </a:p>
          <a:p>
            <a:r>
              <a:rPr lang="cs-CZ" dirty="0" smtClean="0">
                <a:solidFill>
                  <a:schemeClr val="tx1"/>
                </a:solidFill>
              </a:rPr>
              <a:t>Vynutitelnost?</a:t>
            </a:r>
          </a:p>
          <a:p>
            <a:r>
              <a:rPr lang="cs-CZ" dirty="0" smtClean="0">
                <a:solidFill>
                  <a:schemeClr val="tx1"/>
                </a:solidFill>
              </a:rPr>
              <a:t>Dominantní strategie?</a:t>
            </a:r>
            <a:endParaRPr lang="cs-CZ" dirty="0">
              <a:solidFill>
                <a:schemeClr val="tx1"/>
              </a:solidFill>
            </a:endParaRPr>
          </a:p>
        </p:txBody>
      </p:sp>
    </p:spTree>
    <p:extLst>
      <p:ext uri="{BB962C8B-B14F-4D97-AF65-F5344CB8AC3E}">
        <p14:creationId xmlns:p14="http://schemas.microsoft.com/office/powerpoint/2010/main" val="986777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0"/>
            <a:ext cx="7643192" cy="1412776"/>
          </a:xfrm>
        </p:spPr>
        <p:txBody>
          <a:bodyPr/>
          <a:lstStyle/>
          <a:p>
            <a:r>
              <a:rPr lang="cs-CZ" dirty="0"/>
              <a:t>Praxe – Kjótský protokol </a:t>
            </a:r>
            <a:r>
              <a:rPr lang="cs-CZ" dirty="0" smtClean="0"/>
              <a:t>II</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Snižování emisí </a:t>
            </a:r>
            <a:r>
              <a:rPr lang="cs-CZ" dirty="0" smtClean="0">
                <a:solidFill>
                  <a:schemeClr val="tx1"/>
                </a:solidFill>
                <a:sym typeface="Wingdings" panose="05000000000000000000" pitchFamily="2" charset="2"/>
              </a:rPr>
              <a:t> zpomalení růstu průmyslové výroby  snížení konkurenceschopnosti ekonomiky</a:t>
            </a:r>
          </a:p>
          <a:p>
            <a:r>
              <a:rPr lang="cs-CZ" dirty="0" smtClean="0">
                <a:solidFill>
                  <a:schemeClr val="tx1"/>
                </a:solidFill>
                <a:sym typeface="Wingdings" panose="05000000000000000000" pitchFamily="2" charset="2"/>
              </a:rPr>
              <a:t>Zároveň možnost profitovat na snížení emisí jinými zeměmi</a:t>
            </a:r>
          </a:p>
        </p:txBody>
      </p:sp>
    </p:spTree>
    <p:extLst>
      <p:ext uri="{BB962C8B-B14F-4D97-AF65-F5344CB8AC3E}">
        <p14:creationId xmlns:p14="http://schemas.microsoft.com/office/powerpoint/2010/main" val="3087110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0"/>
            <a:ext cx="7848872" cy="1340768"/>
          </a:xfrm>
        </p:spPr>
        <p:txBody>
          <a:bodyPr/>
          <a:lstStyle/>
          <a:p>
            <a:r>
              <a:rPr lang="cs-CZ" dirty="0"/>
              <a:t>Praxe – Kjótský protokol </a:t>
            </a:r>
            <a:r>
              <a:rPr lang="cs-CZ" dirty="0" smtClean="0"/>
              <a:t>III</a:t>
            </a:r>
            <a:endParaRPr lang="cs-CZ" dirty="0"/>
          </a:p>
        </p:txBody>
      </p:sp>
      <p:pic>
        <p:nvPicPr>
          <p:cNvPr id="4" name="Zástupný symbol pro obsah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848872" cy="4925144"/>
          </a:xfrm>
          <a:prstGeom prst="rect">
            <a:avLst/>
          </a:prstGeom>
        </p:spPr>
      </p:pic>
    </p:spTree>
    <p:extLst>
      <p:ext uri="{BB962C8B-B14F-4D97-AF65-F5344CB8AC3E}">
        <p14:creationId xmlns:p14="http://schemas.microsoft.com/office/powerpoint/2010/main" val="27761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0"/>
            <a:ext cx="7632848" cy="1412776"/>
          </a:xfrm>
        </p:spPr>
        <p:txBody>
          <a:bodyPr/>
          <a:lstStyle/>
          <a:p>
            <a:r>
              <a:rPr lang="cs-CZ" dirty="0"/>
              <a:t>Praxe – Kjótský protokol </a:t>
            </a:r>
            <a:r>
              <a:rPr lang="cs-CZ" dirty="0" smtClean="0"/>
              <a:t>IV</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Snižovat emise se daří</a:t>
            </a:r>
          </a:p>
          <a:p>
            <a:r>
              <a:rPr lang="cs-CZ" dirty="0" smtClean="0">
                <a:solidFill>
                  <a:schemeClr val="tx1"/>
                </a:solidFill>
              </a:rPr>
              <a:t>Vstup jiných faktorů</a:t>
            </a:r>
          </a:p>
          <a:p>
            <a:pPr lvl="1"/>
            <a:r>
              <a:rPr lang="cs-CZ" dirty="0" smtClean="0">
                <a:solidFill>
                  <a:schemeClr val="tx1"/>
                </a:solidFill>
              </a:rPr>
              <a:t>Prestiž země</a:t>
            </a:r>
          </a:p>
          <a:p>
            <a:pPr lvl="1"/>
            <a:r>
              <a:rPr lang="cs-CZ" dirty="0" smtClean="0">
                <a:solidFill>
                  <a:schemeClr val="tx1"/>
                </a:solidFill>
              </a:rPr>
              <a:t>Lepší vyjednávací pozice</a:t>
            </a:r>
          </a:p>
        </p:txBody>
      </p:sp>
    </p:spTree>
    <p:extLst>
      <p:ext uri="{BB962C8B-B14F-4D97-AF65-F5344CB8AC3E}">
        <p14:creationId xmlns:p14="http://schemas.microsoft.com/office/powerpoint/2010/main" val="1606232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Internalizace externalit </a:t>
            </a:r>
          </a:p>
        </p:txBody>
      </p:sp>
      <p:sp>
        <p:nvSpPr>
          <p:cNvPr id="21507" name="Zástupný symbol pro obsah 2"/>
          <p:cNvSpPr>
            <a:spLocks noGrp="1"/>
          </p:cNvSpPr>
          <p:nvPr>
            <p:ph idx="1"/>
          </p:nvPr>
        </p:nvSpPr>
        <p:spPr>
          <a:xfrm>
            <a:off x="949325" y="1700213"/>
            <a:ext cx="7661275" cy="4897437"/>
          </a:xfrm>
        </p:spPr>
        <p:txBody>
          <a:bodyPr/>
          <a:lstStyle/>
          <a:p>
            <a:r>
              <a:rPr lang="cs-CZ" altLang="cs-CZ" sz="1800" smtClean="0"/>
              <a:t>Historicky nejstarší, a z pohledu ekonomických nástrojů ochrany životního prostředí klíčový, koncept internalizace externalit vypracoval ve 30. letech minulého století anglický ekonom Arthur Cecil Pigou (1877–1959). </a:t>
            </a:r>
          </a:p>
          <a:p>
            <a:r>
              <a:rPr lang="cs-CZ" altLang="cs-CZ" sz="1800" b="1" smtClean="0"/>
              <a:t>Základní myšlenka</a:t>
            </a:r>
            <a:r>
              <a:rPr lang="cs-CZ" altLang="cs-CZ" sz="1800" smtClean="0"/>
              <a:t>:</a:t>
            </a:r>
          </a:p>
          <a:p>
            <a:pPr lvl="1"/>
            <a:r>
              <a:rPr lang="cs-CZ" altLang="cs-CZ" sz="2000" i="1" smtClean="0"/>
              <a:t>„</a:t>
            </a:r>
            <a:r>
              <a:rPr lang="cs-CZ" altLang="cs-CZ" sz="2000" smtClean="0"/>
              <a:t>Pokud se z důvodu existence externích efektů nerovnají soukromé a společenské náklady průmyslové produkce, potom může stát tento rozdíl eliminovat zavedením daně na příslušné aktivity. Sazba daně by měla být určena tak, aby se původní příliš vysoké množství produkce snížilo na optimální úroveň</a:t>
            </a:r>
            <a:r>
              <a:rPr lang="cs-CZ" altLang="cs-CZ" sz="2000" i="1" smtClean="0"/>
              <a:t>“</a:t>
            </a:r>
          </a:p>
          <a:p>
            <a:pPr lvl="1"/>
            <a:r>
              <a:rPr lang="cs-CZ" altLang="cs-CZ" sz="2000" i="1" smtClean="0"/>
              <a:t>PROBLÉMY </a:t>
            </a:r>
          </a:p>
          <a:p>
            <a:pPr lvl="2"/>
            <a:r>
              <a:rPr lang="cs-CZ" altLang="cs-CZ" sz="1600" i="1" smtClean="0"/>
              <a:t>INFORMACE (NUTNOST ZNÁT VÝŠI EXTERNÍCH NÁKLADŮ )</a:t>
            </a:r>
          </a:p>
          <a:p>
            <a:pPr lvl="2"/>
            <a:r>
              <a:rPr lang="cs-CZ" altLang="cs-CZ" sz="1600" i="1" smtClean="0"/>
              <a:t>Nutnost identifikovat PŮVODCE DANÉ EXTERNALITY!</a:t>
            </a:r>
          </a:p>
          <a:p>
            <a:pPr lvl="2"/>
            <a:r>
              <a:rPr lang="cs-CZ" altLang="cs-CZ" sz="1600" i="1" smtClean="0"/>
              <a:t>Často jsou využívány i v případech, kdy by při nastavení urč. podmínek internalizace externalit mohla proběhnout tržním řešením</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1470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6013" y="260350"/>
            <a:ext cx="7772400" cy="1143000"/>
          </a:xfrm>
        </p:spPr>
        <p:txBody>
          <a:bodyPr/>
          <a:lstStyle/>
          <a:p>
            <a:r>
              <a:rPr lang="cs-CZ" altLang="cs-CZ" sz="3800" smtClean="0"/>
              <a:t>Obecné pojetí internalizace externalit</a:t>
            </a:r>
          </a:p>
        </p:txBody>
      </p:sp>
      <p:sp>
        <p:nvSpPr>
          <p:cNvPr id="24579" name="Rectangle 3"/>
          <p:cNvSpPr>
            <a:spLocks noGrp="1" noChangeArrowheads="1"/>
          </p:cNvSpPr>
          <p:nvPr>
            <p:ph type="body" idx="1"/>
          </p:nvPr>
        </p:nvSpPr>
        <p:spPr>
          <a:xfrm>
            <a:off x="900113" y="1628775"/>
            <a:ext cx="8243887" cy="5040313"/>
          </a:xfrm>
        </p:spPr>
        <p:txBody>
          <a:bodyPr/>
          <a:lstStyle/>
          <a:p>
            <a:r>
              <a:rPr lang="cs-CZ" altLang="cs-CZ" sz="2400" dirty="0" smtClean="0"/>
              <a:t>Internalizace externalit může obecně představovat snahu o to, aby se </a:t>
            </a:r>
            <a:r>
              <a:rPr lang="cs-CZ" altLang="cs-CZ" sz="2400" b="1" dirty="0" smtClean="0">
                <a:solidFill>
                  <a:schemeClr val="accent6">
                    <a:lumMod val="75000"/>
                  </a:schemeClr>
                </a:solidFill>
              </a:rPr>
              <a:t>veškeré důsledky činnosti určitého subjektu projevily v rámci tohoto subjektu</a:t>
            </a:r>
            <a:r>
              <a:rPr lang="cs-CZ" altLang="cs-CZ" sz="2400" dirty="0" smtClean="0"/>
              <a:t>.</a:t>
            </a:r>
          </a:p>
          <a:p>
            <a:r>
              <a:rPr lang="cs-CZ" altLang="cs-CZ" sz="2400" dirty="0" smtClean="0"/>
              <a:t>Primárně jde (ze strany státu, společnosti) především o internalizaci negativních externalit, ale původce pozitivní externality má samozřejmě také zájem na její internalizaci, tedy aby důsledky této pozitivní externality (které přinášejí určitý užitek) pocítil sám původce a nikdo jiný (ledaže by za to původci zaplatil).</a:t>
            </a:r>
          </a:p>
          <a:p>
            <a:r>
              <a:rPr lang="cs-CZ" altLang="cs-CZ" sz="2400" dirty="0" smtClean="0">
                <a:solidFill>
                  <a:schemeClr val="accent6">
                    <a:lumMod val="75000"/>
                  </a:schemeClr>
                </a:solidFill>
              </a:rPr>
              <a:t>Původce externality tedy obvykle nemá zájem o její internalizaci (nákladů), pokud se jedná o negativní externalitu, ale má naopak zájem o její internalizaci (užitků), pokud se jedná o pozitivní externalitu.</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Ekonomické aspekty znehodnocení ŽP</a:t>
            </a:r>
          </a:p>
        </p:txBody>
      </p:sp>
      <p:sp>
        <p:nvSpPr>
          <p:cNvPr id="29699" name="Rectangle 3"/>
          <p:cNvSpPr>
            <a:spLocks noGrp="1" noChangeArrowheads="1"/>
          </p:cNvSpPr>
          <p:nvPr>
            <p:ph type="body" idx="1"/>
          </p:nvPr>
        </p:nvSpPr>
        <p:spPr>
          <a:xfrm>
            <a:off x="949325" y="1700213"/>
            <a:ext cx="7661275" cy="5157787"/>
          </a:xfrm>
        </p:spPr>
        <p:txBody>
          <a:bodyPr/>
          <a:lstStyle/>
          <a:p>
            <a:pPr eaLnBrk="1" hangingPunct="1">
              <a:lnSpc>
                <a:spcPct val="80000"/>
              </a:lnSpc>
              <a:defRPr/>
            </a:pPr>
            <a:r>
              <a:rPr lang="cs-CZ" sz="2800" dirty="0" smtClean="0"/>
              <a:t>Ekonomická škoda za znehodnocování ŽP představuje </a:t>
            </a:r>
            <a:r>
              <a:rPr lang="cs-CZ" sz="2800" dirty="0" smtClean="0">
                <a:solidFill>
                  <a:schemeClr val="accent6">
                    <a:lumMod val="75000"/>
                  </a:schemeClr>
                </a:solidFill>
              </a:rPr>
              <a:t>ekonomické efekty působené různým ekonomickým subjektům</a:t>
            </a:r>
            <a:r>
              <a:rPr lang="cs-CZ" sz="2800" dirty="0" smtClean="0"/>
              <a:t> (domácnostem, firmám, státu)</a:t>
            </a:r>
          </a:p>
          <a:p>
            <a:pPr lvl="1" eaLnBrk="1" hangingPunct="1">
              <a:lnSpc>
                <a:spcPct val="80000"/>
              </a:lnSpc>
              <a:defRPr/>
            </a:pPr>
            <a:r>
              <a:rPr lang="cs-CZ" sz="2000" dirty="0" smtClean="0"/>
              <a:t>Výše škody je </a:t>
            </a:r>
            <a:r>
              <a:rPr lang="cs-CZ" sz="2000" dirty="0" smtClean="0">
                <a:solidFill>
                  <a:schemeClr val="accent6">
                    <a:lumMod val="75000"/>
                  </a:schemeClr>
                </a:solidFill>
              </a:rPr>
              <a:t>přímo závislá na stupni znehodnocování ŽP</a:t>
            </a:r>
          </a:p>
          <a:p>
            <a:pPr lvl="1" eaLnBrk="1" hangingPunct="1">
              <a:lnSpc>
                <a:spcPct val="80000"/>
              </a:lnSpc>
              <a:defRPr/>
            </a:pPr>
            <a:r>
              <a:rPr lang="cs-CZ" sz="2000" dirty="0" smtClean="0"/>
              <a:t>Ekonomická škoda představuje </a:t>
            </a:r>
            <a:r>
              <a:rPr lang="cs-CZ" sz="2000" dirty="0" smtClean="0">
                <a:solidFill>
                  <a:schemeClr val="accent6">
                    <a:lumMod val="75000"/>
                  </a:schemeClr>
                </a:solidFill>
              </a:rPr>
              <a:t>ztráty spojené se snížením hektarových výnosů ve znečišťovaných územích, ztráty z nižší produktivity pracovníků v hlučném prostředí, nižší kvalita bydlení v oblastech se zhoršeným ŽP</a:t>
            </a:r>
          </a:p>
          <a:p>
            <a:pPr lvl="1" eaLnBrk="1" hangingPunct="1">
              <a:lnSpc>
                <a:spcPct val="80000"/>
              </a:lnSpc>
              <a:defRPr/>
            </a:pPr>
            <a:r>
              <a:rPr lang="cs-CZ" sz="2000" dirty="0" smtClean="0"/>
              <a:t>Znehodnocení ŽP vyžaduje </a:t>
            </a:r>
            <a:r>
              <a:rPr lang="cs-CZ" sz="2000" dirty="0" smtClean="0">
                <a:solidFill>
                  <a:schemeClr val="accent6">
                    <a:lumMod val="75000"/>
                  </a:schemeClr>
                </a:solidFill>
              </a:rPr>
              <a:t>dodatečné náklady </a:t>
            </a:r>
            <a:r>
              <a:rPr lang="cs-CZ" sz="2000" dirty="0" smtClean="0"/>
              <a:t>vynakládané různými ekonomickými subjekty na dodatečné odstranění nebo zmírnění negativních důsledků znehodnocování ŽP (zvýšené náklady na léčbu obyvatel, náklady na likvidaci ekologických havárií aj.)</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Znehodnocení ŽP – ekonomické aspekty</a:t>
            </a:r>
          </a:p>
        </p:txBody>
      </p:sp>
      <p:sp>
        <p:nvSpPr>
          <p:cNvPr id="30723" name="Rectangle 3"/>
          <p:cNvSpPr>
            <a:spLocks noGrp="1" noChangeArrowheads="1"/>
          </p:cNvSpPr>
          <p:nvPr>
            <p:ph type="body" idx="1"/>
          </p:nvPr>
        </p:nvSpPr>
        <p:spPr>
          <a:xfrm>
            <a:off x="949325" y="1628775"/>
            <a:ext cx="7661275" cy="4467225"/>
          </a:xfrm>
        </p:spPr>
        <p:txBody>
          <a:bodyPr/>
          <a:lstStyle/>
          <a:p>
            <a:pPr marL="0" indent="0" eaLnBrk="1" hangingPunct="1">
              <a:buFont typeface="Wingdings" pitchFamily="2" charset="2"/>
              <a:buNone/>
              <a:defRPr/>
            </a:pPr>
            <a:endParaRPr lang="cs-CZ" sz="2800" dirty="0">
              <a:solidFill>
                <a:schemeClr val="accent6">
                  <a:lumMod val="75000"/>
                </a:schemeClr>
              </a:solidFill>
            </a:endParaRPr>
          </a:p>
        </p:txBody>
      </p:sp>
      <p:grpSp>
        <p:nvGrpSpPr>
          <p:cNvPr id="28676" name="Group 4"/>
          <p:cNvGrpSpPr>
            <a:grpSpLocks noChangeAspect="1"/>
          </p:cNvGrpSpPr>
          <p:nvPr/>
        </p:nvGrpSpPr>
        <p:grpSpPr bwMode="auto">
          <a:xfrm>
            <a:off x="900113" y="1844675"/>
            <a:ext cx="7272337" cy="4132263"/>
            <a:chOff x="1915" y="3083"/>
            <a:chExt cx="7488" cy="4752"/>
          </a:xfrm>
        </p:grpSpPr>
        <p:sp>
          <p:nvSpPr>
            <p:cNvPr id="28677" name="AutoShape 5"/>
            <p:cNvSpPr>
              <a:spLocks noChangeAspect="1" noChangeArrowheads="1"/>
            </p:cNvSpPr>
            <p:nvPr/>
          </p:nvSpPr>
          <p:spPr bwMode="auto">
            <a:xfrm>
              <a:off x="1915" y="3083"/>
              <a:ext cx="7488" cy="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28678" name="Text Box 6"/>
            <p:cNvSpPr txBox="1">
              <a:spLocks noChangeArrowheads="1"/>
            </p:cNvSpPr>
            <p:nvPr/>
          </p:nvSpPr>
          <p:spPr bwMode="auto">
            <a:xfrm>
              <a:off x="5371" y="7259"/>
              <a:ext cx="3744"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r" eaLnBrk="1" hangingPunct="1">
                <a:spcBef>
                  <a:spcPct val="0"/>
                </a:spcBef>
                <a:buClrTx/>
                <a:buSzTx/>
                <a:buFontTx/>
                <a:buNone/>
              </a:pPr>
              <a:r>
                <a:rPr lang="cs-CZ" altLang="cs-CZ" sz="1600">
                  <a:latin typeface="Verdana" pitchFamily="34" charset="0"/>
                </a:rPr>
                <a:t>Stupeň znehodnocování ŽP</a:t>
              </a:r>
              <a:endParaRPr lang="cs-CZ" altLang="cs-CZ" sz="1800"/>
            </a:p>
          </p:txBody>
        </p:sp>
        <p:sp>
          <p:nvSpPr>
            <p:cNvPr id="28679" name="Line 7"/>
            <p:cNvSpPr>
              <a:spLocks noChangeShapeType="1"/>
            </p:cNvSpPr>
            <p:nvPr/>
          </p:nvSpPr>
          <p:spPr bwMode="auto">
            <a:xfrm>
              <a:off x="3211" y="7115"/>
              <a:ext cx="590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0" name="Line 8"/>
            <p:cNvSpPr>
              <a:spLocks noChangeShapeType="1"/>
            </p:cNvSpPr>
            <p:nvPr/>
          </p:nvSpPr>
          <p:spPr bwMode="auto">
            <a:xfrm flipV="1">
              <a:off x="3211" y="3515"/>
              <a:ext cx="0" cy="3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1" name="Freeform 9"/>
            <p:cNvSpPr>
              <a:spLocks/>
            </p:cNvSpPr>
            <p:nvPr/>
          </p:nvSpPr>
          <p:spPr bwMode="auto">
            <a:xfrm>
              <a:off x="3355" y="4667"/>
              <a:ext cx="4752" cy="2328"/>
            </a:xfrm>
            <a:custGeom>
              <a:avLst/>
              <a:gdLst>
                <a:gd name="T0" fmla="*/ 0 w 5940"/>
                <a:gd name="T1" fmla="*/ 158 h 2910"/>
                <a:gd name="T2" fmla="*/ 50 w 5940"/>
                <a:gd name="T3" fmla="*/ 158 h 2910"/>
                <a:gd name="T4" fmla="*/ 149 w 5940"/>
                <a:gd name="T5" fmla="*/ 149 h 2910"/>
                <a:gd name="T6" fmla="*/ 238 w 5940"/>
                <a:gd name="T7" fmla="*/ 119 h 2910"/>
                <a:gd name="T8" fmla="*/ 297 w 5940"/>
                <a:gd name="T9" fmla="*/ 69 h 2910"/>
                <a:gd name="T10" fmla="*/ 326 w 5940"/>
                <a:gd name="T11" fmla="*/ 0 h 2910"/>
                <a:gd name="T12" fmla="*/ 0 60000 65536"/>
                <a:gd name="T13" fmla="*/ 0 60000 65536"/>
                <a:gd name="T14" fmla="*/ 0 60000 65536"/>
                <a:gd name="T15" fmla="*/ 0 60000 65536"/>
                <a:gd name="T16" fmla="*/ 0 60000 65536"/>
                <a:gd name="T17" fmla="*/ 0 60000 65536"/>
                <a:gd name="T18" fmla="*/ 0 w 5940"/>
                <a:gd name="T19" fmla="*/ 0 h 2910"/>
                <a:gd name="T20" fmla="*/ 5940 w 5940"/>
                <a:gd name="T21" fmla="*/ 2910 h 2910"/>
              </a:gdLst>
              <a:ahLst/>
              <a:cxnLst>
                <a:cxn ang="T12">
                  <a:pos x="T0" y="T1"/>
                </a:cxn>
                <a:cxn ang="T13">
                  <a:pos x="T2" y="T3"/>
                </a:cxn>
                <a:cxn ang="T14">
                  <a:pos x="T4" y="T5"/>
                </a:cxn>
                <a:cxn ang="T15">
                  <a:pos x="T6" y="T7"/>
                </a:cxn>
                <a:cxn ang="T16">
                  <a:pos x="T8" y="T9"/>
                </a:cxn>
                <a:cxn ang="T17">
                  <a:pos x="T10" y="T11"/>
                </a:cxn>
              </a:cxnLst>
              <a:rect l="T18" t="T19" r="T20" b="T21"/>
              <a:pathLst>
                <a:path w="5940" h="2910">
                  <a:moveTo>
                    <a:pt x="0" y="2880"/>
                  </a:moveTo>
                  <a:cubicBezTo>
                    <a:pt x="225" y="2895"/>
                    <a:pt x="450" y="2910"/>
                    <a:pt x="900" y="2880"/>
                  </a:cubicBezTo>
                  <a:cubicBezTo>
                    <a:pt x="1350" y="2850"/>
                    <a:pt x="2130" y="2820"/>
                    <a:pt x="2700" y="2700"/>
                  </a:cubicBezTo>
                  <a:cubicBezTo>
                    <a:pt x="3270" y="2580"/>
                    <a:pt x="3870" y="2400"/>
                    <a:pt x="4320" y="2160"/>
                  </a:cubicBezTo>
                  <a:cubicBezTo>
                    <a:pt x="4770" y="1920"/>
                    <a:pt x="5130" y="1620"/>
                    <a:pt x="5400" y="1260"/>
                  </a:cubicBezTo>
                  <a:cubicBezTo>
                    <a:pt x="5670" y="900"/>
                    <a:pt x="5850" y="210"/>
                    <a:pt x="594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06" name="Text Box 10"/>
            <p:cNvSpPr txBox="1">
              <a:spLocks noChangeArrowheads="1"/>
            </p:cNvSpPr>
            <p:nvPr/>
          </p:nvSpPr>
          <p:spPr bwMode="auto">
            <a:xfrm>
              <a:off x="6091" y="3709"/>
              <a:ext cx="2736" cy="10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s-CZ" sz="1600" b="1" dirty="0" smtClean="0">
                  <a:solidFill>
                    <a:schemeClr val="accent6">
                      <a:lumMod val="75000"/>
                    </a:schemeClr>
                  </a:solidFill>
                  <a:latin typeface="Verdana" pitchFamily="34" charset="0"/>
                </a:rPr>
                <a:t>Ekonomická škoda ze znehodnocování ŽP</a:t>
              </a:r>
              <a:endParaRPr lang="cs-CZ" b="1" dirty="0" smtClean="0">
                <a:solidFill>
                  <a:schemeClr val="accent6">
                    <a:lumMod val="75000"/>
                  </a:schemeClr>
                </a:solidFill>
              </a:endParaRPr>
            </a:p>
          </p:txBody>
        </p:sp>
        <p:sp>
          <p:nvSpPr>
            <p:cNvPr id="28683" name="Text Box 11"/>
            <p:cNvSpPr txBox="1">
              <a:spLocks noChangeArrowheads="1"/>
            </p:cNvSpPr>
            <p:nvPr/>
          </p:nvSpPr>
          <p:spPr bwMode="auto">
            <a:xfrm>
              <a:off x="2185" y="3638"/>
              <a:ext cx="1008"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600">
                  <a:latin typeface="Verdana" pitchFamily="34" charset="0"/>
                </a:rPr>
                <a:t>Výše škody</a:t>
              </a:r>
              <a:endParaRPr lang="cs-CZ" altLang="cs-CZ" sz="18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mtClean="0"/>
              <a:t>Ekonomické aspekty znehodnocení ŽP</a:t>
            </a:r>
          </a:p>
        </p:txBody>
      </p:sp>
      <p:sp>
        <p:nvSpPr>
          <p:cNvPr id="31747" name="Rectangle 3"/>
          <p:cNvSpPr>
            <a:spLocks noGrp="1" noChangeArrowheads="1"/>
          </p:cNvSpPr>
          <p:nvPr>
            <p:ph type="body" idx="1"/>
          </p:nvPr>
        </p:nvSpPr>
        <p:spPr>
          <a:xfrm>
            <a:off x="949325" y="1773238"/>
            <a:ext cx="7661275" cy="4608512"/>
          </a:xfrm>
        </p:spPr>
        <p:txBody>
          <a:bodyPr/>
          <a:lstStyle/>
          <a:p>
            <a:pPr eaLnBrk="1" hangingPunct="1">
              <a:lnSpc>
                <a:spcPct val="90000"/>
              </a:lnSpc>
              <a:defRPr/>
            </a:pPr>
            <a:r>
              <a:rPr lang="cs-CZ" sz="2400" dirty="0" smtClean="0"/>
              <a:t>Jiná kategorie - </a:t>
            </a:r>
            <a:r>
              <a:rPr lang="cs-CZ" sz="2400" dirty="0" smtClean="0">
                <a:solidFill>
                  <a:schemeClr val="accent6">
                    <a:lumMod val="75000"/>
                  </a:schemeClr>
                </a:solidFill>
              </a:rPr>
              <a:t>náklady, které vedou ke zmírnění negativních důsledků, ale příčiny vlastního znehodnocování neodstraňují </a:t>
            </a:r>
            <a:r>
              <a:rPr lang="cs-CZ" sz="2400" dirty="0" smtClean="0"/>
              <a:t>(</a:t>
            </a:r>
            <a:r>
              <a:rPr lang="cs-CZ" sz="2400" b="1" dirty="0" smtClean="0"/>
              <a:t>preventivní náklady, ochranné prostředky</a:t>
            </a:r>
            <a:r>
              <a:rPr lang="cs-CZ" sz="2400" dirty="0" smtClean="0"/>
              <a:t>)</a:t>
            </a:r>
          </a:p>
          <a:p>
            <a:pPr lvl="1" eaLnBrk="1" hangingPunct="1">
              <a:lnSpc>
                <a:spcPct val="90000"/>
              </a:lnSpc>
              <a:defRPr/>
            </a:pPr>
            <a:r>
              <a:rPr lang="cs-CZ" sz="2000" dirty="0" smtClean="0"/>
              <a:t>Uvedené ztráty nejsou obsaženy v tradičních ekonomických veličinách zachycující produkci a spotřebu na mikro- i makro-úrovni</a:t>
            </a:r>
          </a:p>
          <a:p>
            <a:pPr eaLnBrk="1" hangingPunct="1">
              <a:lnSpc>
                <a:spcPct val="90000"/>
              </a:lnSpc>
              <a:defRPr/>
            </a:pPr>
            <a:r>
              <a:rPr lang="cs-CZ" sz="2400" dirty="0" smtClean="0"/>
              <a:t>Na mikroekonomické úrovni je třeba rozlišit:</a:t>
            </a:r>
          </a:p>
          <a:p>
            <a:pPr lvl="1" eaLnBrk="1" hangingPunct="1">
              <a:lnSpc>
                <a:spcPct val="90000"/>
              </a:lnSpc>
              <a:defRPr/>
            </a:pPr>
            <a:r>
              <a:rPr lang="cs-CZ" sz="2000" dirty="0" smtClean="0"/>
              <a:t>škody, které svým negativním vlivem působí daný ekonomický subjekt  </a:t>
            </a:r>
            <a:r>
              <a:rPr lang="cs-CZ" sz="2000" b="1" dirty="0" smtClean="0">
                <a:solidFill>
                  <a:schemeClr val="accent6">
                    <a:lumMod val="75000"/>
                  </a:schemeClr>
                </a:solidFill>
              </a:rPr>
              <a:t>sám sobě</a:t>
            </a:r>
            <a:r>
              <a:rPr lang="cs-CZ" sz="2000" dirty="0" smtClean="0">
                <a:solidFill>
                  <a:schemeClr val="accent6">
                    <a:lumMod val="75000"/>
                  </a:schemeClr>
                </a:solidFill>
              </a:rPr>
              <a:t>,</a:t>
            </a:r>
          </a:p>
          <a:p>
            <a:pPr lvl="1" eaLnBrk="1" hangingPunct="1">
              <a:lnSpc>
                <a:spcPct val="90000"/>
              </a:lnSpc>
              <a:defRPr/>
            </a:pPr>
            <a:r>
              <a:rPr lang="cs-CZ" sz="2000" dirty="0" smtClean="0"/>
              <a:t>škody působené </a:t>
            </a:r>
            <a:r>
              <a:rPr lang="cs-CZ" sz="2000" b="1" dirty="0" smtClean="0">
                <a:solidFill>
                  <a:schemeClr val="accent6">
                    <a:lumMod val="75000"/>
                  </a:schemeClr>
                </a:solidFill>
              </a:rPr>
              <a:t>jiným ek. subjektům </a:t>
            </a:r>
            <a:r>
              <a:rPr lang="cs-CZ" sz="1800" dirty="0" smtClean="0"/>
              <a:t>(snížení estetické kvality rekreačního území, škody na zemědělské a lesní produkci aj.)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mtClean="0"/>
              <a:t>Ochrana životního prostředí</a:t>
            </a:r>
          </a:p>
        </p:txBody>
      </p:sp>
      <p:sp>
        <p:nvSpPr>
          <p:cNvPr id="8195" name="Rectangle 3"/>
          <p:cNvSpPr>
            <a:spLocks noGrp="1" noChangeArrowheads="1"/>
          </p:cNvSpPr>
          <p:nvPr>
            <p:ph type="body" idx="1"/>
          </p:nvPr>
        </p:nvSpPr>
        <p:spPr/>
        <p:txBody>
          <a:bodyPr/>
          <a:lstStyle/>
          <a:p>
            <a:pPr eaLnBrk="1" hangingPunct="1">
              <a:lnSpc>
                <a:spcPct val="80000"/>
              </a:lnSpc>
              <a:defRPr/>
            </a:pPr>
            <a:r>
              <a:rPr lang="cs-CZ" altLang="cs-CZ" dirty="0" smtClean="0"/>
              <a:t>Důvody ochrany životního prostředí</a:t>
            </a:r>
          </a:p>
          <a:p>
            <a:pPr lvl="1" eaLnBrk="1" hangingPunct="1">
              <a:lnSpc>
                <a:spcPct val="80000"/>
              </a:lnSpc>
              <a:defRPr/>
            </a:pPr>
            <a:r>
              <a:rPr lang="cs-CZ" altLang="cs-CZ" dirty="0" smtClean="0"/>
              <a:t>idealistické pojetí: „dílo Boží“</a:t>
            </a:r>
          </a:p>
          <a:p>
            <a:pPr lvl="1" eaLnBrk="1" hangingPunct="1">
              <a:lnSpc>
                <a:spcPct val="80000"/>
              </a:lnSpc>
              <a:defRPr/>
            </a:pPr>
            <a:r>
              <a:rPr lang="cs-CZ" altLang="cs-CZ" dirty="0" smtClean="0">
                <a:solidFill>
                  <a:schemeClr val="accent1">
                    <a:lumMod val="75000"/>
                  </a:schemeClr>
                </a:solidFill>
              </a:rPr>
              <a:t>materialistické pojetí</a:t>
            </a:r>
            <a:r>
              <a:rPr lang="cs-CZ" altLang="cs-CZ" dirty="0" smtClean="0"/>
              <a:t>: funkce životního prostředí</a:t>
            </a:r>
          </a:p>
          <a:p>
            <a:pPr lvl="2" eaLnBrk="1" hangingPunct="1">
              <a:lnSpc>
                <a:spcPct val="80000"/>
              </a:lnSpc>
              <a:defRPr/>
            </a:pPr>
            <a:r>
              <a:rPr lang="cs-CZ" altLang="cs-CZ" dirty="0" smtClean="0"/>
              <a:t>zdroj všech vstupů</a:t>
            </a:r>
          </a:p>
          <a:p>
            <a:pPr lvl="2" eaLnBrk="1" hangingPunct="1">
              <a:lnSpc>
                <a:spcPct val="80000"/>
              </a:lnSpc>
              <a:defRPr/>
            </a:pPr>
            <a:r>
              <a:rPr lang="cs-CZ" altLang="cs-CZ" dirty="0" smtClean="0"/>
              <a:t>odkladiště a „absorbátor“ všech výstupů  jen v určitém rozsahu, čase, prostoru</a:t>
            </a:r>
          </a:p>
          <a:p>
            <a:pPr lvl="1" eaLnBrk="1" hangingPunct="1">
              <a:lnSpc>
                <a:spcPct val="80000"/>
              </a:lnSpc>
              <a:defRPr/>
            </a:pPr>
            <a:r>
              <a:rPr lang="cs-CZ" altLang="cs-CZ" dirty="0" smtClean="0"/>
              <a:t>„příznivé“ životní prostředí jako sociální standard (udržitelný rozvoj)</a:t>
            </a:r>
            <a:endParaRPr lang="cs-CZ" altLang="cs-CZ" sz="2400" dirty="0" smtClean="0"/>
          </a:p>
          <a:p>
            <a:pPr eaLnBrk="1" hangingPunct="1">
              <a:lnSpc>
                <a:spcPct val="80000"/>
              </a:lnSpc>
              <a:defRPr/>
            </a:pPr>
            <a:endParaRPr lang="cs-CZ" altLang="cs-CZ"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Náklady na ochranu ŽP</a:t>
            </a:r>
          </a:p>
        </p:txBody>
      </p:sp>
      <p:sp>
        <p:nvSpPr>
          <p:cNvPr id="32771" name="Rectangle 3"/>
          <p:cNvSpPr>
            <a:spLocks noGrp="1" noChangeArrowheads="1"/>
          </p:cNvSpPr>
          <p:nvPr>
            <p:ph type="body" idx="1"/>
          </p:nvPr>
        </p:nvSpPr>
        <p:spPr/>
        <p:txBody>
          <a:bodyPr/>
          <a:lstStyle/>
          <a:p>
            <a:pPr eaLnBrk="1" hangingPunct="1">
              <a:defRPr/>
            </a:pPr>
            <a:r>
              <a:rPr lang="cs-CZ" sz="2800" dirty="0" smtClean="0">
                <a:solidFill>
                  <a:schemeClr val="accent6">
                    <a:lumMod val="75000"/>
                  </a:schemeClr>
                </a:solidFill>
              </a:rPr>
              <a:t>náklady na zamezení znehodnocování ŽP </a:t>
            </a:r>
            <a:r>
              <a:rPr lang="cs-CZ" sz="2800" dirty="0" smtClean="0"/>
              <a:t>figurují proti ekonomickým škodám </a:t>
            </a:r>
          </a:p>
          <a:p>
            <a:pPr lvl="1" eaLnBrk="1" hangingPunct="1">
              <a:defRPr/>
            </a:pPr>
            <a:r>
              <a:rPr lang="cs-CZ" sz="2400" dirty="0" smtClean="0"/>
              <a:t>Jsou vynakládány různými subjekty na odstranění nebo zmírnění samotných příčin znehodnocování ŽP (náklady na odsiřovací zařízení, zavedení lepší technologie pro redukci emisí, čištění odpadních vod aj.)</a:t>
            </a:r>
          </a:p>
          <a:p>
            <a:pPr lvl="1" eaLnBrk="1" hangingPunct="1">
              <a:defRPr/>
            </a:pPr>
            <a:r>
              <a:rPr lang="cs-CZ" sz="2400" dirty="0" smtClean="0"/>
              <a:t>Čím více těchto nákladů je vynaloženo, tím nižší je stupeň znehodnocení ŽP a naopak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4"/>
          <p:cNvGrpSpPr>
            <a:grpSpLocks noChangeAspect="1"/>
          </p:cNvGrpSpPr>
          <p:nvPr/>
        </p:nvGrpSpPr>
        <p:grpSpPr bwMode="auto">
          <a:xfrm>
            <a:off x="827088" y="1412875"/>
            <a:ext cx="7561262" cy="4927600"/>
            <a:chOff x="2203" y="3083"/>
            <a:chExt cx="7632" cy="5328"/>
          </a:xfrm>
        </p:grpSpPr>
        <p:sp>
          <p:nvSpPr>
            <p:cNvPr id="31749" name="AutoShape 5"/>
            <p:cNvSpPr>
              <a:spLocks noChangeAspect="1" noChangeArrowheads="1"/>
            </p:cNvSpPr>
            <p:nvPr/>
          </p:nvSpPr>
          <p:spPr bwMode="auto">
            <a:xfrm>
              <a:off x="2203" y="3083"/>
              <a:ext cx="7632" cy="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31750" name="Text Box 6"/>
            <p:cNvSpPr txBox="1">
              <a:spLocks noChangeArrowheads="1"/>
            </p:cNvSpPr>
            <p:nvPr/>
          </p:nvSpPr>
          <p:spPr bwMode="auto">
            <a:xfrm>
              <a:off x="2203" y="3227"/>
              <a:ext cx="158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Peněžní jednotky</a:t>
              </a:r>
              <a:endParaRPr lang="cs-CZ" altLang="cs-CZ" sz="1800"/>
            </a:p>
          </p:txBody>
        </p:sp>
        <p:sp>
          <p:nvSpPr>
            <p:cNvPr id="31751" name="Line 7"/>
            <p:cNvSpPr>
              <a:spLocks noChangeShapeType="1"/>
            </p:cNvSpPr>
            <p:nvPr/>
          </p:nvSpPr>
          <p:spPr bwMode="auto">
            <a:xfrm>
              <a:off x="3931" y="3371"/>
              <a:ext cx="1" cy="3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52" name="Line 8"/>
            <p:cNvSpPr>
              <a:spLocks noChangeShapeType="1"/>
            </p:cNvSpPr>
            <p:nvPr/>
          </p:nvSpPr>
          <p:spPr bwMode="auto">
            <a:xfrm>
              <a:off x="3931" y="7259"/>
              <a:ext cx="51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53" name="Freeform 9"/>
            <p:cNvSpPr>
              <a:spLocks/>
            </p:cNvSpPr>
            <p:nvPr/>
          </p:nvSpPr>
          <p:spPr bwMode="auto">
            <a:xfrm>
              <a:off x="4219" y="3947"/>
              <a:ext cx="4464" cy="3024"/>
            </a:xfrm>
            <a:custGeom>
              <a:avLst/>
              <a:gdLst>
                <a:gd name="T0" fmla="*/ 0 w 5580"/>
                <a:gd name="T1" fmla="*/ 0 h 3780"/>
                <a:gd name="T2" fmla="*/ 10 w 5580"/>
                <a:gd name="T3" fmla="*/ 59 h 3780"/>
                <a:gd name="T4" fmla="*/ 40 w 5580"/>
                <a:gd name="T5" fmla="*/ 109 h 3780"/>
                <a:gd name="T6" fmla="*/ 109 w 5580"/>
                <a:gd name="T7" fmla="*/ 168 h 3780"/>
                <a:gd name="T8" fmla="*/ 208 w 5580"/>
                <a:gd name="T9" fmla="*/ 198 h 3780"/>
                <a:gd name="T10" fmla="*/ 306 w 5580"/>
                <a:gd name="T11" fmla="*/ 208 h 3780"/>
                <a:gd name="T12" fmla="*/ 0 60000 65536"/>
                <a:gd name="T13" fmla="*/ 0 60000 65536"/>
                <a:gd name="T14" fmla="*/ 0 60000 65536"/>
                <a:gd name="T15" fmla="*/ 0 60000 65536"/>
                <a:gd name="T16" fmla="*/ 0 60000 65536"/>
                <a:gd name="T17" fmla="*/ 0 60000 65536"/>
                <a:gd name="T18" fmla="*/ 0 w 5580"/>
                <a:gd name="T19" fmla="*/ 0 h 3780"/>
                <a:gd name="T20" fmla="*/ 5580 w 5580"/>
                <a:gd name="T21" fmla="*/ 3780 h 3780"/>
              </a:gdLst>
              <a:ahLst/>
              <a:cxnLst>
                <a:cxn ang="T12">
                  <a:pos x="T0" y="T1"/>
                </a:cxn>
                <a:cxn ang="T13">
                  <a:pos x="T2" y="T3"/>
                </a:cxn>
                <a:cxn ang="T14">
                  <a:pos x="T4" y="T5"/>
                </a:cxn>
                <a:cxn ang="T15">
                  <a:pos x="T6" y="T7"/>
                </a:cxn>
                <a:cxn ang="T16">
                  <a:pos x="T8" y="T9"/>
                </a:cxn>
                <a:cxn ang="T17">
                  <a:pos x="T10" y="T11"/>
                </a:cxn>
              </a:cxnLst>
              <a:rect l="T18" t="T19" r="T20" b="T21"/>
              <a:pathLst>
                <a:path w="5580" h="3780">
                  <a:moveTo>
                    <a:pt x="0" y="0"/>
                  </a:moveTo>
                  <a:cubicBezTo>
                    <a:pt x="30" y="375"/>
                    <a:pt x="60" y="750"/>
                    <a:pt x="180" y="1080"/>
                  </a:cubicBezTo>
                  <a:cubicBezTo>
                    <a:pt x="300" y="1410"/>
                    <a:pt x="420" y="1650"/>
                    <a:pt x="720" y="1980"/>
                  </a:cubicBezTo>
                  <a:cubicBezTo>
                    <a:pt x="1020" y="2310"/>
                    <a:pt x="1470" y="2790"/>
                    <a:pt x="1980" y="3060"/>
                  </a:cubicBezTo>
                  <a:cubicBezTo>
                    <a:pt x="2490" y="3330"/>
                    <a:pt x="3180" y="3480"/>
                    <a:pt x="3780" y="3600"/>
                  </a:cubicBezTo>
                  <a:cubicBezTo>
                    <a:pt x="4380" y="3720"/>
                    <a:pt x="5280" y="3750"/>
                    <a:pt x="5580" y="3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802" name="Text Box 10"/>
            <p:cNvSpPr txBox="1">
              <a:spLocks noChangeArrowheads="1"/>
            </p:cNvSpPr>
            <p:nvPr/>
          </p:nvSpPr>
          <p:spPr bwMode="auto">
            <a:xfrm>
              <a:off x="4651" y="3660"/>
              <a:ext cx="3743"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s-CZ" b="1" dirty="0" smtClean="0">
                  <a:solidFill>
                    <a:schemeClr val="accent6">
                      <a:lumMod val="75000"/>
                    </a:schemeClr>
                  </a:solidFill>
                  <a:latin typeface="Verdana" pitchFamily="34" charset="0"/>
                </a:rPr>
                <a:t>Náklady na zamezení znehodnocování ŽP</a:t>
              </a:r>
              <a:endParaRPr lang="cs-CZ" b="1" dirty="0" smtClean="0">
                <a:solidFill>
                  <a:schemeClr val="accent6">
                    <a:lumMod val="75000"/>
                  </a:schemeClr>
                </a:solidFill>
              </a:endParaRPr>
            </a:p>
          </p:txBody>
        </p:sp>
        <p:sp>
          <p:nvSpPr>
            <p:cNvPr id="31755" name="Text Box 11"/>
            <p:cNvSpPr txBox="1">
              <a:spLocks noChangeArrowheads="1"/>
            </p:cNvSpPr>
            <p:nvPr/>
          </p:nvSpPr>
          <p:spPr bwMode="auto">
            <a:xfrm>
              <a:off x="5083" y="7355"/>
              <a:ext cx="43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Stupeň znehodnocování ŽP</a:t>
              </a:r>
              <a:endParaRPr lang="cs-CZ" altLang="cs-CZ" sz="180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mtClean="0"/>
              <a:t>Ekonomické optimum kvality ŽP</a:t>
            </a:r>
          </a:p>
        </p:txBody>
      </p:sp>
      <p:grpSp>
        <p:nvGrpSpPr>
          <p:cNvPr id="32772" name="Group 4"/>
          <p:cNvGrpSpPr>
            <a:grpSpLocks noChangeAspect="1"/>
          </p:cNvGrpSpPr>
          <p:nvPr/>
        </p:nvGrpSpPr>
        <p:grpSpPr bwMode="auto">
          <a:xfrm>
            <a:off x="779463" y="1303338"/>
            <a:ext cx="7272337" cy="4660900"/>
            <a:chOff x="2203" y="3083"/>
            <a:chExt cx="8064" cy="5328"/>
          </a:xfrm>
        </p:grpSpPr>
        <p:sp>
          <p:nvSpPr>
            <p:cNvPr id="32773" name="AutoShape 5"/>
            <p:cNvSpPr>
              <a:spLocks noChangeAspect="1" noChangeArrowheads="1"/>
            </p:cNvSpPr>
            <p:nvPr/>
          </p:nvSpPr>
          <p:spPr bwMode="auto">
            <a:xfrm>
              <a:off x="2203" y="3083"/>
              <a:ext cx="8064" cy="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32774" name="Text Box 6"/>
            <p:cNvSpPr txBox="1">
              <a:spLocks noChangeArrowheads="1"/>
            </p:cNvSpPr>
            <p:nvPr/>
          </p:nvSpPr>
          <p:spPr bwMode="auto">
            <a:xfrm>
              <a:off x="2347" y="3227"/>
              <a:ext cx="158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r" eaLnBrk="1" hangingPunct="1">
                <a:spcBef>
                  <a:spcPct val="0"/>
                </a:spcBef>
                <a:buClrTx/>
                <a:buSzTx/>
                <a:buFontTx/>
                <a:buNone/>
              </a:pPr>
              <a:r>
                <a:rPr lang="cs-CZ" altLang="cs-CZ" sz="1800">
                  <a:latin typeface="Verdana" pitchFamily="34" charset="0"/>
                </a:rPr>
                <a:t>Peněžní jednotky</a:t>
              </a:r>
              <a:endParaRPr lang="cs-CZ" altLang="cs-CZ" sz="1800"/>
            </a:p>
          </p:txBody>
        </p:sp>
        <p:sp>
          <p:nvSpPr>
            <p:cNvPr id="32775" name="Line 7"/>
            <p:cNvSpPr>
              <a:spLocks noChangeShapeType="1"/>
            </p:cNvSpPr>
            <p:nvPr/>
          </p:nvSpPr>
          <p:spPr bwMode="auto">
            <a:xfrm>
              <a:off x="4075" y="3371"/>
              <a:ext cx="1" cy="3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6" name="Line 8"/>
            <p:cNvSpPr>
              <a:spLocks noChangeShapeType="1"/>
            </p:cNvSpPr>
            <p:nvPr/>
          </p:nvSpPr>
          <p:spPr bwMode="auto">
            <a:xfrm>
              <a:off x="4075" y="7259"/>
              <a:ext cx="57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7" name="Freeform 9"/>
            <p:cNvSpPr>
              <a:spLocks/>
            </p:cNvSpPr>
            <p:nvPr/>
          </p:nvSpPr>
          <p:spPr bwMode="auto">
            <a:xfrm>
              <a:off x="4219" y="3947"/>
              <a:ext cx="4464" cy="3024"/>
            </a:xfrm>
            <a:custGeom>
              <a:avLst/>
              <a:gdLst>
                <a:gd name="T0" fmla="*/ 0 w 5580"/>
                <a:gd name="T1" fmla="*/ 0 h 3780"/>
                <a:gd name="T2" fmla="*/ 10 w 5580"/>
                <a:gd name="T3" fmla="*/ 59 h 3780"/>
                <a:gd name="T4" fmla="*/ 40 w 5580"/>
                <a:gd name="T5" fmla="*/ 109 h 3780"/>
                <a:gd name="T6" fmla="*/ 109 w 5580"/>
                <a:gd name="T7" fmla="*/ 168 h 3780"/>
                <a:gd name="T8" fmla="*/ 208 w 5580"/>
                <a:gd name="T9" fmla="*/ 198 h 3780"/>
                <a:gd name="T10" fmla="*/ 306 w 5580"/>
                <a:gd name="T11" fmla="*/ 208 h 3780"/>
                <a:gd name="T12" fmla="*/ 0 60000 65536"/>
                <a:gd name="T13" fmla="*/ 0 60000 65536"/>
                <a:gd name="T14" fmla="*/ 0 60000 65536"/>
                <a:gd name="T15" fmla="*/ 0 60000 65536"/>
                <a:gd name="T16" fmla="*/ 0 60000 65536"/>
                <a:gd name="T17" fmla="*/ 0 60000 65536"/>
                <a:gd name="T18" fmla="*/ 0 w 5580"/>
                <a:gd name="T19" fmla="*/ 0 h 3780"/>
                <a:gd name="T20" fmla="*/ 5580 w 5580"/>
                <a:gd name="T21" fmla="*/ 3780 h 3780"/>
              </a:gdLst>
              <a:ahLst/>
              <a:cxnLst>
                <a:cxn ang="T12">
                  <a:pos x="T0" y="T1"/>
                </a:cxn>
                <a:cxn ang="T13">
                  <a:pos x="T2" y="T3"/>
                </a:cxn>
                <a:cxn ang="T14">
                  <a:pos x="T4" y="T5"/>
                </a:cxn>
                <a:cxn ang="T15">
                  <a:pos x="T6" y="T7"/>
                </a:cxn>
                <a:cxn ang="T16">
                  <a:pos x="T8" y="T9"/>
                </a:cxn>
                <a:cxn ang="T17">
                  <a:pos x="T10" y="T11"/>
                </a:cxn>
              </a:cxnLst>
              <a:rect l="T18" t="T19" r="T20" b="T21"/>
              <a:pathLst>
                <a:path w="5580" h="3780">
                  <a:moveTo>
                    <a:pt x="0" y="0"/>
                  </a:moveTo>
                  <a:cubicBezTo>
                    <a:pt x="30" y="375"/>
                    <a:pt x="60" y="750"/>
                    <a:pt x="180" y="1080"/>
                  </a:cubicBezTo>
                  <a:cubicBezTo>
                    <a:pt x="300" y="1410"/>
                    <a:pt x="420" y="1650"/>
                    <a:pt x="720" y="1980"/>
                  </a:cubicBezTo>
                  <a:cubicBezTo>
                    <a:pt x="1020" y="2310"/>
                    <a:pt x="1470" y="2790"/>
                    <a:pt x="1980" y="3060"/>
                  </a:cubicBezTo>
                  <a:cubicBezTo>
                    <a:pt x="2490" y="3330"/>
                    <a:pt x="3180" y="3480"/>
                    <a:pt x="3780" y="3600"/>
                  </a:cubicBezTo>
                  <a:cubicBezTo>
                    <a:pt x="4380" y="3720"/>
                    <a:pt x="5280" y="3750"/>
                    <a:pt x="5580" y="3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78" name="Text Box 10"/>
            <p:cNvSpPr txBox="1">
              <a:spLocks noChangeArrowheads="1"/>
            </p:cNvSpPr>
            <p:nvPr/>
          </p:nvSpPr>
          <p:spPr bwMode="auto">
            <a:xfrm>
              <a:off x="4363" y="3371"/>
              <a:ext cx="2016"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Náklady na zamezení </a:t>
              </a:r>
              <a:endParaRPr lang="cs-CZ" altLang="cs-CZ" sz="1800"/>
            </a:p>
          </p:txBody>
        </p:sp>
        <p:sp>
          <p:nvSpPr>
            <p:cNvPr id="32779" name="Text Box 11"/>
            <p:cNvSpPr txBox="1">
              <a:spLocks noChangeArrowheads="1"/>
            </p:cNvSpPr>
            <p:nvPr/>
          </p:nvSpPr>
          <p:spPr bwMode="auto">
            <a:xfrm>
              <a:off x="6955" y="7403"/>
              <a:ext cx="3168"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r" eaLnBrk="1" hangingPunct="1">
                <a:spcBef>
                  <a:spcPct val="0"/>
                </a:spcBef>
                <a:buClrTx/>
                <a:buSzTx/>
                <a:buFontTx/>
                <a:buNone/>
              </a:pPr>
              <a:r>
                <a:rPr lang="cs-CZ" altLang="cs-CZ" sz="1800">
                  <a:latin typeface="Verdana" pitchFamily="34" charset="0"/>
                </a:rPr>
                <a:t>Stupeň znehodnocování ŽP</a:t>
              </a:r>
              <a:endParaRPr lang="cs-CZ" altLang="cs-CZ" sz="1800"/>
            </a:p>
          </p:txBody>
        </p:sp>
        <p:sp>
          <p:nvSpPr>
            <p:cNvPr id="32780" name="Freeform 12"/>
            <p:cNvSpPr>
              <a:spLocks/>
            </p:cNvSpPr>
            <p:nvPr/>
          </p:nvSpPr>
          <p:spPr bwMode="auto">
            <a:xfrm>
              <a:off x="4219" y="4523"/>
              <a:ext cx="4896" cy="2352"/>
            </a:xfrm>
            <a:custGeom>
              <a:avLst/>
              <a:gdLst>
                <a:gd name="T0" fmla="*/ 0 w 6120"/>
                <a:gd name="T1" fmla="*/ 158 h 2940"/>
                <a:gd name="T2" fmla="*/ 79 w 6120"/>
                <a:gd name="T3" fmla="*/ 158 h 2940"/>
                <a:gd name="T4" fmla="*/ 178 w 6120"/>
                <a:gd name="T5" fmla="*/ 138 h 2940"/>
                <a:gd name="T6" fmla="*/ 258 w 6120"/>
                <a:gd name="T7" fmla="*/ 99 h 2940"/>
                <a:gd name="T8" fmla="*/ 316 w 6120"/>
                <a:gd name="T9" fmla="*/ 40 h 2940"/>
                <a:gd name="T10" fmla="*/ 337 w 6120"/>
                <a:gd name="T11" fmla="*/ 0 h 2940"/>
                <a:gd name="T12" fmla="*/ 0 60000 65536"/>
                <a:gd name="T13" fmla="*/ 0 60000 65536"/>
                <a:gd name="T14" fmla="*/ 0 60000 65536"/>
                <a:gd name="T15" fmla="*/ 0 60000 65536"/>
                <a:gd name="T16" fmla="*/ 0 60000 65536"/>
                <a:gd name="T17" fmla="*/ 0 60000 65536"/>
                <a:gd name="T18" fmla="*/ 0 w 6120"/>
                <a:gd name="T19" fmla="*/ 0 h 2940"/>
                <a:gd name="T20" fmla="*/ 6120 w 6120"/>
                <a:gd name="T21" fmla="*/ 2940 h 2940"/>
              </a:gdLst>
              <a:ahLst/>
              <a:cxnLst>
                <a:cxn ang="T12">
                  <a:pos x="T0" y="T1"/>
                </a:cxn>
                <a:cxn ang="T13">
                  <a:pos x="T2" y="T3"/>
                </a:cxn>
                <a:cxn ang="T14">
                  <a:pos x="T4" y="T5"/>
                </a:cxn>
                <a:cxn ang="T15">
                  <a:pos x="T6" y="T7"/>
                </a:cxn>
                <a:cxn ang="T16">
                  <a:pos x="T8" y="T9"/>
                </a:cxn>
                <a:cxn ang="T17">
                  <a:pos x="T10" y="T11"/>
                </a:cxn>
              </a:cxnLst>
              <a:rect l="T18" t="T19" r="T20" b="T21"/>
              <a:pathLst>
                <a:path w="6120" h="2940">
                  <a:moveTo>
                    <a:pt x="0" y="2880"/>
                  </a:moveTo>
                  <a:cubicBezTo>
                    <a:pt x="450" y="2910"/>
                    <a:pt x="900" y="2940"/>
                    <a:pt x="1440" y="2880"/>
                  </a:cubicBezTo>
                  <a:cubicBezTo>
                    <a:pt x="1980" y="2820"/>
                    <a:pt x="2700" y="2700"/>
                    <a:pt x="3240" y="2520"/>
                  </a:cubicBezTo>
                  <a:cubicBezTo>
                    <a:pt x="3780" y="2340"/>
                    <a:pt x="4260" y="2100"/>
                    <a:pt x="4680" y="1800"/>
                  </a:cubicBezTo>
                  <a:cubicBezTo>
                    <a:pt x="5100" y="1500"/>
                    <a:pt x="5520" y="1020"/>
                    <a:pt x="5760" y="720"/>
                  </a:cubicBezTo>
                  <a:cubicBezTo>
                    <a:pt x="6000" y="420"/>
                    <a:pt x="6060" y="120"/>
                    <a:pt x="6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81" name="Text Box 13"/>
            <p:cNvSpPr txBox="1">
              <a:spLocks noChangeArrowheads="1"/>
            </p:cNvSpPr>
            <p:nvPr/>
          </p:nvSpPr>
          <p:spPr bwMode="auto">
            <a:xfrm>
              <a:off x="7932" y="3675"/>
              <a:ext cx="2304" cy="1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cs-CZ" altLang="cs-CZ" sz="1800">
                  <a:latin typeface="Verdana" pitchFamily="34" charset="0"/>
                </a:rPr>
                <a:t>Ekonomická škoda </a:t>
              </a:r>
              <a:endParaRPr lang="cs-CZ" altLang="cs-CZ" sz="1800"/>
            </a:p>
          </p:txBody>
        </p:sp>
        <p:sp>
          <p:nvSpPr>
            <p:cNvPr id="34831" name="Text Box 15"/>
            <p:cNvSpPr txBox="1">
              <a:spLocks noChangeArrowheads="1"/>
            </p:cNvSpPr>
            <p:nvPr/>
          </p:nvSpPr>
          <p:spPr bwMode="auto">
            <a:xfrm>
              <a:off x="2203" y="5243"/>
              <a:ext cx="1729" cy="18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cs-CZ" sz="1700" b="1" dirty="0" smtClean="0">
                  <a:solidFill>
                    <a:schemeClr val="accent6">
                      <a:lumMod val="75000"/>
                    </a:schemeClr>
                  </a:solidFill>
                  <a:latin typeface="Verdana" pitchFamily="34" charset="0"/>
                </a:rPr>
                <a:t>Minimální ekologická zátěž ekonomiky </a:t>
              </a:r>
              <a:endParaRPr lang="cs-CZ" b="1" dirty="0" smtClean="0">
                <a:solidFill>
                  <a:schemeClr val="accent6">
                    <a:lumMod val="75000"/>
                  </a:schemeClr>
                </a:solidFill>
              </a:endParaRPr>
            </a:p>
          </p:txBody>
        </p:sp>
        <p:sp>
          <p:nvSpPr>
            <p:cNvPr id="32783" name="Line 16"/>
            <p:cNvSpPr>
              <a:spLocks noChangeShapeType="1"/>
            </p:cNvSpPr>
            <p:nvPr/>
          </p:nvSpPr>
          <p:spPr bwMode="auto">
            <a:xfrm flipH="1">
              <a:off x="4076" y="6605"/>
              <a:ext cx="22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84" name="Line 17"/>
            <p:cNvSpPr>
              <a:spLocks noChangeShapeType="1"/>
            </p:cNvSpPr>
            <p:nvPr/>
          </p:nvSpPr>
          <p:spPr bwMode="auto">
            <a:xfrm flipH="1">
              <a:off x="6370" y="6606"/>
              <a:ext cx="9" cy="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4834" name="Text Box 18"/>
            <p:cNvSpPr txBox="1">
              <a:spLocks noChangeArrowheads="1"/>
            </p:cNvSpPr>
            <p:nvPr/>
          </p:nvSpPr>
          <p:spPr bwMode="auto">
            <a:xfrm>
              <a:off x="3932" y="7498"/>
              <a:ext cx="3311" cy="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cs-CZ" b="1" dirty="0" smtClean="0">
                  <a:solidFill>
                    <a:schemeClr val="accent6">
                      <a:lumMod val="75000"/>
                    </a:schemeClr>
                  </a:solidFill>
                  <a:latin typeface="Verdana" pitchFamily="34" charset="0"/>
                </a:rPr>
                <a:t>Ekonomické optimum kvality ŽP</a:t>
              </a:r>
              <a:endParaRPr lang="cs-CZ" b="1" dirty="0" smtClean="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smtClean="0"/>
              <a:t>Náklady na zamezení a náklady na vyhnutí se</a:t>
            </a:r>
          </a:p>
        </p:txBody>
      </p:sp>
      <p:sp>
        <p:nvSpPr>
          <p:cNvPr id="33795" name="Rectangle 3"/>
          <p:cNvSpPr>
            <a:spLocks noGrp="1" noChangeArrowheads="1"/>
          </p:cNvSpPr>
          <p:nvPr>
            <p:ph type="body" idx="1"/>
          </p:nvPr>
        </p:nvSpPr>
        <p:spPr>
          <a:xfrm>
            <a:off x="949325" y="1981200"/>
            <a:ext cx="7661275" cy="4256088"/>
          </a:xfrm>
        </p:spPr>
        <p:txBody>
          <a:bodyPr/>
          <a:lstStyle/>
          <a:p>
            <a:pPr algn="just" eaLnBrk="1" hangingPunct="1"/>
            <a:r>
              <a:rPr lang="cs-CZ" altLang="cs-CZ" smtClean="0"/>
              <a:t>rozdíl mezi náklady na zamezení a náklady na vyhnutí se!</a:t>
            </a:r>
          </a:p>
          <a:p>
            <a:pPr lvl="1" algn="just" eaLnBrk="1" hangingPunct="1"/>
            <a:r>
              <a:rPr lang="cs-CZ" altLang="cs-CZ" sz="2000" b="1" smtClean="0"/>
              <a:t>Náklady na zamezení </a:t>
            </a:r>
            <a:r>
              <a:rPr lang="cs-CZ" altLang="cs-CZ" sz="2000" smtClean="0"/>
              <a:t>jsou vynakládány na likvidaci či snížení určitého faktoru životního prostředí (např. stavba čističky v podniku kvůli snížení vypouštěných škodlivých látek do řeky). </a:t>
            </a:r>
          </a:p>
          <a:p>
            <a:pPr lvl="1" algn="just" eaLnBrk="1" hangingPunct="1"/>
            <a:r>
              <a:rPr lang="cs-CZ" altLang="cs-CZ" sz="2000" b="1" smtClean="0"/>
              <a:t>Náklady na vyhnutí se </a:t>
            </a:r>
            <a:r>
              <a:rPr lang="cs-CZ" altLang="cs-CZ" sz="2000" smtClean="0"/>
              <a:t>jsou náklady na ochranu daného prvku před účinky tohoto faktoru a jsou součástí ekonomických škod ze znehodnocování životního prostředí (např. program na prevenci před chorobami ze znečištěné vody). </a:t>
            </a:r>
            <a:endParaRPr lang="cs-CZ" altLang="cs-CZ" sz="2000" b="1"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z="3600" smtClean="0"/>
              <a:t>Rozdíl mezi náklady na zamezení a náklady na vyhnutí se</a:t>
            </a:r>
          </a:p>
        </p:txBody>
      </p:sp>
      <p:sp>
        <p:nvSpPr>
          <p:cNvPr id="34819" name="Rectangle 3"/>
          <p:cNvSpPr>
            <a:spLocks noGrp="1" noChangeArrowheads="1"/>
          </p:cNvSpPr>
          <p:nvPr>
            <p:ph type="body" idx="1"/>
          </p:nvPr>
        </p:nvSpPr>
        <p:spPr>
          <a:xfrm>
            <a:off x="949325" y="1700213"/>
            <a:ext cx="7661275" cy="4537075"/>
          </a:xfrm>
        </p:spPr>
        <p:txBody>
          <a:bodyPr/>
          <a:lstStyle/>
          <a:p>
            <a:pPr algn="just" eaLnBrk="1" hangingPunct="1"/>
            <a:endParaRPr lang="cs-CZ" altLang="cs-CZ"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5534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smtClean="0"/>
              <a:t>Trh, vlastnická práva a vládní regulace</a:t>
            </a:r>
          </a:p>
        </p:txBody>
      </p:sp>
      <p:sp>
        <p:nvSpPr>
          <p:cNvPr id="27651" name="Rectangle 3"/>
          <p:cNvSpPr>
            <a:spLocks noGrp="1" noChangeArrowheads="1"/>
          </p:cNvSpPr>
          <p:nvPr>
            <p:ph type="body" idx="1"/>
          </p:nvPr>
        </p:nvSpPr>
        <p:spPr>
          <a:xfrm>
            <a:off x="949325" y="1628775"/>
            <a:ext cx="7661275" cy="5040313"/>
          </a:xfrm>
        </p:spPr>
        <p:txBody>
          <a:bodyPr/>
          <a:lstStyle/>
          <a:p>
            <a:pPr algn="just" eaLnBrk="1" hangingPunct="1">
              <a:defRPr/>
            </a:pPr>
            <a:r>
              <a:rPr lang="cs-CZ" dirty="0" smtClean="0"/>
              <a:t>Problémy:</a:t>
            </a:r>
          </a:p>
          <a:p>
            <a:pPr lvl="1" algn="just" eaLnBrk="1" hangingPunct="1">
              <a:defRPr/>
            </a:pPr>
            <a:r>
              <a:rPr lang="cs-CZ" dirty="0" smtClean="0"/>
              <a:t>Problém černého pasažéra</a:t>
            </a:r>
          </a:p>
          <a:p>
            <a:pPr lvl="1" algn="just" eaLnBrk="1" hangingPunct="1">
              <a:defRPr/>
            </a:pPr>
            <a:r>
              <a:rPr lang="cs-CZ" dirty="0" smtClean="0"/>
              <a:t>Problém vládních selhání</a:t>
            </a:r>
          </a:p>
          <a:p>
            <a:pPr algn="just" eaLnBrk="1" hangingPunct="1">
              <a:defRPr/>
            </a:pPr>
            <a:r>
              <a:rPr lang="cs-CZ" dirty="0" smtClean="0"/>
              <a:t>Účinná struktura vlastnických práv má 4 charakteristiky</a:t>
            </a:r>
          </a:p>
          <a:p>
            <a:pPr marL="898525" lvl="1" indent="-457200" algn="just" eaLnBrk="1" hangingPunct="1">
              <a:buFont typeface="+mj-lt"/>
              <a:buAutoNum type="arabicPeriod"/>
              <a:defRPr/>
            </a:pPr>
            <a:r>
              <a:rPr lang="cs-CZ" dirty="0" smtClean="0"/>
              <a:t>Univerzalita </a:t>
            </a:r>
            <a:r>
              <a:rPr lang="cs-CZ" sz="2000" dirty="0" smtClean="0"/>
              <a:t>(všechny zdroje soukromé)</a:t>
            </a:r>
          </a:p>
          <a:p>
            <a:pPr marL="898525" lvl="1" indent="-457200" algn="just" eaLnBrk="1" hangingPunct="1">
              <a:buFont typeface="+mj-lt"/>
              <a:buAutoNum type="arabicPeriod"/>
              <a:defRPr/>
            </a:pPr>
            <a:r>
              <a:rPr lang="cs-CZ" dirty="0" smtClean="0"/>
              <a:t>Exkluzivita </a:t>
            </a:r>
            <a:r>
              <a:rPr lang="cs-CZ" sz="2000" dirty="0" smtClean="0"/>
              <a:t>(všechny užitky patří vlastníkovi)</a:t>
            </a:r>
          </a:p>
          <a:p>
            <a:pPr marL="898525" lvl="1" indent="-457200" algn="just" eaLnBrk="1" hangingPunct="1">
              <a:buFont typeface="+mj-lt"/>
              <a:buAutoNum type="arabicPeriod"/>
              <a:defRPr/>
            </a:pPr>
            <a:r>
              <a:rPr lang="cs-CZ" dirty="0" smtClean="0"/>
              <a:t>Převoditelnost</a:t>
            </a:r>
            <a:endParaRPr lang="cs-CZ" sz="2000" dirty="0" smtClean="0"/>
          </a:p>
          <a:p>
            <a:pPr marL="898525" lvl="1" indent="-457200" algn="just" eaLnBrk="1" hangingPunct="1">
              <a:buFont typeface="+mj-lt"/>
              <a:buAutoNum type="arabicPeriod"/>
              <a:defRPr/>
            </a:pPr>
            <a:r>
              <a:rPr lang="cs-CZ" dirty="0" smtClean="0"/>
              <a:t>Vymahatelnost </a:t>
            </a:r>
            <a:r>
              <a:rPr lang="cs-CZ" sz="2000" dirty="0" smtClean="0"/>
              <a:t>(vlastnická práva by měla být zabezpečena proti </a:t>
            </a:r>
            <a:r>
              <a:rPr lang="cs-CZ" sz="2000" dirty="0" err="1" smtClean="0"/>
              <a:t>neopr</a:t>
            </a:r>
            <a:r>
              <a:rPr lang="cs-CZ" sz="2000" dirty="0" smtClean="0"/>
              <a:t>. přivlastnění aj.)</a:t>
            </a:r>
            <a:endParaRPr lang="cs-CZ"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mtClean="0"/>
              <a:t>Organizace x zájmové skupiny</a:t>
            </a:r>
          </a:p>
        </p:txBody>
      </p:sp>
      <p:sp>
        <p:nvSpPr>
          <p:cNvPr id="5123" name="Rectangle 3"/>
          <p:cNvSpPr>
            <a:spLocks noGrp="1" noChangeArrowheads="1"/>
          </p:cNvSpPr>
          <p:nvPr>
            <p:ph type="body" idx="1"/>
          </p:nvPr>
        </p:nvSpPr>
        <p:spPr/>
        <p:txBody>
          <a:bodyPr/>
          <a:lstStyle/>
          <a:p>
            <a:pPr marL="355600" indent="-355600" eaLnBrk="1" hangingPunct="1">
              <a:lnSpc>
                <a:spcPct val="110000"/>
              </a:lnSpc>
              <a:tabLst>
                <a:tab pos="8253413" algn="r"/>
              </a:tabLst>
              <a:defRPr/>
            </a:pPr>
            <a:r>
              <a:rPr lang="cs-CZ" altLang="cs-CZ" sz="2800" dirty="0" smtClean="0"/>
              <a:t>Organizace x zájmové skupiny</a:t>
            </a:r>
          </a:p>
          <a:p>
            <a:pPr marL="796925" lvl="1" indent="-355600" eaLnBrk="1" hangingPunct="1">
              <a:lnSpc>
                <a:spcPct val="110000"/>
              </a:lnSpc>
              <a:tabLst>
                <a:tab pos="8253413" algn="r"/>
              </a:tabLst>
              <a:defRPr/>
            </a:pPr>
            <a:r>
              <a:rPr lang="cs-CZ" altLang="cs-CZ" sz="2400" dirty="0" smtClean="0"/>
              <a:t>Veřejného sektoru</a:t>
            </a:r>
          </a:p>
          <a:p>
            <a:pPr marL="796925" lvl="1" indent="-355600" eaLnBrk="1" hangingPunct="1">
              <a:lnSpc>
                <a:spcPct val="110000"/>
              </a:lnSpc>
              <a:tabLst>
                <a:tab pos="8253413" algn="r"/>
              </a:tabLst>
              <a:defRPr/>
            </a:pPr>
            <a:r>
              <a:rPr lang="cs-CZ" altLang="cs-CZ" sz="2400" dirty="0" smtClean="0"/>
              <a:t>Soukromého sektoru</a:t>
            </a:r>
            <a:endParaRPr lang="cs-CZ" altLang="cs-CZ" dirty="0"/>
          </a:p>
          <a:p>
            <a:pPr marL="441325" lvl="1" indent="0" eaLnBrk="1" hangingPunct="1">
              <a:lnSpc>
                <a:spcPct val="110000"/>
              </a:lnSpc>
              <a:buFont typeface="Wingdings" pitchFamily="2" charset="2"/>
              <a:buNone/>
              <a:tabLst>
                <a:tab pos="8253413" algn="r"/>
              </a:tabLst>
              <a:defRPr/>
            </a:pPr>
            <a:endParaRPr lang="cs-CZ" altLang="cs-CZ" sz="2400" dirty="0"/>
          </a:p>
          <a:p>
            <a:pPr marL="784225" lvl="1" indent="-342900" eaLnBrk="1" hangingPunct="1">
              <a:lnSpc>
                <a:spcPct val="110000"/>
              </a:lnSpc>
              <a:tabLst>
                <a:tab pos="8253413" algn="r"/>
              </a:tabLst>
              <a:defRPr/>
            </a:pPr>
            <a:r>
              <a:rPr lang="cs-CZ" altLang="cs-CZ" sz="2400" dirty="0" smtClean="0"/>
              <a:t>Ziskového sektoru</a:t>
            </a:r>
          </a:p>
          <a:p>
            <a:pPr marL="784225" lvl="1" indent="-342900" eaLnBrk="1" hangingPunct="1">
              <a:lnSpc>
                <a:spcPct val="110000"/>
              </a:lnSpc>
              <a:tabLst>
                <a:tab pos="8253413" algn="r"/>
              </a:tabLst>
              <a:defRPr/>
            </a:pPr>
            <a:r>
              <a:rPr lang="cs-CZ" altLang="cs-CZ" sz="2400" dirty="0" smtClean="0"/>
              <a:t>Neziskového sektoru</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181600" y="4724400"/>
            <a:ext cx="2935287" cy="1362075"/>
          </a:xfrm>
        </p:spPr>
        <p:txBody>
          <a:bodyPr/>
          <a:lstStyle/>
          <a:p>
            <a:r>
              <a:rPr lang="cs-CZ" dirty="0" smtClean="0"/>
              <a:t>Dotazy??</a:t>
            </a:r>
            <a:endParaRPr lang="cs-CZ" dirty="0"/>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47</a:t>
            </a:fld>
            <a:endParaRPr lang="cs-CZ"/>
          </a:p>
        </p:txBody>
      </p:sp>
      <p:pic>
        <p:nvPicPr>
          <p:cNvPr id="67586" name="Picture 2" descr="http://en.hdyo.org/assets/ask-question-2-fb180173e13f21ad6ae73ba29b08cd02.jpg"/>
          <p:cNvPicPr>
            <a:picLocks noChangeAspect="1" noChangeArrowheads="1"/>
          </p:cNvPicPr>
          <p:nvPr/>
        </p:nvPicPr>
        <p:blipFill>
          <a:blip r:embed="rId2" cstate="print"/>
          <a:srcRect/>
          <a:stretch>
            <a:fillRect/>
          </a:stretch>
        </p:blipFill>
        <p:spPr bwMode="auto">
          <a:xfrm>
            <a:off x="609600" y="2667000"/>
            <a:ext cx="3867150" cy="3867150"/>
          </a:xfrm>
          <a:prstGeom prst="rect">
            <a:avLst/>
          </a:prstGeom>
          <a:noFill/>
        </p:spPr>
      </p:pic>
    </p:spTree>
    <p:extLst>
      <p:ext uri="{BB962C8B-B14F-4D97-AF65-F5344CB8AC3E}">
        <p14:creationId xmlns:p14="http://schemas.microsoft.com/office/powerpoint/2010/main" val="191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83568" y="1916832"/>
            <a:ext cx="7661275" cy="4114800"/>
          </a:xfrm>
        </p:spPr>
        <p:txBody>
          <a:bodyPr/>
          <a:lstStyle/>
          <a:p>
            <a:pPr algn="ctr" eaLnBrk="1" hangingPunct="1">
              <a:buFont typeface="Wingdings" pitchFamily="2" charset="2"/>
              <a:buNone/>
            </a:pPr>
            <a:r>
              <a:rPr lang="cs-CZ" altLang="cs-CZ" dirty="0" smtClean="0"/>
              <a:t>Děkuji za pozornost</a:t>
            </a:r>
          </a:p>
          <a:p>
            <a:pPr algn="ctr" eaLnBrk="1" hangingPunct="1">
              <a:buFont typeface="Wingdings" pitchFamily="2" charset="2"/>
              <a:buNone/>
            </a:pPr>
            <a:r>
              <a:rPr lang="cs-CZ" altLang="cs-CZ" dirty="0" smtClean="0">
                <a:sym typeface="Wingdings" pitchFamily="2" charset="2"/>
              </a:rPr>
              <a:t></a:t>
            </a:r>
          </a:p>
          <a:p>
            <a:pPr algn="ctr" eaLnBrk="1" hangingPunct="1">
              <a:buFont typeface="Wingdings" pitchFamily="2" charset="2"/>
              <a:buNone/>
            </a:pPr>
            <a:endParaRPr lang="cs-CZ" altLang="cs-CZ" sz="2800" dirty="0" smtClean="0">
              <a:sym typeface="Wingdings" pitchFamily="2" charset="2"/>
            </a:endParaRPr>
          </a:p>
        </p:txBody>
      </p:sp>
      <p:pic>
        <p:nvPicPr>
          <p:cNvPr id="55299" name="Picture 3" descr="eco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39750" y="188913"/>
            <a:ext cx="8135938" cy="1511300"/>
          </a:xfrm>
          <a:noFill/>
        </p:spPr>
      </p:pic>
      <p:pic>
        <p:nvPicPr>
          <p:cNvPr id="4" name="Picture 2" descr="https://encrypted-tbn1.gstatic.com/images?q=tbn:ANd9GcRAiehZq8O1Be61JA4vO77ol0f73B2MXrT224EJq-x8OslaFok"/>
          <p:cNvPicPr>
            <a:picLocks noChangeAspect="1" noChangeArrowheads="1"/>
          </p:cNvPicPr>
          <p:nvPr/>
        </p:nvPicPr>
        <p:blipFill>
          <a:blip r:embed="rId3"/>
          <a:srcRect/>
          <a:stretch>
            <a:fillRect/>
          </a:stretch>
        </p:blipFill>
        <p:spPr bwMode="auto">
          <a:xfrm>
            <a:off x="3275856" y="3429000"/>
            <a:ext cx="3171342" cy="2381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Ekonomická činnost a ŽP</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smtClean="0"/>
              <a:t>ŽP a člověk … </a:t>
            </a:r>
          </a:p>
          <a:p>
            <a:pPr marL="441325" lvl="1" indent="0">
              <a:buFont typeface="Wingdings" pitchFamily="2" charset="2"/>
              <a:buNone/>
              <a:defRPr/>
            </a:pPr>
            <a:r>
              <a:rPr lang="cs-CZ" sz="1600" dirty="0" smtClean="0"/>
              <a:t>Ve </a:t>
            </a:r>
            <a:r>
              <a:rPr lang="cs-CZ" sz="1600" dirty="0"/>
              <a:t>vztahu k životu člověka i všech živých organismů životní prostředí člověku </a:t>
            </a:r>
            <a:r>
              <a:rPr lang="cs-CZ" sz="1600" dirty="0" smtClean="0"/>
              <a:t> poskytuje </a:t>
            </a:r>
            <a:r>
              <a:rPr lang="cs-CZ" sz="1600" dirty="0"/>
              <a:t>a zabezpečuje:</a:t>
            </a:r>
          </a:p>
          <a:p>
            <a:pPr lvl="1">
              <a:defRPr/>
            </a:pPr>
            <a:r>
              <a:rPr lang="cs-CZ" sz="2000" dirty="0"/>
              <a:t>ochranu proti kosmickým vlivům;</a:t>
            </a:r>
          </a:p>
          <a:p>
            <a:pPr lvl="1">
              <a:defRPr/>
            </a:pPr>
            <a:r>
              <a:rPr lang="cs-CZ" sz="2000" dirty="0"/>
              <a:t>relativně stálé fyzikálně chemické podmínky pro život;</a:t>
            </a:r>
          </a:p>
          <a:p>
            <a:pPr lvl="1">
              <a:defRPr/>
            </a:pPr>
            <a:r>
              <a:rPr lang="cs-CZ" sz="2000" dirty="0"/>
              <a:t>pitnou vodu v rámci přírodního koloběhu vody;</a:t>
            </a:r>
          </a:p>
          <a:p>
            <a:pPr lvl="1">
              <a:defRPr/>
            </a:pPr>
            <a:r>
              <a:rPr lang="cs-CZ" sz="2000" dirty="0"/>
              <a:t>zdroje látek;</a:t>
            </a:r>
          </a:p>
          <a:p>
            <a:pPr lvl="1">
              <a:defRPr/>
            </a:pPr>
            <a:r>
              <a:rPr lang="cs-CZ" sz="2000" dirty="0"/>
              <a:t>přirozenou dekontaminaci;</a:t>
            </a:r>
          </a:p>
          <a:p>
            <a:pPr lvl="1">
              <a:defRPr/>
            </a:pPr>
            <a:r>
              <a:rPr lang="cs-CZ" sz="2000" dirty="0"/>
              <a:t>fertilitu půdy;</a:t>
            </a:r>
          </a:p>
          <a:p>
            <a:pPr lvl="1">
              <a:defRPr/>
            </a:pPr>
            <a:r>
              <a:rPr lang="cs-CZ" sz="2000" dirty="0"/>
              <a:t>zdroje energie;</a:t>
            </a:r>
          </a:p>
          <a:p>
            <a:pPr lvl="1">
              <a:defRPr/>
            </a:pPr>
            <a:r>
              <a:rPr lang="cs-CZ" sz="2000" dirty="0"/>
              <a:t>biologické zdroje a</a:t>
            </a:r>
          </a:p>
          <a:p>
            <a:pPr lvl="1">
              <a:defRPr/>
            </a:pPr>
            <a:r>
              <a:rPr lang="cs-CZ" sz="2000" dirty="0"/>
              <a:t>životní prostor.</a:t>
            </a:r>
          </a:p>
          <a:p>
            <a:pPr lvl="1" eaLnBrk="1" hangingPunct="1">
              <a:defRPr/>
            </a:pPr>
            <a:endParaRPr lang="cs-CZ"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cs-CZ" smtClean="0"/>
              <a:t>ŽP jako veřejný statek</a:t>
            </a:r>
          </a:p>
        </p:txBody>
      </p:sp>
      <p:sp>
        <p:nvSpPr>
          <p:cNvPr id="3" name="Zástupný symbol pro obsah 2"/>
          <p:cNvSpPr>
            <a:spLocks noGrp="1"/>
          </p:cNvSpPr>
          <p:nvPr>
            <p:ph idx="1"/>
          </p:nvPr>
        </p:nvSpPr>
        <p:spPr>
          <a:xfrm>
            <a:off x="473075" y="1844675"/>
            <a:ext cx="8353425" cy="3103563"/>
          </a:xfrm>
        </p:spPr>
        <p:txBody>
          <a:bodyPr/>
          <a:lstStyle/>
          <a:p>
            <a:pPr>
              <a:defRPr/>
            </a:pPr>
            <a:r>
              <a:rPr lang="cs-CZ" sz="2800" dirty="0" smtClean="0"/>
              <a:t>Dobrý stav ŽP – předpoklad existence člověka</a:t>
            </a:r>
          </a:p>
          <a:p>
            <a:pPr>
              <a:defRPr/>
            </a:pPr>
            <a:r>
              <a:rPr lang="cs-CZ" sz="2800" dirty="0" smtClean="0"/>
              <a:t>ŽP – z pohledu e. teorie = čistě veřejný statek?</a:t>
            </a:r>
          </a:p>
          <a:p>
            <a:pPr lvl="1">
              <a:defRPr/>
            </a:pPr>
            <a:r>
              <a:rPr lang="cs-CZ" sz="2400" dirty="0" smtClean="0"/>
              <a:t>jedince nelze vyloučit ze spotřeby </a:t>
            </a:r>
            <a:r>
              <a:rPr lang="cs-CZ" sz="2400" dirty="0" smtClean="0">
                <a:solidFill>
                  <a:schemeClr val="accent6">
                    <a:lumMod val="75000"/>
                  </a:schemeClr>
                </a:solidFill>
              </a:rPr>
              <a:t>(nevylučitelnost)</a:t>
            </a:r>
          </a:p>
          <a:p>
            <a:pPr lvl="1">
              <a:defRPr/>
            </a:pPr>
            <a:r>
              <a:rPr lang="cs-CZ" sz="2400" dirty="0" smtClean="0"/>
              <a:t>užitek se spotřeby jedince nesnižuje užitek ostatních</a:t>
            </a:r>
            <a:r>
              <a:rPr lang="cs-CZ" sz="2400" dirty="0"/>
              <a:t> </a:t>
            </a:r>
            <a:r>
              <a:rPr lang="cs-CZ" sz="2400" dirty="0" smtClean="0">
                <a:solidFill>
                  <a:schemeClr val="accent6">
                    <a:lumMod val="75000"/>
                  </a:schemeClr>
                </a:solidFill>
              </a:rPr>
              <a:t>(nerivalita)</a:t>
            </a:r>
          </a:p>
        </p:txBody>
      </p:sp>
      <p:pic>
        <p:nvPicPr>
          <p:cNvPr id="10244" name="Picture 5" descr="http://cleanfuelforthought.files.wordpress.com/2011/11/sun_public_good-11.gif?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076700"/>
            <a:ext cx="54784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mtClean="0"/>
              <a:t>ŽP a ekonomika</a:t>
            </a:r>
          </a:p>
        </p:txBody>
      </p:sp>
      <p:sp>
        <p:nvSpPr>
          <p:cNvPr id="11267" name="Rectangle 3"/>
          <p:cNvSpPr>
            <a:spLocks noGrp="1" noChangeArrowheads="1"/>
          </p:cNvSpPr>
          <p:nvPr>
            <p:ph type="body" idx="1"/>
          </p:nvPr>
        </p:nvSpPr>
        <p:spPr>
          <a:xfrm>
            <a:off x="827088" y="1916113"/>
            <a:ext cx="7726362" cy="4392612"/>
          </a:xfrm>
        </p:spPr>
        <p:txBody>
          <a:bodyPr/>
          <a:lstStyle/>
          <a:p>
            <a:r>
              <a:rPr lang="cs-CZ" altLang="cs-CZ" sz="2800" smtClean="0"/>
              <a:t>životní prostředí poskytuje:</a:t>
            </a:r>
          </a:p>
          <a:p>
            <a:pPr lvl="1"/>
            <a:r>
              <a:rPr lang="cs-CZ" altLang="cs-CZ" sz="2400" smtClean="0"/>
              <a:t>vstupy pro ekonomickou činnost – obnovitelné i neobnovitelné přírodní zdroje (rostliny, zvířata, paliva, nerostné suroviny);</a:t>
            </a:r>
          </a:p>
          <a:p>
            <a:pPr lvl="1"/>
            <a:r>
              <a:rPr lang="cs-CZ" altLang="cs-CZ" sz="2400" smtClean="0"/>
              <a:t>místo pro průmysl, zemědělství, komunikace i obytná sídla;</a:t>
            </a:r>
          </a:p>
          <a:p>
            <a:pPr lvl="1"/>
            <a:r>
              <a:rPr lang="cs-CZ" altLang="cs-CZ" sz="2400" smtClean="0"/>
              <a:t>místo pro zbytkové látky z výroby a spotřeby (emise, odpady, teplo, hluk);</a:t>
            </a:r>
          </a:p>
          <a:p>
            <a:pPr lvl="1"/>
            <a:r>
              <a:rPr lang="cs-CZ" altLang="cs-CZ" sz="2400" smtClean="0"/>
              <a:t>spotřební materiální i imateriální statky (vodu, čistý vzduch, estetické hodnoty).</a:t>
            </a:r>
          </a:p>
          <a:p>
            <a:pPr lvl="1" eaLnBrk="1" hangingPunct="1"/>
            <a:endParaRPr lang="cs-CZ" altLang="cs-CZ"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Příčiny problémů ŽP</a:t>
            </a:r>
          </a:p>
        </p:txBody>
      </p:sp>
      <p:sp>
        <p:nvSpPr>
          <p:cNvPr id="10243" name="Rectangle 3"/>
          <p:cNvSpPr>
            <a:spLocks noGrp="1" noChangeArrowheads="1"/>
          </p:cNvSpPr>
          <p:nvPr>
            <p:ph type="body" idx="1"/>
          </p:nvPr>
        </p:nvSpPr>
        <p:spPr>
          <a:xfrm>
            <a:off x="949325" y="1981200"/>
            <a:ext cx="7726363" cy="4616450"/>
          </a:xfrm>
        </p:spPr>
        <p:txBody>
          <a:bodyPr/>
          <a:lstStyle/>
          <a:p>
            <a:pPr>
              <a:defRPr/>
            </a:pPr>
            <a:r>
              <a:rPr lang="cs-CZ" sz="2800" dirty="0"/>
              <a:t>růst světové populace;</a:t>
            </a:r>
          </a:p>
          <a:p>
            <a:pPr>
              <a:defRPr/>
            </a:pPr>
            <a:r>
              <a:rPr lang="cs-CZ" sz="2800" dirty="0"/>
              <a:t>překotná urbanizace;</a:t>
            </a:r>
          </a:p>
          <a:p>
            <a:pPr>
              <a:defRPr/>
            </a:pPr>
            <a:r>
              <a:rPr lang="cs-CZ" sz="2800" dirty="0"/>
              <a:t>prudký hospodářský růst;</a:t>
            </a:r>
          </a:p>
          <a:p>
            <a:pPr>
              <a:defRPr/>
            </a:pPr>
            <a:r>
              <a:rPr lang="cs-CZ" sz="2800" dirty="0"/>
              <a:t>technologické změny zatěžující životní prostředí (fosfáty, freony,…) </a:t>
            </a:r>
            <a:endParaRPr lang="cs-CZ" sz="2800" dirty="0" smtClean="0"/>
          </a:p>
          <a:p>
            <a:pPr>
              <a:defRPr/>
            </a:pPr>
            <a:r>
              <a:rPr lang="cs-CZ" sz="2800" dirty="0" smtClean="0"/>
              <a:t>předimenzované </a:t>
            </a:r>
            <a:r>
              <a:rPr lang="cs-CZ" sz="2800" dirty="0"/>
              <a:t>spotřební vzorce chování člověka.</a:t>
            </a:r>
          </a:p>
          <a:p>
            <a:pPr lvl="1" eaLnBrk="1" hangingPunct="1">
              <a:defRPr/>
            </a:pPr>
            <a:endParaRPr lang="cs-CZ"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Ekonomie životního prostředí</a:t>
            </a:r>
          </a:p>
        </p:txBody>
      </p:sp>
      <p:sp>
        <p:nvSpPr>
          <p:cNvPr id="5123" name="Rectangle 3"/>
          <p:cNvSpPr>
            <a:spLocks noGrp="1" noChangeArrowheads="1"/>
          </p:cNvSpPr>
          <p:nvPr>
            <p:ph type="body" idx="1"/>
          </p:nvPr>
        </p:nvSpPr>
        <p:spPr>
          <a:xfrm>
            <a:off x="949325" y="1700213"/>
            <a:ext cx="7661275" cy="4824412"/>
          </a:xfrm>
        </p:spPr>
        <p:txBody>
          <a:bodyPr/>
          <a:lstStyle/>
          <a:p>
            <a:pPr eaLnBrk="1" hangingPunct="1">
              <a:lnSpc>
                <a:spcPct val="90000"/>
              </a:lnSpc>
            </a:pPr>
            <a:r>
              <a:rPr lang="cs-CZ" altLang="cs-CZ" sz="2400" smtClean="0"/>
              <a:t>Relativně mladá oblast aplikované ekonomie</a:t>
            </a:r>
          </a:p>
          <a:p>
            <a:pPr eaLnBrk="1" hangingPunct="1">
              <a:lnSpc>
                <a:spcPct val="90000"/>
              </a:lnSpc>
            </a:pPr>
            <a:r>
              <a:rPr lang="cs-CZ" altLang="cs-CZ" sz="2400" smtClean="0"/>
              <a:t>Posledních 50. let dynamický vývoj</a:t>
            </a:r>
          </a:p>
          <a:p>
            <a:pPr lvl="1" eaLnBrk="1" hangingPunct="1">
              <a:lnSpc>
                <a:spcPct val="90000"/>
              </a:lnSpc>
            </a:pPr>
            <a:r>
              <a:rPr lang="cs-CZ" altLang="cs-CZ" sz="1400" smtClean="0"/>
              <a:t>Rozvoj alternativních přístupů neoklasické environmentální ekonomie hlavního proudu</a:t>
            </a:r>
          </a:p>
          <a:p>
            <a:pPr lvl="1" eaLnBrk="1" hangingPunct="1">
              <a:lnSpc>
                <a:spcPct val="90000"/>
              </a:lnSpc>
            </a:pPr>
            <a:r>
              <a:rPr lang="cs-CZ" altLang="cs-CZ" sz="1400" smtClean="0"/>
              <a:t>Kritika neoklasických ekonomů ze strany ekologických ekonomů (Bromley, 2004; 2007; Sousa a Domingos, 2006 aj.)</a:t>
            </a:r>
          </a:p>
        </p:txBody>
      </p:sp>
    </p:spTree>
    <p:extLst>
      <p:ext uri="{BB962C8B-B14F-4D97-AF65-F5344CB8AC3E}">
        <p14:creationId xmlns:p14="http://schemas.microsoft.com/office/powerpoint/2010/main" val="2442737324"/>
      </p:ext>
    </p:extLst>
  </p:cSld>
  <p:clrMapOvr>
    <a:masterClrMapping/>
  </p:clrMapOvr>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980</TotalTime>
  <Words>2126</Words>
  <Application>Microsoft Office PowerPoint</Application>
  <PresentationFormat>Předvádění na obrazovce (4:3)</PresentationFormat>
  <Paragraphs>301</Paragraphs>
  <Slides>48</Slides>
  <Notes>2</Notes>
  <HiddenSlides>0</HiddenSlides>
  <MMClips>0</MMClips>
  <ScaleCrop>false</ScaleCrop>
  <HeadingPairs>
    <vt:vector size="4" baseType="variant">
      <vt:variant>
        <vt:lpstr>Motiv</vt:lpstr>
      </vt:variant>
      <vt:variant>
        <vt:i4>1</vt:i4>
      </vt:variant>
      <vt:variant>
        <vt:lpstr>Nadpisy snímků</vt:lpstr>
      </vt:variant>
      <vt:variant>
        <vt:i4>48</vt:i4>
      </vt:variant>
    </vt:vector>
  </HeadingPairs>
  <TitlesOfParts>
    <vt:vector size="49" baseType="lpstr">
      <vt:lpstr>Osy</vt:lpstr>
      <vt:lpstr>Ekonomika (ekonomie) životního prostředí </vt:lpstr>
      <vt:lpstr>Ekologie a ekonomie – trochu teorie</vt:lpstr>
      <vt:lpstr>Ekologie a ekonomie</vt:lpstr>
      <vt:lpstr>Ochrana životního prostředí</vt:lpstr>
      <vt:lpstr>Ekonomická činnost a ŽP</vt:lpstr>
      <vt:lpstr>ŽP jako veřejný statek</vt:lpstr>
      <vt:lpstr>ŽP a ekonomika</vt:lpstr>
      <vt:lpstr>Příčiny problémů ŽP</vt:lpstr>
      <vt:lpstr>Ekonomie životního prostředí</vt:lpstr>
      <vt:lpstr>Pojem Ekonomie ŽP</vt:lpstr>
      <vt:lpstr>Problém znečištění ŽP</vt:lpstr>
      <vt:lpstr>Metodologické problémy</vt:lpstr>
      <vt:lpstr>Metodologické problémy</vt:lpstr>
      <vt:lpstr>Metodologické problémy</vt:lpstr>
      <vt:lpstr>Metodologické problémy</vt:lpstr>
      <vt:lpstr>Přehled myšlenkových směrů</vt:lpstr>
      <vt:lpstr>Neoklasická environmentální ekonmie</vt:lpstr>
      <vt:lpstr>Neoklasická environmentální ekonomie</vt:lpstr>
      <vt:lpstr>Ekologická ekonomie</vt:lpstr>
      <vt:lpstr>Institucionální ekologická ekonomie</vt:lpstr>
      <vt:lpstr>Tržní přístupy k ochraně ŽP</vt:lpstr>
      <vt:lpstr>Přístupy jednotlivých ekonomických škol</vt:lpstr>
      <vt:lpstr>Literatura</vt:lpstr>
      <vt:lpstr>Ekonomika (ekonomie) životního prostředí </vt:lpstr>
      <vt:lpstr>Ekonomické vlastnosti statků typu ŽP </vt:lpstr>
      <vt:lpstr>ŽP jako externalita</vt:lpstr>
      <vt:lpstr>Důležité charakteristiky externalit</vt:lpstr>
      <vt:lpstr>Druhy externalit</vt:lpstr>
      <vt:lpstr>Druhy externalit</vt:lpstr>
      <vt:lpstr>Druhy externalit</vt:lpstr>
      <vt:lpstr>Příklad z praxe – Kjótský protokol I</vt:lpstr>
      <vt:lpstr>Praxe – Kjótský protokol II</vt:lpstr>
      <vt:lpstr>Praxe – Kjótský protokol III</vt:lpstr>
      <vt:lpstr>Praxe – Kjótský protokol IV</vt:lpstr>
      <vt:lpstr>Internalizace externalit </vt:lpstr>
      <vt:lpstr>Obecné pojetí internalizace externalit</vt:lpstr>
      <vt:lpstr>Ekonomické aspekty znehodnocení ŽP</vt:lpstr>
      <vt:lpstr>Znehodnocení ŽP – ekonomické aspekty</vt:lpstr>
      <vt:lpstr>Ekonomické aspekty znehodnocení ŽP</vt:lpstr>
      <vt:lpstr>Náklady na ochranu ŽP</vt:lpstr>
      <vt:lpstr>Prezentace aplikace PowerPoint</vt:lpstr>
      <vt:lpstr>Ekonomické optimum kvality ŽP</vt:lpstr>
      <vt:lpstr>Náklady na zamezení a náklady na vyhnutí se</vt:lpstr>
      <vt:lpstr>Rozdíl mezi náklady na zamezení a náklady na vyhnutí se</vt:lpstr>
      <vt:lpstr>Trh, vlastnická práva a vládní regulace</vt:lpstr>
      <vt:lpstr>Organizace x zájmové skupiny</vt:lpstr>
      <vt:lpstr>Dotazy??</vt:lpstr>
      <vt:lpstr>Prezentace aplikace PowerPoint</vt:lpstr>
    </vt:vector>
  </TitlesOfParts>
  <Company>rmu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57</cp:revision>
  <dcterms:created xsi:type="dcterms:W3CDTF">2007-10-28T19:17:49Z</dcterms:created>
  <dcterms:modified xsi:type="dcterms:W3CDTF">2017-03-09T09:28:20Z</dcterms:modified>
</cp:coreProperties>
</file>