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3" r:id="rId7"/>
    <p:sldId id="262" r:id="rId8"/>
    <p:sldId id="264" r:id="rId9"/>
    <p:sldId id="267" r:id="rId10"/>
    <p:sldId id="268" r:id="rId11"/>
    <p:sldId id="269" r:id="rId12"/>
    <p:sldId id="266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78" d="100"/>
          <a:sy n="78" d="100"/>
        </p:scale>
        <p:origin x="-90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79C58-2583-4894-B284-F0731831A01B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6E355-038D-4435-9762-9248544D8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818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130425"/>
            <a:ext cx="7848600" cy="3660775"/>
          </a:xfrm>
        </p:spPr>
        <p:txBody>
          <a:bodyPr/>
          <a:lstStyle/>
          <a:p>
            <a:pPr algn="l" eaLnBrk="1" hangingPunct="1"/>
            <a:r>
              <a:rPr lang="cs-CZ" alt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MPH_FMAN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48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management</a:t>
            </a:r>
            <a: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jaro </a:t>
            </a:r>
            <a:r>
              <a:rPr lang="cs-CZ" altLang="cs-CZ" sz="3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endParaRPr lang="cs-CZ" altLang="cs-CZ" sz="3600" b="1" i="1" dirty="0" smtClean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POUZE KOLOKVIUM MARINIČ</a:t>
            </a:r>
          </a:p>
          <a:p>
            <a:pPr marL="342900" lvl="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horizontální rozbor rozvahy 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výsledovky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poměrové ukazatele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min. rentability, aktivity, likvidity a platební schopnosti)</a:t>
            </a:r>
          </a:p>
          <a:p>
            <a:pPr marL="342900" lvl="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pyramidový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rozklad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alespoň jednoho vybraného ukazatele</a:t>
            </a: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výpočet alternativních nákladů nebo ukazatele EVA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(alespoň jedním způsobem</a:t>
            </a: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komplexní model hodnocení podniku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min. jeden vybraný bonitní nebo bankrotní model</a:t>
            </a: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lvl="0" indent="-28575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Buď výpočet EVA a jednoho komplexního modelu, nebo jenom dvou komplexních modelů !!!</a:t>
            </a:r>
          </a:p>
          <a:p>
            <a:pPr marL="285750" lvl="0" indent="-28575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Vztáhnout výsledky za vybraný podnik k odvětví nebo relevantní konkurenci  </a:t>
            </a:r>
            <a:r>
              <a:rPr lang="cs-CZ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(SROVNÁNÍ) </a:t>
            </a:r>
            <a:r>
              <a:rPr lang="cs-CZ" sz="20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!!!</a:t>
            </a:r>
            <a:endParaRPr lang="cs-CZ" sz="20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Úvodní informace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Organizace výuky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Prezentace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>
                <a:latin typeface="Arial" panose="020B0604020202020204" pitchFamily="34" charset="0"/>
                <a:cs typeface="Arial" panose="020B0604020202020204" pitchFamily="34" charset="0"/>
              </a:rPr>
              <a:t>Doplňující </a:t>
            </a: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informace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744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 / 10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Doplňující informace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Studijní materiály předmětu budou v průběhu semestru doplňovány užitečnými materiály: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informace k jednotlivým nástrojům finanční analýzy</a:t>
            </a:r>
          </a:p>
          <a:p>
            <a:pPr marL="900113" indent="-27305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původní publikace k vybraným nástrojům FA</a:t>
            </a:r>
          </a:p>
          <a:p>
            <a:pPr marL="900113" indent="-27305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ové přístupy k vybraným nástrojům FA</a:t>
            </a:r>
          </a:p>
          <a:p>
            <a:pPr marL="900113" indent="-27305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alší podpůrné materiály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Podklady k procvičování jednotlivých nástrojů 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FA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Autokorekční</a:t>
            </a: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testy</a:t>
            </a:r>
          </a:p>
          <a:p>
            <a:pPr marL="34290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Poznámka:</a:t>
            </a:r>
          </a:p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Dostupnost jednotlivých doplňujících materiálu bude upřesněna.</a:t>
            </a: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00113" indent="-27305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ü"/>
            </a:pPr>
            <a:endParaRPr lang="cs-CZ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Úvodní informace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Organizace výuky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Prezentace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Doplňující informace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endParaRPr lang="cs-CZ" altLang="cs-CZ" sz="1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631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11560" y="2119313"/>
            <a:ext cx="6840760" cy="391001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3000"/>
              </a:spcAft>
            </a:pPr>
            <a:r>
              <a:rPr lang="cs-CZ" alt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Otázky k organizaci?</a:t>
            </a:r>
          </a:p>
          <a:p>
            <a:pPr algn="l"/>
            <a:r>
              <a:rPr lang="cs-CZ" altLang="cs-CZ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Pokračujeme …</a:t>
            </a:r>
          </a:p>
        </p:txBody>
      </p:sp>
    </p:spTree>
    <p:extLst>
      <p:ext uri="{BB962C8B-B14F-4D97-AF65-F5344CB8AC3E}">
        <p14:creationId xmlns:p14="http://schemas.microsoft.com/office/powerpoint/2010/main" val="37378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 / 10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Kontaktní údaje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8" y="4293096"/>
            <a:ext cx="3564396" cy="223224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cs-CZ" alt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Peter Marinič</a:t>
            </a:r>
          </a:p>
          <a:p>
            <a:pPr algn="l"/>
            <a:endParaRPr lang="cs-CZ" altLang="cs-CZ" sz="24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marinic@mail.muni.cz</a:t>
            </a:r>
            <a:endParaRPr lang="cs-CZ" altLang="cs-CZ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kancelář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č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 d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5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Úvodní informace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Organizace výuky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Prezentace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Doplňující informace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4031750" y="4293096"/>
            <a:ext cx="3564396" cy="222453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Konzultační </a:t>
            </a:r>
            <a:r>
              <a:rPr lang="cs-CZ" alt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hodiny:</a:t>
            </a:r>
            <a:r>
              <a:rPr lang="cs-CZ" alt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algn="l">
              <a:lnSpc>
                <a:spcPct val="120000"/>
              </a:lnSpc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Pondělí: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10:00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11:00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(resp. po dohodě e-mailem)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1161306"/>
            <a:ext cx="7128793" cy="262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29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 / 10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Informace o předmětu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3050" indent="-2730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garant předmětu</a:t>
            </a:r>
          </a:p>
          <a:p>
            <a:pPr marL="273050"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doc</a:t>
            </a:r>
            <a:r>
              <a:rPr lang="cs-CZ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Ing. Petr Suchánek, Ph.D.</a:t>
            </a:r>
          </a:p>
          <a:p>
            <a:pPr marL="273050" indent="-2730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předmět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 ukončen kolokviem</a:t>
            </a:r>
          </a:p>
          <a:p>
            <a:pPr marL="273050" indent="-2730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úspěšnému ukončení musíte úspěšně absolvovat:</a:t>
            </a:r>
          </a:p>
          <a:p>
            <a:pPr marL="627063" lvl="1" indent="-354013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prezentace vybrané části seminární práce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 průběhu seminářů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7063" lvl="1" indent="-354013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závěrečná rozprava nad zpracovanou seminární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prací  u kolokvia – potřeba odpovědět na všeteční otázky</a:t>
            </a:r>
            <a:b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(přihlašování prostřednictvím IS-u)</a:t>
            </a:r>
            <a:endParaRPr lang="cs-CZ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Úvodní informace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Organizace výuky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Prezentace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>
                <a:latin typeface="Arial" panose="020B0604020202020204" pitchFamily="34" charset="0"/>
                <a:cs typeface="Arial" panose="020B0604020202020204" pitchFamily="34" charset="0"/>
              </a:rPr>
              <a:t>Doplňující </a:t>
            </a: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informace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936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3 / 10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Semináře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3050" indent="-27305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účast je doporučená</a:t>
            </a:r>
          </a:p>
          <a:p>
            <a:pPr marL="273050" indent="-27305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povinná prezentace vybrané části seminární práce</a:t>
            </a:r>
          </a:p>
          <a:p>
            <a:pPr marL="273050" indent="-27305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probíhají každý 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týden (harmonogram)</a:t>
            </a:r>
          </a:p>
          <a:p>
            <a:pPr marL="457200" indent="-4572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cs-CZ" alt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indent="-27305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rvní část seminářů:</a:t>
            </a:r>
          </a:p>
          <a:p>
            <a:pPr marL="627063" lvl="1" indent="-354013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výklad a ukázky jednotlivých metod a nástrojů finančního managementu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indent="-27305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alt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druhá část seminářů:</a:t>
            </a:r>
          </a:p>
          <a:p>
            <a:pPr marL="627063" lvl="1" indent="-354013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prezentace částí jednotlivých seminárních prací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Úvodní informace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Organizace výuky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Prezentace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>
                <a:latin typeface="Arial" panose="020B0604020202020204" pitchFamily="34" charset="0"/>
                <a:cs typeface="Arial" panose="020B0604020202020204" pitchFamily="34" charset="0"/>
              </a:rPr>
              <a:t>Doplňující </a:t>
            </a: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informace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4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Harmonogram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73050" indent="-27305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první část seminářů:</a:t>
            </a:r>
          </a:p>
          <a:p>
            <a:pPr marL="531813" lvl="1" indent="-258763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436688" algn="l"/>
              </a:tabLst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29. </a:t>
            </a: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02. ››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	analýzy rozvahy a výsledovky + finanční / provozní páka +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životní cyklus</a:t>
            </a:r>
          </a:p>
          <a:p>
            <a:pPr marL="531813" lvl="1" indent="-258763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436688" algn="l"/>
              </a:tabLst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07. </a:t>
            </a: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03. </a:t>
            </a:r>
            <a:r>
              <a:rPr lang="cs-CZ" alt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››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 ukazatele + pyramidální rozklad</a:t>
            </a:r>
          </a:p>
          <a:p>
            <a:pPr marL="531813" lvl="1" indent="-258763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436688" algn="l"/>
              </a:tabLst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14. </a:t>
            </a: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03. </a:t>
            </a:r>
            <a:r>
              <a:rPr lang="cs-CZ" alt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››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	riziko + alternativní náklady (WACC)</a:t>
            </a:r>
          </a:p>
          <a:p>
            <a:pPr marL="531813" lvl="1" indent="-258763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436688" algn="l"/>
              </a:tabLst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03. </a:t>
            </a:r>
            <a:r>
              <a:rPr lang="cs-CZ" alt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››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	EVA a MVA</a:t>
            </a:r>
          </a:p>
          <a:p>
            <a:pPr marL="531813" lvl="1" indent="-258763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436688" algn="l"/>
              </a:tabLst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04. 04. </a:t>
            </a:r>
            <a:r>
              <a:rPr lang="cs-CZ" alt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››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	bonitní a bankrotní modely</a:t>
            </a:r>
          </a:p>
          <a:p>
            <a:pPr marL="531813" lvl="1" indent="-258763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  <a:tabLst>
                <a:tab pos="1436688" algn="l"/>
              </a:tabLst>
            </a:pPr>
            <a:r>
              <a:rPr lang="cs-CZ" altLang="cs-CZ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11. 04. </a:t>
            </a:r>
            <a:r>
              <a:rPr lang="cs-CZ" alt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››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	hodnocení investic + oceňování podniku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3050" indent="-273050" algn="l">
              <a:lnSpc>
                <a:spcPct val="120000"/>
              </a:lnSpc>
              <a:spcBef>
                <a:spcPts val="3000"/>
              </a:spcBef>
              <a:buFont typeface="Wingdings" panose="05000000000000000000" pitchFamily="2" charset="2"/>
              <a:buChar char="§"/>
            </a:pPr>
            <a:r>
              <a:rPr lang="cs-CZ" altLang="cs-CZ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druhá část seminářů:</a:t>
            </a: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prezentace částí jednotlivých seminárních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prací</a:t>
            </a: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přihlašování prostřednictvím rozpisu témat</a:t>
            </a: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termíny: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18.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04. /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25.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04. /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02. 05.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09. 05 / </a:t>
            </a:r>
            <a:r>
              <a:rPr lang="cs-CZ" altLang="cs-CZ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16.05 ???</a:t>
            </a:r>
            <a:endParaRPr lang="cs-CZ" altLang="cs-CZ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Úvodní informace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Organizace výuky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Prezentace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>
                <a:latin typeface="Arial" panose="020B0604020202020204" pitchFamily="34" charset="0"/>
                <a:cs typeface="Arial" panose="020B0604020202020204" pitchFamily="34" charset="0"/>
              </a:rPr>
              <a:t>Doplňující </a:t>
            </a: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informace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 / 10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Prezentace na semináři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utné k získání kolokvia</a:t>
            </a: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pracování jednotlivě formou *.</a:t>
            </a:r>
            <a:r>
              <a:rPr lang="cs-CZ" alt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ppt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/ *.</a:t>
            </a:r>
            <a:r>
              <a:rPr lang="cs-CZ" alt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pptx</a:t>
            </a: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devzdání prostřednictvím </a:t>
            </a:r>
            <a:r>
              <a:rPr lang="cs-CZ" altLang="cs-CZ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odevzdávárny</a:t>
            </a:r>
            <a:endParaRPr lang="cs-CZ" altLang="cs-CZ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rezentace v délce 15 - 20 minut </a:t>
            </a:r>
          </a:p>
          <a:p>
            <a:pPr marL="457200" indent="-457200" algn="l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cs-CZ" alt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otazy k prezentaci 10 - 15 minut</a:t>
            </a:r>
            <a:endParaRPr lang="cs-CZ" alt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lnSpc>
                <a:spcPct val="120000"/>
              </a:lnSpc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cs-CZ" altLang="cs-CZ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Obsahové požadavky:</a:t>
            </a: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ředstavení </a:t>
            </a:r>
            <a:r>
              <a:rPr lang="cs-CZ" altLang="cs-CZ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podniku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a příslušného </a:t>
            </a:r>
            <a:r>
              <a:rPr lang="cs-CZ" altLang="cs-CZ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odvětví</a:t>
            </a: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nalýza rozvahy a výkazu zisku a ztrát</a:t>
            </a: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poměrové ukazatele a </a:t>
            </a:r>
            <a:r>
              <a:rPr lang="cs-CZ" altLang="cs-CZ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srovnání s odvětvím</a:t>
            </a: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pomocí vybraného modelu</a:t>
            </a: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prognóza vývoje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na následující období</a:t>
            </a: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doporučení podniku</a:t>
            </a: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Úvodní informace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Organizace výuky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Prezentace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>
                <a:latin typeface="Arial" panose="020B0604020202020204" pitchFamily="34" charset="0"/>
                <a:cs typeface="Arial" panose="020B0604020202020204" pitchFamily="34" charset="0"/>
              </a:rPr>
              <a:t>Doplňující </a:t>
            </a: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informace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2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 / 10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zpracovává se jednotlivě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rozsah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práce cca </a:t>
            </a:r>
            <a:r>
              <a:rPr lang="cs-CZ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15 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stran 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(není rozhodujícím faktorem hodnocení)</a:t>
            </a:r>
          </a:p>
          <a:p>
            <a:pPr marL="342900" indent="-342900" algn="l">
              <a:spcBef>
                <a:spcPts val="600"/>
              </a:spcBef>
              <a:buFont typeface="Wingdings" panose="05000000000000000000" pitchFamily="2" charset="2"/>
              <a:buChar char="§"/>
              <a:defRPr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musí obsahovat teoretickou a praktickou část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Teoretická část: objasnění konstrukce a využití daného ukazatele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Praktická část: aplikace teoretických poznatků na datech konkrétního podniku (minimálně za období 3 a více let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1" indent="-28575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Lze obě části vzájemně prolínat - pozn. Marinič :)</a:t>
            </a:r>
            <a:endParaRPr lang="cs-CZ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90000"/>
              </a:lnSpc>
              <a:spcBef>
                <a:spcPts val="600"/>
              </a:spcBef>
              <a:defRPr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600"/>
              </a:spcBef>
              <a:defRPr/>
            </a:pPr>
            <a:r>
              <a:rPr 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Při zpracování vycházejte ze zásad zpracování závěrečných prací:</a:t>
            </a:r>
          </a:p>
          <a:p>
            <a:pPr algn="l">
              <a:spcBef>
                <a:spcPts val="1200"/>
              </a:spcBef>
              <a:defRPr/>
            </a:pPr>
            <a:r>
              <a:rPr lang="cs-CZ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http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://www.econ.muni.cz/manual-studenta/radne-ukonceni-studia/zaverecna-bakalarska-diplomova-disertacni-prace/</a:t>
            </a:r>
            <a:endParaRPr lang="cs-CZ" altLang="cs-CZ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Úvodní informace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Organizace výuky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Prezentace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>
                <a:latin typeface="Arial" panose="020B0604020202020204" pitchFamily="34" charset="0"/>
                <a:cs typeface="Arial" panose="020B0604020202020204" pitchFamily="34" charset="0"/>
              </a:rPr>
              <a:t>Doplňující </a:t>
            </a: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informace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62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 / 10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>
              <a:lnSpc>
                <a:spcPct val="120000"/>
              </a:lnSpc>
              <a:buFontTx/>
              <a:buAutoNum type="arabicPeriod"/>
            </a:pPr>
            <a:r>
              <a:rPr lang="cs-CZ" altLang="cs-CZ" sz="22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úvod</a:t>
            </a:r>
          </a:p>
          <a:p>
            <a:pPr marL="457200" indent="-457200" algn="l">
              <a:lnSpc>
                <a:spcPct val="120000"/>
              </a:lnSpc>
              <a:buFontTx/>
              <a:buAutoNum type="arabicPeriod"/>
            </a:pPr>
            <a:r>
              <a:rPr lang="cs-CZ" altLang="cs-CZ" sz="22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stručná </a:t>
            </a:r>
            <a:r>
              <a:rPr lang="cs-CZ" altLang="cs-CZ" sz="22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charakteristika</a:t>
            </a:r>
            <a:r>
              <a:rPr lang="cs-CZ" altLang="cs-CZ" sz="22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použitých </a:t>
            </a:r>
            <a:r>
              <a:rPr lang="cs-CZ" altLang="cs-CZ" sz="22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metod</a:t>
            </a:r>
            <a:r>
              <a:rPr lang="cs-CZ" altLang="cs-CZ" sz="22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finanční analýzy</a:t>
            </a:r>
          </a:p>
          <a:p>
            <a:pPr marL="457200" indent="-457200" algn="l">
              <a:lnSpc>
                <a:spcPct val="120000"/>
              </a:lnSpc>
              <a:buFontTx/>
              <a:buAutoNum type="arabicPeriod"/>
            </a:pPr>
            <a:r>
              <a:rPr lang="cs-CZ" altLang="cs-CZ" sz="22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aplikace metod </a:t>
            </a:r>
            <a:r>
              <a:rPr lang="cs-CZ" altLang="cs-CZ" sz="22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na podniková data včetně analýzy výsledků a trendů (zejména minulého vývoje ukazatelů)</a:t>
            </a:r>
          </a:p>
          <a:p>
            <a:pPr marL="457200" indent="-457200" algn="l">
              <a:lnSpc>
                <a:spcPct val="120000"/>
              </a:lnSpc>
              <a:buFontTx/>
              <a:buAutoNum type="arabicPeriod"/>
            </a:pPr>
            <a:r>
              <a:rPr lang="cs-CZ" altLang="cs-CZ" sz="22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shrnutí</a:t>
            </a:r>
            <a:r>
              <a:rPr lang="cs-CZ" altLang="cs-CZ" sz="22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dosavadního </a:t>
            </a:r>
            <a:r>
              <a:rPr lang="cs-CZ" altLang="cs-CZ" sz="22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vývoje</a:t>
            </a:r>
            <a:r>
              <a:rPr lang="cs-CZ" altLang="cs-CZ" sz="22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 </a:t>
            </a:r>
            <a:r>
              <a:rPr lang="cs-CZ" altLang="cs-CZ" sz="22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identifikace příčin </a:t>
            </a:r>
            <a:r>
              <a:rPr lang="cs-CZ" altLang="cs-CZ" sz="22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tohoto vývoje, </a:t>
            </a:r>
            <a:r>
              <a:rPr lang="cs-CZ" altLang="cs-CZ" sz="22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zhodnocení stavu </a:t>
            </a:r>
            <a:r>
              <a:rPr lang="cs-CZ" altLang="cs-CZ" sz="22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hospodaření podniku, resp. finančního stavu (výkonnosti) podniku</a:t>
            </a:r>
          </a:p>
          <a:p>
            <a:pPr marL="457200" indent="-457200" algn="l">
              <a:lnSpc>
                <a:spcPct val="120000"/>
              </a:lnSpc>
              <a:buFontTx/>
              <a:buAutoNum type="arabicPeriod"/>
            </a:pPr>
            <a:r>
              <a:rPr lang="cs-CZ" altLang="cs-CZ" sz="22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směry možného rozvoje </a:t>
            </a:r>
            <a:r>
              <a:rPr lang="cs-CZ" altLang="cs-CZ" sz="22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podniku, resp. jeho dalšího směrování, </a:t>
            </a:r>
            <a:r>
              <a:rPr lang="cs-CZ" altLang="cs-CZ" sz="2200" b="1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návrh opatření </a:t>
            </a:r>
            <a:r>
              <a:rPr lang="cs-CZ" altLang="cs-CZ" sz="2200" dirty="0"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na zlepšení hospodaření podniku, resp. jeho finanční výkonnosti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Úvodní informace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Organizace výuky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Prezentace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>
                <a:latin typeface="Arial" panose="020B0604020202020204" pitchFamily="34" charset="0"/>
                <a:cs typeface="Arial" panose="020B0604020202020204" pitchFamily="34" charset="0"/>
              </a:rPr>
              <a:t>Doplňující </a:t>
            </a: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informace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27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10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Použité metody finanční analýzy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lvl="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vertikální a horizontální rozbor rozvahy 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výsledovky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poměrové ukazatele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min. rentability, aktivity, likvidity a platební schopnosti)</a:t>
            </a:r>
          </a:p>
          <a:p>
            <a:pPr marL="342900" lvl="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analýza finanční, event. provozní páky podniku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může být dílčí součástí jiného, obecnějšího nástroje)</a:t>
            </a:r>
          </a:p>
          <a:p>
            <a:pPr marL="342900" lvl="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výpočet alternativních nákladů nebo ukazatele EVA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alespoň jedním způsobem)</a:t>
            </a:r>
          </a:p>
          <a:p>
            <a:pPr marL="342900" lvl="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pyramidový rozklad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alespoň jednoho vybraného ukazatele)</a:t>
            </a:r>
          </a:p>
          <a:p>
            <a:pPr marL="342900" lvl="0" indent="-342900" algn="l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komplexní model hodnocení podniku </a:t>
            </a:r>
            <a: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min. jeden vybraný bonitní nebo bankrotní model)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3773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Úvodní informace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Organizace výuky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Prezentace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Seminární práce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>
                <a:latin typeface="Arial" panose="020B0604020202020204" pitchFamily="34" charset="0"/>
                <a:cs typeface="Arial" panose="020B0604020202020204" pitchFamily="34" charset="0"/>
              </a:rPr>
              <a:t>Doplňující </a:t>
            </a: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informace</a:t>
            </a:r>
            <a:endParaRPr lang="cs-CZ" alt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02.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899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617</Words>
  <Application>Microsoft Office PowerPoint</Application>
  <PresentationFormat>Předvádění na obrazovce (4:3)</PresentationFormat>
  <Paragraphs>187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MPH_FMAN Finanční management  jaro 2016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MPH_FMAN Finanční management  jaro 2014</dc:title>
  <dc:creator>Marinič Peter</dc:creator>
  <cp:lastModifiedBy>Ing. Peter Marinič</cp:lastModifiedBy>
  <cp:revision>27</cp:revision>
  <dcterms:created xsi:type="dcterms:W3CDTF">2014-02-17T10:02:52Z</dcterms:created>
  <dcterms:modified xsi:type="dcterms:W3CDTF">2016-02-20T09:38:14Z</dcterms:modified>
</cp:coreProperties>
</file>