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67" r:id="rId4"/>
    <p:sldId id="268" r:id="rId5"/>
    <p:sldId id="269" r:id="rId6"/>
    <p:sldId id="270" r:id="rId7"/>
    <p:sldId id="260" r:id="rId8"/>
    <p:sldId id="261" r:id="rId9"/>
    <p:sldId id="271" r:id="rId10"/>
    <p:sldId id="272" r:id="rId11"/>
    <p:sldId id="273" r:id="rId12"/>
    <p:sldId id="274" r:id="rId13"/>
    <p:sldId id="266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79C58-2583-4894-B284-F0731831A01B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6E355-038D-4435-9762-9248544D8E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818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20.2.2016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130425"/>
            <a:ext cx="7848600" cy="3660775"/>
          </a:xfrm>
        </p:spPr>
        <p:txBody>
          <a:bodyPr/>
          <a:lstStyle/>
          <a:p>
            <a:pPr algn="l" eaLnBrk="1" hangingPunct="1"/>
            <a:r>
              <a:rPr lang="cs-CZ" alt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MPH_FMAN</a:t>
            </a: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48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Finanční management</a:t>
            </a:r>
            <a:r>
              <a:rPr lang="cs-CZ" altLang="cs-CZ" sz="4700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4700" dirty="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36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jaro 2016</a:t>
            </a:r>
          </a:p>
        </p:txBody>
      </p:sp>
      <p:pic>
        <p:nvPicPr>
          <p:cNvPr id="205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9325"/>
            <a:ext cx="75533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29513" cy="211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53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9 / 11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Finanční ukazatele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alt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Elementární metody:</a:t>
            </a:r>
          </a:p>
          <a:p>
            <a:pPr marL="342900" indent="-3429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 případě absolutních ukazatelů:</a:t>
            </a:r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3900" indent="-361950" algn="l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cs-CZ" alt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trendů (</a:t>
            </a:r>
            <a:r>
              <a:rPr lang="cs-CZ" altLang="cs-CZ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horizontální analýza</a:t>
            </a:r>
            <a:r>
              <a:rPr lang="cs-CZ" alt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23900" indent="-361950" algn="l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alt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procentní analýza (</a:t>
            </a:r>
            <a:r>
              <a:rPr lang="cs-CZ" altLang="cs-CZ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vertikální analýza</a:t>
            </a:r>
            <a:r>
              <a:rPr lang="cs-CZ" alt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altLang="cs-CZ" sz="20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 případě rozdílových ukazatelů: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23900" indent="-36195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fondů finančních prostředků, resp. cash-</a:t>
            </a:r>
            <a:r>
              <a:rPr lang="cs-CZ" alt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endParaRPr lang="cs-CZ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přímá analýza poměrových ukazatelů podle jednotlivých oblastí podniku</a:t>
            </a:r>
          </a:p>
          <a:p>
            <a:pPr marL="342900" indent="-3429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pyramidový rozklad</a:t>
            </a:r>
            <a:endParaRPr lang="cs-CZ" alt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Charakteristika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plánování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Finanční ukazatele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Srovnatelnost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22. 02.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11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10 / 11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Finanční ukazatele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alt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Vyšší </a:t>
            </a:r>
            <a:r>
              <a:rPr lang="cs-CZ" alt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metody:</a:t>
            </a:r>
            <a:endParaRPr lang="cs-CZ" alt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-361950" algn="l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matematicko-statistické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3900" indent="-361950" algn="l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bodové odhady, </a:t>
            </a:r>
          </a:p>
          <a:p>
            <a:pPr marL="723900" indent="-361950" algn="l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regresní modelování, </a:t>
            </a:r>
          </a:p>
          <a:p>
            <a:pPr marL="723900" indent="-361950" algn="l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faktorová analýza </a:t>
            </a:r>
          </a:p>
          <a:p>
            <a:pPr marL="723900" indent="-361950" algn="l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a jiné</a:t>
            </a:r>
          </a:p>
          <a:p>
            <a:pPr marL="361950" indent="-361950" algn="l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nestatistické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23900" indent="-361950" algn="l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teorie fuzzy množin, </a:t>
            </a:r>
          </a:p>
          <a:p>
            <a:pPr marL="723900" indent="-361950" algn="l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expertní systémy, </a:t>
            </a:r>
          </a:p>
          <a:p>
            <a:pPr marL="723900" indent="-361950" algn="l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gnostická teorie neurčitých dat </a:t>
            </a:r>
          </a:p>
          <a:p>
            <a:pPr marL="723900" indent="-361950" algn="l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cs-CZ" alt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a jiné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Charakteristika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plánování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Finanční ukazatele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Srovnatelnost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22. 02.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2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11 / 11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Srovnatelnost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Srovnatelností údajů se rozumí především 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srovnatelnost časová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tzn. že budou srovnatelné údaje (ukazatele) za několik (účetních)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období.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se týče srovnatelnosti podniků, existuje řada hledisek: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Hledisko oboru činnosti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Geografické hledisko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Politické hledisko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Historické hledisko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Ekologické hledisko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Legislativní hledisko</a:t>
            </a:r>
          </a:p>
          <a:p>
            <a:pPr algn="l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Podniky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musí být srovnatelné také co do 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velikosti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(lze využít kritéria rozdělující podniky na velké, malé a střední).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Charakteristika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plánování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ukazatele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Srovnatelnost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22. 02.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2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29325"/>
            <a:ext cx="75533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29513" cy="211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11560" y="2119313"/>
            <a:ext cx="6840760" cy="3910012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3000"/>
              </a:spcAft>
            </a:pPr>
            <a:r>
              <a:rPr lang="cs-CZ" alt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Děkuji za pozornost!</a:t>
            </a:r>
          </a:p>
          <a:p>
            <a:pPr algn="l"/>
            <a:r>
              <a:rPr lang="cs-CZ" altLang="cs-CZ" sz="32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Přeji hezký zbytek dne!</a:t>
            </a:r>
            <a:endParaRPr lang="cs-CZ" altLang="cs-CZ" sz="320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8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 / 11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22. 02.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Charakteristika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0000"/>
              </a:lnSpc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Finanční management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lze definovat jako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činnost podniku při tvorbě, rozdělování a používání peněžních fondů (kapitálu) na principu efektivní maximalizace zisku a tržní hodnoty majetku podniku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altLang="cs-CZ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Finanční management zahrnuje:</a:t>
            </a:r>
          </a:p>
          <a:p>
            <a:pPr algn="l">
              <a:lnSpc>
                <a:spcPct val="110000"/>
              </a:lnSpc>
              <a:buFont typeface="Wingdings" pitchFamily="2" charset="2"/>
              <a:buAutoNum type="arabicPeriod"/>
              <a:tabLst>
                <a:tab pos="361950" algn="l"/>
              </a:tabLst>
            </a:pPr>
            <a:r>
              <a:rPr lang="cs-CZ" alt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	Finanční </a:t>
            </a: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plánování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  <a:buFont typeface="Wingdings" pitchFamily="2" charset="2"/>
              <a:buAutoNum type="arabicPeriod"/>
              <a:tabLst>
                <a:tab pos="361950" algn="l"/>
              </a:tabLst>
            </a:pPr>
            <a:r>
              <a:rPr lang="cs-CZ" alt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	Organizování </a:t>
            </a: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finančního útvaru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  <a:buFont typeface="Wingdings" pitchFamily="2" charset="2"/>
              <a:buAutoNum type="arabicPeriod"/>
              <a:tabLst>
                <a:tab pos="361950" algn="l"/>
              </a:tabLst>
            </a:pPr>
            <a:r>
              <a:rPr lang="cs-CZ" alt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	Vedení </a:t>
            </a: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lidí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  <a:buFont typeface="Wingdings" pitchFamily="2" charset="2"/>
              <a:buAutoNum type="arabicPeriod"/>
              <a:tabLst>
                <a:tab pos="361950" algn="l"/>
              </a:tabLst>
            </a:pPr>
            <a:r>
              <a:rPr lang="cs-CZ" alt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	Finanční kontrola</a:t>
            </a:r>
            <a:endParaRPr lang="cs-CZ" alt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 hlediska průběžných manažerských funkcí lze obsah finančního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řízení definovat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jako:</a:t>
            </a:r>
          </a:p>
          <a:p>
            <a:pPr marL="361950" indent="-361950" algn="l">
              <a:lnSpc>
                <a:spcPct val="110000"/>
              </a:lnSpc>
              <a:buFont typeface="Wingdings" pitchFamily="2" charset="2"/>
              <a:buAutoNum type="arabicPeriod"/>
              <a:tabLst>
                <a:tab pos="361950" algn="l"/>
              </a:tabLst>
            </a:pPr>
            <a:r>
              <a:rPr lang="cs-CZ" alt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Analyzování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finančních problémů a úloh</a:t>
            </a:r>
          </a:p>
          <a:p>
            <a:pPr marL="361950" indent="-361950" algn="l">
              <a:lnSpc>
                <a:spcPct val="110000"/>
              </a:lnSpc>
              <a:buFont typeface="Wingdings" pitchFamily="2" charset="2"/>
              <a:buAutoNum type="arabicPeriod"/>
              <a:tabLst>
                <a:tab pos="361950" algn="l"/>
              </a:tabLst>
            </a:pP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</a:t>
            </a:r>
            <a:r>
              <a:rPr lang="cs-CZ" alt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rozhodování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-361950" algn="l">
              <a:lnSpc>
                <a:spcPct val="110000"/>
              </a:lnSpc>
              <a:buFont typeface="Wingdings" pitchFamily="2" charset="2"/>
              <a:buAutoNum type="arabicPeriod"/>
              <a:tabLst>
                <a:tab pos="361950" algn="l"/>
              </a:tabLst>
            </a:pPr>
            <a:r>
              <a:rPr lang="cs-CZ" alt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Komunikaci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při realizaci finančních rozhodnutí s akcentem na koordinaci činností</a:t>
            </a:r>
          </a:p>
          <a:p>
            <a:pPr marL="361950" indent="-361950" algn="l">
              <a:lnSpc>
                <a:spcPct val="110000"/>
              </a:lnSpc>
              <a:buFont typeface="Wingdings" pitchFamily="2" charset="2"/>
              <a:buAutoNum type="arabicPeriod"/>
              <a:tabLst>
                <a:tab pos="361950" algn="l"/>
              </a:tabLst>
            </a:pPr>
            <a:r>
              <a:rPr lang="cs-CZ" alt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Motivování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pracovníků tak aby byly plněny finanční cíle podniku</a:t>
            </a:r>
          </a:p>
          <a:p>
            <a:pPr algn="l">
              <a:lnSpc>
                <a:spcPct val="110000"/>
              </a:lnSpc>
            </a:pPr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Charakteristika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plánování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ukazatele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Srovnatelnost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9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 / 11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Charakteristika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Finanční management má dva základní úkoly: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finanční rozhodování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investiční rozhodování</a:t>
            </a:r>
          </a:p>
          <a:p>
            <a:pPr algn="l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správné plnění uvedených funkcí finančního managementu je nutné dodržovat základní principy: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Princip peněžních toků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Princip čisté současné hodnoty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Princip respektování faktoru času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Princip zohledňování rizika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Princip optimalizace kapitálové struktury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Princip zohledňování stupně efektivnosti kapitálových trhů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Princip plánování a analýzy finančních údajů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Charakteristika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plánování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ukazatele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Srovnatelnost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22. 02.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79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 / 11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Finanční plánování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Finanční plánování zachycuje základní finanční vztahy související s produkcí a oběhem (obratem) v podniku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Finanční plán tvoří především: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Soustava finančních ukazatelů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Plán výnosů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Plán nákladů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Plán rozvahy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Plán rozdělení zisku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Plán cash-</a:t>
            </a:r>
            <a:r>
              <a:rPr lang="cs-CZ" alt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Plánované (předběžné) kalkulace.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Charakteristika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Finanční plánování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ukazatele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Srovnatelnost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22. 02.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9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/ 11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Finanční plánování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Finanční plánování je vhodné chápat jako proces,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který probíhá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 šesti základních etapách: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Analýza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finančních a investičních možností podniku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Stanovení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finančních 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cílů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podniku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Zpracování variant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finančního plánu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Výběr optimální varianty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finančního plánu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Realizace vybrané varianty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finančního plánu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Kontrola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finančního plánu.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Charakteristika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Finanční plánování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ukazatele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Srovnatelnost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22. 02.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29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 / 11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Finanční plánování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Základní zásady dobrého plánování: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Plán musí zahrnovat všechny činnosti a odpovědnostní útvary podniku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Jednotlivé části plánu musí být věcně i časově sladěny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Plánování se musí aktivně účastnit zaměstnanci, kteří budou následně odpovědni za jeho uskutečnění a plnění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Plánování je vždy celoroční aktivita spojená s trvalou kontrolou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Plán musí být pružný a je nutné ho upravovat dle měnících se podmínek tak, aby byl reálný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Plán musí být systematický, tzn. že se musí držet určité metodiky a je nutné ho sestavit písemně.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Charakteristika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Finanční plánování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ukazatele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Srovnatelnost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22. 02.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76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6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/ 11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Finanční analýza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Finanční analýza je součástí finančního managementu (poskytuje mu podklady pro plánování, rozhodování a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kontrolu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analýzu lze klasifikovat z hlediska času: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statická analýza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dynamická analýza</a:t>
            </a:r>
          </a:p>
          <a:p>
            <a:pPr algn="l">
              <a:lnSpc>
                <a:spcPct val="120000"/>
              </a:lnSpc>
            </a:pPr>
            <a:endParaRPr lang="cs-CZ" alt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Finanční situace podniku je zpravidla posuzována skupinou různých ukazatelů</a:t>
            </a:r>
          </a:p>
          <a:p>
            <a:pPr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Důraz přitom musí být kladen na analýzu trendů, na rychlost změny ukazatele, překročení stanovené meze, náhlé poklesy nebo skokové přírůstky apod. 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Charakteristika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plánování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ukazatele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Srovnatelnost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22. 02.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44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7 / 11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Finanční ukazatele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Základní charakteristiky ukazatelů: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schopnost podniku splácet své závazky v době jejich splatnosti (</a:t>
            </a: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likvidita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výnosnost (</a:t>
            </a: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rentabilita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), která charakterizuje úroveň výtěžnosti vloženého kapitálu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rychlost obratu prostředků (</a:t>
            </a: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aktivita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), vypovídající o schopnosti manažerů využívat majetek podniku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finanční stabilita (finanční struktura, </a:t>
            </a: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zadluženost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alt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soubor ukazatelů měřených prostřednictvím kapitálového trhu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(např. čistý zisk na akcii, dividenda na akcii apod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 algn="l">
              <a:lnSpc>
                <a:spcPct val="120000"/>
              </a:lnSpc>
              <a:spcBef>
                <a:spcPts val="1200"/>
              </a:spcBef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Všechny podniky mají společný 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obecný cíl: 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dosahovat uspokojivé výnosnosti kapitálu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(běžná úroková míra / dosahovaná daném oboru) 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při trvale příznivé platební schopnosti a při zachování dlouhodobé existence podniku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l">
              <a:lnSpc>
                <a:spcPct val="120000"/>
              </a:lnSpc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Charakteristika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plánování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Finanční ukazatele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Srovnatelnost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22. 02.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7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657" y="20283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574657" y="213285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management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906" y="5949280"/>
            <a:ext cx="1362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561811" y="5687411"/>
            <a:ext cx="15525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8</a:t>
            </a:r>
            <a:r>
              <a:rPr lang="cs-CZ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/ 11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23527" y="188640"/>
            <a:ext cx="7128793" cy="6899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altLang="cs-CZ" sz="4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Finanční ukazatele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23527" y="1051931"/>
            <a:ext cx="7128793" cy="547341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Ukazatel lze chápat jako určitou číselnou charakteristiku ekonomické činnosti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podniku.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Existují různé druhy ukazatelů:</a:t>
            </a:r>
            <a:endParaRPr lang="cs-CZ" alt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Stavové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Tokové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Absolutní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Rozdílové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Poměrové</a:t>
            </a:r>
          </a:p>
          <a:p>
            <a:pPr algn="l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Metody pro vyhodnocování ukazatelů lze rozdělit na dvě skupiny:</a:t>
            </a:r>
            <a:endParaRPr lang="cs-CZ" alt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elementární metody</a:t>
            </a:r>
          </a:p>
          <a:p>
            <a:pPr marL="342900" indent="-342900" algn="l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vyšší 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metody</a:t>
            </a: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7669906" y="2780928"/>
            <a:ext cx="1362075" cy="237739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altLang="cs-CZ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Obsah: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Charakteristika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plánování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analýza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Finanční ukazatele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Srovnatelnost</a:t>
            </a: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200"/>
              </a:spcBef>
              <a:spcAft>
                <a:spcPts val="200"/>
              </a:spcAft>
            </a:pPr>
            <a:endParaRPr lang="cs-CZ" altLang="cs-CZ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alt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574654" y="5331022"/>
            <a:ext cx="1552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22. 02. </a:t>
            </a:r>
            <a:r>
              <a:rPr lang="cs-CZ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</a:t>
            </a:r>
            <a:endParaRPr lang="cs-CZ" sz="14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57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737</Words>
  <Application>Microsoft Office PowerPoint</Application>
  <PresentationFormat>Předvádění na obrazovce (4:3)</PresentationFormat>
  <Paragraphs>233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MPH_FMAN Finanční management  jaro 2016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MPH_FMAN Finanční management  jaro 2014</dc:title>
  <dc:creator>Marinič Peter</dc:creator>
  <cp:lastModifiedBy>Ing. Peter Marinič</cp:lastModifiedBy>
  <cp:revision>21</cp:revision>
  <dcterms:created xsi:type="dcterms:W3CDTF">2014-02-17T10:02:52Z</dcterms:created>
  <dcterms:modified xsi:type="dcterms:W3CDTF">2016-02-20T09:56:50Z</dcterms:modified>
</cp:coreProperties>
</file>