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6" r:id="rId7"/>
    <p:sldId id="265" r:id="rId8"/>
    <p:sldId id="267" r:id="rId9"/>
    <p:sldId id="274" r:id="rId10"/>
    <p:sldId id="268" r:id="rId11"/>
    <p:sldId id="264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7" autoAdjust="0"/>
    <p:restoredTop sz="94660"/>
  </p:normalViewPr>
  <p:slideViewPr>
    <p:cSldViewPr>
      <p:cViewPr varScale="1">
        <p:scale>
          <a:sx n="70" d="100"/>
          <a:sy n="70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2016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 / 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475927" y="12043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racovní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apitál (Net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Working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apital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33400" algn="l">
              <a:spcBef>
                <a:spcPts val="1200"/>
              </a:spcBef>
              <a:spcAft>
                <a:spcPts val="1200"/>
              </a:spcAft>
            </a:pPr>
            <a:r>
              <a:rPr lang="cs-CZ" altLang="cs-CZ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ČPK = Oběžná aktiva – Krátkodobé závazky</a:t>
            </a:r>
          </a:p>
          <a:p>
            <a:pPr marL="174625" indent="-174625" algn="l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NWC &gt; 0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(konzervativní strategie)</a:t>
            </a:r>
          </a:p>
          <a:p>
            <a:pPr marL="533400" indent="-261938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Bezpečná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(dlouhodobé zdroje snižují riziko </a:t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nedostatku finančních zdrojů)</a:t>
            </a:r>
          </a:p>
          <a:p>
            <a:pPr marL="533400" indent="-261938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Relativně drahá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(dlouhodobé zdroje dražší než krátkodobé)</a:t>
            </a:r>
          </a:p>
          <a:p>
            <a:pPr marL="174625" indent="-174625" algn="l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NWC &lt; 0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(agresivní strategie)</a:t>
            </a:r>
          </a:p>
          <a:p>
            <a:pPr marL="533400" indent="-261938" algn="l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Riskantní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(výpadek krát. zdrojů ohrožuje stabilitu)</a:t>
            </a:r>
          </a:p>
          <a:p>
            <a:pPr marL="533400" indent="-261938" algn="l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Nízká cena zdrojů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(krátkodobé zdroje levnější než dlouhodobé)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102836"/>
            <a:ext cx="2341739" cy="164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95" y="4981574"/>
            <a:ext cx="2340016" cy="15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23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 / 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Pyramidové rozklady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Pyramidový rozklad ukazatelů je jednoduchým modelem, který zobrazuje vzájemné vazby mezi dílčími ukazateli vyššího řádu</a:t>
            </a:r>
          </a:p>
          <a:p>
            <a:pPr marL="342900" indent="-342900" algn="l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Modely mají tři základní funkce:</a:t>
            </a:r>
          </a:p>
          <a:p>
            <a:pPr marL="358775" indent="-358775" algn="l"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Vysvětlit vliv změny jednoho nebo více ukazatelů na celé hospodaření podniku</a:t>
            </a:r>
          </a:p>
          <a:p>
            <a:pPr marL="358775" indent="-358775" algn="l"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Ulehčit a zpřehlednit analýzu dosavadního vývoje podniku</a:t>
            </a:r>
          </a:p>
          <a:p>
            <a:pPr marL="358775" indent="-358775" algn="l"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Poskytnout podklady pro výběr rozhodnutí z hlediska cílů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podniku</a:t>
            </a:r>
          </a:p>
          <a:p>
            <a:pPr marL="342900" indent="-342900" algn="l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rozkládání ukazatelů se používají dva hlavní postupy:</a:t>
            </a:r>
          </a:p>
          <a:p>
            <a:pPr marL="358775" indent="-358775" algn="l">
              <a:spcBef>
                <a:spcPts val="600"/>
              </a:spcBef>
              <a:buFont typeface="+mj-lt"/>
              <a:buAutoNum type="arabicPeriod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aditivní, kdy se výchozí ukazatel rozkládá do součtu nebo rozdílu dalších ukazatelů</a:t>
            </a:r>
          </a:p>
          <a:p>
            <a:pPr marL="358775" indent="-358775" algn="l">
              <a:spcBef>
                <a:spcPts val="600"/>
              </a:spcBef>
              <a:buFont typeface="+mj-lt"/>
              <a:buAutoNum type="arabicPeriod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multiplikativní, kdy výchozí ukazatel představuje součin nebo podíl dalších ukazatelů</a:t>
            </a:r>
          </a:p>
          <a:p>
            <a:pPr marL="571500" indent="-571500" algn="l">
              <a:buFont typeface="Wingdings" pitchFamily="2" charset="2"/>
              <a:buAutoNum type="arabicPeriod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endParaRPr lang="cs-CZ" altLang="cs-CZ" sz="22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5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27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 / 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ROI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475927" y="12043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73283"/>
            <a:ext cx="4895899" cy="5652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5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12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/ 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475927" y="12043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9202" y="937443"/>
            <a:ext cx="7943922" cy="587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5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87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13 / 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475927" y="12043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64843"/>
            <a:ext cx="6264697" cy="588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5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80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 / 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475927" y="12043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23" y="1700808"/>
            <a:ext cx="6985000" cy="317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5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73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Přeji hezký zbytek dne!</a:t>
            </a:r>
            <a:endParaRPr lang="cs-CZ" altLang="cs-CZ" sz="32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2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/ 14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ukazatele rentability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ukazatele aktivity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efektivnosti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ukazatele finanční závislosti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zadluženosti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ukazatele likvidity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platební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schopnosti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ukazatele tržní hodnoty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vycházející z údajů kapitálového trhu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ukazatele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1800"/>
              </a:spcBef>
              <a:spcAft>
                <a:spcPts val="1200"/>
              </a:spcAft>
            </a:pP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ZISK:</a:t>
            </a: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EAT </a:t>
            </a:r>
            <a:r>
              <a:rPr lang="en-US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= earning after tax (</a:t>
            </a:r>
            <a:r>
              <a:rPr lang="en-US" alt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čistý</a:t>
            </a:r>
            <a:r>
              <a:rPr lang="en-US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zisk</a:t>
            </a:r>
            <a:r>
              <a:rPr lang="en-US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EBT</a:t>
            </a:r>
            <a:r>
              <a:rPr lang="en-US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earning before taxes</a:t>
            </a: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EBIT</a:t>
            </a:r>
            <a:r>
              <a:rPr lang="en-US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earning before interest and taxes</a:t>
            </a: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EBITDA </a:t>
            </a:r>
            <a:r>
              <a:rPr lang="en-US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= earning before  interest, taxes, amortization and depreciation</a:t>
            </a: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  <a:r>
              <a:rPr lang="en-US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net operating profit</a:t>
            </a: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NOPAD </a:t>
            </a:r>
            <a:r>
              <a:rPr lang="en-US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= net operating profit after depreciation </a:t>
            </a:r>
            <a:endParaRPr lang="en-US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6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/ 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Poměřují množství zisku (v Kč), které připadá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 původce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zisku (v Kč)</a:t>
            </a:r>
          </a:p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Nejpoužívanější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ukazatele:</a:t>
            </a:r>
          </a:p>
        </p:txBody>
      </p: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801822" y="3032309"/>
            <a:ext cx="3602038" cy="655324"/>
            <a:chOff x="5814" y="13118"/>
            <a:chExt cx="3420" cy="900"/>
          </a:xfrm>
        </p:grpSpPr>
        <p:sp>
          <p:nvSpPr>
            <p:cNvPr id="13" name="Rectangle 17"/>
            <p:cNvSpPr>
              <a:spLocks noChangeArrowheads="1"/>
            </p:cNvSpPr>
            <p:nvPr/>
          </p:nvSpPr>
          <p:spPr bwMode="auto">
            <a:xfrm>
              <a:off x="5814" y="13118"/>
              <a:ext cx="342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5814" y="13298"/>
              <a:ext cx="21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Rentabilita </a:t>
              </a:r>
              <a:r>
                <a:rPr lang="cs-CZ" altLang="cs-CZ" sz="1200" b="1" dirty="0" smtClean="0">
                  <a:latin typeface="Times New Roman" pitchFamily="18" charset="0"/>
                </a:rPr>
                <a:t>tržeb (ROS) </a:t>
              </a:r>
              <a:r>
                <a:rPr lang="cs-CZ" altLang="cs-CZ" sz="1200" b="1" dirty="0">
                  <a:latin typeface="Times New Roman" pitchFamily="18" charset="0"/>
                </a:rPr>
                <a:t>= 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7794" y="1311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čistý zisk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16" name="Text Box 20"/>
            <p:cNvSpPr txBox="1">
              <a:spLocks noChangeArrowheads="1"/>
            </p:cNvSpPr>
            <p:nvPr/>
          </p:nvSpPr>
          <p:spPr bwMode="auto">
            <a:xfrm>
              <a:off x="7974" y="1347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tržby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 flipV="1">
              <a:off x="7794" y="13478"/>
              <a:ext cx="8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8" name="Group 22"/>
          <p:cNvGrpSpPr>
            <a:grpSpLocks/>
          </p:cNvGrpSpPr>
          <p:nvPr/>
        </p:nvGrpSpPr>
        <p:grpSpPr bwMode="auto">
          <a:xfrm>
            <a:off x="801823" y="3716564"/>
            <a:ext cx="3602037" cy="571500"/>
            <a:chOff x="1161" y="13838"/>
            <a:chExt cx="5220" cy="900"/>
          </a:xfrm>
        </p:grpSpPr>
        <p:sp>
          <p:nvSpPr>
            <p:cNvPr id="19" name="Rectangle 23"/>
            <p:cNvSpPr>
              <a:spLocks noChangeArrowheads="1"/>
            </p:cNvSpPr>
            <p:nvPr/>
          </p:nvSpPr>
          <p:spPr bwMode="auto">
            <a:xfrm>
              <a:off x="1161" y="13838"/>
              <a:ext cx="522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1161" y="14018"/>
              <a:ext cx="39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Výnosnost celkových aktiv (ROA) =  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21" name="Text Box 25"/>
            <p:cNvSpPr txBox="1">
              <a:spLocks noChangeArrowheads="1"/>
            </p:cNvSpPr>
            <p:nvPr/>
          </p:nvSpPr>
          <p:spPr bwMode="auto">
            <a:xfrm>
              <a:off x="4914" y="13838"/>
              <a:ext cx="123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EBIT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2" name="Text Box 26"/>
            <p:cNvSpPr txBox="1">
              <a:spLocks noChangeArrowheads="1"/>
            </p:cNvSpPr>
            <p:nvPr/>
          </p:nvSpPr>
          <p:spPr bwMode="auto">
            <a:xfrm>
              <a:off x="5094" y="14198"/>
              <a:ext cx="1080" cy="54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3" name="Line 27"/>
            <p:cNvSpPr>
              <a:spLocks noChangeShapeType="1"/>
            </p:cNvSpPr>
            <p:nvPr/>
          </p:nvSpPr>
          <p:spPr bwMode="auto">
            <a:xfrm>
              <a:off x="4941" y="14198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4" name="Group 28"/>
          <p:cNvGrpSpPr>
            <a:grpSpLocks/>
          </p:cNvGrpSpPr>
          <p:nvPr/>
        </p:nvGrpSpPr>
        <p:grpSpPr bwMode="auto">
          <a:xfrm>
            <a:off x="801823" y="4364264"/>
            <a:ext cx="3944937" cy="571500"/>
            <a:chOff x="1521" y="518"/>
            <a:chExt cx="5760" cy="900"/>
          </a:xfrm>
        </p:grpSpPr>
        <p:sp>
          <p:nvSpPr>
            <p:cNvPr id="25" name="Rectangle 29"/>
            <p:cNvSpPr>
              <a:spLocks noChangeArrowheads="1"/>
            </p:cNvSpPr>
            <p:nvPr/>
          </p:nvSpPr>
          <p:spPr bwMode="auto">
            <a:xfrm>
              <a:off x="1521" y="518"/>
              <a:ext cx="55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Text Box 30"/>
            <p:cNvSpPr txBox="1">
              <a:spLocks noChangeArrowheads="1"/>
            </p:cNvSpPr>
            <p:nvPr/>
          </p:nvSpPr>
          <p:spPr bwMode="auto">
            <a:xfrm>
              <a:off x="1521" y="698"/>
              <a:ext cx="4140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Výnosnost vlastního kapitálu (ROE)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cs-CZ" altLang="cs-CZ">
                <a:latin typeface="Times New Roman" pitchFamily="18" charset="0"/>
              </a:endParaRPr>
            </a:p>
          </p:txBody>
        </p:sp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5661" y="51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čistý  zisk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8" name="Text Box 32"/>
            <p:cNvSpPr txBox="1">
              <a:spLocks noChangeArrowheads="1"/>
            </p:cNvSpPr>
            <p:nvPr/>
          </p:nvSpPr>
          <p:spPr bwMode="auto">
            <a:xfrm>
              <a:off x="5481" y="87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vlastní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9" name="Line 33"/>
            <p:cNvSpPr>
              <a:spLocks noChangeShapeType="1"/>
            </p:cNvSpPr>
            <p:nvPr/>
          </p:nvSpPr>
          <p:spPr bwMode="auto">
            <a:xfrm>
              <a:off x="5481" y="878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0" name="Group 34"/>
          <p:cNvGrpSpPr>
            <a:grpSpLocks/>
          </p:cNvGrpSpPr>
          <p:nvPr/>
        </p:nvGrpSpPr>
        <p:grpSpPr bwMode="auto">
          <a:xfrm>
            <a:off x="801823" y="5011964"/>
            <a:ext cx="5776912" cy="571500"/>
            <a:chOff x="1161" y="2678"/>
            <a:chExt cx="7739" cy="900"/>
          </a:xfrm>
        </p:grpSpPr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1161" y="2678"/>
              <a:ext cx="75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Text Box 36"/>
            <p:cNvSpPr txBox="1">
              <a:spLocks noChangeArrowheads="1"/>
            </p:cNvSpPr>
            <p:nvPr/>
          </p:nvSpPr>
          <p:spPr bwMode="auto">
            <a:xfrm>
              <a:off x="1161" y="2858"/>
              <a:ext cx="41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Výnosnost kapitálu investorů (ROCE) = 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3" name="Text Box 37"/>
            <p:cNvSpPr txBox="1">
              <a:spLocks noChangeArrowheads="1"/>
            </p:cNvSpPr>
            <p:nvPr/>
          </p:nvSpPr>
          <p:spPr bwMode="auto">
            <a:xfrm>
              <a:off x="6020" y="2678"/>
              <a:ext cx="16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 EBIT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4" name="Text Box 38"/>
            <p:cNvSpPr txBox="1">
              <a:spLocks noChangeArrowheads="1"/>
            </p:cNvSpPr>
            <p:nvPr/>
          </p:nvSpPr>
          <p:spPr bwMode="auto">
            <a:xfrm>
              <a:off x="5120" y="3038"/>
              <a:ext cx="37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vlastní kapitál + dlouhodobé dluhy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>
              <a:off x="5120" y="3038"/>
              <a:ext cx="3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6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93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Vázanost:</a:t>
            </a: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Obratovost:</a:t>
            </a: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Group 11"/>
          <p:cNvGrpSpPr>
            <a:grpSpLocks/>
          </p:cNvGrpSpPr>
          <p:nvPr/>
        </p:nvGrpSpPr>
        <p:grpSpPr bwMode="auto">
          <a:xfrm>
            <a:off x="953012" y="1732615"/>
            <a:ext cx="3903662" cy="571500"/>
            <a:chOff x="1521" y="9844"/>
            <a:chExt cx="5580" cy="900"/>
          </a:xfrm>
        </p:grpSpPr>
        <p:sp>
          <p:nvSpPr>
            <p:cNvPr id="27" name="Rectangle 12"/>
            <p:cNvSpPr>
              <a:spLocks noChangeArrowheads="1"/>
            </p:cNvSpPr>
            <p:nvPr/>
          </p:nvSpPr>
          <p:spPr bwMode="auto">
            <a:xfrm>
              <a:off x="1521" y="9878"/>
              <a:ext cx="55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1521" y="1005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Vázanost aktiv celkem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4261" y="9844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       aktiva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4261" y="10204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    roční tržby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31" name="Line 16"/>
            <p:cNvSpPr>
              <a:spLocks noChangeShapeType="1"/>
            </p:cNvSpPr>
            <p:nvPr/>
          </p:nvSpPr>
          <p:spPr bwMode="auto">
            <a:xfrm>
              <a:off x="4261" y="10204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5661" y="1005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 b="1">
                <a:latin typeface="Times New Roman" pitchFamily="18" charset="0"/>
              </a:endParaRPr>
            </a:p>
          </p:txBody>
        </p:sp>
      </p:grpSp>
      <p:grpSp>
        <p:nvGrpSpPr>
          <p:cNvPr id="33" name="Group 39"/>
          <p:cNvGrpSpPr>
            <a:grpSpLocks/>
          </p:cNvGrpSpPr>
          <p:nvPr/>
        </p:nvGrpSpPr>
        <p:grpSpPr bwMode="auto">
          <a:xfrm>
            <a:off x="953012" y="2374600"/>
            <a:ext cx="3903662" cy="594995"/>
            <a:chOff x="1521" y="9835"/>
            <a:chExt cx="5580" cy="937"/>
          </a:xfrm>
        </p:grpSpPr>
        <p:sp>
          <p:nvSpPr>
            <p:cNvPr id="34" name="Rectangle 40"/>
            <p:cNvSpPr>
              <a:spLocks noChangeArrowheads="1"/>
            </p:cNvSpPr>
            <p:nvPr/>
          </p:nvSpPr>
          <p:spPr bwMode="auto">
            <a:xfrm>
              <a:off x="1521" y="9878"/>
              <a:ext cx="55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Text Box 41"/>
            <p:cNvSpPr txBox="1">
              <a:spLocks noChangeArrowheads="1"/>
            </p:cNvSpPr>
            <p:nvPr/>
          </p:nvSpPr>
          <p:spPr bwMode="auto">
            <a:xfrm>
              <a:off x="1521" y="1005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Vázanost stálých aktiv  =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36" name="Text Box 42"/>
            <p:cNvSpPr txBox="1">
              <a:spLocks noChangeArrowheads="1"/>
            </p:cNvSpPr>
            <p:nvPr/>
          </p:nvSpPr>
          <p:spPr bwMode="auto">
            <a:xfrm>
              <a:off x="4058" y="9835"/>
              <a:ext cx="165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/>
            <a:lstStyle/>
            <a:p>
              <a:r>
                <a:rPr lang="cs-CZ" altLang="cs-CZ" sz="1200" b="1" dirty="0">
                  <a:latin typeface="Times New Roman" pitchFamily="18" charset="0"/>
                </a:rPr>
                <a:t>       </a:t>
              </a:r>
              <a:r>
                <a:rPr lang="cs-CZ" altLang="cs-CZ" sz="1200" b="1" dirty="0" smtClean="0">
                  <a:latin typeface="Times New Roman" pitchFamily="18" charset="0"/>
                </a:rPr>
                <a:t>stála  </a:t>
              </a:r>
              <a:r>
                <a:rPr lang="cs-CZ" altLang="cs-CZ" sz="1200" b="1" dirty="0">
                  <a:latin typeface="Times New Roman" pitchFamily="18" charset="0"/>
                </a:rPr>
                <a:t>aktiva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37" name="Text Box 43"/>
            <p:cNvSpPr txBox="1">
              <a:spLocks noChangeArrowheads="1"/>
            </p:cNvSpPr>
            <p:nvPr/>
          </p:nvSpPr>
          <p:spPr bwMode="auto">
            <a:xfrm>
              <a:off x="4171" y="10232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roční tržby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8" name="Line 44"/>
            <p:cNvSpPr>
              <a:spLocks noChangeShapeType="1"/>
            </p:cNvSpPr>
            <p:nvPr/>
          </p:nvSpPr>
          <p:spPr bwMode="auto">
            <a:xfrm>
              <a:off x="4171" y="10277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Text Box 45"/>
            <p:cNvSpPr txBox="1">
              <a:spLocks noChangeArrowheads="1"/>
            </p:cNvSpPr>
            <p:nvPr/>
          </p:nvSpPr>
          <p:spPr bwMode="auto">
            <a:xfrm>
              <a:off x="5661" y="1005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 b="1">
                <a:latin typeface="Times New Roman" pitchFamily="18" charset="0"/>
              </a:endParaRPr>
            </a:p>
          </p:txBody>
        </p:sp>
      </p:grpSp>
      <p:grpSp>
        <p:nvGrpSpPr>
          <p:cNvPr id="40" name="Group 4"/>
          <p:cNvGrpSpPr>
            <a:grpSpLocks/>
          </p:cNvGrpSpPr>
          <p:nvPr/>
        </p:nvGrpSpPr>
        <p:grpSpPr bwMode="auto">
          <a:xfrm>
            <a:off x="953012" y="3683876"/>
            <a:ext cx="3644900" cy="571500"/>
            <a:chOff x="2601" y="9878"/>
            <a:chExt cx="5400" cy="900"/>
          </a:xfrm>
        </p:grpSpPr>
        <p:sp>
          <p:nvSpPr>
            <p:cNvPr id="41" name="Rectangle 5"/>
            <p:cNvSpPr>
              <a:spLocks noChangeArrowheads="1"/>
            </p:cNvSpPr>
            <p:nvPr/>
          </p:nvSpPr>
          <p:spPr bwMode="auto">
            <a:xfrm>
              <a:off x="2601" y="9878"/>
              <a:ext cx="522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" name="Text Box 6"/>
            <p:cNvSpPr txBox="1">
              <a:spLocks noChangeArrowheads="1"/>
            </p:cNvSpPr>
            <p:nvPr/>
          </p:nvSpPr>
          <p:spPr bwMode="auto">
            <a:xfrm>
              <a:off x="2601" y="1005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Obrat zásob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>
                <a:latin typeface="Times New Roman" pitchFamily="18" charset="0"/>
              </a:endParaRPr>
            </a:p>
          </p:txBody>
        </p:sp>
        <p:sp>
          <p:nvSpPr>
            <p:cNvPr id="43" name="Text Box 7"/>
            <p:cNvSpPr txBox="1">
              <a:spLocks noChangeArrowheads="1"/>
            </p:cNvSpPr>
            <p:nvPr/>
          </p:nvSpPr>
          <p:spPr bwMode="auto">
            <a:xfrm>
              <a:off x="4221" y="987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tržby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44" name="Text Box 8"/>
            <p:cNvSpPr txBox="1">
              <a:spLocks noChangeArrowheads="1"/>
            </p:cNvSpPr>
            <p:nvPr/>
          </p:nvSpPr>
          <p:spPr bwMode="auto">
            <a:xfrm>
              <a:off x="4221" y="10238"/>
              <a:ext cx="10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zásoby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45" name="Line 9"/>
            <p:cNvSpPr>
              <a:spLocks noChangeShapeType="1"/>
            </p:cNvSpPr>
            <p:nvPr/>
          </p:nvSpPr>
          <p:spPr bwMode="auto">
            <a:xfrm>
              <a:off x="4221" y="10238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Text Box 10"/>
            <p:cNvSpPr txBox="1">
              <a:spLocks noChangeArrowheads="1"/>
            </p:cNvSpPr>
            <p:nvPr/>
          </p:nvSpPr>
          <p:spPr bwMode="auto">
            <a:xfrm>
              <a:off x="5121" y="1005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(v počtech obratů za rok)</a:t>
              </a:r>
              <a:endParaRPr lang="cs-CZ" altLang="cs-CZ" b="1">
                <a:latin typeface="Times New Roman" pitchFamily="18" charset="0"/>
              </a:endParaRPr>
            </a:p>
          </p:txBody>
        </p:sp>
      </p:grpSp>
      <p:grpSp>
        <p:nvGrpSpPr>
          <p:cNvPr id="47" name="Group 25"/>
          <p:cNvGrpSpPr>
            <a:grpSpLocks/>
          </p:cNvGrpSpPr>
          <p:nvPr/>
        </p:nvGrpSpPr>
        <p:grpSpPr bwMode="auto">
          <a:xfrm>
            <a:off x="953012" y="4331576"/>
            <a:ext cx="4608512" cy="571500"/>
            <a:chOff x="1701" y="10058"/>
            <a:chExt cx="6840" cy="900"/>
          </a:xfrm>
        </p:grpSpPr>
        <p:sp>
          <p:nvSpPr>
            <p:cNvPr id="48" name="Rectangle 26"/>
            <p:cNvSpPr>
              <a:spLocks noChangeArrowheads="1"/>
            </p:cNvSpPr>
            <p:nvPr/>
          </p:nvSpPr>
          <p:spPr bwMode="auto">
            <a:xfrm>
              <a:off x="1701" y="10058"/>
              <a:ext cx="66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Text Box 27"/>
            <p:cNvSpPr txBox="1">
              <a:spLocks noChangeArrowheads="1"/>
            </p:cNvSpPr>
            <p:nvPr/>
          </p:nvSpPr>
          <p:spPr bwMode="auto">
            <a:xfrm>
              <a:off x="1701" y="1023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Obrat oběžných aktiv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>
                <a:latin typeface="Times New Roman" pitchFamily="18" charset="0"/>
              </a:endParaRPr>
            </a:p>
          </p:txBody>
        </p:sp>
        <p:sp>
          <p:nvSpPr>
            <p:cNvPr id="50" name="Text Box 28"/>
            <p:cNvSpPr txBox="1">
              <a:spLocks noChangeArrowheads="1"/>
            </p:cNvSpPr>
            <p:nvPr/>
          </p:nvSpPr>
          <p:spPr bwMode="auto">
            <a:xfrm>
              <a:off x="4401" y="1005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tržby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1" name="Text Box 29"/>
            <p:cNvSpPr txBox="1">
              <a:spLocks noChangeArrowheads="1"/>
            </p:cNvSpPr>
            <p:nvPr/>
          </p:nvSpPr>
          <p:spPr bwMode="auto">
            <a:xfrm>
              <a:off x="4041" y="1041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oběžná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2" name="Line 30"/>
            <p:cNvSpPr>
              <a:spLocks noChangeShapeType="1"/>
            </p:cNvSpPr>
            <p:nvPr/>
          </p:nvSpPr>
          <p:spPr bwMode="auto">
            <a:xfrm>
              <a:off x="4221" y="10418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" name="Text Box 31"/>
            <p:cNvSpPr txBox="1">
              <a:spLocks noChangeArrowheads="1"/>
            </p:cNvSpPr>
            <p:nvPr/>
          </p:nvSpPr>
          <p:spPr bwMode="auto">
            <a:xfrm>
              <a:off x="5661" y="10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(v počtech obratů za rok)</a:t>
              </a:r>
              <a:endParaRPr lang="cs-CZ" altLang="cs-CZ" b="1">
                <a:latin typeface="Times New Roman" pitchFamily="18" charset="0"/>
              </a:endParaRPr>
            </a:p>
          </p:txBody>
        </p:sp>
      </p:grpSp>
      <p:grpSp>
        <p:nvGrpSpPr>
          <p:cNvPr id="54" name="Group 32"/>
          <p:cNvGrpSpPr>
            <a:grpSpLocks/>
          </p:cNvGrpSpPr>
          <p:nvPr/>
        </p:nvGrpSpPr>
        <p:grpSpPr bwMode="auto">
          <a:xfrm>
            <a:off x="953012" y="4979276"/>
            <a:ext cx="4897437" cy="571500"/>
            <a:chOff x="1701" y="10418"/>
            <a:chExt cx="7020" cy="900"/>
          </a:xfrm>
        </p:grpSpPr>
        <p:sp>
          <p:nvSpPr>
            <p:cNvPr id="55" name="Rectangle 33"/>
            <p:cNvSpPr>
              <a:spLocks noChangeArrowheads="1"/>
            </p:cNvSpPr>
            <p:nvPr/>
          </p:nvSpPr>
          <p:spPr bwMode="auto">
            <a:xfrm>
              <a:off x="1701" y="10418"/>
              <a:ext cx="68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6" name="Text Box 34"/>
            <p:cNvSpPr txBox="1">
              <a:spLocks noChangeArrowheads="1"/>
            </p:cNvSpPr>
            <p:nvPr/>
          </p:nvSpPr>
          <p:spPr bwMode="auto">
            <a:xfrm>
              <a:off x="1701" y="1059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Obrat stálých aktiv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>
                <a:latin typeface="Times New Roman" pitchFamily="18" charset="0"/>
              </a:endParaRPr>
            </a:p>
          </p:txBody>
        </p:sp>
        <p:sp>
          <p:nvSpPr>
            <p:cNvPr id="57" name="Text Box 35"/>
            <p:cNvSpPr txBox="1">
              <a:spLocks noChangeArrowheads="1"/>
            </p:cNvSpPr>
            <p:nvPr/>
          </p:nvSpPr>
          <p:spPr bwMode="auto">
            <a:xfrm>
              <a:off x="4581" y="1041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tržby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8" name="Text Box 36"/>
            <p:cNvSpPr txBox="1">
              <a:spLocks noChangeArrowheads="1"/>
            </p:cNvSpPr>
            <p:nvPr/>
          </p:nvSpPr>
          <p:spPr bwMode="auto">
            <a:xfrm>
              <a:off x="4221" y="1077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stálá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9" name="Line 37"/>
            <p:cNvSpPr>
              <a:spLocks noChangeShapeType="1"/>
            </p:cNvSpPr>
            <p:nvPr/>
          </p:nvSpPr>
          <p:spPr bwMode="auto">
            <a:xfrm>
              <a:off x="4221" y="10778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Text Box 38"/>
            <p:cNvSpPr txBox="1">
              <a:spLocks noChangeArrowheads="1"/>
            </p:cNvSpPr>
            <p:nvPr/>
          </p:nvSpPr>
          <p:spPr bwMode="auto">
            <a:xfrm>
              <a:off x="5841" y="1041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(v počtech obratů za rok)</a:t>
              </a:r>
            </a:p>
            <a:p>
              <a:endParaRPr lang="cs-CZ" altLang="cs-CZ" b="1">
                <a:latin typeface="Times New Roman" pitchFamily="18" charset="0"/>
              </a:endParaRPr>
            </a:p>
          </p:txBody>
        </p:sp>
      </p:grpSp>
      <p:sp>
        <p:nvSpPr>
          <p:cNvPr id="64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6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 / 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Aktivita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Doba obratu:</a:t>
            </a: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cs-CZ" alt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Nejpoužívanější ukazatele produktivity práce: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podíl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personálních nákladů na obratu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podíl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personálních nákladů na celkových nákladech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dosažený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obrat na jednoho pracovníka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průměrná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mzda na pracovníka</a:t>
            </a: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789936" y="1633538"/>
            <a:ext cx="3903662" cy="558800"/>
            <a:chOff x="1701" y="9878"/>
            <a:chExt cx="6300" cy="880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1701" y="9878"/>
              <a:ext cx="63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1701" y="10058"/>
              <a:ext cx="2617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Doba obratu zásob  =   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6375" y="10058"/>
              <a:ext cx="1546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(ve dnech)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4671" y="9878"/>
              <a:ext cx="1377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 zásoby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17" name="Text Box 9"/>
            <p:cNvSpPr txBox="1">
              <a:spLocks noChangeArrowheads="1"/>
            </p:cNvSpPr>
            <p:nvPr/>
          </p:nvSpPr>
          <p:spPr bwMode="auto">
            <a:xfrm>
              <a:off x="4318" y="10218"/>
              <a:ext cx="2354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roční tržby/365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4318" y="10261"/>
              <a:ext cx="18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789935" y="2281238"/>
            <a:ext cx="3903662" cy="571500"/>
            <a:chOff x="1521" y="9878"/>
            <a:chExt cx="5580" cy="900"/>
          </a:xfrm>
        </p:grpSpPr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1521" y="9878"/>
              <a:ext cx="55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1521" y="1005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Průměrná doba inkasa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4041" y="987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pohledávky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4041" y="1023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roční tržby/365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>
              <a:off x="4041" y="10238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5661" y="1005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(ve dnech)</a:t>
              </a:r>
              <a:endParaRPr lang="cs-CZ" altLang="cs-CZ" b="1">
                <a:latin typeface="Times New Roman" pitchFamily="18" charset="0"/>
              </a:endParaRPr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789935" y="2928938"/>
            <a:ext cx="3903662" cy="571500"/>
            <a:chOff x="1521" y="9878"/>
            <a:chExt cx="5580" cy="900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521" y="9878"/>
              <a:ext cx="55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1521" y="1005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Doba obratu závazků 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4041" y="987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     závazky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4041" y="1023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roční tržby/365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041" y="10238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5661" y="1005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(ve dnech)</a:t>
              </a:r>
              <a:endParaRPr lang="cs-CZ" altLang="cs-CZ" b="1" dirty="0">
                <a:latin typeface="Times New Roman" pitchFamily="18" charset="0"/>
              </a:endParaRPr>
            </a:p>
          </p:txBody>
        </p:sp>
      </p:grpSp>
      <p:sp>
        <p:nvSpPr>
          <p:cNvPr id="35" name="Rectangle 2"/>
          <p:cNvSpPr txBox="1">
            <a:spLocks noChangeArrowheads="1"/>
          </p:cNvSpPr>
          <p:nvPr/>
        </p:nvSpPr>
        <p:spPr>
          <a:xfrm>
            <a:off x="4934897" y="2281413"/>
            <a:ext cx="2517423" cy="110472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cs-CZ" altLang="cs-C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Dodavatelský úvěr</a:t>
            </a:r>
            <a:endParaRPr lang="cs-CZ" altLang="cs-CZ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2"/>
          <p:cNvSpPr txBox="1">
            <a:spLocks noChangeArrowheads="1"/>
          </p:cNvSpPr>
          <p:nvPr/>
        </p:nvSpPr>
        <p:spPr>
          <a:xfrm>
            <a:off x="4934897" y="1639975"/>
            <a:ext cx="2517423" cy="45076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cs-CZ" altLang="cs-C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Efektivita skladů</a:t>
            </a:r>
            <a:endParaRPr lang="cs-CZ" altLang="cs-C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6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 / 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adluženost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2" name="Group 4"/>
          <p:cNvGrpSpPr>
            <a:grpSpLocks/>
          </p:cNvGrpSpPr>
          <p:nvPr/>
        </p:nvGrpSpPr>
        <p:grpSpPr bwMode="auto">
          <a:xfrm>
            <a:off x="387294" y="1258733"/>
            <a:ext cx="3299784" cy="647700"/>
            <a:chOff x="5814" y="1238"/>
            <a:chExt cx="4320" cy="900"/>
          </a:xfrm>
        </p:grpSpPr>
        <p:sp>
          <p:nvSpPr>
            <p:cNvPr id="63" name="Rectangle 5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Text Box 6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Zadluženost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65" name="Text Box 7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celkový dluh (cizí zdroje)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66" name="Text Box 8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celková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67" name="Line 9"/>
            <p:cNvSpPr>
              <a:spLocks noChangeShapeType="1"/>
            </p:cNvSpPr>
            <p:nvPr/>
          </p:nvSpPr>
          <p:spPr bwMode="auto">
            <a:xfrm>
              <a:off x="7293" y="1598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8" name="Group 10"/>
          <p:cNvGrpSpPr>
            <a:grpSpLocks/>
          </p:cNvGrpSpPr>
          <p:nvPr/>
        </p:nvGrpSpPr>
        <p:grpSpPr bwMode="auto">
          <a:xfrm>
            <a:off x="387294" y="3900873"/>
            <a:ext cx="3144838" cy="719137"/>
            <a:chOff x="5814" y="1778"/>
            <a:chExt cx="4500" cy="900"/>
          </a:xfrm>
        </p:grpSpPr>
        <p:sp>
          <p:nvSpPr>
            <p:cNvPr id="69" name="Rectangle 11"/>
            <p:cNvSpPr>
              <a:spLocks noChangeArrowheads="1"/>
            </p:cNvSpPr>
            <p:nvPr/>
          </p:nvSpPr>
          <p:spPr bwMode="auto">
            <a:xfrm>
              <a:off x="5814" y="1778"/>
              <a:ext cx="45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Text Box 12"/>
            <p:cNvSpPr txBox="1">
              <a:spLocks noChangeArrowheads="1"/>
            </p:cNvSpPr>
            <p:nvPr/>
          </p:nvSpPr>
          <p:spPr bwMode="auto">
            <a:xfrm>
              <a:off x="5814" y="1958"/>
              <a:ext cx="16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Krytí úroků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71" name="Text Box 13"/>
            <p:cNvSpPr txBox="1">
              <a:spLocks noChangeArrowheads="1"/>
            </p:cNvSpPr>
            <p:nvPr/>
          </p:nvSpPr>
          <p:spPr bwMode="auto">
            <a:xfrm>
              <a:off x="7254" y="1778"/>
              <a:ext cx="30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zisk před úroky a zdaněním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72" name="Text Box 14"/>
            <p:cNvSpPr txBox="1">
              <a:spLocks noChangeArrowheads="1"/>
            </p:cNvSpPr>
            <p:nvPr/>
          </p:nvSpPr>
          <p:spPr bwMode="auto">
            <a:xfrm>
              <a:off x="8334" y="213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úroky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73" name="Line 15"/>
            <p:cNvSpPr>
              <a:spLocks noChangeShapeType="1"/>
            </p:cNvSpPr>
            <p:nvPr/>
          </p:nvSpPr>
          <p:spPr bwMode="auto">
            <a:xfrm>
              <a:off x="7434" y="2138"/>
              <a:ext cx="2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4" name="Group 19"/>
          <p:cNvGrpSpPr>
            <a:grpSpLocks/>
          </p:cNvGrpSpPr>
          <p:nvPr/>
        </p:nvGrpSpPr>
        <p:grpSpPr bwMode="auto">
          <a:xfrm>
            <a:off x="387294" y="2285391"/>
            <a:ext cx="3299784" cy="647700"/>
            <a:chOff x="5814" y="1238"/>
            <a:chExt cx="4320" cy="900"/>
          </a:xfrm>
        </p:grpSpPr>
        <p:sp>
          <p:nvSpPr>
            <p:cNvPr id="75" name="Rectangle 20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6" name="Text Box 21"/>
            <p:cNvSpPr txBox="1">
              <a:spLocks noChangeArrowheads="1"/>
            </p:cNvSpPr>
            <p:nvPr/>
          </p:nvSpPr>
          <p:spPr bwMode="auto">
            <a:xfrm>
              <a:off x="5919" y="1399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rIns="18000"/>
            <a:lstStyle/>
            <a:p>
              <a:r>
                <a:rPr lang="cs-CZ" altLang="cs-CZ" sz="1200" b="1" dirty="0">
                  <a:latin typeface="Times New Roman" pitchFamily="18" charset="0"/>
                </a:rPr>
                <a:t>Zadluženost VK =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77" name="Text Box 22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       cizí zdroje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78" name="Text Box 23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vlastní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79" name="Line 24"/>
            <p:cNvSpPr>
              <a:spLocks noChangeShapeType="1"/>
            </p:cNvSpPr>
            <p:nvPr/>
          </p:nvSpPr>
          <p:spPr bwMode="auto">
            <a:xfrm>
              <a:off x="7692" y="1610"/>
              <a:ext cx="1961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0" name="Group 25"/>
          <p:cNvGrpSpPr>
            <a:grpSpLocks/>
          </p:cNvGrpSpPr>
          <p:nvPr/>
        </p:nvGrpSpPr>
        <p:grpSpPr bwMode="auto">
          <a:xfrm>
            <a:off x="387293" y="2973674"/>
            <a:ext cx="3299785" cy="647700"/>
            <a:chOff x="5814" y="1238"/>
            <a:chExt cx="4320" cy="900"/>
          </a:xfrm>
        </p:grpSpPr>
        <p:sp>
          <p:nvSpPr>
            <p:cNvPr id="81" name="Rectangle 26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Text Box 27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Kvóta VK    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83" name="Text Box 28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 vlastní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84" name="Text Box 29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celková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85" name="Line 30"/>
            <p:cNvSpPr>
              <a:spLocks noChangeShapeType="1"/>
            </p:cNvSpPr>
            <p:nvPr/>
          </p:nvSpPr>
          <p:spPr bwMode="auto">
            <a:xfrm>
              <a:off x="7434" y="1598"/>
              <a:ext cx="23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4" name="Group 4"/>
          <p:cNvGrpSpPr>
            <a:grpSpLocks/>
          </p:cNvGrpSpPr>
          <p:nvPr/>
        </p:nvGrpSpPr>
        <p:grpSpPr bwMode="auto">
          <a:xfrm>
            <a:off x="3918890" y="1258733"/>
            <a:ext cx="3533430" cy="647700"/>
            <a:chOff x="5814" y="1238"/>
            <a:chExt cx="4320" cy="900"/>
          </a:xfrm>
        </p:grpSpPr>
        <p:sp>
          <p:nvSpPr>
            <p:cNvPr id="35" name="Rectangle 5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Text Box 6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Dl. zadluženost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dlouhodobý cizí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celková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>
              <a:off x="7434" y="1598"/>
              <a:ext cx="23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0" name="Group 10"/>
          <p:cNvGrpSpPr>
            <a:grpSpLocks/>
          </p:cNvGrpSpPr>
          <p:nvPr/>
        </p:nvGrpSpPr>
        <p:grpSpPr bwMode="auto">
          <a:xfrm>
            <a:off x="3918890" y="1977870"/>
            <a:ext cx="3533430" cy="647700"/>
            <a:chOff x="5814" y="1238"/>
            <a:chExt cx="4320" cy="900"/>
          </a:xfrm>
        </p:grpSpPr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" name="Text Box 12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Běžná zadl.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krátkodobý cizí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44" name="Text Box 14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celková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>
              <a:off x="7254" y="1621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6" name="Group 16"/>
          <p:cNvGrpSpPr>
            <a:grpSpLocks/>
          </p:cNvGrpSpPr>
          <p:nvPr/>
        </p:nvGrpSpPr>
        <p:grpSpPr bwMode="auto">
          <a:xfrm>
            <a:off x="3918890" y="2698595"/>
            <a:ext cx="3533430" cy="647700"/>
            <a:chOff x="5814" y="1238"/>
            <a:chExt cx="4320" cy="900"/>
          </a:xfrm>
        </p:grpSpPr>
        <p:sp>
          <p:nvSpPr>
            <p:cNvPr id="47" name="Rectangle 17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Text Box 18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Dl. krytí aktiv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49" name="Text Box 19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/>
            <a:lstStyle/>
            <a:p>
              <a:r>
                <a:rPr lang="cs-CZ" altLang="cs-CZ" sz="1200" b="1">
                  <a:latin typeface="Times New Roman" pitchFamily="18" charset="0"/>
                </a:rPr>
                <a:t>VK + dlouhodobý cizí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0" name="Text Box 20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celková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>
              <a:off x="7262" y="1598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2" name="Group 22"/>
          <p:cNvGrpSpPr>
            <a:grpSpLocks/>
          </p:cNvGrpSpPr>
          <p:nvPr/>
        </p:nvGrpSpPr>
        <p:grpSpPr bwMode="auto">
          <a:xfrm>
            <a:off x="3918890" y="3419320"/>
            <a:ext cx="3533430" cy="647700"/>
            <a:chOff x="5814" y="1238"/>
            <a:chExt cx="4320" cy="900"/>
          </a:xfrm>
        </p:grpSpPr>
        <p:sp>
          <p:nvSpPr>
            <p:cNvPr id="53" name="Rectangle 23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Dl. Krytí SA 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5" name="Text Box 25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VK + dl. cizí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6" name="Text Box 26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stálá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7" name="Line 27"/>
            <p:cNvSpPr>
              <a:spLocks noChangeShapeType="1"/>
            </p:cNvSpPr>
            <p:nvPr/>
          </p:nvSpPr>
          <p:spPr bwMode="auto">
            <a:xfrm>
              <a:off x="7141" y="1612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8" name="Group 28"/>
          <p:cNvGrpSpPr>
            <a:grpSpLocks/>
          </p:cNvGrpSpPr>
          <p:nvPr/>
        </p:nvGrpSpPr>
        <p:grpSpPr bwMode="auto">
          <a:xfrm>
            <a:off x="3918890" y="4138458"/>
            <a:ext cx="3533430" cy="647700"/>
            <a:chOff x="5814" y="1238"/>
            <a:chExt cx="4320" cy="900"/>
          </a:xfrm>
        </p:grpSpPr>
        <p:sp>
          <p:nvSpPr>
            <p:cNvPr id="59" name="Rectangle 29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Text Box 30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Krytí SA VK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86" name="Text Box 31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  vlastní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87" name="Text Box 32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stálá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88" name="Line 33"/>
            <p:cNvSpPr>
              <a:spLocks noChangeShapeType="1"/>
            </p:cNvSpPr>
            <p:nvPr/>
          </p:nvSpPr>
          <p:spPr bwMode="auto">
            <a:xfrm>
              <a:off x="7141" y="1582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0" name="Rectangle 2"/>
          <p:cNvSpPr txBox="1">
            <a:spLocks noChangeArrowheads="1"/>
          </p:cNvSpPr>
          <p:nvPr/>
        </p:nvSpPr>
        <p:spPr>
          <a:xfrm>
            <a:off x="475927" y="5484910"/>
            <a:ext cx="7128793" cy="119283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Využívání cizích zdrojů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Náklady na cizí zdroje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???</a:t>
            </a:r>
            <a:endParaRPr lang="cs-CZ" altLang="cs-CZ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6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ovéPole 9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70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 / 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6" name="Group 4"/>
          <p:cNvGrpSpPr>
            <a:grpSpLocks/>
          </p:cNvGrpSpPr>
          <p:nvPr/>
        </p:nvGrpSpPr>
        <p:grpSpPr bwMode="auto">
          <a:xfrm>
            <a:off x="467461" y="1400630"/>
            <a:ext cx="4752975" cy="720000"/>
            <a:chOff x="1134" y="10238"/>
            <a:chExt cx="5580" cy="900"/>
          </a:xfrm>
        </p:grpSpPr>
        <p:sp>
          <p:nvSpPr>
            <p:cNvPr id="87" name="Rectangle 5"/>
            <p:cNvSpPr>
              <a:spLocks noChangeArrowheads="1"/>
            </p:cNvSpPr>
            <p:nvPr/>
          </p:nvSpPr>
          <p:spPr bwMode="auto">
            <a:xfrm>
              <a:off x="1134" y="10238"/>
              <a:ext cx="55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8" name="Text Box 6"/>
            <p:cNvSpPr txBox="1">
              <a:spLocks noChangeArrowheads="1"/>
            </p:cNvSpPr>
            <p:nvPr/>
          </p:nvSpPr>
          <p:spPr bwMode="auto">
            <a:xfrm>
              <a:off x="1134" y="10418"/>
              <a:ext cx="34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Dlouhodobá likvidita    =</a:t>
              </a:r>
              <a:r>
                <a:rPr lang="cs-CZ" altLang="cs-CZ" sz="1200" dirty="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 dirty="0">
                <a:latin typeface="Times New Roman" pitchFamily="18" charset="0"/>
              </a:endParaRPr>
            </a:p>
          </p:txBody>
        </p:sp>
        <p:sp>
          <p:nvSpPr>
            <p:cNvPr id="89" name="Text Box 7"/>
            <p:cNvSpPr txBox="1">
              <a:spLocks noChangeArrowheads="1"/>
            </p:cNvSpPr>
            <p:nvPr/>
          </p:nvSpPr>
          <p:spPr bwMode="auto">
            <a:xfrm>
              <a:off x="4554" y="1023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oběžná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90" name="Text Box 8"/>
            <p:cNvSpPr txBox="1">
              <a:spLocks noChangeArrowheads="1"/>
            </p:cNvSpPr>
            <p:nvPr/>
          </p:nvSpPr>
          <p:spPr bwMode="auto">
            <a:xfrm>
              <a:off x="4374" y="10598"/>
              <a:ext cx="23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krátkodobé závazky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91" name="Line 9"/>
            <p:cNvSpPr>
              <a:spLocks noChangeShapeType="1"/>
            </p:cNvSpPr>
            <p:nvPr/>
          </p:nvSpPr>
          <p:spPr bwMode="auto">
            <a:xfrm>
              <a:off x="4374" y="10598"/>
              <a:ext cx="18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92" name="Group 10"/>
          <p:cNvGrpSpPr>
            <a:grpSpLocks/>
          </p:cNvGrpSpPr>
          <p:nvPr/>
        </p:nvGrpSpPr>
        <p:grpSpPr bwMode="auto">
          <a:xfrm>
            <a:off x="467462" y="2192792"/>
            <a:ext cx="4752975" cy="720000"/>
            <a:chOff x="1134" y="10778"/>
            <a:chExt cx="6660" cy="900"/>
          </a:xfrm>
        </p:grpSpPr>
        <p:sp>
          <p:nvSpPr>
            <p:cNvPr id="93" name="Rectangle 11"/>
            <p:cNvSpPr>
              <a:spLocks noChangeArrowheads="1"/>
            </p:cNvSpPr>
            <p:nvPr/>
          </p:nvSpPr>
          <p:spPr bwMode="auto">
            <a:xfrm>
              <a:off x="1134" y="10778"/>
              <a:ext cx="66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4" name="Text Box 12"/>
            <p:cNvSpPr txBox="1">
              <a:spLocks noChangeArrowheads="1"/>
            </p:cNvSpPr>
            <p:nvPr/>
          </p:nvSpPr>
          <p:spPr bwMode="auto">
            <a:xfrm>
              <a:off x="1134" y="10958"/>
              <a:ext cx="45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Krátkodobá likvidita (</a:t>
              </a:r>
              <a:r>
                <a:rPr lang="cs-CZ" altLang="cs-CZ" sz="1200" b="1" dirty="0" err="1">
                  <a:solidFill>
                    <a:srgbClr val="000000"/>
                  </a:solidFill>
                  <a:latin typeface="Times New Roman" pitchFamily="18" charset="0"/>
                </a:rPr>
                <a:t>Quick</a:t>
              </a:r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 ratio)    =</a:t>
              </a:r>
              <a:r>
                <a:rPr lang="cs-CZ" altLang="cs-CZ" sz="1200" dirty="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 dirty="0">
                <a:latin typeface="Times New Roman" pitchFamily="18" charset="0"/>
              </a:endParaRPr>
            </a:p>
          </p:txBody>
        </p:sp>
        <p:sp>
          <p:nvSpPr>
            <p:cNvPr id="95" name="Text Box 13"/>
            <p:cNvSpPr txBox="1">
              <a:spLocks noChangeArrowheads="1"/>
            </p:cNvSpPr>
            <p:nvPr/>
          </p:nvSpPr>
          <p:spPr bwMode="auto">
            <a:xfrm>
              <a:off x="5274" y="10778"/>
              <a:ext cx="25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oběžná aktiva - zásoby 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96" name="Text Box 14"/>
            <p:cNvSpPr txBox="1">
              <a:spLocks noChangeArrowheads="1"/>
            </p:cNvSpPr>
            <p:nvPr/>
          </p:nvSpPr>
          <p:spPr bwMode="auto">
            <a:xfrm>
              <a:off x="5318" y="11138"/>
              <a:ext cx="23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krátkodobé závazky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97" name="Line 15"/>
            <p:cNvSpPr>
              <a:spLocks noChangeShapeType="1"/>
            </p:cNvSpPr>
            <p:nvPr/>
          </p:nvSpPr>
          <p:spPr bwMode="auto">
            <a:xfrm>
              <a:off x="5318" y="11144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98" name="Group 16"/>
          <p:cNvGrpSpPr>
            <a:grpSpLocks/>
          </p:cNvGrpSpPr>
          <p:nvPr/>
        </p:nvGrpSpPr>
        <p:grpSpPr bwMode="auto">
          <a:xfrm>
            <a:off x="467462" y="2984955"/>
            <a:ext cx="4752975" cy="720000"/>
            <a:chOff x="1134" y="10778"/>
            <a:chExt cx="6660" cy="900"/>
          </a:xfrm>
        </p:grpSpPr>
        <p:sp>
          <p:nvSpPr>
            <p:cNvPr id="99" name="Rectangle 17"/>
            <p:cNvSpPr>
              <a:spLocks noChangeArrowheads="1"/>
            </p:cNvSpPr>
            <p:nvPr/>
          </p:nvSpPr>
          <p:spPr bwMode="auto">
            <a:xfrm>
              <a:off x="1134" y="10778"/>
              <a:ext cx="66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Text Box 18"/>
            <p:cNvSpPr txBox="1">
              <a:spLocks noChangeArrowheads="1"/>
            </p:cNvSpPr>
            <p:nvPr/>
          </p:nvSpPr>
          <p:spPr bwMode="auto">
            <a:xfrm>
              <a:off x="1134" y="10958"/>
              <a:ext cx="45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cs-CZ" altLang="cs-CZ" sz="1200" b="1" dirty="0" smtClean="0">
                  <a:solidFill>
                    <a:srgbClr val="000000"/>
                  </a:solidFill>
                  <a:latin typeface="Times New Roman" pitchFamily="18" charset="0"/>
                </a:rPr>
                <a:t>Okamžitá </a:t>
              </a:r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likvidita (Cash ratio)    =</a:t>
              </a:r>
              <a:r>
                <a:rPr lang="cs-CZ" altLang="cs-CZ" sz="1200" dirty="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 dirty="0">
                <a:latin typeface="Times New Roman" pitchFamily="18" charset="0"/>
              </a:endParaRPr>
            </a:p>
          </p:txBody>
        </p:sp>
        <p:sp>
          <p:nvSpPr>
            <p:cNvPr id="101" name="Text Box 19"/>
            <p:cNvSpPr txBox="1">
              <a:spLocks noChangeArrowheads="1"/>
            </p:cNvSpPr>
            <p:nvPr/>
          </p:nvSpPr>
          <p:spPr bwMode="auto">
            <a:xfrm>
              <a:off x="5274" y="10778"/>
              <a:ext cx="25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finanční majetek 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102" name="Text Box 20"/>
            <p:cNvSpPr txBox="1">
              <a:spLocks noChangeArrowheads="1"/>
            </p:cNvSpPr>
            <p:nvPr/>
          </p:nvSpPr>
          <p:spPr bwMode="auto">
            <a:xfrm>
              <a:off x="5454" y="11138"/>
              <a:ext cx="23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krátkodobé závazky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>
              <a:off x="5454" y="11138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475927" y="4293096"/>
            <a:ext cx="7128793" cy="23846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Char char="§"/>
            </a:pP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Doporučené hodnoty:</a:t>
            </a: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dle MPO (ale vhodné konfrontovat se stavem v odvětví)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vs.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cs-CZ" alt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???</a:t>
            </a:r>
          </a:p>
          <a:p>
            <a:pPr algn="l">
              <a:lnSpc>
                <a:spcPct val="80000"/>
              </a:lnSpc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5436096" y="1414593"/>
            <a:ext cx="2138561" cy="56203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cs-CZ" alt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III. stupně (1,5 – 2,5) </a:t>
            </a:r>
            <a:endParaRPr lang="cs-CZ" altLang="cs-CZ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>
          <a:xfrm>
            <a:off x="5436096" y="2199773"/>
            <a:ext cx="2138561" cy="56203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cs-CZ" alt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II. stupně (1,0 – 1,5) </a:t>
            </a:r>
            <a:endParaRPr lang="cs-CZ" altLang="cs-CZ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5436096" y="2991936"/>
            <a:ext cx="2138561" cy="56203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cs-CZ" alt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I. stupně (0,2 – 0,5) </a:t>
            </a:r>
            <a:endParaRPr lang="cs-CZ" altLang="cs-CZ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6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25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 / 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oup 16"/>
          <p:cNvGrpSpPr>
            <a:grpSpLocks/>
          </p:cNvGrpSpPr>
          <p:nvPr/>
        </p:nvGrpSpPr>
        <p:grpSpPr bwMode="auto">
          <a:xfrm>
            <a:off x="463882" y="1324429"/>
            <a:ext cx="4745037" cy="720000"/>
            <a:chOff x="2061" y="1778"/>
            <a:chExt cx="6480" cy="900"/>
          </a:xfrm>
        </p:grpSpPr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2061" y="1778"/>
              <a:ext cx="64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Text Box 21"/>
            <p:cNvSpPr txBox="1">
              <a:spLocks noChangeArrowheads="1"/>
            </p:cNvSpPr>
            <p:nvPr/>
          </p:nvSpPr>
          <p:spPr bwMode="auto">
            <a:xfrm>
              <a:off x="2132" y="1988"/>
              <a:ext cx="4293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Poměr ceny akcie k zisku na akcii P/E =</a:t>
              </a:r>
              <a:r>
                <a:rPr lang="cs-CZ" altLang="cs-CZ" sz="1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cs-CZ" altLang="cs-CZ" sz="2400" dirty="0">
                <a:latin typeface="Times New Roman" pitchFamily="18" charset="0"/>
              </a:endParaRPr>
            </a:p>
          </p:txBody>
        </p:sp>
        <p:grpSp>
          <p:nvGrpSpPr>
            <p:cNvPr id="31" name="Group 17"/>
            <p:cNvGrpSpPr>
              <a:grpSpLocks/>
            </p:cNvGrpSpPr>
            <p:nvPr/>
          </p:nvGrpSpPr>
          <p:grpSpPr bwMode="auto">
            <a:xfrm>
              <a:off x="6201" y="1778"/>
              <a:ext cx="2340" cy="900"/>
              <a:chOff x="7461" y="5198"/>
              <a:chExt cx="2340" cy="900"/>
            </a:xfrm>
          </p:grpSpPr>
          <p:sp>
            <p:nvSpPr>
              <p:cNvPr id="32" name="Text Box 20"/>
              <p:cNvSpPr txBox="1">
                <a:spLocks noChangeArrowheads="1"/>
              </p:cNvSpPr>
              <p:nvPr/>
            </p:nvSpPr>
            <p:spPr bwMode="auto">
              <a:xfrm>
                <a:off x="7641" y="5198"/>
                <a:ext cx="19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altLang="cs-CZ" sz="1200" b="1" dirty="0">
                    <a:latin typeface="Times New Roman" pitchFamily="18" charset="0"/>
                    <a:cs typeface="Times New Roman" pitchFamily="18" charset="0"/>
                  </a:rPr>
                  <a:t>tržní cena akcie</a:t>
                </a:r>
                <a:endParaRPr lang="cs-CZ" altLang="cs-CZ" sz="2400" b="1" dirty="0">
                  <a:latin typeface="Times New Roman" pitchFamily="18" charset="0"/>
                </a:endParaRPr>
              </a:p>
            </p:txBody>
          </p:sp>
          <p:sp>
            <p:nvSpPr>
              <p:cNvPr id="33" name="Text Box 19"/>
              <p:cNvSpPr txBox="1">
                <a:spLocks noChangeArrowheads="1"/>
              </p:cNvSpPr>
              <p:nvPr/>
            </p:nvSpPr>
            <p:spPr bwMode="auto">
              <a:xfrm>
                <a:off x="7461" y="5558"/>
                <a:ext cx="23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altLang="cs-CZ" sz="1200" b="1">
                    <a:latin typeface="Times New Roman" pitchFamily="18" charset="0"/>
                    <a:cs typeface="Times New Roman" pitchFamily="18" charset="0"/>
                  </a:rPr>
                  <a:t>čistý zisk na 1 akcii</a:t>
                </a:r>
                <a:endParaRPr lang="cs-CZ" altLang="cs-CZ" sz="2400" b="1">
                  <a:latin typeface="Times New Roman" pitchFamily="18" charset="0"/>
                </a:endParaRPr>
              </a:p>
            </p:txBody>
          </p:sp>
          <p:sp>
            <p:nvSpPr>
              <p:cNvPr id="34" name="Line 18"/>
              <p:cNvSpPr>
                <a:spLocks noChangeShapeType="1"/>
              </p:cNvSpPr>
              <p:nvPr/>
            </p:nvSpPr>
            <p:spPr bwMode="auto">
              <a:xfrm>
                <a:off x="7461" y="5558"/>
                <a:ext cx="196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35" name="Group 10"/>
          <p:cNvGrpSpPr>
            <a:grpSpLocks/>
          </p:cNvGrpSpPr>
          <p:nvPr/>
        </p:nvGrpSpPr>
        <p:grpSpPr bwMode="auto">
          <a:xfrm>
            <a:off x="466142" y="2044692"/>
            <a:ext cx="4745038" cy="727200"/>
            <a:chOff x="1524" y="2858"/>
            <a:chExt cx="6300" cy="909"/>
          </a:xfrm>
        </p:grpSpPr>
        <p:sp>
          <p:nvSpPr>
            <p:cNvPr id="36" name="Rectangle 15"/>
            <p:cNvSpPr>
              <a:spLocks noChangeArrowheads="1"/>
            </p:cNvSpPr>
            <p:nvPr/>
          </p:nvSpPr>
          <p:spPr bwMode="auto">
            <a:xfrm>
              <a:off x="1524" y="2858"/>
              <a:ext cx="63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1590" y="3044"/>
              <a:ext cx="36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Kurz akcie (Maket/</a:t>
              </a:r>
              <a:r>
                <a:rPr lang="cs-CZ" altLang="cs-CZ" sz="1200" b="1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Book</a:t>
              </a:r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ratio)</a:t>
              </a:r>
              <a:r>
                <a:rPr lang="cs-CZ" altLang="cs-CZ" sz="1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=   </a:t>
              </a:r>
              <a:endParaRPr lang="cs-CZ" altLang="cs-CZ" sz="2400" dirty="0">
                <a:latin typeface="Times New Roman" pitchFamily="18" charset="0"/>
              </a:endParaRPr>
            </a:p>
          </p:txBody>
        </p:sp>
        <p:sp>
          <p:nvSpPr>
            <p:cNvPr id="38" name="Text Box 13"/>
            <p:cNvSpPr txBox="1">
              <a:spLocks noChangeArrowheads="1"/>
            </p:cNvSpPr>
            <p:nvPr/>
          </p:nvSpPr>
          <p:spPr bwMode="auto">
            <a:xfrm>
              <a:off x="5370" y="2867"/>
              <a:ext cx="19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  <a:cs typeface="Times New Roman" pitchFamily="18" charset="0"/>
                </a:rPr>
                <a:t>tržní cena akcie</a:t>
              </a:r>
              <a:endParaRPr lang="cs-CZ" altLang="cs-CZ" sz="2400" b="1" dirty="0">
                <a:latin typeface="Times New Roman" pitchFamily="18" charset="0"/>
              </a:endParaRPr>
            </a:p>
          </p:txBody>
        </p:sp>
        <p:sp>
          <p:nvSpPr>
            <p:cNvPr id="39" name="Text Box 12"/>
            <p:cNvSpPr txBox="1">
              <a:spLocks noChangeArrowheads="1"/>
            </p:cNvSpPr>
            <p:nvPr/>
          </p:nvSpPr>
          <p:spPr bwMode="auto">
            <a:xfrm>
              <a:off x="5010" y="3227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  <a:cs typeface="Times New Roman" pitchFamily="18" charset="0"/>
                </a:rPr>
                <a:t>nominální hodnota akcie</a:t>
              </a:r>
              <a:endParaRPr lang="cs-CZ" altLang="cs-CZ" sz="2400" b="1" dirty="0">
                <a:latin typeface="Times New Roman" pitchFamily="18" charset="0"/>
              </a:endParaRPr>
            </a:p>
          </p:txBody>
        </p:sp>
        <p:sp>
          <p:nvSpPr>
            <p:cNvPr id="40" name="Line 11"/>
            <p:cNvSpPr>
              <a:spLocks noChangeShapeType="1"/>
            </p:cNvSpPr>
            <p:nvPr/>
          </p:nvSpPr>
          <p:spPr bwMode="auto">
            <a:xfrm>
              <a:off x="5010" y="3227"/>
              <a:ext cx="2512" cy="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1" name="Group 4"/>
          <p:cNvGrpSpPr>
            <a:grpSpLocks/>
          </p:cNvGrpSpPr>
          <p:nvPr/>
        </p:nvGrpSpPr>
        <p:grpSpPr bwMode="auto">
          <a:xfrm>
            <a:off x="466142" y="3557217"/>
            <a:ext cx="2952750" cy="720000"/>
            <a:chOff x="1701" y="3938"/>
            <a:chExt cx="4140" cy="900"/>
          </a:xfrm>
        </p:grpSpPr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1701" y="39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Text Box 8"/>
            <p:cNvSpPr txBox="1">
              <a:spLocks noChangeArrowheads="1"/>
            </p:cNvSpPr>
            <p:nvPr/>
          </p:nvSpPr>
          <p:spPr bwMode="auto">
            <a:xfrm>
              <a:off x="1701" y="4118"/>
              <a:ext cx="288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Čistý zisk na akcii EPS =</a:t>
              </a:r>
              <a:r>
                <a:rPr lang="cs-CZ" altLang="cs-CZ" sz="1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cs-CZ" altLang="cs-CZ" sz="2400" dirty="0">
                <a:latin typeface="Times New Roman" pitchFamily="18" charset="0"/>
              </a:endParaRPr>
            </a:p>
          </p:txBody>
        </p:sp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4401" y="393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čistý zisk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45" name="Text Box 6"/>
            <p:cNvSpPr txBox="1">
              <a:spLocks noChangeArrowheads="1"/>
            </p:cNvSpPr>
            <p:nvPr/>
          </p:nvSpPr>
          <p:spPr bwMode="auto">
            <a:xfrm>
              <a:off x="4401" y="429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počet akcií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46" name="Line 5"/>
            <p:cNvSpPr>
              <a:spLocks noChangeShapeType="1"/>
            </p:cNvSpPr>
            <p:nvPr/>
          </p:nvSpPr>
          <p:spPr bwMode="auto">
            <a:xfrm>
              <a:off x="4401" y="4298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7" name="Group 34"/>
          <p:cNvGrpSpPr>
            <a:grpSpLocks/>
          </p:cNvGrpSpPr>
          <p:nvPr/>
        </p:nvGrpSpPr>
        <p:grpSpPr bwMode="auto">
          <a:xfrm>
            <a:off x="460704" y="4347892"/>
            <a:ext cx="2952750" cy="720000"/>
            <a:chOff x="1701" y="3938"/>
            <a:chExt cx="4140" cy="900"/>
          </a:xfrm>
        </p:grpSpPr>
        <p:sp>
          <p:nvSpPr>
            <p:cNvPr id="48" name="Rectangle 35"/>
            <p:cNvSpPr>
              <a:spLocks noChangeArrowheads="1"/>
            </p:cNvSpPr>
            <p:nvPr/>
          </p:nvSpPr>
          <p:spPr bwMode="auto">
            <a:xfrm>
              <a:off x="1701" y="39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Text Box 36"/>
            <p:cNvSpPr txBox="1">
              <a:spLocks noChangeArrowheads="1"/>
            </p:cNvSpPr>
            <p:nvPr/>
          </p:nvSpPr>
          <p:spPr bwMode="auto">
            <a:xfrm>
              <a:off x="1701" y="4118"/>
              <a:ext cx="288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Dividenda na akcii 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50" name="Text Box 37"/>
            <p:cNvSpPr txBox="1">
              <a:spLocks noChangeArrowheads="1"/>
            </p:cNvSpPr>
            <p:nvPr/>
          </p:nvSpPr>
          <p:spPr bwMode="auto">
            <a:xfrm>
              <a:off x="4401" y="393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dividenda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51" name="Text Box 38"/>
            <p:cNvSpPr txBox="1">
              <a:spLocks noChangeArrowheads="1"/>
            </p:cNvSpPr>
            <p:nvPr/>
          </p:nvSpPr>
          <p:spPr bwMode="auto">
            <a:xfrm>
              <a:off x="4401" y="429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počet akcií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52" name="Line 39"/>
            <p:cNvSpPr>
              <a:spLocks noChangeShapeType="1"/>
            </p:cNvSpPr>
            <p:nvPr/>
          </p:nvSpPr>
          <p:spPr bwMode="auto">
            <a:xfrm>
              <a:off x="4401" y="4298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3" name="Group 40"/>
          <p:cNvGrpSpPr>
            <a:grpSpLocks/>
          </p:cNvGrpSpPr>
          <p:nvPr/>
        </p:nvGrpSpPr>
        <p:grpSpPr bwMode="auto">
          <a:xfrm>
            <a:off x="463882" y="2791165"/>
            <a:ext cx="4745037" cy="720000"/>
            <a:chOff x="1521" y="2678"/>
            <a:chExt cx="6300" cy="900"/>
          </a:xfrm>
        </p:grpSpPr>
        <p:sp>
          <p:nvSpPr>
            <p:cNvPr id="54" name="Rectangle 41"/>
            <p:cNvSpPr>
              <a:spLocks noChangeArrowheads="1"/>
            </p:cNvSpPr>
            <p:nvPr/>
          </p:nvSpPr>
          <p:spPr bwMode="auto">
            <a:xfrm>
              <a:off x="1521" y="2678"/>
              <a:ext cx="63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" name="Text Box 42"/>
            <p:cNvSpPr txBox="1">
              <a:spLocks noChangeArrowheads="1"/>
            </p:cNvSpPr>
            <p:nvPr/>
          </p:nvSpPr>
          <p:spPr bwMode="auto">
            <a:xfrm>
              <a:off x="1590" y="2836"/>
              <a:ext cx="36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Výplatní poměr =</a:t>
              </a:r>
              <a:r>
                <a:rPr lang="cs-CZ" altLang="cs-CZ" sz="1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cs-CZ" altLang="cs-CZ" sz="2400" dirty="0">
                <a:latin typeface="Times New Roman" pitchFamily="18" charset="0"/>
              </a:endParaRPr>
            </a:p>
          </p:txBody>
        </p:sp>
        <p:sp>
          <p:nvSpPr>
            <p:cNvPr id="56" name="Text Box 43"/>
            <p:cNvSpPr txBox="1">
              <a:spLocks noChangeArrowheads="1"/>
            </p:cNvSpPr>
            <p:nvPr/>
          </p:nvSpPr>
          <p:spPr bwMode="auto">
            <a:xfrm>
              <a:off x="5121" y="2678"/>
              <a:ext cx="19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dividenda na akcii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57" name="Text Box 44"/>
            <p:cNvSpPr txBox="1">
              <a:spLocks noChangeArrowheads="1"/>
            </p:cNvSpPr>
            <p:nvPr/>
          </p:nvSpPr>
          <p:spPr bwMode="auto">
            <a:xfrm>
              <a:off x="4941" y="303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        zisk na akcii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58" name="Line 45"/>
            <p:cNvSpPr>
              <a:spLocks noChangeShapeType="1"/>
            </p:cNvSpPr>
            <p:nvPr/>
          </p:nvSpPr>
          <p:spPr bwMode="auto">
            <a:xfrm flipV="1">
              <a:off x="4941" y="3057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3887923" y="4563892"/>
            <a:ext cx="3716797" cy="21138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Problémy při využití </a:t>
            </a:r>
          </a:p>
          <a:p>
            <a:pPr>
              <a:spcBef>
                <a:spcPts val="600"/>
              </a:spcBef>
            </a:pPr>
            <a:r>
              <a:rPr lang="cs-CZ" alt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??? </a:t>
            </a:r>
          </a:p>
          <a:p>
            <a:pPr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Svět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sv.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ČR </a:t>
            </a:r>
          </a:p>
          <a:p>
            <a:pPr>
              <a:spcBef>
                <a:spcPts val="600"/>
              </a:spcBef>
            </a:pPr>
            <a:r>
              <a:rPr lang="cs-CZ" alt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???</a:t>
            </a:r>
            <a:endParaRPr lang="cs-CZ" altLang="cs-CZ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6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52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 / 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5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9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900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Čistý pracovní kapitál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2"/>
          <p:cNvSpPr txBox="1">
            <a:spLocks noChangeArrowheads="1"/>
          </p:cNvSpPr>
          <p:nvPr/>
        </p:nvSpPr>
        <p:spPr>
          <a:xfrm>
            <a:off x="475927" y="1204331"/>
            <a:ext cx="3573859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Rentabilita:</a:t>
            </a: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Likvidita:</a:t>
            </a: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2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368" y="1748118"/>
            <a:ext cx="3420145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3" name="tabl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6" y="2636912"/>
            <a:ext cx="3455987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4" name="tabl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7" y="3468597"/>
            <a:ext cx="3455986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5" name="Rectangle 2"/>
          <p:cNvSpPr txBox="1">
            <a:spLocks noChangeArrowheads="1"/>
          </p:cNvSpPr>
          <p:nvPr/>
        </p:nvSpPr>
        <p:spPr>
          <a:xfrm>
            <a:off x="3982205" y="1232919"/>
            <a:ext cx="3573859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závislost:</a:t>
            </a: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Tržní hodnota:</a:t>
            </a: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6" name="tabl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525" y="5457990"/>
            <a:ext cx="3455987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7" name="tabl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54696" y="1785163"/>
            <a:ext cx="2428875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8" name="table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54695" y="2740196"/>
            <a:ext cx="2428875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9" name="table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87619" y="4518244"/>
            <a:ext cx="3240427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0" name="table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87619" y="5455012"/>
            <a:ext cx="3240360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" name="Přímá spojnice 3"/>
          <p:cNvCxnSpPr/>
          <p:nvPr/>
        </p:nvCxnSpPr>
        <p:spPr>
          <a:xfrm>
            <a:off x="2632112" y="2068158"/>
            <a:ext cx="10801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70"/>
          <p:cNvCxnSpPr/>
          <p:nvPr/>
        </p:nvCxnSpPr>
        <p:spPr>
          <a:xfrm>
            <a:off x="2632113" y="2956952"/>
            <a:ext cx="10801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/>
          <p:nvPr/>
        </p:nvCxnSpPr>
        <p:spPr>
          <a:xfrm>
            <a:off x="2506454" y="3767102"/>
            <a:ext cx="10801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72"/>
          <p:cNvCxnSpPr/>
          <p:nvPr/>
        </p:nvCxnSpPr>
        <p:spPr>
          <a:xfrm>
            <a:off x="2348138" y="5778030"/>
            <a:ext cx="10801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/>
          <p:cNvCxnSpPr/>
          <p:nvPr/>
        </p:nvCxnSpPr>
        <p:spPr>
          <a:xfrm>
            <a:off x="5688124" y="2100435"/>
            <a:ext cx="10801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74"/>
          <p:cNvCxnSpPr/>
          <p:nvPr/>
        </p:nvCxnSpPr>
        <p:spPr>
          <a:xfrm>
            <a:off x="5832141" y="3038701"/>
            <a:ext cx="10801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75"/>
          <p:cNvCxnSpPr/>
          <p:nvPr/>
        </p:nvCxnSpPr>
        <p:spPr>
          <a:xfrm>
            <a:off x="5589241" y="4838284"/>
            <a:ext cx="10801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>
            <a:off x="6225513" y="5775052"/>
            <a:ext cx="10801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1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949</Words>
  <Application>Microsoft Office PowerPoint</Application>
  <PresentationFormat>Předvádění na obrazovce (4:3)</PresentationFormat>
  <Paragraphs>414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MPH_FMAN Finanční management  jaro 2016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Ing. Peter Marinič</cp:lastModifiedBy>
  <cp:revision>28</cp:revision>
  <dcterms:created xsi:type="dcterms:W3CDTF">2014-02-17T10:02:52Z</dcterms:created>
  <dcterms:modified xsi:type="dcterms:W3CDTF">2016-02-20T10:00:01Z</dcterms:modified>
</cp:coreProperties>
</file>