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68" r:id="rId4"/>
    <p:sldId id="267" r:id="rId5"/>
    <p:sldId id="270" r:id="rId6"/>
    <p:sldId id="260" r:id="rId7"/>
    <p:sldId id="261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>
        <p:scale>
          <a:sx n="75" d="100"/>
          <a:sy n="75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3.png"/><Relationship Id="rId7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Word_97_-_2003_Document4.doc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</a:t>
            </a: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altLang="cs-CZ" sz="36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556792"/>
            <a:ext cx="7128793" cy="4968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95300" indent="-495300"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Index bonity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šest ukazatelů, kterým přiděluje určité váhy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Použité ukazatele jsou následující: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cash-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/cizí zdroje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celková aktiva/cizí zdroje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zdaněním/celková aktiva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zdaněním/celkové výkony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zásoby/celkové výkony</a:t>
            </a:r>
          </a:p>
          <a:p>
            <a:pPr marL="495300" indent="127000" algn="l"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celkové výkony/celková aktiva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Index bonity pak lze vypočítat z následující rovnice:</a:t>
            </a:r>
          </a:p>
          <a:p>
            <a:pPr marL="495300" indent="-495300"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B</a:t>
            </a:r>
            <a:r>
              <a:rPr lang="cs-CZ" alt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= 1,5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+ 0,08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+ 10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+ 5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i5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i6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hodnocení platí, že čím vyšší je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tím lépe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hodnotě vyšší než 1 je podnik středně dobrý,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hodnoty 2 výborný a při záporných hodnotách je ohrožen insolvencí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556792"/>
            <a:ext cx="7128793" cy="4968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cs-CZ" altLang="cs-CZ" sz="1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BDF</a:t>
            </a:r>
            <a:r>
              <a:rPr lang="cs-CZ" altLang="cs-CZ" sz="18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= 0,217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i1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- 0,063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i2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+ 0,012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i3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+ 0,077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i4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- 0,105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i5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–</a:t>
            </a:r>
            <a:b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altLang="cs-CZ" sz="1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-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0,813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i6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+ 0,165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i7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+ 0,161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i8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+0,268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i9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+ 0,124 * x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i10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odpisy DHM / (počáteční stav DHM + přírůstek DHM)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přírůstek DHM / odpisy DHM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tržby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závazky vůči bankám / celkové dluhy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zásoby / tržby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cash-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/ celkové dluhy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celkové dluhy /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celková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tržby / celková aktiva</a:t>
            </a:r>
          </a:p>
          <a:p>
            <a:pPr marL="723900" indent="12700" algn="l">
              <a:lnSpc>
                <a:spcPct val="110000"/>
              </a:lnSpc>
              <a:spcBef>
                <a:spcPts val="0"/>
              </a:spcBef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celkové dluhy</a:t>
            </a:r>
          </a:p>
          <a:p>
            <a:pPr marL="271463" indent="-271463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Hodnota 0,3 dělí podniky na výkonné a nevýkonné</a:t>
            </a:r>
          </a:p>
          <a:p>
            <a:pPr marL="271463" indent="-271463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Čím vyšší hodnota než 0,3; tím horší finanční vývoj podniku lze očekávat</a:t>
            </a:r>
          </a:p>
          <a:p>
            <a:pPr marL="271463" indent="-271463" algn="l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Čím menší hodnota než 0,3; tím lepší finanční vývoj podniku lze očekávat. 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Bankrotní modely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Posuzují celkovou finanční výkonnost podniku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Jsou složeny z několika finančních ukazatelů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Mají syntetický charakter</a:t>
            </a:r>
          </a:p>
          <a:p>
            <a:pPr marL="271463" indent="-271463" algn="l">
              <a:lnSpc>
                <a:spcPct val="120000"/>
              </a:lnSpc>
              <a:spcBef>
                <a:spcPts val="1800"/>
              </a:spcBef>
            </a:pP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3" indent="-271463" algn="l">
              <a:lnSpc>
                <a:spcPct val="120000"/>
              </a:lnSpc>
              <a:spcBef>
                <a:spcPts val="18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Nejznámější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modely: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Index IN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Základní podoba indexu byla publikována ve Spojených státech amerických roku 1968, index byl znovu upraven v roce 1983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Předpovídá blížící se bankrot v období dvou let předem, ve vzdálenější budoucnosti klesá statistická spolehlivost</a:t>
            </a:r>
          </a:p>
          <a:p>
            <a:pPr algn="l">
              <a:spcBef>
                <a:spcPts val="18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Základem modelu je výpočet Zeta koeficientu, podle jehož hodnoty je podnik zařazen do jednoho z následujících pásem: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Menší než 1,2 - Pásmo bankrotu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1,2 až 2,9 - Pásmo šedé zóny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Větší než 2,9 - Pásmo prosperity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238284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podniky kótované na kapitálovém trhu: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 = 1,2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+ 1,4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+ 3,3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+ 0,6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</a:p>
          <a:p>
            <a:pPr algn="l"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 podniky nekótované na kapitálovém trhu: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 = 0,717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+ 0,847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+ 3,107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+ 0,420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+ 0,998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5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kde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	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čistý pracovní kapitál / 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kumulovaný zisk/celková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a úroky /celková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základní kapitál / dluhy nebo vlastní kapitál / dluhy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výnosy (celkové) / celková aktiva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= závazky po lhůtě splatnosti / výnosy (celkové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2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Kritérium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hodnocení jiné!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>
              <a:spcAft>
                <a:spcPts val="6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Podniky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 minimální pravděpodobností bankrotu mají Z &gt; 2,70, firmy náchylné k bankrotu mají Z &lt; 1,20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>
              <a:spcBef>
                <a:spcPts val="0"/>
              </a:spcBef>
              <a:buFont typeface="Wingdings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Česká varianta modelu</a:t>
            </a:r>
          </a:p>
          <a:p>
            <a:pPr algn="l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Z = 1,2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+ 1,4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+ 3,7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+ 0,6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4 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+ 1,0 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Kritéria hodnocení a konstrukce ukazatelů je totožná s původním Altmanovým indexem, přičemž: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20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= závazky po lhůtě splatnosti / výnosy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index velmi spolehlivým prediktorem zejména u podniků ve špatné finanční situaci (hodnota koeficientu do +1,2) 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43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index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spcBef>
                    <a:spcPts val="600"/>
                  </a:spcBef>
                </a:pPr>
                <a:r>
                  <a:rPr lang="cs-CZ" altLang="cs-CZ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Index důvěryhodnosti českého podniku</a:t>
                </a:r>
                <a:endParaRPr lang="pl-PL" altLang="cs-CZ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55600" indent="-355600" algn="l">
                  <a:spcBef>
                    <a:spcPts val="60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Index IN zahrnuje zvláštnosti v ČR při využití vstupů z českých účetních výkazů</a:t>
                </a:r>
              </a:p>
              <a:p>
                <a:pPr algn="l">
                  <a:lnSpc>
                    <a:spcPct val="11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1800" b="1" i="1">
                          <a:latin typeface="Cambria Math"/>
                          <a:cs typeface="Arial" panose="020B0604020202020204" pitchFamily="34" charset="0"/>
                        </a:rPr>
                        <m:t>𝑰𝑵</m:t>
                      </m:r>
                      <m:r>
                        <a:rPr lang="cs-CZ" altLang="cs-CZ" sz="1800" b="1" i="1" baseline="-25000">
                          <a:latin typeface="Cambria Math"/>
                          <a:cs typeface="Arial" panose="020B0604020202020204" pitchFamily="34" charset="0"/>
                        </a:rPr>
                        <m:t>𝟎𝟏</m:t>
                      </m:r>
                      <m:r>
                        <a:rPr lang="cs-CZ" altLang="cs-CZ" sz="1800" b="1" i="1"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𝟏𝟑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𝑪𝒁</m:t>
                          </m:r>
                        </m:den>
                      </m:f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𝟎𝟒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𝑬𝑩𝑰𝑻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𝑼</m:t>
                          </m:r>
                        </m:den>
                      </m:f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𝟗𝟐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𝑬𝑩𝑰𝑻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den>
                      </m:f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𝟐𝟏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𝑽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𝑨</m:t>
                          </m:r>
                        </m:den>
                      </m:f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𝟎𝟗</m:t>
                      </m:r>
                      <m:r>
                        <a:rPr lang="cs-CZ" altLang="cs-CZ" sz="18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 </m:t>
                      </m:r>
                      <m:f>
                        <m:fPr>
                          <m:ctrlP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𝑶𝑨</m:t>
                          </m:r>
                        </m:num>
                        <m:den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𝑲𝒁</m:t>
                          </m:r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𝑲𝑩𝑼</m:t>
                          </m:r>
                          <m:r>
                            <a:rPr lang="cs-CZ" altLang="cs-CZ" sz="18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altLang="cs-CZ" sz="1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kde:	A = aktiva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CZ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cizí zdroje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EBIT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hospodářský výsledek před zdaněním a splacením 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úroků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U = nákladové úroky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výnosy (celkové)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oběžná aktiva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KZ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krátkodobé závazky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cs-CZ" altLang="cs-CZ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KBU </a:t>
                </a:r>
                <a:r>
                  <a:rPr lang="cs-CZ" alt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= krátkodobé bankovní úvěry.</a:t>
                </a:r>
              </a:p>
              <a:p>
                <a:pPr algn="l">
                  <a:spcBef>
                    <a:spcPts val="0"/>
                  </a:spcBef>
                </a:pPr>
                <a:endParaRPr lang="cs-CZ" altLang="cs-CZ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spcBef>
                    <a:spcPts val="0"/>
                  </a:spcBef>
                </a:pPr>
                <a:r>
                  <a:rPr lang="cs-CZ" altLang="cs-CZ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Výsledné </a:t>
                </a:r>
                <a:r>
                  <a:rPr lang="cs-CZ" alt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hodnoty indexu jsou zařazeny následovně:</a:t>
                </a:r>
              </a:p>
              <a:p>
                <a:pPr marL="271463" indent="-271463" algn="l">
                  <a:spcBef>
                    <a:spcPts val="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Menší než 0,75 - podnik spěje k bankrotu</a:t>
                </a:r>
              </a:p>
              <a:p>
                <a:pPr marL="271463" indent="-271463" algn="l">
                  <a:spcBef>
                    <a:spcPts val="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0,75 až 1,77 - šedá zóna</a:t>
                </a:r>
              </a:p>
              <a:p>
                <a:pPr marL="271463" indent="-271463" algn="l">
                  <a:spcBef>
                    <a:spcPts val="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Větší než 1,77 - podnik tvoří hodnotu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1369" t="-892" b="-36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model představuje určitou variantu Altmanova modelu, vyvinutou pro analýzu britských společností v roce 1977 a následně doplňovanou</a:t>
            </a:r>
          </a:p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Taffler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založil svůj model na ukazatelích, které odrážejí klíčové charakteristiky, kterými jsou ziskovost, přiměřenost pracovního kapitálu, finanční riziko a likvidita </a:t>
            </a:r>
          </a:p>
          <a:p>
            <a:pPr marL="271463" indent="-271463" algn="l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Podle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Tafflera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jsou pro různá odvětví zapotřebí odlišné kombinace poměrových ukazatelů a koeficientů, ačkoli základní principy jsou totožné</a:t>
            </a:r>
          </a:p>
          <a:p>
            <a:pPr algn="l">
              <a:spcBef>
                <a:spcPct val="50000"/>
              </a:spcBef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Podoba modelu pro britské společnosti kótované na burze cenných papírů: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Z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= 0,53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+ 0,13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+ 0,18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+ 0,16 * x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4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kde: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zisk před zdaněním / krátkodobé závazky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oběžná aktiva / celkové závazky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    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krátkodobé závazky / celková aktiva</a:t>
            </a:r>
          </a:p>
          <a:p>
            <a:pPr algn="l">
              <a:tabLst>
                <a:tab pos="533400" algn="l"/>
              </a:tabLst>
            </a:pP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      	x</a:t>
            </a:r>
            <a:r>
              <a:rPr lang="cs-CZ" altLang="cs-CZ" sz="15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500" dirty="0">
                <a:latin typeface="Arial" panose="020B0604020202020204" pitchFamily="34" charset="0"/>
                <a:cs typeface="Arial" panose="020B0604020202020204" pitchFamily="34" charset="0"/>
              </a:rPr>
              <a:t> = (finanční majetek - krátkodobé závazky) / (provozní náklady - odpisy)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0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16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Posuzují celkovou finanční výkonnost podniku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Zpravidla jsou složeny z několika finančních ukazatelů, ale mohou být také kvalitativní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Mají analytický charakter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Nejznámější </a:t>
            </a: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modely: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Quick-test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diskriminační analýza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  <a:hlinkClick r:id="rId4" action="ppaction://hlinksldjump"/>
            </a:endParaRPr>
          </a:p>
          <a:p>
            <a:pPr marL="271463" indent="-271463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diskriminační funkce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76056" y="1051931"/>
            <a:ext cx="2376264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finanční stability (FS):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Cambria" panose="02040503050406030204" pitchFamily="18" charset="0"/>
                <a:cs typeface="Arial" panose="020B0604020202020204" pitchFamily="34" charset="0"/>
              </a:rPr>
              <a:t>FS = (R1+ R2)/2</a:t>
            </a:r>
          </a:p>
          <a:p>
            <a:pPr algn="l"/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výnosové situace (VS):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Cambria" panose="02040503050406030204" pitchFamily="18" charset="0"/>
                <a:cs typeface="Arial" panose="020B0604020202020204" pitchFamily="34" charset="0"/>
              </a:rPr>
              <a:t>VS = (R3 + R4)/2</a:t>
            </a:r>
          </a:p>
          <a:p>
            <a:pPr algn="l"/>
            <a:endParaRPr lang="cs-CZ" alt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Hodnocení celkové situace (CS):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dirty="0">
                <a:latin typeface="Cambria" panose="02040503050406030204" pitchFamily="18" charset="0"/>
                <a:cs typeface="Arial" panose="020B0604020202020204" pitchFamily="34" charset="0"/>
              </a:rPr>
              <a:t>CS = (FS + VS)/2</a:t>
            </a:r>
          </a:p>
          <a:p>
            <a:pPr algn="l"/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Celkové posouzení podniku: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velmi dobrý podnik: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 více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špatný podnik: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 méně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sporná situace podniku: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cs-CZ" alt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007424"/>
              </p:ext>
            </p:extLst>
          </p:nvPr>
        </p:nvGraphicFramePr>
        <p:xfrm>
          <a:off x="291816" y="1217553"/>
          <a:ext cx="5144280" cy="4602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Dokument" r:id="rId6" imgW="6295648" imgH="5633018" progId="Word.Document.8">
                  <p:embed/>
                </p:oleObj>
              </mc:Choice>
              <mc:Fallback>
                <p:oleObj name="Dokument" r:id="rId6" imgW="6295648" imgH="5633018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816" y="1217553"/>
                        <a:ext cx="5144280" cy="4602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</a:t>
            </a:r>
            <a:r>
              <a:rPr lang="cs-CZ" altLang="cs-CZ" sz="900" smtClean="0">
                <a:latin typeface="Arial" panose="020B0604020202020204" pitchFamily="34" charset="0"/>
                <a:cs typeface="Arial" panose="020B0604020202020204" pitchFamily="34" charset="0"/>
              </a:rPr>
              <a:t>index 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1463" indent="-271463" algn="just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Index je založen na šesti poměrových ukazatelích, které se vztahují k tzv. přijatelné </a:t>
                </a:r>
                <a:r>
                  <a:rPr lang="cs-CZ" alt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hodnotě</a:t>
                </a:r>
              </a:p>
              <a:p>
                <a:pPr marL="271463" indent="-271463" algn="just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endParaRPr lang="cs-CZ" altLang="cs-CZ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55600" algn="just"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cs-CZ" altLang="cs-CZ" sz="2000" b="1" i="1">
                        <a:latin typeface="Cambria Math"/>
                        <a:cs typeface="Arial" panose="020B0604020202020204" pitchFamily="34" charset="0"/>
                      </a:rPr>
                      <m:t>𝑮𝑰𝑩</m:t>
                    </m:r>
                    <m:r>
                      <a:rPr lang="cs-CZ" altLang="cs-CZ" sz="2000" b="1" i="1">
                        <a:latin typeface="Cambria Math"/>
                        <a:cs typeface="Arial" panose="020B0604020202020204" pitchFamily="34" charset="0"/>
                      </a:rPr>
                      <m:t> =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×(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𝑹𝑶𝑬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𝒉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𝑹𝑶𝑨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𝒖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𝑳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𝑲𝒁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Č</m:t>
                        </m:r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𝑷𝑲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𝒛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𝑫𝑺𝑫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𝑼𝑲</m:t>
                        </m:r>
                      </m:num>
                      <m:den>
                        <m:r>
                          <a:rPr lang="cs-CZ" altLang="cs-CZ" sz="2000" b="1" i="1"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𝒌</m:t>
                        </m:r>
                      </m:den>
                    </m:f>
                    <m:r>
                      <a:rPr lang="cs-CZ" altLang="cs-CZ" sz="2000" b="1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alt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271463" indent="-271463" algn="just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endParaRPr lang="cs-CZ" alt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1463" indent="-271463" algn="just"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Bodové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hodnocení každého ukazatele je omezeno na tři body, aby bylo zamezeno zkreslení výsledku, díky extrémně příznivé hodnotě jednoho ukazatele. Naopak v případě záporné hodnoty ukazatele se mu přidělí nulová hodnota.</a:t>
                </a:r>
                <a:endParaRPr lang="cs-CZ" alt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5"/>
                <a:stretch>
                  <a:fillRect l="-684" t="-446" r="-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442684"/>
              </p:ext>
            </p:extLst>
          </p:nvPr>
        </p:nvGraphicFramePr>
        <p:xfrm>
          <a:off x="469006" y="4866480"/>
          <a:ext cx="7200900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kument" r:id="rId7" imgW="4250453" imgH="910801" progId="Word.Document.8">
                  <p:embed/>
                </p:oleObj>
              </mc:Choice>
              <mc:Fallback>
                <p:oleObj name="Dokument" r:id="rId7" imgW="4250453" imgH="910801" progId="Word.Document.8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006" y="4866480"/>
                        <a:ext cx="7200900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Grünwaldův index bonity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Rentabilita</a:t>
            </a:r>
            <a:endParaRPr lang="cs-CZ" alt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ROE = čistý zisk / vlastní kapitál</a:t>
            </a:r>
          </a:p>
          <a:p>
            <a:pPr marL="530225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přijatelnou hodnotu h tvoří průměrná úroková míra z přijatých úvěrů (u) po zdanění (sazba daně = d), tzn. h = u * (1 – d)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ROA = EBIT / A</a:t>
            </a:r>
          </a:p>
          <a:p>
            <a:pPr marL="531813" indent="-2730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přijatelnou hodnotu tvoří průměrná úroková míra z přijatých úvěrů (u)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Likvidita</a:t>
            </a:r>
            <a:endParaRPr lang="cs-CZ" alt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Kr. likvidita (L2) = (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pohledávky +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finanční majetek) /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závazky</a:t>
            </a:r>
          </a:p>
          <a:p>
            <a:pPr marL="530225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by měla být vyšší než 1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Krytí zásob čistým pracovním kapitálem(KZČPK) = čistý pracovní kapitál / zásoby</a:t>
            </a:r>
          </a:p>
          <a:p>
            <a:pPr marL="530225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z by měla být menší než 1</a:t>
            </a: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stabilitu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Doba splácení dluhu (DSD) = cizí kapitál / (čistý zisk + odpisy)</a:t>
            </a:r>
          </a:p>
          <a:p>
            <a:pPr marL="530225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s by měla být větší než 1 (1 rok)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Úrokové krytí (UK) = EBIT / úroky</a:t>
            </a:r>
          </a:p>
          <a:p>
            <a:pPr marL="530225" indent="-271463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přijatelná hodnota k by měla být větší než 2,5.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240855"/>
              </p:ext>
            </p:extLst>
          </p:nvPr>
        </p:nvGraphicFramePr>
        <p:xfrm>
          <a:off x="294384" y="1030286"/>
          <a:ext cx="5573759" cy="559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kument" r:id="rId6" imgW="5883455" imgH="5906565" progId="Word.Document.8">
                  <p:embed/>
                </p:oleObj>
              </mc:Choice>
              <mc:Fallback>
                <p:oleObj name="Dokument" r:id="rId6" imgW="5883455" imgH="5906565" progId="Word.Document.8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84" y="1030286"/>
                        <a:ext cx="5573759" cy="5594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Základní pravidla hodnocení:</a:t>
            </a:r>
          </a:p>
          <a:p>
            <a:pPr marL="271463" indent="-271463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bodů menší než 25 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nehrozí úpadek</a:t>
            </a:r>
          </a:p>
          <a:p>
            <a:pPr marL="271463" indent="-271463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bodů větší než 25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podnik může v průběhu pěti let zbankrotovat</a:t>
            </a:r>
          </a:p>
          <a:p>
            <a:pPr marL="271463" indent="-271463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více než 10 bodů v sektoru ”Nedostatky” 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špatná úroveň managementu</a:t>
            </a:r>
          </a:p>
          <a:p>
            <a:pPr marL="271463" indent="-271463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více než 15 bodů v sektoru ”Chyby” (zároveň méně než 10 bodů v sektoru ”Nedostatky”)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podnik je řízen kompetentním managementem za rizika, které si uvědomuje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Celkové hodnocení je dáno vztahem: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𝑪</m:t>
                      </m:r>
                      <m:r>
                        <a:rPr lang="cs-CZ" altLang="cs-CZ" sz="2000" b="1" i="1">
                          <a:latin typeface="Cambria Math"/>
                          <a:cs typeface="Arial" panose="020B0604020202020204" pitchFamily="34" charset="0"/>
                        </a:rPr>
                        <m:t> =</m:t>
                      </m:r>
                      <m:f>
                        <m:fPr>
                          <m:ctrlP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cs-CZ" altLang="cs-CZ" sz="2000" b="1" i="1"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𝟏𝟐</m:t>
                          </m:r>
                        </m:den>
                      </m:f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(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𝑳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𝑨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+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𝑹</m:t>
                      </m:r>
                      <m:r>
                        <a:rPr lang="cs-CZ" altLang="cs-CZ" sz="2000" b="1" i="1"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cs-CZ" altLang="cs-CZ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endParaRPr lang="cs-CZ" alt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Pokud 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je hodnota C &gt; 1, je situace podniku dobrá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Zhoršující se stav indikují hodnoty C v intervalu 0 až 1</a:t>
                </a:r>
              </a:p>
              <a:p>
                <a:pPr marL="271463" indent="-271463" algn="l">
                  <a:lnSpc>
                    <a:spcPct val="120000"/>
                  </a:lnSpc>
                  <a:spcBef>
                    <a:spcPts val="600"/>
                  </a:spcBef>
                  <a:buFont typeface="Wingdings" panose="05000000000000000000" pitchFamily="2" charset="2"/>
                  <a:buChar char="§"/>
                </a:pP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Pokud je C </a:t>
                </a:r>
                <a:r>
                  <a:rPr lang="en-US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&lt;</a:t>
                </a:r>
                <a:r>
                  <a:rPr lang="cs-CZ" alt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0, je situace alarmující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/ 16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371012"/>
              </p:ext>
            </p:extLst>
          </p:nvPr>
        </p:nvGraphicFramePr>
        <p:xfrm>
          <a:off x="216318" y="1196752"/>
          <a:ext cx="7236002" cy="5360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Dokument" r:id="rId6" imgW="5560289" imgH="4119090" progId="Word.Document.8">
                  <p:embed/>
                </p:oleObj>
              </mc:Choice>
              <mc:Fallback>
                <p:oleObj name="Dokument" r:id="rId6" imgW="5560289" imgH="4119090" progId="Word.Document.8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18" y="1196752"/>
                        <a:ext cx="7236002" cy="5360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Bonitní 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Quick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-test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Grünwaldův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Argentiniho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Bilanční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Multivariační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Beermanova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analýza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Bankrotní </a:t>
            </a:r>
            <a:r>
              <a:rPr lang="cs-CZ" alt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modely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Altmanův 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Tafflerův</a:t>
            </a:r>
            <a:r>
              <a:rPr lang="cs-CZ" altLang="cs-CZ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04. 04. 2016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1049</Words>
  <Application>Microsoft Office PowerPoint</Application>
  <PresentationFormat>Předvádění na obrazovce (4:3)</PresentationFormat>
  <Paragraphs>398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Motiv sady Office</vt:lpstr>
      <vt:lpstr>Dokument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37</cp:revision>
  <dcterms:created xsi:type="dcterms:W3CDTF">2014-02-17T10:02:52Z</dcterms:created>
  <dcterms:modified xsi:type="dcterms:W3CDTF">2016-02-20T10:04:49Z</dcterms:modified>
</cp:coreProperties>
</file>