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67" r:id="rId3"/>
    <p:sldId id="258" r:id="rId4"/>
    <p:sldId id="268" r:id="rId5"/>
    <p:sldId id="269" r:id="rId6"/>
    <p:sldId id="271" r:id="rId7"/>
    <p:sldId id="270" r:id="rId8"/>
    <p:sldId id="272" r:id="rId9"/>
    <p:sldId id="273" r:id="rId10"/>
    <p:sldId id="280" r:id="rId11"/>
    <p:sldId id="281" r:id="rId12"/>
    <p:sldId id="274" r:id="rId13"/>
    <p:sldId id="275" r:id="rId14"/>
    <p:sldId id="276" r:id="rId15"/>
    <p:sldId id="282" r:id="rId16"/>
    <p:sldId id="277" r:id="rId17"/>
    <p:sldId id="283" r:id="rId18"/>
    <p:sldId id="284" r:id="rId19"/>
    <p:sldId id="285" r:id="rId20"/>
    <p:sldId id="286" r:id="rId21"/>
    <p:sldId id="293" r:id="rId22"/>
    <p:sldId id="287" r:id="rId23"/>
    <p:sldId id="291" r:id="rId24"/>
    <p:sldId id="288" r:id="rId25"/>
    <p:sldId id="294" r:id="rId26"/>
    <p:sldId id="289" r:id="rId27"/>
    <p:sldId id="290" r:id="rId28"/>
    <p:sldId id="278" r:id="rId29"/>
    <p:sldId id="295" r:id="rId30"/>
    <p:sldId id="279" r:id="rId31"/>
    <p:sldId id="296" r:id="rId32"/>
    <p:sldId id="266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36" autoAdjust="0"/>
    <p:restoredTop sz="94585" autoAdjust="0"/>
  </p:normalViewPr>
  <p:slideViewPr>
    <p:cSldViewPr>
      <p:cViewPr varScale="1">
        <p:scale>
          <a:sx n="75" d="100"/>
          <a:sy n="75" d="100"/>
        </p:scale>
        <p:origin x="-8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</a:t>
            </a: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cs-CZ" altLang="cs-CZ" sz="36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Metoda čisté současné hodnoty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Způsob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výpočtu je zřejmý z následujícího vzorce: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9613" algn="l">
              <a:lnSpc>
                <a:spcPct val="120000"/>
              </a:lnSpc>
              <a:spcBef>
                <a:spcPts val="0"/>
              </a:spcBef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NPV </a:t>
            </a:r>
            <a:r>
              <a:rPr lang="cs-CZ" altLang="cs-CZ" sz="20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=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kde: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NPV 	…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čistá současná hodnota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altLang="cs-CZ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…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peněžní příjmy na konci období t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A</a:t>
            </a:r>
            <a:r>
              <a:rPr lang="cs-CZ" altLang="cs-CZ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…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peněžní výdaje na konci období t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i 	…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kalkulační úroková míra (</a:t>
            </a:r>
            <a:r>
              <a:rPr lang="cs-CZ" altLang="cs-CZ" sz="1500" i="1" dirty="0">
                <a:latin typeface="Arial" panose="020B0604020202020204" pitchFamily="34" charset="0"/>
                <a:cs typeface="Arial" panose="020B0604020202020204" pitchFamily="34" charset="0"/>
              </a:rPr>
              <a:t>požadované nejnižší zúročení kapitálu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t 	…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období (t = 0, 1, 2, …, n)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tabLst>
                <a:tab pos="990600" algn="r"/>
                <a:tab pos="1079500" algn="l"/>
              </a:tabLst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n 	…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ekonomická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kalkulovaná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životnost investice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výhodná tehdy, je-li NPV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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0. Pokud se hodnota kapitálu (NPV) rovná nule, znamená to, že bylo docíleno právě požadovaného zúročení (i) 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123412"/>
              </p:ext>
            </p:extLst>
          </p:nvPr>
        </p:nvGraphicFramePr>
        <p:xfrm>
          <a:off x="2051720" y="1597140"/>
          <a:ext cx="1444983" cy="841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Rovnice" r:id="rId5" imgW="812447" imgH="444307" progId="Equation.3">
                  <p:embed/>
                </p:oleObj>
              </mc:Choice>
              <mc:Fallback>
                <p:oleObj name="Rovnice" r:id="rId5" imgW="812447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597140"/>
                        <a:ext cx="1444983" cy="841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3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Vnitřní výnosové procento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metody vnitřního výnosového procenta se  hledá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míra odúročení vedoucí k nulové čisté současné hodnotě kapitálu,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tzn. že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míra odúročení při níž jsou současné hodnoty příjmů a výdajů po dobu existence objektu stejně velké se nazývá vnitřní výnosové procento</a:t>
            </a: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Vypočtená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kalkulační úroková míra tak představuje maximální zúročení kapitálu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), tzn. situaci kdy by požadované zúročení bylo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nulové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Vnitřní výnosové procento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Vnitřní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výnosové procento (r) se zjišťuje tak, že se funkce kapitálové hodnoty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považuje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 rovnou nule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Posuzovaný investiční projekt je výhodný tehdy, jestliže zjištěné vnitřní výnosové procento je vyšší nebo rovno stanovené (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minimální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kalkulační úrokové míře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která slouží jako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srovnávací měřítko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298132"/>
              </p:ext>
            </p:extLst>
          </p:nvPr>
        </p:nvGraphicFramePr>
        <p:xfrm>
          <a:off x="1475656" y="2042262"/>
          <a:ext cx="20161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Rovnice" r:id="rId5" imgW="1155199" imgH="495085" progId="Equation.3">
                  <p:embed/>
                </p:oleObj>
              </mc:Choice>
              <mc:Fallback>
                <p:oleObj name="Rovnice" r:id="rId5" imgW="1155199" imgH="495085" progId="Equation.3">
                  <p:embed/>
                  <p:pic>
                    <p:nvPicPr>
                      <p:cNvPr id="0" name="Object 1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042262"/>
                        <a:ext cx="201612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0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</a:p>
        </p:txBody>
      </p:sp>
      <p:graphicFrame>
        <p:nvGraphicFramePr>
          <p:cNvPr id="10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2666360"/>
              </p:ext>
            </p:extLst>
          </p:nvPr>
        </p:nvGraphicFramePr>
        <p:xfrm>
          <a:off x="357807" y="936844"/>
          <a:ext cx="6878489" cy="5660506"/>
        </p:xfrm>
        <a:graphic>
          <a:graphicData uri="http://schemas.openxmlformats.org/drawingml/2006/table">
            <a:tbl>
              <a:tblPr/>
              <a:tblGrid>
                <a:gridCol w="6878489"/>
              </a:tblGrid>
              <a:tr h="339630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Výnosové metody</a:t>
                      </a:r>
                      <a:endParaRPr kumimoji="0" lang="cs-CZ" alt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5312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diskontovaných peněžních toků (DCF)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kapitalizovaných (čistých) zisků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diskontovaného volného peněžního toku (DFCF)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Dividendový diskontní model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ekonomické přidané hodnoty (EVA)</a:t>
                      </a:r>
                      <a:endParaRPr kumimoji="0" lang="cs-CZ" alt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30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Majetkové metody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471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účetní hodnoty (na principu historických cen)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substanční hodnoty (na principu reprodukčních cen)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likvidační hodnoty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30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Kombinované metody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8891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Schmalenbachova metoda střední hodnoty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vážené střední hodnoty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 diferenciální renty (nadzisku, superzisku)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Zákon 151/1997 Sb., na jehož základě se stanoví cena pro administrativní účely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30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Tržní metody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5312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tržní kapitalizace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srovnatelných podniků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údajů o podnicích uváděných na burzu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srovnatelných transakcí</a:t>
                      </a:r>
                    </a:p>
                    <a:p>
                      <a:pPr marL="469900" marR="0" lvl="0" indent="-469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Ocenění na základě odvětvových multiplikátorů</a:t>
                      </a:r>
                      <a:endParaRPr kumimoji="0" lang="cs-CZ" alt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0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13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Postup při oceňování podniku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Prvním krokem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 oceňování podniku je vyjasnění důvodu, kvůli kterému je oceňování prováděno</a:t>
            </a:r>
          </a:p>
          <a:p>
            <a:pPr marL="270000" indent="-270000" algn="l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Druhým krokem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ujasnění hodnoty, která by měla být výsledkem ocenění</a:t>
            </a:r>
          </a:p>
          <a:p>
            <a:pPr marL="270000" indent="-270000" algn="l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Třetím krokem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výběr metody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ocenění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0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Postup při oceňování podniku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) Přípravné práce:</a:t>
            </a:r>
          </a:p>
          <a:p>
            <a:pPr marL="719138" indent="-365125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vymezení zadání práce 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500" i="1" dirty="0">
                <a:latin typeface="Arial" panose="020B0604020202020204" pitchFamily="34" charset="0"/>
                <a:cs typeface="Arial" panose="020B0604020202020204" pitchFamily="34" charset="0"/>
              </a:rPr>
              <a:t>specifikace cíle ocenění a definice zadání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vytvoření pracovního týmu</a:t>
            </a:r>
          </a:p>
          <a:p>
            <a:pPr marL="719138" indent="-365125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plán práce 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500" i="1" dirty="0">
                <a:latin typeface="Arial" panose="020B0604020202020204" pitchFamily="34" charset="0"/>
                <a:cs typeface="Arial" panose="020B0604020202020204" pitchFamily="34" charset="0"/>
              </a:rPr>
              <a:t>týká se především časového plánu včetně průběžných termínů ve vazbě na cíl a požadovaný termín ocenění podniku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sběr informací 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500" i="1" dirty="0">
                <a:latin typeface="Arial" panose="020B0604020202020204" pitchFamily="34" charset="0"/>
                <a:cs typeface="Arial" panose="020B0604020202020204" pitchFamily="34" charset="0"/>
              </a:rPr>
              <a:t>sběr informací z makro a mikroprostředí podniku včetně interních informací o minulosti – cca 5 let, současnosti a budoucnosti – cca 3 – 5 let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analýza dat 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500" i="1" dirty="0">
                <a:latin typeface="Arial" panose="020B0604020202020204" pitchFamily="34" charset="0"/>
                <a:cs typeface="Arial" panose="020B0604020202020204" pitchFamily="34" charset="0"/>
              </a:rPr>
              <a:t>zahrnuje finanční analýzu a strategickou – kvalitativní analýzu za 3-5 let nejen do minulosti, ale také do budoucnosti podniku</a:t>
            </a:r>
            <a:r>
              <a:rPr lang="cs-CZ" alt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 indent="-270000" algn="l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 Výběr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 aplikace metody oceňování</a:t>
            </a:r>
          </a:p>
          <a:p>
            <a:pPr marL="719138" indent="-365125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výběr </a:t>
            </a:r>
            <a:r>
              <a:rPr lang="cs-CZ" alt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metod ve vazbě na cíl práce 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500" i="1" dirty="0">
                <a:latin typeface="Arial" panose="020B0604020202020204" pitchFamily="34" charset="0"/>
                <a:cs typeface="Arial" panose="020B0604020202020204" pitchFamily="34" charset="0"/>
              </a:rPr>
              <a:t>výběr modelů a metod hodnocení podniku s vědomím předpokladů, rizik a omezení vybraných metod a nástrojů ocenění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analýza ocenění 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500" i="1" dirty="0">
                <a:latin typeface="Arial" panose="020B0604020202020204" pitchFamily="34" charset="0"/>
                <a:cs typeface="Arial" panose="020B0604020202020204" pitchFamily="34" charset="0"/>
              </a:rPr>
              <a:t>aplikace zvolené metodiky ve vazbě na účel a cíl ocenění</a:t>
            </a:r>
            <a:r>
              <a:rPr lang="cs-CZ" alt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 algn="l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C) Výrok o tržní ceně podniku</a:t>
            </a:r>
          </a:p>
          <a:p>
            <a:pPr marL="719138" indent="-365125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syntéza </a:t>
            </a:r>
            <a:r>
              <a:rPr lang="cs-CZ" alt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výsledků 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500" i="1" dirty="0">
                <a:latin typeface="Arial" panose="020B0604020202020204" pitchFamily="34" charset="0"/>
                <a:cs typeface="Arial" panose="020B0604020202020204" pitchFamily="34" charset="0"/>
              </a:rPr>
              <a:t>syntéza dosažených výsledků a příprava závěrečného výroku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19138" indent="-365125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500" b="1" dirty="0">
                <a:latin typeface="Arial" panose="020B0604020202020204" pitchFamily="34" charset="0"/>
                <a:cs typeface="Arial" panose="020B0604020202020204" pitchFamily="34" charset="0"/>
              </a:rPr>
              <a:t>závěr 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500" i="1" dirty="0">
                <a:latin typeface="Arial" panose="020B0604020202020204" pitchFamily="34" charset="0"/>
                <a:cs typeface="Arial" panose="020B0604020202020204" pitchFamily="34" charset="0"/>
              </a:rPr>
              <a:t>výrok a tržní hodnotě podniku k datu ocenění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4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15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270000" indent="-270000" algn="l">
                  <a:lnSpc>
                    <a:spcPct val="120000"/>
                  </a:lnSpc>
                  <a:spcBef>
                    <a:spcPts val="1200"/>
                  </a:spcBef>
                  <a:buClr>
                    <a:schemeClr val="accent2"/>
                  </a:buClr>
                </a:pPr>
                <a:r>
                  <a:rPr lang="cs-CZ" altLang="cs-CZ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Metoda </a:t>
                </a:r>
                <a:r>
                  <a:rPr lang="cs-CZ" altLang="cs-CZ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diskontovaných peněžních toků (DCF)</a:t>
                </a:r>
                <a:endParaRPr lang="cs-CZ" altLang="cs-CZ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založena na odhadech budoucích CF (</a:t>
                </a:r>
                <a:r>
                  <a:rPr lang="cs-CZ" altLang="cs-CZ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volných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), které plynou z podnikatelské činnosti</a:t>
                </a:r>
              </a:p>
              <a:p>
                <a:pPr marL="285750" indent="-28575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nutné dobře vymezit budoucí CF a náklady kapitálu, kterými budou tyto toky diskontovány</a:t>
                </a:r>
              </a:p>
              <a:p>
                <a:pPr marL="285750" indent="-28575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Při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výpočtu (</a:t>
                </a:r>
                <a:r>
                  <a:rPr lang="cs-CZ" altLang="cs-CZ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volných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) peněžních toků se vychází z čistého provozního zisku, ke kterému se přičítají odpisy a od kterého se odečítá změna čistého pracovního kapitálu a investice</a:t>
                </a:r>
              </a:p>
              <a:p>
                <a:pPr marL="285750" indent="-28575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Při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uplatnění metody také záleží na časovém horizontu, který se při výpočtu zohledňuje, resp. na výhledu finančního vývoje podniku, dle toho lze konstruovat model pro stabilní růst (</a:t>
                </a:r>
                <a:r>
                  <a:rPr lang="cs-CZ" altLang="cs-CZ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nejjednodušší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) nebo vícefázové modely (</a:t>
                </a:r>
                <a:r>
                  <a:rPr lang="cs-CZ" altLang="cs-CZ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zpravidla dvou nebo třífázové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285750" indent="-285750" algn="l"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:r>
                  <a:rPr lang="cs-CZ" altLang="cs-CZ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Model pro stabilní růst vypadá následovně:</a:t>
                </a:r>
              </a:p>
              <a:p>
                <a:pPr marL="270000" indent="-270000" algn="l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𝑯𝒐𝒅𝒏𝒐𝒕𝒂</m:t>
                      </m:r>
                      <m:r>
                        <a:rPr lang="cs-CZ" altLang="cs-CZ" sz="1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altLang="cs-CZ" sz="1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𝒑𝒐𝒅𝒏𝒊𝒌𝒖</m:t>
                      </m:r>
                      <m:r>
                        <a:rPr lang="cs-CZ" altLang="cs-CZ" sz="1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1800" b="1" i="1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𝑪𝑭</m:t>
                          </m:r>
                          <m:r>
                            <a:rPr lang="cs-CZ" altLang="cs-CZ" sz="1800" b="1" i="1" baseline="-250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𝒓</m:t>
                          </m:r>
                          <m:r>
                            <a:rPr lang="cs-CZ" alt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−</m:t>
                          </m:r>
                          <m:r>
                            <a:rPr lang="cs-CZ" alt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𝒈𝒏</m:t>
                          </m:r>
                        </m:den>
                      </m:f>
                    </m:oMath>
                  </m:oMathPara>
                </a14:m>
                <a:endParaRPr lang="cs-CZ" altLang="cs-CZ" sz="1800" b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270000" algn="l" defTabSz="266700">
                  <a:spcBef>
                    <a:spcPts val="0"/>
                  </a:spcBef>
                  <a:tabLst>
                    <a:tab pos="990600" algn="r"/>
                    <a:tab pos="1079500" algn="l"/>
                  </a:tabLst>
                </a:pP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kde: 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CF	… peněžní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tok v prvním roce oceňování (v současnosti)</a:t>
                </a:r>
              </a:p>
              <a:p>
                <a:pPr algn="l" defTabSz="266700">
                  <a:spcBef>
                    <a:spcPts val="0"/>
                  </a:spcBef>
                  <a:tabLst>
                    <a:tab pos="990600" algn="r"/>
                    <a:tab pos="1079500" algn="l"/>
                  </a:tabLst>
                </a:pP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	… diskontní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míra (riziko spojené s peněžním tokem)</a:t>
                </a:r>
              </a:p>
              <a:p>
                <a:pPr algn="l" defTabSz="266700">
                  <a:spcBef>
                    <a:spcPts val="0"/>
                  </a:spcBef>
                  <a:tabLst>
                    <a:tab pos="990600" algn="r"/>
                    <a:tab pos="1079500" algn="l"/>
                  </a:tabLst>
                </a:pP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cs-CZ" altLang="cs-CZ" sz="1400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cs-CZ" altLang="cs-CZ" sz="1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… tempo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růstu peněžních toků do nekonečna</a:t>
                </a:r>
              </a:p>
              <a:p>
                <a:pPr marL="270000" indent="-270000" algn="l">
                  <a:spcBef>
                    <a:spcPts val="12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hodnota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podniku představuje tzv. </a:t>
                </a:r>
                <a:r>
                  <a:rPr lang="cs-CZ" altLang="cs-CZ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věčnou rentu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cs-CZ" altLang="cs-CZ" sz="1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perpetuitu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pPr marL="285750" indent="-28575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endParaRPr lang="cs-CZ" altLang="cs-CZ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:endParaRPr lang="cs-CZ" altLang="cs-C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941" t="-111" r="-86" b="-23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0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270000" indent="-270000" algn="l"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cs-CZ" altLang="cs-CZ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Metoda diskontovaného volného peněžního toku</a:t>
                </a:r>
                <a:r>
                  <a:rPr lang="cs-CZ" altLang="cs-CZ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altLang="cs-CZ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(FCFF)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je založena na stejném principu jako metoda DCF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rozdílem je stanovení rizika, které vychází z WACC nebo re podle toho, zda se oceňuje podnik z hlediska vlastníků (tzv. FCFE) a dochází se k hodnotě vlastního kapitálu, nebo z hlediska vlastníků a věřitelů (tzv. FCFF) a dochází se k celkové hodnotě podniku</a:t>
                </a:r>
              </a:p>
              <a:p>
                <a:pPr algn="l">
                  <a:lnSpc>
                    <a:spcPct val="120000"/>
                  </a:lnSpc>
                  <a:spcBef>
                    <a:spcPts val="1200"/>
                  </a:spcBef>
                </a:pPr>
                <a:r>
                  <a:rPr lang="cs-CZ" altLang="cs-CZ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Metoda </a:t>
                </a:r>
                <a:r>
                  <a:rPr lang="cs-CZ" altLang="cs-CZ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kapitalizovaných (čistých) zisků</a:t>
                </a:r>
                <a:endParaRPr lang="cs-CZ" altLang="cs-CZ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vychází z tzv. trvale dosažitelného zisku a míry kapitalizace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trvale dosažitelný zisk lze konstruovat např. na základě váženého průměru minulých hospodářských výsledků podniku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míru kapitalizace lze odhadnout z úrokové míry dlouhodobých úvěrů nebo státních dluhopisů</a:t>
                </a:r>
              </a:p>
              <a:p>
                <a:pPr marL="270000" indent="-270000" algn="l">
                  <a:spcBef>
                    <a:spcPts val="60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r>
                  <a:rPr lang="cs-CZ" altLang="cs-CZ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Hodnota podniku je pak představována opět </a:t>
                </a:r>
                <a:r>
                  <a:rPr lang="cs-CZ" altLang="cs-CZ" sz="1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perpetuitou</a:t>
                </a:r>
                <a:r>
                  <a:rPr lang="cs-CZ" altLang="cs-CZ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270000"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800" b="1" i="1" smtClean="0">
                          <a:latin typeface="Cambria Math"/>
                        </a:rPr>
                        <m:t>𝑯𝒐𝒅𝒏𝒐𝒕𝒂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 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𝒑𝒐𝒅𝒏𝒊𝒌𝒖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altLang="cs-CZ" sz="1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altLang="cs-CZ" sz="1800" b="1" i="1" smtClean="0">
                              <a:latin typeface="Cambria Math"/>
                            </a:rPr>
                            <m:t>𝒁</m:t>
                          </m:r>
                          <m:r>
                            <a:rPr lang="cs-CZ" altLang="cs-CZ" sz="1800" b="1" i="1" baseline="-25000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1800" b="1" i="1" smtClean="0"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cs-CZ" altLang="cs-CZ" sz="1800" b="1" dirty="0"/>
              </a:p>
              <a:p>
                <a:pPr marL="270000" algn="l">
                  <a:tabLst>
                    <a:tab pos="990600" algn="r"/>
                    <a:tab pos="10795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kde:	Z	… trvale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dosažitelný zisk podniku</a:t>
                </a:r>
              </a:p>
              <a:p>
                <a:pPr algn="l">
                  <a:tabLst>
                    <a:tab pos="990600" algn="r"/>
                    <a:tab pos="10795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r 	… míra kapitalizace (riziko)</a:t>
                </a:r>
                <a:endParaRPr lang="cs-CZ" altLang="cs-CZ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941" t="-111" r="-8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cs-CZ" altLang="cs-CZ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Dividendový diskontní model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je opět variantou modelu DCF, který však v čitateli pracuje s peněžním tokem pro vlastníky (dividendami)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Jako diskontní faktor se využívá nákladů vlastního kapitálu (re) a zohledňuje se míra růstu dividend (</a:t>
                </a:r>
                <a:r>
                  <a:rPr lang="cs-CZ" altLang="cs-CZ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gn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analogická míře růstu podniku)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Model opět existuje v různých (vícefázových) verzích, které jsou založeny především na rozdílných předpokladech budoucího růstu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Tento model je možné použít pouze u stabilních podniků, které jsou ziskové a pravidelně vyplácí dividendy</a:t>
                </a:r>
              </a:p>
              <a:p>
                <a:pPr marL="270000" indent="-270000" algn="l">
                  <a:spcBef>
                    <a:spcPts val="60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r>
                  <a:rPr lang="cs-CZ" altLang="cs-CZ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Základní konstrukce modelu pro stabilní růst (tzv. </a:t>
                </a:r>
                <a:r>
                  <a:rPr lang="cs-CZ" altLang="cs-CZ" sz="1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Gordonův</a:t>
                </a:r>
                <a:r>
                  <a:rPr lang="cs-CZ" altLang="cs-CZ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růstový model) vypadá následovně:</a:t>
                </a:r>
              </a:p>
              <a:p>
                <a:pPr marL="270000"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800" b="1" i="1" smtClean="0">
                          <a:latin typeface="Cambria Math"/>
                        </a:rPr>
                        <m:t>𝑯𝒐𝒅𝒏𝒐𝒕𝒂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 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𝒂𝒌𝒄𝒊𝒆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altLang="cs-CZ" sz="1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altLang="cs-CZ" sz="1800" b="1" i="1" smtClean="0">
                              <a:latin typeface="Cambria Math"/>
                            </a:rPr>
                            <m:t>𝑫𝑺𝑷</m:t>
                          </m:r>
                          <m:r>
                            <a:rPr lang="cs-CZ" altLang="cs-CZ" sz="1800" b="1" i="1" baseline="-25000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1800" b="1" i="1" smtClean="0">
                              <a:latin typeface="Cambria Math"/>
                            </a:rPr>
                            <m:t>𝒓</m:t>
                          </m:r>
                          <m:r>
                            <a:rPr lang="cs-CZ" altLang="cs-CZ" sz="1800" b="1" i="1" baseline="-25000" smtClean="0">
                              <a:latin typeface="Cambria Math"/>
                            </a:rPr>
                            <m:t>𝒆</m:t>
                          </m:r>
                          <m:r>
                            <a:rPr lang="cs-CZ" altLang="cs-CZ" sz="1800" b="1" i="1" smtClean="0">
                              <a:latin typeface="Cambria Math"/>
                            </a:rPr>
                            <m:t> −</m:t>
                          </m:r>
                          <m:r>
                            <a:rPr lang="cs-CZ" altLang="cs-CZ" sz="1800" b="1" i="1" smtClean="0">
                              <a:latin typeface="Cambria Math"/>
                            </a:rPr>
                            <m:t>𝒈𝒏</m:t>
                          </m:r>
                        </m:den>
                      </m:f>
                    </m:oMath>
                  </m:oMathPara>
                </a14:m>
                <a:endParaRPr lang="cs-CZ" altLang="cs-CZ" sz="1800" b="1" dirty="0"/>
              </a:p>
              <a:p>
                <a:pPr marL="270000"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kde:	DPS 	… očekávané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dividendy v příštím roce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r</a:t>
                </a:r>
                <a:r>
                  <a:rPr lang="cs-CZ" altLang="cs-CZ" sz="1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	… požadovaná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míra návratnosti pro investory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cs-CZ" altLang="cs-CZ" sz="1400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	… tempo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růstu dividend</a:t>
                </a: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941" t="-111" r="-4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18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spcAft>
                    <a:spcPts val="600"/>
                  </a:spcAft>
                </a:pPr>
                <a:r>
                  <a:rPr lang="cs-CZ" altLang="cs-CZ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Metoda ekonomické přidané hodnoty (EVA)</a:t>
                </a:r>
                <a:endParaRPr lang="cs-CZ" altLang="cs-CZ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zohledňuje při oceňování podniku ekonomickou přidanou hodnotu zjištěnou dle ukazatele EVA (tzn. nepracuje ani s čistým ziskem ani s žádnou formou peněžních toků)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je vhodné vycházet z ukazatele EVA stanoveného na základě ukazatele ROA, z investovaného kapitálu a z WACC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metoda výpočtu je analogická jako v případě předcházejících metod, přičemž opět lze vybírat z vícefázových modelů</a:t>
                </a:r>
              </a:p>
              <a:p>
                <a:pPr marL="270000" indent="-270000" algn="l">
                  <a:spcBef>
                    <a:spcPts val="60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r>
                  <a:rPr lang="cs-CZ" altLang="cs-CZ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pro konstantní růstový model vypadá vzorec výpočtu takto:</a:t>
                </a:r>
              </a:p>
              <a:p>
                <a:pPr marL="270000"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800" b="1" i="1" smtClean="0">
                          <a:latin typeface="Cambria Math"/>
                        </a:rPr>
                        <m:t>𝑯𝒐𝒅𝒏𝒐𝒕𝒂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 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𝒑𝒐𝒅𝒏𝒊𝒌𝒖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=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𝑪</m:t>
                      </m:r>
                      <m:r>
                        <a:rPr lang="cs-CZ" altLang="cs-CZ" sz="1800" b="1" i="1" baseline="-25000" smtClean="0">
                          <a:latin typeface="Cambria Math"/>
                        </a:rPr>
                        <m:t>𝟎</m:t>
                      </m:r>
                      <m:r>
                        <a:rPr lang="cs-CZ" altLang="cs-CZ" sz="1800" b="1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cs-CZ" altLang="cs-CZ" sz="1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altLang="cs-CZ" sz="1800" b="1" i="1" smtClean="0">
                              <a:latin typeface="Cambria Math"/>
                            </a:rPr>
                            <m:t>𝑬𝑽𝑨</m:t>
                          </m:r>
                        </m:num>
                        <m:den>
                          <m:r>
                            <a:rPr lang="cs-CZ" altLang="cs-CZ" sz="1800" b="1" i="1" smtClean="0">
                              <a:latin typeface="Cambria Math"/>
                            </a:rPr>
                            <m:t>𝑾𝑨𝑪𝑪</m:t>
                          </m:r>
                          <m:r>
                            <a:rPr lang="cs-CZ" altLang="cs-CZ" sz="1800" b="1" i="1" smtClean="0">
                              <a:latin typeface="Cambria Math"/>
                            </a:rPr>
                            <m:t> −</m:t>
                          </m:r>
                          <m:r>
                            <a:rPr lang="cs-CZ" altLang="cs-CZ" sz="1800" b="1" i="1" smtClean="0">
                              <a:latin typeface="Cambria Math"/>
                            </a:rPr>
                            <m:t>𝒈𝒏</m:t>
                          </m:r>
                        </m:den>
                      </m:f>
                    </m:oMath>
                  </m:oMathPara>
                </a14:m>
                <a:endParaRPr lang="cs-CZ" altLang="cs-CZ" sz="1800" b="1" dirty="0" smtClean="0"/>
              </a:p>
              <a:p>
                <a:pPr marL="270000"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kde:	EVA 	… ekonomická přidaná hodnota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C</a:t>
                </a:r>
                <a:r>
                  <a:rPr lang="cs-CZ" altLang="cs-CZ" sz="1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 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… investovaný kapitál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cs-CZ" altLang="cs-CZ" sz="1400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cs-CZ" altLang="cs-CZ" sz="1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… očekávané tempo růstu EVA (do nekonečna) </a:t>
                </a:r>
                <a:endParaRPr lang="cs-CZ" altLang="cs-CZ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941" t="-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30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Investiční rozhodování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Financování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= opatřování finančních prostředků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pasiva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Investování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= použití prostředků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financí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k obstarání majetku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aktiva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Investici lze definovat jako statek, který není určen k bezprostřední spotřebě, ale k produkci dalších statků v budoucnu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Investiční rozhodování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určuje dlouhodobě druh a objem produkovaných výkonů a významně ovlivňuje další existenci podniku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Investiční plán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je konkretizován v investičních projektech a jedná se tedy o souhrn zamýšlených investic za určité časové období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4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19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metody jsou založeny na ocenění jednotlivých složek majetku a zdrojů tak, jak je lze najít v účetnictví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 rozvaze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Podstatou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majetkových metod je statické ocenění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určitému dni, přičemž se neber v potaz faktor času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 určitou výjimkou metody likvidační hodnoty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účetní hodnoty</a:t>
            </a:r>
            <a:r>
              <a:rPr lang="cs-CZ" alt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(na principu historických cen)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vychází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ze stavových veličin, které poskytuje rozvaha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základem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ocenění stálých aktiv, oběžného majetku a závazků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dluhů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v nominálních hodnotách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nejprve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tedy nutné ocenit jednotlivé složky majetku, od kterých se odečítá hodnota dluhů, tím se dospěje k hodnotě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ceně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vlastního kapitálu, tzn. k hodnotě podniku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výhodou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této metody je relativně snadný výpočet včetně dostupnosti dat, naopak nevýhodou je malá přesnost a používání účetních místo tržních hodnot</a:t>
            </a:r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4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substanční hodnoty </a:t>
            </a:r>
            <a:r>
              <a:rPr lang="cs-CZ" altLang="cs-CZ" sz="1900" dirty="0">
                <a:latin typeface="Arial" panose="020B0604020202020204" pitchFamily="34" charset="0"/>
                <a:cs typeface="Arial" panose="020B0604020202020204" pitchFamily="34" charset="0"/>
              </a:rPr>
              <a:t>(na principu reprodukčních cen)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vychází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 ocenění majetkových složek podniku, od které se odečítají závazky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dluhy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využívá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reprodukčních cen, tzn. cen, za které by bylo možné jednotlivé složky majetku na trhu reálně prodat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tedy oceňuje majetek dle tržních hodnot a odstraňuje tak jednu z hlavních nevýhod metody účetní hodnoty, na druhou stranu však nebere v potaz současnou a zejména budoucí výnosnost podniku, hodnotu goodwillu, event. specifických nehmotných aktiv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stejně jako metoda účetní hodnoty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9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likvidační hodnoty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podstatou velice podobná metodě substanční hodnoty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rozdílem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faktor času, tzn. že likvidátor musí prodat majetek podniku k určitému datu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likvidace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a je tudíž časově omezen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oproti metodě substanční hodnoty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podstatou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ocenění majetku podniku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např. na základě reprodukčních cen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), jeho rozprodej, zaplacení závazků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dluhů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včetně odměny likvidátora a to co zbude je likvidační hodnotou podniku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tuto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hodnotu je pak možno porovnat se současnou hodnotou budoucích výnosů a buď v podnikání pokračovat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je-li tato hodnota budoucích výnosů vyšší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nebo ho ukončit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je-li hodnota výnosů nižší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likvidační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hodnota podniku tak představuje spodní hranici hodnoty podniku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6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23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Schmalenbachova</a:t>
            </a: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metoda střední hodnoty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založena na tezi, že hodnota podniku je vytvářena jak vloženými statky a výkony do podniku, tak budoucím výnosem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obě složky lze považovat za rovnocenné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tato metoda pracuje s hodnotou výnosu a hodnotou substance, přičemž hodnotu podniku lze vypočítat jako součet DCF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nebo FCFE či FCFF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a substanční hodnoty, dělený dvěma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použitelnost této metody je vázána na podmínku aplikace, tj. na vzájemnou podmíněnost majetkové a výnosové hodnoty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např. zpracovatelský průmysl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), naopak metoda není vhodná k aplikaci v podnicích služeb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89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81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lnSpc>
                    <a:spcPct val="8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cs-CZ" altLang="cs-CZ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Metoda </a:t>
                </a:r>
                <a:r>
                  <a:rPr lang="cs-CZ" altLang="cs-CZ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vážené střední hodnoty</a:t>
                </a:r>
              </a:p>
              <a:p>
                <a:pPr marL="270000" indent="-270000" algn="l">
                  <a:spcBef>
                    <a:spcPts val="60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r>
                  <a:rPr lang="cs-CZ" altLang="cs-CZ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kombinuje při výpočtu hodnoty podniku vážené stavové a tokové veličiny:</a:t>
                </a:r>
              </a:p>
              <a:p>
                <a:pPr marL="270000" algn="l"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𝑯𝒐𝒅𝒏𝒐𝒕𝒂</m:t>
                      </m:r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𝒑𝒐𝒅𝒏𝒊𝒌𝒖</m:t>
                      </m:r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𝒗</m:t>
                      </m:r>
                      <m:r>
                        <a:rPr lang="cs-CZ" altLang="cs-CZ" sz="1800" b="1" i="1" baseline="-25000" smtClean="0">
                          <a:latin typeface="Cambria Math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altLang="cs-CZ" sz="1800" b="1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1800" b="1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cs-CZ" altLang="cs-CZ" sz="1800" b="1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d>
                        <m:dPr>
                          <m:ctrlPr>
                            <a:rPr lang="cs-CZ" altLang="cs-CZ" sz="1800" b="1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cs-CZ" altLang="cs-CZ" sz="1800" b="1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cs-CZ" altLang="cs-CZ" sz="1800" b="1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 −</m:t>
                          </m:r>
                          <m:r>
                            <a:rPr lang="cs-CZ" altLang="cs-CZ" sz="1800" b="1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𝒗</m:t>
                          </m:r>
                          <m:r>
                            <a:rPr lang="cs-CZ" altLang="cs-CZ" sz="1800" b="1" i="1" baseline="-25000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cs-CZ" altLang="cs-CZ" sz="1800" b="1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1800" b="1" i="1" smtClean="0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𝑽</m:t>
                      </m:r>
                    </m:oMath>
                  </m:oMathPara>
                </a14:m>
                <a:endParaRPr lang="cs-CZ" altLang="cs-CZ" sz="1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70000"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kde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: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cs-CZ" altLang="cs-CZ" sz="1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	… váha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(substanční hodnoty podniku)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S 	… substanční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hodnota podniku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V 	… hodnota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podniku stanovená výnosovou metodou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Koeficient v</a:t>
                </a:r>
                <a:r>
                  <a:rPr lang="cs-CZ" altLang="cs-CZ" sz="16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bývá roven 0,5, čímž metoda fakticky přechází do výše uvedené </a:t>
                </a:r>
                <a:r>
                  <a:rPr lang="cs-CZ" altLang="cs-CZ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Schmalenbachovy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metody střední hodnoty, koeficient lze ale zvolit i v jiné výši (</a:t>
                </a:r>
                <a:r>
                  <a:rPr lang="cs-CZ" altLang="cs-CZ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např. 0,7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) v závislosti na typu podniku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Přitom platí, že čím je v podniku vyšší podíl dlouhodobého hmotného majetku, tím by měla být váha vyšší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Jiný postup (</a:t>
                </a:r>
                <a:r>
                  <a:rPr lang="cs-CZ" altLang="cs-CZ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tzv. </a:t>
                </a:r>
                <a:r>
                  <a:rPr lang="cs-CZ" altLang="cs-CZ" sz="1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Naegeliho</a:t>
                </a:r>
                <a:r>
                  <a:rPr lang="cs-CZ" altLang="cs-CZ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metodika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) doporučuje při určování váhy vyjít z rozdílu hodnoty substance a výnosu</a:t>
                </a: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941" t="-16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89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0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25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cs-CZ" altLang="cs-CZ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Model diferenciální renty 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(nadzisku, </a:t>
                </a:r>
                <a:r>
                  <a:rPr lang="cs-CZ" altLang="cs-CZ" sz="2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superzisku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založen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na tvrzení, že podnik musí produkovat vyšší zisk, než je zisk na úrovni alternativního (</a:t>
                </a:r>
                <a:r>
                  <a:rPr lang="cs-CZ" altLang="cs-CZ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bezrizikového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) výnosu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diferenciální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renta (</a:t>
                </a:r>
                <a:r>
                  <a:rPr lang="cs-CZ" altLang="cs-CZ" sz="1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nadzisk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) je definována jako rozdíl zisku, který podnik vyprodukoval, a zisku, který by vlastník podniku mohl získat bez rizik</a:t>
                </a:r>
              </a:p>
              <a:p>
                <a:pPr marL="270000" indent="-270000" algn="l">
                  <a:spcBef>
                    <a:spcPts val="60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r>
                  <a:rPr lang="cs-CZ" altLang="cs-CZ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hodnota </a:t>
                </a:r>
                <a:r>
                  <a:rPr lang="cs-CZ" altLang="cs-CZ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podniku při trvale dosahovaném nadzisku je následující:</a:t>
                </a:r>
              </a:p>
              <a:p>
                <a:pPr marL="270000" algn="l">
                  <a:spcBef>
                    <a:spcPts val="6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𝑯𝒐𝒅𝒏𝒐𝒕𝒂</m:t>
                      </m:r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𝒑𝒐𝒅𝒏𝒊𝒌𝒖</m:t>
                      </m:r>
                      <m:r>
                        <a:rPr lang="cs-CZ" altLang="cs-CZ" sz="1800" b="1" i="1" smtClean="0">
                          <a:latin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1800" b="1" i="1" smtClean="0">
                              <a:latin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1800" b="1" i="1" smtClean="0">
                              <a:latin typeface="Cambria Math"/>
                              <a:cs typeface="Arial" panose="020B0604020202020204" pitchFamily="34" charset="0"/>
                            </a:rPr>
                            <m:t>𝒁</m:t>
                          </m:r>
                          <m:r>
                            <a:rPr lang="cs-CZ" altLang="cs-CZ" sz="1800" b="1" i="1" smtClean="0">
                              <a:latin typeface="Cambria Math"/>
                              <a:cs typeface="Arial" panose="020B0604020202020204" pitchFamily="34" charset="0"/>
                            </a:rPr>
                            <m:t> − </m:t>
                          </m:r>
                          <m:r>
                            <a:rPr lang="cs-CZ" altLang="cs-CZ" sz="1800" b="1" i="1" smtClean="0">
                              <a:latin typeface="Cambria Math"/>
                              <a:cs typeface="Arial" panose="020B0604020202020204" pitchFamily="34" charset="0"/>
                            </a:rPr>
                            <m:t>𝒊𝒌</m:t>
                          </m:r>
                          <m:r>
                            <a:rPr lang="cs-CZ" altLang="cs-CZ" sz="1800" b="1" i="1" baseline="-25000" smtClean="0">
                              <a:latin typeface="Cambria Math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cs-CZ" altLang="cs-CZ" sz="1800" b="1" i="1" smtClean="0">
                              <a:latin typeface="Cambria Math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cs-CZ" altLang="cs-CZ" sz="1800" b="1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× </m:t>
                          </m:r>
                          <m:r>
                            <a:rPr lang="cs-CZ" altLang="cs-CZ" sz="1800" b="1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𝑺</m:t>
                          </m:r>
                        </m:num>
                        <m:den>
                          <m:r>
                            <a:rPr lang="cs-CZ" altLang="cs-CZ" sz="1800" b="1" i="1" smtClean="0">
                              <a:latin typeface="Cambria Math"/>
                              <a:cs typeface="Arial" panose="020B0604020202020204" pitchFamily="34" charset="0"/>
                            </a:rPr>
                            <m:t>𝒊</m:t>
                          </m:r>
                          <m:r>
                            <a:rPr lang="cs-CZ" altLang="cs-CZ" sz="1800" b="1" i="1" baseline="-25000" smtClean="0">
                              <a:latin typeface="Cambria Math"/>
                              <a:cs typeface="Arial" panose="020B0604020202020204" pitchFamily="34" charset="0"/>
                            </a:rPr>
                            <m:t>𝒌</m:t>
                          </m:r>
                          <m:r>
                            <a:rPr lang="cs-CZ" altLang="cs-CZ" sz="1800" b="1" i="1" baseline="-25000" smtClean="0">
                              <a:latin typeface="Cambria Math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cs-CZ" altLang="cs-CZ" sz="1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70000"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kde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: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 	… hodnota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podniku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Z 	… trvale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udržitelný zisk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k1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	… bezriziková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míra výnosu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k2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	… výnosová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míra</a:t>
                </a:r>
              </a:p>
              <a:p>
                <a:pPr algn="l">
                  <a:tabLst>
                    <a:tab pos="1079500" algn="r"/>
                    <a:tab pos="1168400" algn="l"/>
                  </a:tabLst>
                </a:pP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	… substanční 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hodnota</a:t>
                </a:r>
              </a:p>
              <a:p>
                <a:pPr marL="270000" indent="-270000" algn="l">
                  <a:spcBef>
                    <a:spcPts val="600"/>
                  </a:spcBef>
                  <a:buFont typeface="Wingdings" panose="05000000000000000000" pitchFamily="2" charset="2"/>
                  <a:buChar char="ü"/>
                </a:pP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konstrukce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hodnoty je analogická výnosovým metodám, takže i v tomto případě lze výpočet modifikovat s použitím několika fází</a:t>
                </a: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941" t="-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89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81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26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Zákon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151/1997 Sb., na jehož základě se stanoví cena pro administrativní účely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používá v případě, že tak stanoví příslušný orgán státní správy v rámci svého oprávnění nebo pokud tak stanoví jiný právní předpis, event. pokud se tak strany dohodnou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tato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cena slouží zpravidla k daňovým účelům, ke stanovení daně dědické, darovací a daně z převodu nemovitostí a dále se používá tehdy, pokud je kupující stranou stát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hovoří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se o tzv. ceně administrativní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podnik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nebo jeho části se oceňují jako jakou součet cen jednotlivých druhů majetku zjištěných podle zákona č. 151/97 Sb., přičemž se od tohoto součtu odečítají závazky</a:t>
            </a:r>
          </a:p>
          <a:p>
            <a:pPr marL="270000" indent="-27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by tak měla být zařazena spíše mezi majetkovými metodami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89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81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27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Jedná se o metody, které jsou běžnému člověku nejbližší a které jsou zároveň nejobjektivnější, neboť zjišťují, za kolik je reálné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možné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daný statek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podnik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prodat na trhu</a:t>
            </a: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případě podniků se lze setkat se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dvěma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základními situacemi:</a:t>
            </a:r>
          </a:p>
          <a:p>
            <a:pPr marL="720000" lvl="1" indent="-3600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přímé ocenění na základě dat z kapitálového trhu</a:t>
            </a:r>
          </a:p>
          <a:p>
            <a:pPr marL="720000" lvl="1" indent="-3600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ocenění metodou tržního porovnávání</a:t>
            </a:r>
          </a:p>
          <a:p>
            <a:pPr>
              <a:lnSpc>
                <a:spcPct val="80000"/>
              </a:lnSpc>
            </a:pPr>
            <a:endParaRPr lang="cs-CZ" altLang="cs-CZ" sz="17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0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28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Přímé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ocenění na základě dat z kapitálového trhu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ocenění na základě tržní kapitalizace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toto ocenění vychází z tržní ceny akcií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 propočtu je nutné použít průměrnou cenu akcie za určité období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což záleží na zkušenosti oceňovatele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a ne cenu k určitému dni obchodování akcie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vhodné zohlednit prémii,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která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zvedá cenu balíku akcií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cca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20-50 %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ke stanovení prémie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spojené zpravidla s možností kontrolovat chod podniku nebo se synergií spojení podniků apod.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se přitom zpravidla používá jiných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výnosových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metod oceňování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69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Investiční propočty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Klíčovým nástrojem investičního plánování jsou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investiční propočty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jejichž pomocí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se posuzuje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20000" indent="-36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výhodnost jednotlivého investičního projektu</a:t>
            </a:r>
          </a:p>
          <a:p>
            <a:pPr marL="720000" indent="-36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porovnání výhodnosti více investičních projektů</a:t>
            </a:r>
          </a:p>
          <a:p>
            <a:pPr marL="720000" indent="-36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sestavení optimální kombinace investičních projektů vzhledem k možnostem jejich financování</a:t>
            </a: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Cílem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investičního propočtu je zjistit rentabilitu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návratnost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 ziskovost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plánované investice, přičemž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investice je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výhodná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pokud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20000" indent="-36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součet peněžních příjmů převyšuje součet výdajů</a:t>
            </a:r>
          </a:p>
          <a:p>
            <a:pPr marL="720000" indent="-36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přebytek peněžních příjmů nad výdaji umožňuje amortizaci (obnovu) a požadované zúročení vložených finančních prostředků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Ocenění metodou tržního porovnávání</a:t>
            </a: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cenění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na základě srovnatelných podniků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oceňovaný podnik srovnává s již oceněnými podniky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nutné zajistit co největší srovnatelnost podniků s ohledem na výnosnost, riziko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apod.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vhodnější vycházet při oceňování s pěti až osmi srovnatelných podniků a určit, který z podniků má k oceňovanému podniku nejblíže a kde se oceňovaný podnik nachází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ve srovnání s ostatními podniky, tzn. je průměrný, špičkový, apod.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0000" indent="-270000" algn="l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ocenění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na základě údajů </a:t>
            </a:r>
            <a:b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podnicích uváděných na burzu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variantou metody ocenění na základě srovnatelných podniků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odlišnost spočívá v rozsahu dostupných údajů, který je menší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tento postup má tak zpravidla jen okrajový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podpůrný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význam</a:t>
            </a:r>
          </a:p>
          <a:p>
            <a:pPr>
              <a:lnSpc>
                <a:spcPct val="80000"/>
              </a:lnSpc>
            </a:pPr>
            <a:endParaRPr lang="cs-CZ" altLang="cs-CZ" sz="2400" b="1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0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30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Ocenění metodou tržního porovnávání</a:t>
            </a: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ocenění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na základě srovnatelných transakcí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podobná metodě ocenění na základě srovnatelných podniků s tím rozdílem, že se počítá násobitel na základě skutečně zaplacené ceny za srovnatelné podniky prodané v poslední době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není tedy nutné používat přepočet na akcii, ale naopak např. na celkový zisk po zdanění, EBIT, účetní hodnotu vlastního kapitálu apod.</a:t>
            </a:r>
          </a:p>
          <a:p>
            <a:pPr marL="270000" indent="-27000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ocenění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na základě odvětvových multiplikátorů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(násobitelů)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založeno nikoli na použití násobitelů odvozených od jednotlivých 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srovnatelných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podniků, ale na průměru hodnot násobitelů v odvětví</a:t>
            </a:r>
          </a:p>
          <a:p>
            <a:pPr marL="720000" indent="-3600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Odvětvové násobitele přitom mohou být např. množstevní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tzn. např. cena jako násobek počtu pokojů v motelech v USA – cca 14 – 17 tis. USD za pokoj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54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Klasifikace investic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Investice lze řadit dle celé řady kritérií, mezi která patří především: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Vliv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na podnikovou ekonomiku</a:t>
            </a:r>
          </a:p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hledisko</a:t>
            </a:r>
          </a:p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Vztah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k rozvoji podniku</a:t>
            </a:r>
          </a:p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Vzájemný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vliv projektů</a:t>
            </a:r>
          </a:p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Věcná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náplň</a:t>
            </a:r>
          </a:p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Výchozí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podmínky realizace</a:t>
            </a:r>
          </a:p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Způsob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financování</a:t>
            </a:r>
          </a:p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Typ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peněžního toku</a:t>
            </a:r>
          </a:p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aktivních zásahů v budoucnu</a:t>
            </a:r>
          </a:p>
          <a:p>
            <a:pPr marL="270000" indent="-2700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Doba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výstavby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3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Zdroje financování investic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Zdroje financování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lze třídit dle různých hledisek, přičemž nejdůležitější jsou původ zdrojů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kapitálu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a vlastnictví zdrojů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kapitálu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hlediska původu kapitálu lze rozlišit: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36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vnitřní financování</a:t>
            </a:r>
          </a:p>
          <a:p>
            <a:pPr marL="720000" indent="-36000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vnější financování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hlediska vlastnictví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právního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postavení vkladatele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kapitálu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lze rozlišit: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36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vlastní financování</a:t>
            </a:r>
          </a:p>
          <a:p>
            <a:pPr marL="720000" indent="-36000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cizí financování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29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Metody hodnocení investic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 výpočtům se využívají nejčastěji ukazatele peněžní výdaje, peněžní příjmy, úroková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diskontní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míra a čas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Peněžní výdaje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jsou veličina, která působí úbytek likvidních prostředků při pořizování investice a při uvedení do provozu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Peněžní příjmy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vznikají jako příliv likvidních prostředků z prodeje vyprodukovaných výkonů případně z prodeje investice</a:t>
            </a: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Postupy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investičních propočtů lze rozdělit do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dvou základních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skupin: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statické metody</a:t>
            </a:r>
          </a:p>
          <a:p>
            <a:pPr marL="720000" indent="-27000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dynamické metody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55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Statické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Statické metody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pomocné praktické postupy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neberou v úvahu časovou hodnotu peněz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současná hodnota budoucích peněz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), veličiny, které jsou v jejich rámci využívány k výpočtům jsou náklady, zisk a rentabilita.</a:t>
            </a:r>
          </a:p>
          <a:p>
            <a:pPr marL="270000" indent="-270000" algn="l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Člení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se na: </a:t>
            </a:r>
          </a:p>
          <a:p>
            <a:pPr marL="72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výpočet porovnávající náklady </a:t>
            </a:r>
          </a:p>
          <a:p>
            <a:pPr marL="720000" indent="-27000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výpočet porovnávající zisky</a:t>
            </a:r>
          </a:p>
          <a:p>
            <a:pPr marL="720000" indent="-27000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výpočet rentability (return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investment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000" indent="-27000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výpočet návratnosti (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-Period) 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82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Dynamické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Dynamické metody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finančně matematické metody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zkoumají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výhodnost investice za celou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ekonomickou životnost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resp. za celou plánovanou délku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životnosti</a:t>
            </a:r>
          </a:p>
          <a:p>
            <a:pPr marL="270000" indent="-270000" algn="l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Podkladem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výpočtů jsou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časové řady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peněžních příjmů a výdajů za celé sledované období</a:t>
            </a:r>
          </a:p>
          <a:p>
            <a:pPr marL="270000" indent="-270000" algn="l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Peněžní výdaje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tvoří pořizovací výdaje na investici a výdaje spojené s jejím provozováním</a:t>
            </a:r>
          </a:p>
          <a:p>
            <a:pPr marL="270000" indent="-270000" algn="l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Peněžní příjmy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tvoří především tržby z prodeje výkonů vyprodukovaných investicí</a:t>
            </a:r>
          </a:p>
          <a:p>
            <a:pPr marL="270000" indent="-270000" algn="l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rámci dynamických metod se do hodnocení investice promítá faktor času a zohledňuje se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časová hodnota peněz</a:t>
            </a:r>
          </a:p>
          <a:p>
            <a:pPr marL="270000" indent="-270000" algn="l">
              <a:lnSpc>
                <a:spcPct val="105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dynamickým metodám patří: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70000" algn="l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metoda čisté současné hodnoty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(NPV)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70000" algn="l">
              <a:lnSpc>
                <a:spcPct val="105000"/>
              </a:lnSpc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metoda vnitřního výnosového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procenta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0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30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Metoda čisté současné hodnoty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Dřívější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peněžní příjem má pro podnik vyšší hodnotu a obdobně čím časově vzdálenější je peněžní výdaj, tím méně to podnik zatěžuje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Rozdílné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částky příjmů a výdajů se srovnávají s ohledem na čas, přičemž se očekávané budoucí peněžní příjmy a peněžní výdaje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odúročují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na současnou hodnotu</a:t>
            </a: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Výše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budoucí platby odúročená k příslušnému okamžiku se označuje jako její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současná hodnota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0000" indent="-2700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Součet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současných hodnot všech čistých příjmů (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rozdílů mezi příjmy a platbami v jednotlivých letech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), se označuje jako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čistá současná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4482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investic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Oceňování podniků</a:t>
            </a:r>
            <a:endParaRPr lang="cs-CZ" altLang="cs-CZ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Výnosové metody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Majetkové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Kombinované metody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Tržní metody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0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1744</Words>
  <Application>Microsoft Office PowerPoint</Application>
  <PresentationFormat>Předvádění na obrazovce (4:3)</PresentationFormat>
  <Paragraphs>585</Paragraphs>
  <Slides>32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Motiv sady Office</vt:lpstr>
      <vt:lpstr>Rovnice</vt:lpstr>
      <vt:lpstr>MPH_FMAN Finanční management  jaro 2016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64</cp:revision>
  <dcterms:created xsi:type="dcterms:W3CDTF">2014-02-17T10:02:52Z</dcterms:created>
  <dcterms:modified xsi:type="dcterms:W3CDTF">2016-02-20T11:38:41Z</dcterms:modified>
</cp:coreProperties>
</file>