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93" r:id="rId3"/>
    <p:sldId id="378" r:id="rId4"/>
    <p:sldId id="379" r:id="rId5"/>
    <p:sldId id="380" r:id="rId6"/>
    <p:sldId id="381" r:id="rId7"/>
    <p:sldId id="427" r:id="rId8"/>
    <p:sldId id="419" r:id="rId9"/>
    <p:sldId id="386" r:id="rId10"/>
    <p:sldId id="428" r:id="rId11"/>
    <p:sldId id="425" r:id="rId12"/>
    <p:sldId id="395" r:id="rId13"/>
    <p:sldId id="401" r:id="rId14"/>
    <p:sldId id="359" r:id="rId15"/>
    <p:sldId id="360" r:id="rId16"/>
    <p:sldId id="361" r:id="rId17"/>
    <p:sldId id="322" r:id="rId18"/>
    <p:sldId id="362" r:id="rId19"/>
    <p:sldId id="363" r:id="rId20"/>
    <p:sldId id="371" r:id="rId21"/>
    <p:sldId id="366" r:id="rId22"/>
    <p:sldId id="367" r:id="rId23"/>
    <p:sldId id="368" r:id="rId24"/>
    <p:sldId id="364" r:id="rId25"/>
    <p:sldId id="377" r:id="rId26"/>
    <p:sldId id="323" r:id="rId27"/>
    <p:sldId id="314" r:id="rId28"/>
    <p:sldId id="429" r:id="rId29"/>
    <p:sldId id="430" r:id="rId3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err="1" smtClean="0"/>
              <a:t>OrgDev</a:t>
            </a:r>
            <a:r>
              <a:rPr lang="en-US" b="1" dirty="0" smtClean="0"/>
              <a:t>” 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March., 10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2017, 11:05–16:10  </a:t>
            </a: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31992"/>
            <a:ext cx="8229600" cy="694078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Process</a:t>
            </a:r>
            <a:r>
              <a:rPr lang="de-AT" b="1" dirty="0" smtClean="0"/>
              <a:t>-Chart: Organisation „X“:</a:t>
            </a:r>
            <a:endParaRPr lang="de-AT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05901" y="6356350"/>
            <a:ext cx="2133600" cy="365125"/>
          </a:xfrm>
        </p:spPr>
        <p:txBody>
          <a:bodyPr/>
          <a:lstStyle/>
          <a:p>
            <a:fld id="{F49AAF80-66FE-48A4-8670-0DA81DF2DA66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1324301" y="1340768"/>
            <a:ext cx="7200800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324301" y="3270867"/>
            <a:ext cx="72008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1324301" y="4941168"/>
            <a:ext cx="720080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78280" y="3703785"/>
            <a:ext cx="15121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Core-</a:t>
            </a:r>
          </a:p>
          <a:p>
            <a:pPr algn="ctr"/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106271" y="5446095"/>
            <a:ext cx="165618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Support-</a:t>
            </a:r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33030" y="2087499"/>
            <a:ext cx="186279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/>
              <a:t>Mgmt</a:t>
            </a:r>
            <a:r>
              <a:rPr lang="de-AT" b="1" dirty="0" smtClean="0"/>
              <a:t>.-prozesse</a:t>
            </a:r>
            <a:endParaRPr lang="de-AT" b="1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633266" y="2548841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Contr.Pr</a:t>
            </a:r>
            <a:r>
              <a:rPr lang="de-AT" b="1" dirty="0" smtClean="0"/>
              <a:t>.</a:t>
            </a:r>
            <a:endParaRPr lang="de-AT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628910" y="1630075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Lead.Pr</a:t>
            </a:r>
            <a:r>
              <a:rPr lang="de-AT" b="1" dirty="0" smtClean="0"/>
              <a:t>.</a:t>
            </a:r>
            <a:endParaRPr lang="de-AT" b="1" dirty="0"/>
          </a:p>
        </p:txBody>
      </p:sp>
      <p:cxnSp>
        <p:nvCxnSpPr>
          <p:cNvPr id="15" name="Gerade Verbindung 14"/>
          <p:cNvCxnSpPr>
            <a:stCxn id="5" idx="1"/>
            <a:endCxn id="5" idx="3"/>
          </p:cNvCxnSpPr>
          <p:nvPr/>
        </p:nvCxnSpPr>
        <p:spPr>
          <a:xfrm>
            <a:off x="1324301" y="2276872"/>
            <a:ext cx="720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612333" y="3717032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764733" y="4091503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917133" y="4452911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516989" y="3717032"/>
            <a:ext cx="7200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srgbClr val="FFFF00"/>
                </a:solidFill>
              </a:rPr>
              <a:t>PL</a:t>
            </a:r>
            <a:endParaRPr lang="de-AT" sz="3600" b="1" dirty="0">
              <a:solidFill>
                <a:srgbClr val="FFFF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88488" y="142956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Strat.Plg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7115350" y="1906164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WM</a:t>
            </a:r>
            <a:endParaRPr lang="de-AT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704371" y="191007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RM</a:t>
            </a:r>
            <a:endParaRPr lang="de-AT" sz="14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4293135" y="18954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Controlling</a:t>
            </a:r>
            <a:endParaRPr lang="de-AT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2876922" y="18912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QM</a:t>
            </a:r>
            <a:endParaRPr lang="de-AT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461947" y="189426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O</a:t>
            </a:r>
            <a:r>
              <a:rPr lang="de-AT" sz="1400" b="1" dirty="0" smtClean="0"/>
              <a:t>per.-</a:t>
            </a:r>
            <a:r>
              <a:rPr lang="de-AT" sz="1400" b="1" dirty="0" err="1" smtClean="0"/>
              <a:t>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7071805" y="533737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PRODUCTION</a:t>
            </a:r>
            <a:endParaRPr lang="de-AT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5660826" y="534128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LAW</a:t>
            </a:r>
            <a:endParaRPr lang="de-AT" sz="14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4249590" y="53266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SALES</a:t>
            </a:r>
            <a:endParaRPr lang="de-AT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2833377" y="53224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LOGISTIC</a:t>
            </a:r>
            <a:endParaRPr lang="de-AT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1418402" y="532548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Accounting</a:t>
            </a:r>
            <a:endParaRPr lang="de-AT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5656470" y="575494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e</a:t>
            </a:r>
            <a:r>
              <a:rPr lang="de-AT" sz="1400" b="1" dirty="0" smtClean="0"/>
              <a:t>tc.</a:t>
            </a:r>
            <a:endParaRPr lang="de-AT" sz="14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245234" y="574034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</a:t>
            </a:r>
            <a:endParaRPr lang="de-AT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2829021" y="5736145"/>
            <a:ext cx="134027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HRM</a:t>
            </a:r>
            <a:endParaRPr lang="de-AT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414046" y="573914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 &amp; D</a:t>
            </a:r>
            <a:endParaRPr lang="de-AT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2839712" y="257975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Orders</a:t>
            </a:r>
            <a:endParaRPr lang="de-AT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704371" y="2484082"/>
            <a:ext cx="13402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Knowledge </a:t>
            </a:r>
            <a:r>
              <a:rPr lang="de-AT" sz="1400" b="1" dirty="0" err="1" smtClean="0"/>
              <a:t>Logistics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95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8D7AF0-6CD8-4584-9CBA-70B77A93848C}" type="slidenum">
              <a:rPr lang="de-DE" altLang="de-DE" sz="1400" smtClean="0">
                <a:latin typeface="Times New Roman" pitchFamily="18" charset="0"/>
              </a:rPr>
              <a:pPr eaLnBrk="1" hangingPunct="1"/>
              <a:t>12</a:t>
            </a:fld>
            <a:endParaRPr lang="de-DE" altLang="de-DE" sz="1400" smtClean="0">
              <a:latin typeface="Times New Roman" pitchFamily="18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484438" y="2986088"/>
            <a:ext cx="429418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KNOWLEDGE/RISK-PRODUCT Relation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(FC, SC, HC, RC)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00038" y="1417638"/>
            <a:ext cx="3170237" cy="144303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16391" name="Textfeld 14"/>
          <p:cNvSpPr txBox="1">
            <a:spLocks noChangeArrowheads="1"/>
          </p:cNvSpPr>
          <p:nvPr/>
        </p:nvSpPr>
        <p:spPr bwMode="auto">
          <a:xfrm>
            <a:off x="650875" y="1635125"/>
            <a:ext cx="247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Development</a:t>
            </a:r>
          </a:p>
        </p:txBody>
      </p:sp>
      <p:sp>
        <p:nvSpPr>
          <p:cNvPr id="10" name="Ellipse 9"/>
          <p:cNvSpPr/>
          <p:nvPr/>
        </p:nvSpPr>
        <p:spPr>
          <a:xfrm>
            <a:off x="2698750" y="4475163"/>
            <a:ext cx="3817938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37250" y="13779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3779838" y="1938338"/>
            <a:ext cx="1944687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hteckiger Pfeil 12"/>
          <p:cNvSpPr/>
          <p:nvPr/>
        </p:nvSpPr>
        <p:spPr>
          <a:xfrm rot="16200000">
            <a:off x="6770691" y="346465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6" name="Textfeld 16"/>
          <p:cNvSpPr txBox="1">
            <a:spLocks noChangeArrowheads="1"/>
          </p:cNvSpPr>
          <p:nvPr/>
        </p:nvSpPr>
        <p:spPr bwMode="auto">
          <a:xfrm>
            <a:off x="6145213" y="1660525"/>
            <a:ext cx="255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MONITORING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3114675" y="49069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1639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3940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0" y="6990"/>
            <a:ext cx="9144000" cy="838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GB" kern="0" dirty="0" smtClean="0"/>
              <a:t>General Process-Logic of an Organisation</a:t>
            </a:r>
            <a:r>
              <a:rPr lang="en-US" kern="0" dirty="0" smtClean="0"/>
              <a:t> </a:t>
            </a:r>
            <a:endParaRPr lang="de-AT" kern="0" dirty="0"/>
          </a:p>
        </p:txBody>
      </p:sp>
      <p:sp>
        <p:nvSpPr>
          <p:cNvPr id="16401" name="Textfeld 5"/>
          <p:cNvSpPr txBox="1">
            <a:spLocks noChangeArrowheads="1"/>
          </p:cNvSpPr>
          <p:nvPr/>
        </p:nvSpPr>
        <p:spPr bwMode="auto">
          <a:xfrm>
            <a:off x="7131494" y="6238191"/>
            <a:ext cx="334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/>
              <a:t>Source: Goellner </a:t>
            </a:r>
          </a:p>
        </p:txBody>
      </p:sp>
    </p:spTree>
    <p:extLst>
      <p:ext uri="{BB962C8B-B14F-4D97-AF65-F5344CB8AC3E}">
        <p14:creationId xmlns:p14="http://schemas.microsoft.com/office/powerpoint/2010/main" val="42541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16918" y="279573"/>
            <a:ext cx="8280400" cy="1143001"/>
          </a:xfrm>
        </p:spPr>
        <p:txBody>
          <a:bodyPr>
            <a:normAutofit fontScale="90000"/>
          </a:bodyPr>
          <a:lstStyle/>
          <a:p>
            <a:r>
              <a:rPr lang="de-AT" altLang="de-DE" b="1" dirty="0" smtClean="0"/>
              <a:t>Network Analysis </a:t>
            </a:r>
            <a:r>
              <a:rPr lang="de-AT" altLang="de-DE" b="1" dirty="0" err="1" smtClean="0"/>
              <a:t>of</a:t>
            </a:r>
            <a:r>
              <a:rPr lang="de-AT" altLang="de-DE" b="1" dirty="0" smtClean="0"/>
              <a:t> Banking &amp; </a:t>
            </a:r>
            <a:r>
              <a:rPr lang="de-AT" altLang="de-DE" b="1" dirty="0" err="1" smtClean="0"/>
              <a:t>Finance</a:t>
            </a:r>
            <a:r>
              <a:rPr lang="de-AT" altLang="de-DE" b="1" dirty="0" smtClean="0"/>
              <a:t> </a:t>
            </a:r>
            <a:r>
              <a:rPr lang="de-AT" altLang="de-DE" b="1" dirty="0" err="1" smtClean="0"/>
              <a:t>Organisations</a:t>
            </a:r>
            <a:endParaRPr lang="de-AT" altLang="de-DE" dirty="0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409234"/>
            <a:ext cx="3744912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1859"/>
            <a:ext cx="447198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79147"/>
            <a:ext cx="11144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752634"/>
            <a:ext cx="1362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808072"/>
            <a:ext cx="12684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317159"/>
            <a:ext cx="2647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95522"/>
            <a:ext cx="1316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feld 2"/>
          <p:cNvSpPr txBox="1">
            <a:spLocks noChangeArrowheads="1"/>
          </p:cNvSpPr>
          <p:nvPr/>
        </p:nvSpPr>
        <p:spPr bwMode="auto">
          <a:xfrm>
            <a:off x="7580313" y="5954247"/>
            <a:ext cx="9350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200" b="1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983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28800"/>
            <a:ext cx="7560956" cy="4872512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de-AT" b="1" dirty="0" err="1"/>
              <a:t>f</a:t>
            </a:r>
            <a:r>
              <a:rPr lang="de-AT" b="1" dirty="0" err="1" smtClean="0"/>
              <a:t>or</a:t>
            </a:r>
            <a:r>
              <a:rPr lang="de-AT" b="1" dirty="0" smtClean="0"/>
              <a:t> </a:t>
            </a:r>
            <a:r>
              <a:rPr lang="de-AT" b="1" dirty="0" err="1" smtClean="0"/>
              <a:t>instance</a:t>
            </a:r>
            <a:r>
              <a:rPr lang="de-AT" b="1" dirty="0" smtClean="0"/>
              <a:t>:</a:t>
            </a:r>
            <a:endParaRPr lang="de-AT" b="1" dirty="0"/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Eduard E.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Lawler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III, USA,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Human-Capital-Measurement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1970-1980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shareholder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David P. Norton, USA,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Scorcard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Intangible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Assets, 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„Humanvermögensrechnung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von Dr. Herbert Schmidt im Jahr 1974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Flamholt´s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Buch: Human </a:t>
            </a:r>
            <a:r>
              <a:rPr lang="de-DE" sz="3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 Accounting,  </a:t>
            </a:r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</a:p>
          <a:p>
            <a:pPr lvl="0"/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Human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Resource Accounting (HRA) </a:t>
            </a: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Barry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Corporation, USA,1972,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HC-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SKANDIA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Skandia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avigator)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HYPO-BANK,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Germany, Realisation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Human-Capital-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-Value-Index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(EVI) 1990, </a:t>
            </a:r>
            <a:endParaRPr lang="de-DE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Buck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Consultants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Mellon Financial: 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EVi-Expected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individual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partitional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Capital Report 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Research Centers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ARC (2003)</a:t>
            </a:r>
          </a:p>
          <a:p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Capital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Report-Act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AT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de-AT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(2004)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</a:t>
            </a:r>
            <a:r>
              <a:rPr lang="de-AT" b="1" dirty="0" err="1" smtClean="0"/>
              <a:t>Ideas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Scandia</a:t>
            </a:r>
            <a:r>
              <a:rPr lang="de-AT" b="1" dirty="0" smtClean="0"/>
              <a:t> Navigator: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skan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18947" cy="42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492" y="1668548"/>
            <a:ext cx="6777317" cy="4568764"/>
          </a:xfrm>
        </p:spPr>
        <p:txBody>
          <a:bodyPr>
            <a:normAutofit lnSpcReduction="10000"/>
          </a:bodyPr>
          <a:lstStyle/>
          <a:p>
            <a:r>
              <a:rPr lang="de-AT" b="1" dirty="0" smtClean="0"/>
              <a:t>Input Models: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HC </a:t>
            </a:r>
            <a:r>
              <a:rPr lang="de-DE" dirty="0"/>
              <a:t>= </a:t>
            </a:r>
            <a:r>
              <a:rPr lang="de-DE" dirty="0" smtClean="0"/>
              <a:t>in </a:t>
            </a:r>
            <a:r>
              <a:rPr lang="de-DE" dirty="0" err="1" smtClean="0"/>
              <a:t>employee</a:t>
            </a:r>
            <a:r>
              <a:rPr lang="de-DE" dirty="0" smtClean="0"/>
              <a:t> </a:t>
            </a:r>
            <a:r>
              <a:rPr lang="de-DE" dirty="0" err="1" smtClean="0"/>
              <a:t>invested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endParaRPr lang="de-DE" dirty="0" smtClean="0"/>
          </a:p>
          <a:p>
            <a:pPr marL="342900" lvl="1"/>
            <a:r>
              <a:rPr lang="de-DE" sz="2400" b="1" dirty="0"/>
              <a:t>Output </a:t>
            </a:r>
            <a:r>
              <a:rPr lang="de-DE" sz="2400" b="1" dirty="0" smtClean="0"/>
              <a:t>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employee</a:t>
            </a:r>
            <a:r>
              <a:rPr lang="de-DE" sz="2400" dirty="0" smtClean="0"/>
              <a:t> </a:t>
            </a:r>
            <a:r>
              <a:rPr lang="de-DE" sz="2400" dirty="0" err="1" smtClean="0"/>
              <a:t>earned</a:t>
            </a:r>
            <a:r>
              <a:rPr lang="de-DE" sz="2400" dirty="0" smtClean="0"/>
              <a:t> </a:t>
            </a:r>
            <a:r>
              <a:rPr lang="de-DE" sz="2400" dirty="0" err="1" smtClean="0"/>
              <a:t>profits</a:t>
            </a:r>
            <a:endParaRPr lang="de-AT" sz="2800" dirty="0"/>
          </a:p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Value 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difference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employment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potentially</a:t>
            </a:r>
            <a:r>
              <a:rPr lang="de-DE" sz="2400" dirty="0" smtClean="0"/>
              <a:t> </a:t>
            </a:r>
            <a:r>
              <a:rPr lang="de-DE" sz="2400" dirty="0" err="1" smtClean="0"/>
              <a:t>achievable</a:t>
            </a:r>
            <a:r>
              <a:rPr lang="de-DE" sz="2400" dirty="0" smtClean="0"/>
              <a:t> </a:t>
            </a:r>
            <a:r>
              <a:rPr lang="de-DE" sz="2400" dirty="0" err="1" smtClean="0"/>
              <a:t>value</a:t>
            </a:r>
            <a:r>
              <a:rPr lang="de-DE" sz="2400" dirty="0" smtClean="0"/>
              <a:t> </a:t>
            </a:r>
            <a:r>
              <a:rPr lang="de-DE" sz="2400" dirty="0" err="1"/>
              <a:t>a</a:t>
            </a:r>
            <a:r>
              <a:rPr lang="de-DE" sz="2400" dirty="0" err="1" smtClean="0"/>
              <a:t>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transacted</a:t>
            </a:r>
            <a:r>
              <a:rPr lang="de-DE" sz="2400" dirty="0" smtClean="0"/>
              <a:t> </a:t>
            </a:r>
            <a:r>
              <a:rPr lang="de-DE" sz="2400" dirty="0" err="1" smtClean="0"/>
              <a:t>investments</a:t>
            </a:r>
            <a:endParaRPr lang="de-AT" sz="2800" dirty="0"/>
          </a:p>
          <a:p>
            <a:pPr marL="342900" lvl="2" indent="-274320"/>
            <a:r>
              <a:rPr lang="de-DE" b="1" dirty="0" err="1" smtClean="0"/>
              <a:t>Indicator</a:t>
            </a:r>
            <a:r>
              <a:rPr lang="de-DE" b="1" dirty="0" smtClean="0"/>
              <a:t> Models:</a:t>
            </a:r>
          </a:p>
          <a:p>
            <a:pPr lvl="1"/>
            <a:r>
              <a:rPr lang="de-DE" dirty="0" err="1"/>
              <a:t>o</a:t>
            </a:r>
            <a:r>
              <a:rPr lang="de-DE" dirty="0" err="1" smtClean="0"/>
              <a:t>ften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listings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AT" sz="2600" dirty="0"/>
          </a:p>
          <a:p>
            <a:pPr lvl="1"/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AT" dirty="0" err="1" smtClean="0"/>
              <a:t>approximations</a:t>
            </a:r>
            <a:endParaRPr lang="de-AT" sz="2600" dirty="0"/>
          </a:p>
          <a:p>
            <a:pPr marL="342900" lvl="2" indent="-274320"/>
            <a:endParaRPr lang="de-AT" sz="24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043490" y="820183"/>
            <a:ext cx="7024744" cy="661250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AT" b="1" dirty="0"/>
              <a:t>Input Models: </a:t>
            </a:r>
            <a:endParaRPr lang="de-AT" b="1" dirty="0" smtClean="0"/>
          </a:p>
          <a:p>
            <a:pPr lvl="1"/>
            <a:r>
              <a:rPr lang="en-GB" dirty="0" err="1" smtClean="0"/>
              <a:t>HumanAssetWorth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Mayos</a:t>
            </a:r>
            <a:r>
              <a:rPr lang="en-GB" dirty="0" smtClean="0"/>
              <a:t> </a:t>
            </a:r>
            <a:r>
              <a:rPr lang="en-GB" dirty="0"/>
              <a:t>2001)</a:t>
            </a:r>
            <a:endParaRPr lang="de-AT" dirty="0"/>
          </a:p>
          <a:p>
            <a:pPr lvl="1"/>
            <a:r>
              <a:rPr lang="en-GB" dirty="0"/>
              <a:t>Value Added Intellectual Coefficient 	(Public 1998/2000)</a:t>
            </a:r>
            <a:endParaRPr lang="de-AT" dirty="0"/>
          </a:p>
          <a:p>
            <a:pPr marL="342900" lvl="1"/>
            <a:r>
              <a:rPr lang="de-DE" sz="2400" b="1" dirty="0" smtClean="0"/>
              <a:t>Output </a:t>
            </a:r>
            <a:r>
              <a:rPr lang="de-DE" sz="2400" b="1" dirty="0"/>
              <a:t>Models</a:t>
            </a:r>
            <a:r>
              <a:rPr lang="de-DE" sz="2400" dirty="0"/>
              <a:t>: </a:t>
            </a:r>
            <a:endParaRPr lang="de-DE" sz="2400" dirty="0" smtClean="0"/>
          </a:p>
          <a:p>
            <a:pPr lvl="1"/>
            <a:r>
              <a:rPr lang="en-GB" dirty="0"/>
              <a:t>Accounting for the Future </a:t>
            </a:r>
            <a:r>
              <a:rPr lang="en-GB" dirty="0" smtClean="0"/>
              <a:t>	(</a:t>
            </a:r>
            <a:r>
              <a:rPr lang="en-GB" dirty="0"/>
              <a:t>Nash 2003)</a:t>
            </a:r>
            <a:endParaRPr lang="de-AT" sz="2600" dirty="0"/>
          </a:p>
          <a:p>
            <a:pPr lvl="1"/>
            <a:r>
              <a:rPr lang="en-GB" dirty="0"/>
              <a:t>Calculated intangible Value </a:t>
            </a:r>
            <a:r>
              <a:rPr lang="en-GB" dirty="0" smtClean="0"/>
              <a:t>	(</a:t>
            </a:r>
            <a:r>
              <a:rPr lang="en-GB" dirty="0"/>
              <a:t>NCI Research, Stewart 1997)</a:t>
            </a:r>
            <a:endParaRPr lang="de-AT" sz="2600" dirty="0"/>
          </a:p>
          <a:p>
            <a:pPr lvl="1"/>
            <a:r>
              <a:rPr lang="en-GB" dirty="0"/>
              <a:t>Human Capital Pricing Model </a:t>
            </a:r>
            <a:r>
              <a:rPr lang="en-GB" dirty="0" smtClean="0"/>
              <a:t>	(</a:t>
            </a:r>
            <a:r>
              <a:rPr lang="en-GB" dirty="0"/>
              <a:t>Bender/</a:t>
            </a:r>
            <a:r>
              <a:rPr lang="en-GB" dirty="0" err="1"/>
              <a:t>Röhling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/>
              <a:t>ROI on Human Capital </a:t>
            </a:r>
            <a:r>
              <a:rPr lang="en-GB" dirty="0" smtClean="0"/>
              <a:t>		(</a:t>
            </a:r>
            <a:r>
              <a:rPr lang="en-GB" dirty="0" err="1" smtClean="0"/>
              <a:t>Fitzenz</a:t>
            </a:r>
            <a:r>
              <a:rPr lang="en-GB" dirty="0" smtClean="0"/>
              <a:t> </a:t>
            </a:r>
            <a:r>
              <a:rPr lang="en-GB" dirty="0"/>
              <a:t>200)</a:t>
            </a:r>
            <a:endParaRPr lang="de-AT" sz="2600" dirty="0"/>
          </a:p>
          <a:p>
            <a:pPr lvl="1"/>
            <a:r>
              <a:rPr lang="en-GB" dirty="0"/>
              <a:t>Knowledge Capital Scoreboard 		</a:t>
            </a:r>
            <a:r>
              <a:rPr lang="en-GB" dirty="0" smtClean="0"/>
              <a:t>						(</a:t>
            </a:r>
            <a:r>
              <a:rPr lang="en-GB" dirty="0"/>
              <a:t>Lev/</a:t>
            </a:r>
            <a:r>
              <a:rPr lang="en-GB" dirty="0" err="1"/>
              <a:t>Bothwell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 err="1"/>
              <a:t>EVi</a:t>
            </a:r>
            <a:r>
              <a:rPr lang="en-GB" dirty="0"/>
              <a:t> - (expected value of the individual)	(Buck Consultants)</a:t>
            </a:r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12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72816"/>
            <a:ext cx="7560956" cy="4896544"/>
          </a:xfrm>
        </p:spPr>
        <p:txBody>
          <a:bodyPr>
            <a:normAutofit fontScale="77500" lnSpcReduction="20000"/>
          </a:bodyPr>
          <a:lstStyle/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</a:t>
            </a:r>
            <a:r>
              <a:rPr lang="de-DE" sz="2400" b="1" dirty="0"/>
              <a:t>Value Models</a:t>
            </a:r>
            <a:r>
              <a:rPr lang="de-DE" sz="2400" dirty="0"/>
              <a:t>: </a:t>
            </a:r>
            <a:endParaRPr lang="de-DE" sz="2400" dirty="0" smtClean="0"/>
          </a:p>
          <a:p>
            <a:pPr marL="68580" lvl="1" indent="0">
              <a:buNone/>
            </a:pPr>
            <a:endParaRPr lang="de-DE" sz="2400" dirty="0" smtClean="0"/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Excellence Modell (EFQM)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European Foundation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Quality 					Management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Brüssel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Human Resources Survey Report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PriceWaterhouseCooper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TRI*M Index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NFO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Infratest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Human Capital Index 		(Watson Wyatt)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Ranking: Attractive Employer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(Hewitt 2001)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Value Creation Index 			(Cap Gemini Ernst 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Young,  </a:t>
            </a:r>
          </a:p>
          <a:p>
            <a:pPr marL="36576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1997/2000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CIPD Framework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Scarborough/Chartered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Institute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Personnel&amp;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Development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2003)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Ranking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Edvinsson2000)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Value 			(Human-Capital-Club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e.V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Munich, Ge, 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Audit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Brooking 2000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 err="1" smtClean="0"/>
              <a:t>Indicator</a:t>
            </a:r>
            <a:r>
              <a:rPr lang="de-DE" b="1" dirty="0" smtClean="0"/>
              <a:t> </a:t>
            </a:r>
            <a:r>
              <a:rPr lang="de-DE" b="1" dirty="0"/>
              <a:t>Models</a:t>
            </a:r>
            <a:r>
              <a:rPr lang="de-DE" b="1" dirty="0" smtClean="0"/>
              <a:t>:</a:t>
            </a:r>
          </a:p>
          <a:p>
            <a:pPr marL="278892" lvl="3" indent="0">
              <a:buNone/>
            </a:pPr>
            <a:endParaRPr lang="de-DE" b="1" dirty="0"/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Intangible Assets Monitor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Sveiby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1986/87)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Skandia Navigator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Edvinsson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1991)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Navigator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Stewart 1995)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						(Becker/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Huselid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/Ulrich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Indicator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Mercer 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Werttreiber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-Modell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Wucknitz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0080" lvl="2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(value driver-Model)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1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/>
              <a:t>Saarbrücker </a:t>
            </a:r>
            <a:r>
              <a:rPr lang="de-DE" b="1" dirty="0" smtClean="0"/>
              <a:t>Formel (</a:t>
            </a:r>
            <a:r>
              <a:rPr lang="de-DE" b="1" dirty="0" err="1" smtClean="0"/>
              <a:t>formula</a:t>
            </a:r>
            <a:r>
              <a:rPr lang="de-DE" b="1" dirty="0" smtClean="0"/>
              <a:t>):</a:t>
            </a:r>
          </a:p>
          <a:p>
            <a:pPr marL="278892" lvl="3" indent="0">
              <a:buNone/>
            </a:pPr>
            <a:endParaRPr lang="de-DE" b="1" dirty="0"/>
          </a:p>
          <a:p>
            <a:endParaRPr lang="de-A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8971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/>
          </a:bodyPr>
          <a:lstStyle/>
          <a:p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5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" y="1659864"/>
            <a:ext cx="77427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1321008"/>
            <a:ext cx="241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Kompetence</a:t>
            </a:r>
            <a:r>
              <a:rPr lang="de-AT" dirty="0" smtClean="0"/>
              <a:t> Radar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41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836712"/>
            <a:ext cx="3744532" cy="64807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Center:</a:t>
            </a:r>
          </a:p>
          <a:p>
            <a:pPr lvl="1"/>
            <a:endParaRPr lang="de-A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464496" cy="45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28632" y="615901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</a:t>
            </a:r>
            <a:r>
              <a:rPr lang="de-AT" dirty="0" err="1" smtClean="0"/>
              <a:t>tructure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 </a:t>
            </a:r>
            <a:r>
              <a:rPr lang="de-AT" dirty="0" err="1" smtClean="0"/>
              <a:t>assessment</a:t>
            </a:r>
            <a:r>
              <a:rPr lang="de-AT" dirty="0" smtClean="0"/>
              <a:t> </a:t>
            </a:r>
            <a:r>
              <a:rPr lang="de-AT" dirty="0" err="1" smtClean="0"/>
              <a:t>center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5517232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Profil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qualification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820856" y="4526141"/>
            <a:ext cx="1809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observation</a:t>
            </a:r>
            <a:r>
              <a:rPr lang="de-AT" dirty="0" smtClean="0"/>
              <a:t>/</a:t>
            </a:r>
          </a:p>
          <a:p>
            <a:pPr algn="ctr"/>
            <a:r>
              <a:rPr lang="de-AT" dirty="0" err="1" smtClean="0"/>
              <a:t>rating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538758" y="4522271"/>
            <a:ext cx="1661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Simulations</a:t>
            </a:r>
            <a:endParaRPr lang="de-AT" dirty="0" smtClean="0"/>
          </a:p>
          <a:p>
            <a:pPr algn="ctr"/>
            <a:r>
              <a:rPr lang="de-AT" dirty="0" smtClean="0"/>
              <a:t>(</a:t>
            </a:r>
            <a:r>
              <a:rPr lang="de-AT" dirty="0" err="1" smtClean="0"/>
              <a:t>exercises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177734" y="3514656"/>
            <a:ext cx="27387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p</a:t>
            </a:r>
            <a:r>
              <a:rPr lang="de-AT" sz="1600" dirty="0" smtClean="0"/>
              <a:t>otential </a:t>
            </a:r>
            <a:r>
              <a:rPr lang="de-AT" sz="1600" dirty="0" err="1" smtClean="0"/>
              <a:t>assessment</a:t>
            </a:r>
            <a:endParaRPr lang="de-AT" sz="1600" dirty="0" smtClean="0"/>
          </a:p>
          <a:p>
            <a:pPr algn="ctr"/>
            <a:r>
              <a:rPr lang="de-AT" sz="1600" dirty="0" err="1" smtClean="0"/>
              <a:t>strengths</a:t>
            </a:r>
            <a:r>
              <a:rPr lang="de-AT" sz="1600" dirty="0" smtClean="0"/>
              <a:t>-</a:t>
            </a:r>
            <a:r>
              <a:rPr lang="de-AT" sz="1600" dirty="0" err="1" smtClean="0"/>
              <a:t>weakness</a:t>
            </a:r>
            <a:r>
              <a:rPr lang="de-AT" sz="1600" dirty="0" smtClean="0"/>
              <a:t>-profil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0834" y="2128197"/>
            <a:ext cx="20788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d</a:t>
            </a:r>
            <a:r>
              <a:rPr lang="de-AT" dirty="0" err="1" smtClean="0"/>
              <a:t>evelopment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arrangements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85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4" y="282575"/>
            <a:ext cx="7344816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8" y="515688"/>
            <a:ext cx="9159328" cy="63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627784" y="620688"/>
            <a:ext cx="432048" cy="288032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9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/>
              <a:t>short CV Dipl.-Ing. Johannes GÖLLNER, e.g.:</a:t>
            </a:r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403270" y="1311539"/>
            <a:ext cx="841720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de-DE" sz="1400" b="1" i="1" dirty="0"/>
              <a:t>Visiting Professor </a:t>
            </a:r>
            <a:r>
              <a:rPr lang="en-AU" altLang="de-DE" sz="1400" i="1" dirty="0"/>
              <a:t>for </a:t>
            </a:r>
            <a:r>
              <a:rPr lang="en-AU" altLang="de-DE" sz="1400" i="1" dirty="0" smtClean="0"/>
              <a:t>Human Resource </a:t>
            </a:r>
            <a:r>
              <a:rPr lang="en-AU" altLang="de-DE" sz="1400" dirty="0" smtClean="0"/>
              <a:t>Management </a:t>
            </a:r>
            <a:r>
              <a:rPr lang="en-AU" altLang="de-DE" sz="1400" dirty="0"/>
              <a:t>at the MASARYK University Brno (CZ), </a:t>
            </a:r>
            <a:r>
              <a:rPr lang="en-AU" altLang="de-DE" sz="1400" dirty="0" smtClean="0"/>
              <a:t>02-06/2015.</a:t>
            </a:r>
            <a:endParaRPr lang="en-AU" altLang="de-DE" sz="1400" b="1" i="1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Visiting Professor </a:t>
            </a:r>
            <a:r>
              <a:rPr lang="en-AU" altLang="de-DE" sz="1400" i="1" dirty="0" smtClean="0"/>
              <a:t>for Organisational </a:t>
            </a:r>
            <a:r>
              <a:rPr lang="en-AU" altLang="de-DE" sz="1400" dirty="0" smtClean="0"/>
              <a:t>Knowledge </a:t>
            </a:r>
            <a:r>
              <a:rPr lang="en-AU" altLang="de-DE" sz="1400" dirty="0"/>
              <a:t>Development &amp; </a:t>
            </a:r>
            <a:r>
              <a:rPr lang="en-AU" altLang="de-DE" sz="1400" dirty="0" smtClean="0"/>
              <a:t>Knowledge Management </a:t>
            </a:r>
            <a:r>
              <a:rPr lang="en-AU" altLang="de-DE" sz="1400" dirty="0"/>
              <a:t>at the </a:t>
            </a:r>
            <a:r>
              <a:rPr lang="en-AU" altLang="de-DE" sz="1400" dirty="0" smtClean="0"/>
              <a:t>MASARYK University Brno (CZ), 10/2014.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CEO &amp; Partner </a:t>
            </a:r>
            <a:r>
              <a:rPr lang="en-AU" altLang="de-DE" sz="1400" dirty="0" smtClean="0"/>
              <a:t>of M²D </a:t>
            </a:r>
            <a:r>
              <a:rPr lang="en-AU" altLang="de-DE" sz="1400" dirty="0" err="1" smtClean="0"/>
              <a:t>MasterMind</a:t>
            </a:r>
            <a:r>
              <a:rPr lang="en-AU" altLang="de-DE" sz="1400" dirty="0" smtClean="0"/>
              <a:t> Development GmbH (Ltd.), Vienna, Austria</a:t>
            </a:r>
            <a:endParaRPr lang="en-AU" altLang="de-DE" sz="1000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Head </a:t>
            </a:r>
            <a:r>
              <a:rPr lang="en-AU" altLang="de-DE" sz="1300" b="1" i="1" dirty="0"/>
              <a:t>of the Section </a:t>
            </a:r>
            <a:r>
              <a:rPr lang="en-AU" altLang="de-DE" sz="1300" dirty="0"/>
              <a:t>of Knowledge Management at the National Defence Academy of the Austrian Ministry of Defence &amp; </a:t>
            </a:r>
            <a:r>
              <a:rPr lang="en-AU" altLang="de-DE" sz="1300" dirty="0" smtClean="0"/>
              <a:t>Sport, Vienna, (AT), 2011-dato</a:t>
            </a:r>
            <a:r>
              <a:rPr lang="en-AU" altLang="de-DE" sz="13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Lecture</a:t>
            </a:r>
            <a:r>
              <a:rPr lang="en-AU" altLang="de-DE" sz="1300" b="1" dirty="0" smtClean="0"/>
              <a:t>r</a:t>
            </a:r>
            <a:r>
              <a:rPr lang="en-AU" altLang="de-DE" sz="1300" dirty="0" smtClean="0"/>
              <a:t> </a:t>
            </a:r>
            <a:r>
              <a:rPr lang="en-AU" altLang="de-DE" sz="1300" dirty="0"/>
              <a:t>for Risk – and Crises Management and </a:t>
            </a:r>
            <a:r>
              <a:rPr lang="en-AU" altLang="de-DE" sz="1300" dirty="0" smtClean="0"/>
              <a:t>Organisational Leadership </a:t>
            </a:r>
            <a:r>
              <a:rPr lang="en-AU" altLang="de-DE" sz="1300" dirty="0"/>
              <a:t>at the University of Natural Resources and Life Science Vienna (AT</a:t>
            </a:r>
            <a:r>
              <a:rPr lang="en-AU" altLang="de-DE" sz="1300" dirty="0" smtClean="0"/>
              <a:t>), 2008-dato.</a:t>
            </a:r>
            <a:endParaRPr lang="en-AU" altLang="de-DE" sz="1300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dirty="0"/>
              <a:t>Core Member </a:t>
            </a:r>
            <a:r>
              <a:rPr lang="en-AU" altLang="de-DE" sz="1300" dirty="0"/>
              <a:t>of the Standardization/Guideline-Workshop “</a:t>
            </a:r>
            <a:r>
              <a:rPr lang="en-AU" altLang="de-DE" sz="1300" b="1" dirty="0"/>
              <a:t>Supply Chain Risk Management</a:t>
            </a:r>
            <a:r>
              <a:rPr lang="en-AU" altLang="de-DE" sz="1300" dirty="0"/>
              <a:t>” of the Risk Management Association, </a:t>
            </a:r>
            <a:r>
              <a:rPr lang="en-AU" altLang="de-DE" sz="1300" dirty="0" err="1"/>
              <a:t>e.V</a:t>
            </a:r>
            <a:r>
              <a:rPr lang="en-AU" altLang="de-DE" sz="1300" dirty="0"/>
              <a:t>., Munich, Germany (2013-dato).  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Chairman</a:t>
            </a:r>
            <a:r>
              <a:rPr lang="en-AU" altLang="de-DE" sz="1300" dirty="0"/>
              <a:t> of the </a:t>
            </a:r>
            <a:r>
              <a:rPr lang="en-AU" altLang="de-DE" sz="1300" b="1" dirty="0" err="1"/>
              <a:t>Center</a:t>
            </a:r>
            <a:r>
              <a:rPr lang="en-AU" altLang="de-DE" sz="1300" b="1" dirty="0"/>
              <a:t> of Risk &amp; Crises Management </a:t>
            </a:r>
            <a:r>
              <a:rPr lang="en-AU" altLang="de-DE" sz="1300" dirty="0"/>
              <a:t>(at the University of Natural Resources and Life Science Vienna); </a:t>
            </a:r>
            <a:r>
              <a:rPr lang="en-AU" altLang="de-DE" sz="1300" i="1" u="sng" dirty="0"/>
              <a:t>www.zfrk.org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Founder </a:t>
            </a:r>
            <a:r>
              <a:rPr lang="en-AU" altLang="de-DE" sz="1300" i="1" dirty="0"/>
              <a:t>and </a:t>
            </a:r>
            <a:r>
              <a:rPr lang="en-AU" altLang="de-DE" sz="1300" b="1" i="1" dirty="0"/>
              <a:t>Chairman </a:t>
            </a:r>
            <a:r>
              <a:rPr lang="en-AU" altLang="de-DE" sz="1300" i="1" dirty="0"/>
              <a:t>of the Standardization Committee for Risk- and Crises Management (ONK 246) at the Austrian Standardization Institute (01/2003-11/2008); (ISO 31000, ISO 22399, CEN “Critical Infrastructure”).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 smtClean="0"/>
              <a:t>Director </a:t>
            </a:r>
            <a:r>
              <a:rPr lang="en-AU" altLang="de-DE" sz="1300" i="1" dirty="0"/>
              <a:t>of the postgraduate </a:t>
            </a:r>
            <a:r>
              <a:rPr lang="en-AU" altLang="de-DE" sz="1300" b="1" i="1" dirty="0"/>
              <a:t>MSc- Study Program “Risk Management”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(2009-2012).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Director of the postgraduate </a:t>
            </a:r>
            <a:r>
              <a:rPr lang="en-AU" altLang="de-DE" sz="1300" b="1" i="1" dirty="0"/>
              <a:t>MBA- Study </a:t>
            </a:r>
            <a:r>
              <a:rPr lang="en-AU" altLang="de-DE" sz="1300" b="1" i="1" dirty="0" err="1"/>
              <a:t>Programm“Environmental</a:t>
            </a:r>
            <a:r>
              <a:rPr lang="en-AU" altLang="de-DE" sz="1300" b="1" i="1" dirty="0"/>
              <a:t> Threats &amp; Disaster Management” </a:t>
            </a:r>
            <a:r>
              <a:rPr lang="en-AU" altLang="de-DE" sz="1300" i="1" dirty="0"/>
              <a:t>at the NBC Defence School of AFF (2003-2009</a:t>
            </a:r>
            <a:r>
              <a:rPr lang="en-AU" altLang="de-DE" sz="1300" i="1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S3, Ref. Knowledge Management &amp; Head of the Section </a:t>
            </a:r>
            <a:r>
              <a:rPr lang="en-AU" altLang="de-DE" sz="1300" dirty="0"/>
              <a:t>of </a:t>
            </a:r>
            <a:r>
              <a:rPr lang="en-AU" altLang="de-DE" sz="1300" b="1" dirty="0"/>
              <a:t>Risk Management </a:t>
            </a:r>
            <a:r>
              <a:rPr lang="en-AU" altLang="de-DE" sz="1300" dirty="0"/>
              <a:t>at the </a:t>
            </a:r>
            <a:r>
              <a:rPr lang="en-AU" altLang="de-DE" sz="1300" i="1" dirty="0"/>
              <a:t>NBC Defence School </a:t>
            </a:r>
            <a:r>
              <a:rPr lang="en-AU" altLang="de-DE" sz="1300" dirty="0"/>
              <a:t>of the Austrian Ministry of Defence &amp; Sport (since 2003-2010</a:t>
            </a:r>
            <a:r>
              <a:rPr lang="en-AU" altLang="de-DE" sz="1300" dirty="0" smtClean="0"/>
              <a:t>).</a:t>
            </a:r>
            <a:endParaRPr lang="en-AU" altLang="de-DE" sz="1300" i="1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Assistant &amp; Visiting Professor, Scientific employee and Lecturer at Austrian Universities and Universities of Applied Science (1992-2010)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Scientific Leader </a:t>
            </a:r>
            <a:r>
              <a:rPr lang="en-AU" altLang="de-DE" sz="1300" i="1" dirty="0"/>
              <a:t>of the EU-FP 7-Project “</a:t>
            </a:r>
            <a:r>
              <a:rPr lang="en-US" altLang="de-DE" sz="1300" b="1" i="1" dirty="0"/>
              <a:t>Foresight Security Scenarios: Mapping Research to a Comprehensive Approach to Exogenous EU Roles</a:t>
            </a:r>
            <a:r>
              <a:rPr lang="en-US" altLang="de-DE" sz="1300" i="1" dirty="0"/>
              <a:t>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</a:t>
            </a:r>
            <a:r>
              <a:rPr lang="en-US" altLang="de-DE" sz="1300" i="1" dirty="0"/>
              <a:t>,</a:t>
            </a:r>
            <a:r>
              <a:rPr lang="en-AU" altLang="de-DE" sz="1300" i="1" dirty="0"/>
              <a:t> </a:t>
            </a:r>
            <a:r>
              <a:rPr lang="en-AU" altLang="de-DE" sz="1300" i="1" u="sng" dirty="0"/>
              <a:t>www.focusproject.eu</a:t>
            </a:r>
            <a:r>
              <a:rPr lang="en-AU" altLang="de-DE" sz="1300" i="1" dirty="0"/>
              <a:t> ;(2011-2013). </a:t>
            </a:r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881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err="1" smtClean="0"/>
              <a:t>Actuall</a:t>
            </a:r>
            <a:r>
              <a:rPr lang="de-AT" altLang="de-DE" sz="1800" b="1" dirty="0" smtClean="0"/>
              <a:t> Research </a:t>
            </a:r>
            <a:r>
              <a:rPr lang="de-AT" altLang="de-DE" sz="1800" b="1" dirty="0" err="1" smtClean="0"/>
              <a:t>Activities</a:t>
            </a:r>
            <a:r>
              <a:rPr lang="de-AT" altLang="de-DE" sz="1800" b="1" dirty="0" smtClean="0"/>
              <a:t>: </a:t>
            </a:r>
            <a:r>
              <a:rPr lang="de-AT" altLang="de-DE" sz="1800" b="1" dirty="0"/>
              <a:t>DI </a:t>
            </a:r>
            <a:r>
              <a:rPr lang="de-AT" altLang="de-DE" sz="1800" b="1" dirty="0" smtClean="0"/>
              <a:t>GOELLNER, </a:t>
            </a:r>
            <a:r>
              <a:rPr lang="de-AT" altLang="de-DE" sz="1800" b="1" dirty="0" err="1" smtClean="0"/>
              <a:t>MSc</a:t>
            </a:r>
            <a:endParaRPr lang="de-AT" altLang="de-DE" sz="1800" b="1" dirty="0"/>
          </a:p>
        </p:txBody>
      </p:sp>
      <p:sp>
        <p:nvSpPr>
          <p:cNvPr id="9220" name="Textfeld 8"/>
          <p:cNvSpPr txBox="1">
            <a:spLocks noChangeArrowheads="1"/>
          </p:cNvSpPr>
          <p:nvPr/>
        </p:nvSpPr>
        <p:spPr bwMode="auto">
          <a:xfrm>
            <a:off x="405166" y="1147763"/>
            <a:ext cx="862965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8580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 i="1" dirty="0" err="1"/>
              <a:t>actuall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research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activities</a:t>
            </a:r>
            <a:r>
              <a:rPr lang="de-AT" altLang="de-DE" sz="1800" i="1" dirty="0"/>
              <a:t> </a:t>
            </a:r>
            <a:r>
              <a:rPr lang="de-AT" altLang="de-DE" sz="1800" dirty="0"/>
              <a:t>in Relation </a:t>
            </a:r>
            <a:r>
              <a:rPr lang="de-AT" altLang="de-DE" sz="1800" dirty="0" err="1"/>
              <a:t>to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the</a:t>
            </a:r>
            <a:r>
              <a:rPr lang="de-AT" altLang="de-DE" sz="1800" dirty="0"/>
              <a:t> National Austrian Security Research Programm, </a:t>
            </a:r>
            <a:r>
              <a:rPr lang="de-AT" altLang="de-DE" sz="1800" dirty="0" err="1"/>
              <a:t>called</a:t>
            </a:r>
            <a:r>
              <a:rPr lang="de-AT" altLang="de-DE" sz="1800" dirty="0"/>
              <a:t> KIRAS (</a:t>
            </a:r>
            <a:r>
              <a:rPr lang="de-AT" altLang="de-DE" sz="1800" dirty="0" smtClean="0"/>
              <a:t>http:www.kiras.at) </a:t>
            </a:r>
            <a:r>
              <a:rPr lang="de-AT" altLang="de-DE" sz="1800" dirty="0" err="1"/>
              <a:t>are</a:t>
            </a:r>
            <a:r>
              <a:rPr lang="de-AT" altLang="de-DE" sz="1800" dirty="0"/>
              <a:t>, </a:t>
            </a:r>
            <a:r>
              <a:rPr lang="de-AT" altLang="de-DE" sz="1800" b="1" dirty="0"/>
              <a:t>e.g.: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RSB: </a:t>
            </a:r>
            <a:r>
              <a:rPr lang="de-AT" altLang="de-DE" sz="1800" dirty="0" err="1"/>
              <a:t>Risikanalysis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</a:t>
            </a:r>
            <a:r>
              <a:rPr lang="de-AT" altLang="de-DE" sz="1800" dirty="0" err="1"/>
              <a:t>Simultanious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Threats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MDL &amp; </a:t>
            </a:r>
            <a:r>
              <a:rPr lang="de-AT" altLang="de-DE" sz="1800" b="1" dirty="0" err="1"/>
              <a:t>QuOIMA</a:t>
            </a:r>
            <a:endParaRPr lang="de-AT" altLang="de-DE" sz="1800" b="1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SG²:</a:t>
            </a:r>
            <a:r>
              <a:rPr lang="de-AT" altLang="de-DE" sz="1800" dirty="0"/>
              <a:t> Smart </a:t>
            </a:r>
            <a:r>
              <a:rPr lang="de-AT" altLang="de-DE" sz="1800" dirty="0" err="1"/>
              <a:t>Grids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Cloud Sicherheit/Security:</a:t>
            </a:r>
            <a:r>
              <a:rPr lang="de-AT" altLang="de-DE" sz="1800" dirty="0"/>
              <a:t> Guidelines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SME &amp; </a:t>
            </a:r>
            <a:r>
              <a:rPr lang="de-AT" altLang="de-DE" sz="1800" dirty="0" err="1"/>
              <a:t>Authorities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LMK-MUSE</a:t>
            </a:r>
            <a:r>
              <a:rPr lang="de-AT" altLang="de-DE" sz="1800" dirty="0"/>
              <a:t>: Last Mile im Katastrophenfall-Modellunterstützte Simulation für Entscheidungsfindung-</a:t>
            </a:r>
            <a:r>
              <a:rPr lang="de-AT" altLang="de-DE" sz="1800" dirty="0" err="1"/>
              <a:t>decision</a:t>
            </a:r>
            <a:r>
              <a:rPr lang="de-AT" altLang="de-DE" sz="1800" dirty="0"/>
              <a:t> </a:t>
            </a:r>
            <a:r>
              <a:rPr lang="de-AT" altLang="de-DE" sz="1800" dirty="0" err="1"/>
              <a:t>making</a:t>
            </a:r>
            <a:r>
              <a:rPr lang="de-AT" altLang="de-DE" sz="1800" dirty="0"/>
              <a:t> in </a:t>
            </a:r>
            <a:r>
              <a:rPr lang="de-AT" altLang="de-DE" sz="1800" dirty="0" err="1"/>
              <a:t>logistics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under</a:t>
            </a:r>
            <a:r>
              <a:rPr lang="de-AT" altLang="de-DE" sz="1800" dirty="0"/>
              <a:t> VPPP-Supply Private Public </a:t>
            </a:r>
            <a:r>
              <a:rPr lang="de-AT" altLang="de-DE" sz="1800" dirty="0" err="1"/>
              <a:t>Partnership-requirements</a:t>
            </a:r>
            <a:r>
              <a:rPr lang="de-AT" altLang="de-DE" sz="1800" dirty="0"/>
              <a:t> &amp; </a:t>
            </a:r>
            <a:r>
              <a:rPr lang="de-AT" altLang="de-DE" sz="1800" dirty="0" err="1"/>
              <a:t>conditions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META RISK: </a:t>
            </a:r>
            <a:r>
              <a:rPr lang="de-AT" altLang="de-DE" sz="1800" dirty="0"/>
              <a:t>Meta-Risiko-Modell für kritische Infrastrukturen </a:t>
            </a:r>
            <a:r>
              <a:rPr lang="de-AT" altLang="de-DE" sz="1800" b="1" dirty="0"/>
              <a:t> </a:t>
            </a:r>
            <a:r>
              <a:rPr lang="de-AT" altLang="de-DE" sz="1800" dirty="0"/>
              <a:t>(Development </a:t>
            </a:r>
            <a:r>
              <a:rPr lang="de-AT" altLang="de-DE" sz="1800" dirty="0" err="1"/>
              <a:t>of</a:t>
            </a:r>
            <a:r>
              <a:rPr lang="de-AT" altLang="de-DE" sz="1800" dirty="0"/>
              <a:t> a </a:t>
            </a:r>
            <a:r>
              <a:rPr lang="de-AT" altLang="de-DE" sz="1800" dirty="0" smtClean="0"/>
              <a:t>          META </a:t>
            </a:r>
            <a:r>
              <a:rPr lang="de-AT" altLang="de-DE" sz="1800" dirty="0"/>
              <a:t>RISK MODEL)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RAGOUT</a:t>
            </a:r>
            <a:r>
              <a:rPr lang="de-AT" altLang="de-DE" sz="1800" dirty="0"/>
              <a:t> Risikoanalyse Güterverkehr – Organisation, Umsetzung und Technologien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 err="1"/>
              <a:t>GeRiAn</a:t>
            </a:r>
            <a:r>
              <a:rPr lang="de-AT" altLang="de-DE" sz="1800" dirty="0"/>
              <a:t> Gesamtstaatliche Risiko-Analyse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ABC-DEKO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ABC-VR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SRA</a:t>
            </a:r>
            <a:r>
              <a:rPr lang="de-AT" altLang="de-DE" sz="1800" dirty="0"/>
              <a:t>-Strategisches Lagezentrum für Ressource-Analysis</a:t>
            </a:r>
          </a:p>
          <a:p>
            <a:pPr eaLnBrk="1" hangingPunct="1">
              <a:spcBef>
                <a:spcPct val="0"/>
              </a:spcBef>
            </a:pPr>
            <a:r>
              <a:rPr lang="de-AT" altLang="de-DE" sz="1800" b="1" dirty="0"/>
              <a:t>BITCRIME: </a:t>
            </a:r>
            <a:r>
              <a:rPr lang="de-AT" altLang="de-DE" sz="1800" dirty="0"/>
              <a:t>Verfolgung und Prävention organisierter </a:t>
            </a:r>
            <a:r>
              <a:rPr lang="de-AT" altLang="de-DE" sz="1800" dirty="0" smtClean="0"/>
              <a:t>Finanz-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altLang="de-DE" sz="1800" dirty="0"/>
              <a:t> </a:t>
            </a:r>
            <a:r>
              <a:rPr lang="de-AT" altLang="de-DE" sz="1800" dirty="0" smtClean="0"/>
              <a:t> </a:t>
            </a:r>
            <a:r>
              <a:rPr lang="de-AT" altLang="de-DE" sz="1800" dirty="0" err="1" smtClean="0"/>
              <a:t>kriminalität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mit virtuellen Währungen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108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322764" y="1462386"/>
            <a:ext cx="1512168" cy="151216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77792"/>
            <a:ext cx="8280920" cy="601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HC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(RM)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71726"/>
              </p:ext>
            </p:extLst>
          </p:nvPr>
        </p:nvGraphicFramePr>
        <p:xfrm>
          <a:off x="1151620" y="1895947"/>
          <a:ext cx="6840760" cy="493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r:id="rId3" imgW="10367772" imgH="6011875" progId="Visio.Drawing.11">
                  <p:embed/>
                </p:oleObj>
              </mc:Choice>
              <mc:Fallback>
                <p:oleObj r:id="rId3" imgW="10367772" imgH="60118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1895947"/>
                        <a:ext cx="6840760" cy="4931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51720" y="2789888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risk-identification</a:t>
            </a:r>
            <a:r>
              <a:rPr lang="de-AT" dirty="0" smtClean="0"/>
              <a:t>, -analysis, -</a:t>
            </a:r>
            <a:r>
              <a:rPr lang="de-AT" dirty="0" err="1" smtClean="0"/>
              <a:t>assessment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347864" y="4225629"/>
            <a:ext cx="25202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d</a:t>
            </a:r>
            <a:r>
              <a:rPr lang="de-AT" sz="1600" dirty="0" smtClean="0"/>
              <a:t>esign </a:t>
            </a:r>
            <a:r>
              <a:rPr lang="de-AT" sz="1600" dirty="0" err="1" smtClean="0"/>
              <a:t>procedures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051327" y="3730680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</a:t>
            </a:r>
            <a:r>
              <a:rPr lang="de-AT" dirty="0" smtClean="0"/>
              <a:t> Management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093471" y="4869160"/>
            <a:ext cx="143385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guarantees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55776" y="4899938"/>
            <a:ext cx="15841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Shareholder </a:t>
            </a:r>
            <a:r>
              <a:rPr lang="de-AT" sz="1200" dirty="0" err="1" smtClean="0"/>
              <a:t>value</a:t>
            </a:r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3309999" y="6309320"/>
            <a:ext cx="2500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purchasing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price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388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1283</Words>
  <Application>Microsoft Office PowerPoint</Application>
  <PresentationFormat>Bildschirmpräsentation (4:3)</PresentationFormat>
  <Paragraphs>245</Paragraphs>
  <Slides>29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Austin</vt:lpstr>
      <vt:lpstr>Visio.Drawing.11</vt:lpstr>
      <vt:lpstr>“HRM &amp;  OrgDev”  Introduction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PowerPoint-Präsentation</vt:lpstr>
      <vt:lpstr>Relation HC and Risk Management (RM) for organisational development</vt:lpstr>
      <vt:lpstr>All measures designed to ensure the correct conduct of a company, its management and supervisory bodies and its employees.</vt:lpstr>
      <vt:lpstr>Process-Chart: Organisation „X“:</vt:lpstr>
      <vt:lpstr>PowerPoint-Präsentation</vt:lpstr>
      <vt:lpstr>Network Analysis of Banking &amp; Finance Organisations</vt:lpstr>
      <vt:lpstr>Human Capital - Ideas</vt:lpstr>
      <vt:lpstr>Scandia Navigator:</vt:lpstr>
      <vt:lpstr>Human Capital - Models</vt:lpstr>
      <vt:lpstr>scheme of HC-models</vt:lpstr>
      <vt:lpstr>scheme of HC-models</vt:lpstr>
      <vt:lpstr>scheme of HC-models</vt:lpstr>
      <vt:lpstr>scheme of HC-models</vt:lpstr>
      <vt:lpstr>Practical example</vt:lpstr>
      <vt:lpstr>Practical example</vt:lpstr>
      <vt:lpstr>Practical example</vt:lpstr>
      <vt:lpstr>PowerPoint-Präsentation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363</cp:revision>
  <cp:lastPrinted>2015-03-23T09:07:03Z</cp:lastPrinted>
  <dcterms:created xsi:type="dcterms:W3CDTF">2013-05-03T09:31:31Z</dcterms:created>
  <dcterms:modified xsi:type="dcterms:W3CDTF">2017-03-17T08:16:28Z</dcterms:modified>
</cp:coreProperties>
</file>