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bookmarkIdSeed="5">
  <p:sldMasterIdLst>
    <p:sldMasterId id="2147483648" r:id="rId1"/>
  </p:sldMasterIdLst>
  <p:sldIdLst>
    <p:sldId id="291" r:id="rId2"/>
    <p:sldId id="290" r:id="rId3"/>
    <p:sldId id="257" r:id="rId4"/>
    <p:sldId id="258" r:id="rId5"/>
    <p:sldId id="259" r:id="rId6"/>
    <p:sldId id="288" r:id="rId7"/>
    <p:sldId id="260" r:id="rId8"/>
    <p:sldId id="261" r:id="rId9"/>
    <p:sldId id="287" r:id="rId10"/>
    <p:sldId id="262" r:id="rId11"/>
    <p:sldId id="264" r:id="rId12"/>
    <p:sldId id="267" r:id="rId13"/>
    <p:sldId id="268" r:id="rId14"/>
    <p:sldId id="269" r:id="rId15"/>
    <p:sldId id="270" r:id="rId16"/>
    <p:sldId id="272" r:id="rId17"/>
    <p:sldId id="271" r:id="rId18"/>
    <p:sldId id="292" r:id="rId19"/>
    <p:sldId id="293" r:id="rId2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نمط متوسط 2 - تميي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4444" autoAdjust="0"/>
  </p:normalViewPr>
  <p:slideViewPr>
    <p:cSldViewPr snapToGrid="0">
      <p:cViewPr varScale="1">
        <p:scale>
          <a:sx n="82" d="100"/>
          <a:sy n="82" d="100"/>
        </p:scale>
        <p:origin x="720" y="62"/>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spTree>
      <p:nvGrpSpPr>
        <p:cNvPr id="1" name=""/>
        <p:cNvGrpSpPr/>
        <p:nvPr/>
      </p:nvGrpSpPr>
      <p:grpSpPr>
        <a:xfrm>
          <a:off x="0" y="0"/>
          <a:ext cx="0" cy="0"/>
          <a:chOff x="0" y="0"/>
          <a:chExt cx="0" cy="0"/>
        </a:xfrm>
      </p:grpSpPr>
      <p:grpSp>
        <p:nvGrpSpPr>
          <p:cNvPr id="14" name="Group 13"/>
          <p:cNvGrpSpPr/>
          <p:nvPr/>
        </p:nvGrpSpPr>
        <p:grpSpPr>
          <a:xfrm>
            <a:off x="-1588" y="0"/>
            <a:ext cx="12193588" cy="6861555"/>
            <a:chOff x="-1588" y="0"/>
            <a:chExt cx="12193588" cy="6861555"/>
          </a:xfrm>
        </p:grpSpPr>
        <p:sp>
          <p:nvSpPr>
            <p:cNvPr id="9" name="Rectangle 8"/>
            <p:cNvSpPr/>
            <p:nvPr/>
          </p:nvSpPr>
          <p:spPr>
            <a:xfrm>
              <a:off x="0" y="0"/>
              <a:ext cx="12192000" cy="6858000"/>
            </a:xfrm>
            <a:prstGeom prst="rect">
              <a:avLst/>
            </a:prstGeom>
            <a:blipFill>
              <a:blip r:embed="rId2">
                <a:duotone>
                  <a:schemeClr val="dk2">
                    <a:shade val="69000"/>
                    <a:hueMod val="108000"/>
                    <a:satMod val="164000"/>
                    <a:lumMod val="74000"/>
                  </a:schemeClr>
                  <a:schemeClr val="dk2">
                    <a:tint val="96000"/>
                    <a:hueMod val="88000"/>
                    <a:satMod val="140000"/>
                    <a:lumMod val="13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10"/>
            <p:cNvSpPr/>
            <p:nvPr/>
          </p:nvSpPr>
          <p:spPr>
            <a:xfrm>
              <a:off x="8761412" y="18288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2" name="Oval 11"/>
            <p:cNvSpPr/>
            <p:nvPr/>
          </p:nvSpPr>
          <p:spPr>
            <a:xfrm>
              <a:off x="8761412" y="5870955"/>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Oval 12"/>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a:prstGeom prst="rect">
            <a:avLst/>
          </a:prstGeom>
        </p:spPr>
        <p:txBody>
          <a:bodyPr anchor="b"/>
          <a:lstStyle>
            <a:lvl1pPr>
              <a:defRPr sz="5400"/>
            </a:lvl1pPr>
          </a:lstStyle>
          <a:p>
            <a:r>
              <a:rPr lang="ar-SA"/>
              <a:t>انقر لتحرير نمط العنوان الرئيسي</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tx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a:t>انقر لتحرير نمط العنوان الثانوي الرئيسي</a:t>
            </a:r>
            <a:endParaRPr lang="en-US" dirty="0"/>
          </a:p>
        </p:txBody>
      </p:sp>
      <p:sp>
        <p:nvSpPr>
          <p:cNvPr id="4" name="Date Placeholder 3"/>
          <p:cNvSpPr>
            <a:spLocks noGrp="1"/>
          </p:cNvSpPr>
          <p:nvPr>
            <p:ph type="dt" sz="half" idx="10"/>
          </p:nvPr>
        </p:nvSpPr>
        <p:spPr>
          <a:xfrm rot="5400000">
            <a:off x="10158984" y="1792224"/>
            <a:ext cx="990599" cy="304799"/>
          </a:xfrm>
        </p:spPr>
        <p:txBody>
          <a:bodyPr/>
          <a:lstStyle>
            <a:lvl1pPr algn="l">
              <a:defRPr b="0">
                <a:solidFill>
                  <a:schemeClr val="bg1"/>
                </a:solidFill>
              </a:defRPr>
            </a:lvl1pPr>
          </a:lstStyle>
          <a:p>
            <a:fld id="{E9462EF3-3C4F-43EE-ACEE-D4B806740EA3}" type="datetimeFigureOut">
              <a:rPr lang="en-US" dirty="0"/>
              <a:pPr/>
              <a:t>5/4/2017</a:t>
            </a:fld>
            <a:endParaRPr lang="en-US" dirty="0"/>
          </a:p>
        </p:txBody>
      </p:sp>
      <p:sp>
        <p:nvSpPr>
          <p:cNvPr id="5" name="Footer Placeholder 4"/>
          <p:cNvSpPr>
            <a:spLocks noGrp="1"/>
          </p:cNvSpPr>
          <p:nvPr>
            <p:ph type="ftr" sz="quarter" idx="11"/>
          </p:nvPr>
        </p:nvSpPr>
        <p:spPr>
          <a:xfrm rot="5400000">
            <a:off x="8951976" y="3227832"/>
            <a:ext cx="3867912" cy="310896"/>
          </a:xfrm>
        </p:spPr>
        <p:txBody>
          <a:bodyPr/>
          <a:lstStyle>
            <a:lvl1pPr>
              <a:defRPr sz="1000" b="0">
                <a:solidFill>
                  <a:schemeClr val="bg1"/>
                </a:solidFill>
              </a:defRPr>
            </a:lvl1pPr>
          </a:lstStyle>
          <a:p>
            <a:r>
              <a:rPr lang="en-US" dirty="0"/>
              <a:t>
              </a:t>
            </a:r>
          </a:p>
        </p:txBody>
      </p:sp>
      <p:sp>
        <p:nvSpPr>
          <p:cNvPr id="8" name="Rectangle 7"/>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a:xfrm>
            <a:off x="10351008" y="292608"/>
            <a:ext cx="838199" cy="767687"/>
          </a:xfrm>
        </p:spPr>
        <p:txBody>
          <a:bodyPr/>
          <a:lstStyle>
            <a:lvl1pPr>
              <a:defRPr sz="2800" b="0" i="0">
                <a:latin typeface="+mj-lt"/>
              </a:defRPr>
            </a:lvl1p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p:cSld name="صورة بانورامية مع تسمية توضيحية">
    <p:spTree>
      <p:nvGrpSpPr>
        <p:cNvPr id="1" name=""/>
        <p:cNvGrpSpPr/>
        <p:nvPr/>
      </p:nvGrpSpPr>
      <p:grpSpPr>
        <a:xfrm>
          <a:off x="0" y="0"/>
          <a:ext cx="0" cy="0"/>
          <a:chOff x="0" y="0"/>
          <a:chExt cx="0" cy="0"/>
        </a:xfrm>
      </p:grpSpPr>
      <p:grpSp>
        <p:nvGrpSpPr>
          <p:cNvPr id="17" name="Group 16"/>
          <p:cNvGrpSpPr/>
          <p:nvPr/>
        </p:nvGrpSpPr>
        <p:grpSpPr>
          <a:xfrm>
            <a:off x="-1588" y="0"/>
            <a:ext cx="12193588" cy="6861555"/>
            <a:chOff x="-1588" y="0"/>
            <a:chExt cx="12193588" cy="6861555"/>
          </a:xfrm>
        </p:grpSpPr>
        <p:sp>
          <p:nvSpPr>
            <p:cNvPr id="11" name="Rectangle 10"/>
            <p:cNvSpPr/>
            <p:nvPr/>
          </p:nvSpPr>
          <p:spPr>
            <a:xfrm>
              <a:off x="0" y="0"/>
              <a:ext cx="12192000" cy="6858000"/>
            </a:xfrm>
            <a:prstGeom prst="rect">
              <a:avLst/>
            </a:prstGeom>
            <a:blipFill>
              <a:blip r:embed="rId2">
                <a:duotone>
                  <a:schemeClr val="dk2">
                    <a:shade val="69000"/>
                    <a:hueMod val="108000"/>
                    <a:satMod val="164000"/>
                    <a:lumMod val="74000"/>
                  </a:schemeClr>
                  <a:schemeClr val="dk2">
                    <a:tint val="96000"/>
                    <a:hueMod val="88000"/>
                    <a:satMod val="140000"/>
                    <a:lumMod val="13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8761412" y="18288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8761412" y="5870955"/>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8"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9"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7" y="4969927"/>
            <a:ext cx="8825657" cy="566738"/>
          </a:xfrm>
          <a:prstGeom prst="rect">
            <a:avLst/>
          </a:prstGeom>
        </p:spPr>
        <p:txBody>
          <a:bodyPr anchor="b">
            <a:normAutofit/>
          </a:bodyPr>
          <a:lstStyle>
            <a:lvl1pPr algn="l">
              <a:defRPr sz="2400" b="0"/>
            </a:lvl1pPr>
          </a:lstStyle>
          <a:p>
            <a:r>
              <a:rPr lang="ar-SA"/>
              <a:t>انقر لتحرير نمط العنوان الرئيسي</a:t>
            </a:r>
            <a:endParaRPr lang="en-US" dirty="0"/>
          </a:p>
        </p:txBody>
      </p:sp>
      <p:sp>
        <p:nvSpPr>
          <p:cNvPr id="3" name="Picture Placeholder 2"/>
          <p:cNvSpPr>
            <a:spLocks noGrp="1" noChangeAspect="1"/>
          </p:cNvSpPr>
          <p:nvPr>
            <p:ph type="pic" idx="1"/>
          </p:nvPr>
        </p:nvSpPr>
        <p:spPr>
          <a:xfrm>
            <a:off x="1154955" y="685800"/>
            <a:ext cx="8825658"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a:t>انقر فوق الأيقونة لإضافة صورة</a:t>
            </a:r>
            <a:endParaRPr lang="en-US" dirty="0"/>
          </a:p>
        </p:txBody>
      </p:sp>
      <p:sp>
        <p:nvSpPr>
          <p:cNvPr id="4" name="Text Placeholder 3"/>
          <p:cNvSpPr>
            <a:spLocks noGrp="1"/>
          </p:cNvSpPr>
          <p:nvPr>
            <p:ph type="body" sz="half" idx="2"/>
          </p:nvPr>
        </p:nvSpPr>
        <p:spPr bwMode="gray">
          <a:xfrm>
            <a:off x="1154957" y="5536665"/>
            <a:ext cx="8825656" cy="493712"/>
          </a:xfrm>
        </p:spPr>
        <p:txBody>
          <a:bodyPr>
            <a:normAutofit/>
          </a:bodyPr>
          <a:lstStyle>
            <a:lvl1pPr marL="0" indent="0">
              <a:buNone/>
              <a:defRPr sz="1200">
                <a:solidFill>
                  <a:schemeClr val="tx2">
                    <a:lumMod val="40000"/>
                    <a:lumOff val="6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a:t>انقر لتحرير أنماط النص الرئيسي</a:t>
            </a:r>
          </a:p>
        </p:txBody>
      </p:sp>
      <p:sp>
        <p:nvSpPr>
          <p:cNvPr id="5" name="Date Placeholder 4"/>
          <p:cNvSpPr>
            <a:spLocks noGrp="1"/>
          </p:cNvSpPr>
          <p:nvPr>
            <p:ph type="dt" sz="half" idx="10"/>
          </p:nvPr>
        </p:nvSpPr>
        <p:spPr/>
        <p:txBody>
          <a:bodyPr/>
          <a:lstStyle/>
          <a:p>
            <a:fld id="{36343B39-165A-4B68-AA5C-581F5336313C}" type="datetimeFigureOut">
              <a:rPr lang="en-US" dirty="0"/>
              <a:pPr/>
              <a:t>5/4/2017</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12" name="Rectangle 11"/>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العنوان والتسمية التوضيحية">
    <p:spTree>
      <p:nvGrpSpPr>
        <p:cNvPr id="1" name=""/>
        <p:cNvGrpSpPr/>
        <p:nvPr/>
      </p:nvGrpSpPr>
      <p:grpSpPr>
        <a:xfrm>
          <a:off x="0" y="0"/>
          <a:ext cx="0" cy="0"/>
          <a:chOff x="0" y="0"/>
          <a:chExt cx="0" cy="0"/>
        </a:xfrm>
      </p:grpSpPr>
      <p:grpSp>
        <p:nvGrpSpPr>
          <p:cNvPr id="16" name="Group 15"/>
          <p:cNvGrpSpPr/>
          <p:nvPr/>
        </p:nvGrpSpPr>
        <p:grpSpPr>
          <a:xfrm>
            <a:off x="-1588" y="0"/>
            <a:ext cx="12193588" cy="6861555"/>
            <a:chOff x="-1588" y="0"/>
            <a:chExt cx="12193588" cy="6861555"/>
          </a:xfrm>
        </p:grpSpPr>
        <p:sp>
          <p:nvSpPr>
            <p:cNvPr id="10" name="Rectangle 9"/>
            <p:cNvSpPr/>
            <p:nvPr/>
          </p:nvSpPr>
          <p:spPr>
            <a:xfrm>
              <a:off x="0" y="0"/>
              <a:ext cx="12192000" cy="6858000"/>
            </a:xfrm>
            <a:prstGeom prst="rect">
              <a:avLst/>
            </a:prstGeom>
            <a:blipFill>
              <a:blip r:embed="rId2">
                <a:duotone>
                  <a:schemeClr val="dk2">
                    <a:shade val="69000"/>
                    <a:hueMod val="108000"/>
                    <a:satMod val="164000"/>
                    <a:lumMod val="74000"/>
                  </a:schemeClr>
                  <a:schemeClr val="dk2">
                    <a:tint val="96000"/>
                    <a:hueMod val="88000"/>
                    <a:satMod val="140000"/>
                    <a:lumMod val="13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8761412" y="18288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8761412" y="5870955"/>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9"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1060704"/>
            <a:ext cx="8833104" cy="1371600"/>
          </a:xfrm>
          <a:prstGeom prst="rect">
            <a:avLst/>
          </a:prstGeom>
        </p:spPr>
        <p:txBody>
          <a:bodyPr anchor="ctr" anchorCtr="0"/>
          <a:lstStyle>
            <a:lvl1pPr>
              <a:defRPr sz="4000"/>
            </a:lvl1pPr>
          </a:lstStyle>
          <a:p>
            <a:r>
              <a:rPr lang="ar-SA"/>
              <a:t>انقر لتحرير نمط العنوان الرئيسي</a:t>
            </a:r>
            <a:endParaRPr lang="en-US" dirty="0"/>
          </a:p>
        </p:txBody>
      </p:sp>
      <p:sp>
        <p:nvSpPr>
          <p:cNvPr id="8" name="Text Placeholder 3"/>
          <p:cNvSpPr>
            <a:spLocks noGrp="1"/>
          </p:cNvSpPr>
          <p:nvPr>
            <p:ph type="body" sz="half" idx="2"/>
          </p:nvPr>
        </p:nvSpPr>
        <p:spPr>
          <a:xfrm>
            <a:off x="1152144" y="3547872"/>
            <a:ext cx="8825659" cy="2478024"/>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a:t>انقر لتحرير أنماط النص الرئيسي</a:t>
            </a:r>
          </a:p>
        </p:txBody>
      </p:sp>
      <p:sp>
        <p:nvSpPr>
          <p:cNvPr id="4" name="Date Placeholder 3"/>
          <p:cNvSpPr>
            <a:spLocks noGrp="1"/>
          </p:cNvSpPr>
          <p:nvPr>
            <p:ph type="dt" sz="half" idx="10"/>
          </p:nvPr>
        </p:nvSpPr>
        <p:spPr/>
        <p:txBody>
          <a:bodyPr/>
          <a:lstStyle/>
          <a:p>
            <a:fld id="{942C8C57-33F9-4259-AC4F-0E3F5BEC9B94}" type="datetimeFigureOut">
              <a:rPr lang="en-US" dirty="0"/>
              <a:pPr/>
              <a:t>5/4/2017</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1" name="Rectangle 1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اقتباس مع تسمية توضيحية">
    <p:spTree>
      <p:nvGrpSpPr>
        <p:cNvPr id="1" name=""/>
        <p:cNvGrpSpPr/>
        <p:nvPr/>
      </p:nvGrpSpPr>
      <p:grpSpPr>
        <a:xfrm>
          <a:off x="0" y="0"/>
          <a:ext cx="0" cy="0"/>
          <a:chOff x="0" y="0"/>
          <a:chExt cx="0" cy="0"/>
        </a:xfrm>
      </p:grpSpPr>
      <p:grpSp>
        <p:nvGrpSpPr>
          <p:cNvPr id="7" name="Group 6"/>
          <p:cNvGrpSpPr/>
          <p:nvPr/>
        </p:nvGrpSpPr>
        <p:grpSpPr>
          <a:xfrm>
            <a:off x="-1588" y="0"/>
            <a:ext cx="12193588" cy="6861555"/>
            <a:chOff x="-1588" y="0"/>
            <a:chExt cx="12193588" cy="6861555"/>
          </a:xfrm>
        </p:grpSpPr>
        <p:sp>
          <p:nvSpPr>
            <p:cNvPr id="16" name="Rectangle 15"/>
            <p:cNvSpPr/>
            <p:nvPr/>
          </p:nvSpPr>
          <p:spPr>
            <a:xfrm>
              <a:off x="0" y="0"/>
              <a:ext cx="12192000" cy="6858000"/>
            </a:xfrm>
            <a:prstGeom prst="rect">
              <a:avLst/>
            </a:prstGeom>
            <a:blipFill>
              <a:blip r:embed="rId2">
                <a:duotone>
                  <a:schemeClr val="dk2">
                    <a:shade val="69000"/>
                    <a:hueMod val="108000"/>
                    <a:satMod val="164000"/>
                    <a:lumMod val="74000"/>
                  </a:schemeClr>
                  <a:schemeClr val="dk2">
                    <a:tint val="96000"/>
                    <a:hueMod val="88000"/>
                    <a:satMod val="140000"/>
                    <a:lumMod val="13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Oval 17"/>
            <p:cNvSpPr/>
            <p:nvPr/>
          </p:nvSpPr>
          <p:spPr>
            <a:xfrm>
              <a:off x="8761412" y="18288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761412" y="5870955"/>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4"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7"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2" name="TextBox 11"/>
          <p:cNvSpPr txBox="1"/>
          <p:nvPr/>
        </p:nvSpPr>
        <p:spPr bwMode="gray">
          <a:xfrm>
            <a:off x="898295" y="596767"/>
            <a:ext cx="801912" cy="156966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cs typeface="Arial"/>
              </a:defRPr>
            </a:lvl1pPr>
          </a:lstStyle>
          <a:p>
            <a:pPr lvl="0"/>
            <a:r>
              <a:rPr lang="en-US" sz="9600" dirty="0">
                <a:solidFill>
                  <a:schemeClr val="tx2">
                    <a:lumMod val="40000"/>
                    <a:lumOff val="60000"/>
                  </a:schemeClr>
                </a:solidFill>
              </a:rPr>
              <a:t>“</a:t>
            </a:r>
          </a:p>
        </p:txBody>
      </p:sp>
      <p:sp>
        <p:nvSpPr>
          <p:cNvPr id="15" name="TextBox 14"/>
          <p:cNvSpPr txBox="1"/>
          <p:nvPr/>
        </p:nvSpPr>
        <p:spPr bwMode="gray">
          <a:xfrm>
            <a:off x="9715063" y="2629300"/>
            <a:ext cx="801912" cy="156966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cs typeface="Arial"/>
              </a:defRPr>
            </a:lvl1pPr>
          </a:lstStyle>
          <a:p>
            <a:pPr lvl="0"/>
            <a:r>
              <a:rPr lang="en-US" sz="9600" dirty="0">
                <a:solidFill>
                  <a:schemeClr val="tx2">
                    <a:lumMod val="40000"/>
                    <a:lumOff val="60000"/>
                  </a:schemeClr>
                </a:solidFill>
              </a:rPr>
              <a:t>”</a:t>
            </a:r>
          </a:p>
        </p:txBody>
      </p:sp>
      <p:sp>
        <p:nvSpPr>
          <p:cNvPr id="2" name="Title 1"/>
          <p:cNvSpPr>
            <a:spLocks noGrp="1"/>
          </p:cNvSpPr>
          <p:nvPr>
            <p:ph type="title"/>
          </p:nvPr>
        </p:nvSpPr>
        <p:spPr>
          <a:xfrm>
            <a:off x="1574801" y="980517"/>
            <a:ext cx="8460983" cy="2698249"/>
          </a:xfrm>
          <a:prstGeom prst="rect">
            <a:avLst/>
          </a:prstGeom>
        </p:spPr>
        <p:txBody>
          <a:bodyPr anchor="ctr" anchorCtr="0"/>
          <a:lstStyle>
            <a:lvl1pPr>
              <a:defRPr sz="4000"/>
            </a:lvl1pPr>
          </a:lstStyle>
          <a:p>
            <a:r>
              <a:rPr lang="ar-SA"/>
              <a:t>انقر لتحرير نمط العنوان الرئيسي</a:t>
            </a:r>
            <a:endParaRPr lang="en-US" dirty="0"/>
          </a:p>
        </p:txBody>
      </p:sp>
      <p:sp>
        <p:nvSpPr>
          <p:cNvPr id="11" name="Text Placeholder 3"/>
          <p:cNvSpPr>
            <a:spLocks noGrp="1"/>
          </p:cNvSpPr>
          <p:nvPr>
            <p:ph type="body" sz="half" idx="14"/>
          </p:nvPr>
        </p:nvSpPr>
        <p:spPr bwMode="gray">
          <a:xfrm>
            <a:off x="1945945" y="3679987"/>
            <a:ext cx="7725772" cy="342174"/>
          </a:xfrm>
        </p:spPr>
        <p:txBody>
          <a:bodyPr vert="horz" lIns="91440" tIns="45720" rIns="91440" bIns="45720" rtlCol="0" anchor="t">
            <a:normAutofit/>
          </a:bodyPr>
          <a:lstStyle>
            <a:lvl1pPr>
              <a:buNone/>
              <a:defRPr lang="en-US" sz="1400" cap="small" dirty="0">
                <a:solidFill>
                  <a:schemeClr val="tx2">
                    <a:lumMod val="40000"/>
                    <a:lumOff val="60000"/>
                  </a:schemeClr>
                </a:solidFill>
                <a:latin typeface="+mn-lt"/>
              </a:defRPr>
            </a:lvl1pPr>
          </a:lstStyle>
          <a:p>
            <a:pPr marL="0" lvl="0" indent="0">
              <a:buNone/>
            </a:pPr>
            <a:r>
              <a:rPr lang="ar-SA"/>
              <a:t>انقر لتحرير أنماط النص الرئيسي</a:t>
            </a:r>
          </a:p>
        </p:txBody>
      </p:sp>
      <p:sp>
        <p:nvSpPr>
          <p:cNvPr id="10" name="Text Placeholder 3"/>
          <p:cNvSpPr>
            <a:spLocks noGrp="1"/>
          </p:cNvSpPr>
          <p:nvPr>
            <p:ph type="body" sz="half" idx="2"/>
          </p:nvPr>
        </p:nvSpPr>
        <p:spPr>
          <a:xfrm>
            <a:off x="1154954" y="5029198"/>
            <a:ext cx="8825659" cy="997858"/>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a:t>انقر لتحرير أنماط النص الرئيسي</a:t>
            </a:r>
          </a:p>
        </p:txBody>
      </p:sp>
      <p:sp>
        <p:nvSpPr>
          <p:cNvPr id="4" name="Date Placeholder 3"/>
          <p:cNvSpPr>
            <a:spLocks noGrp="1"/>
          </p:cNvSpPr>
          <p:nvPr>
            <p:ph type="dt" sz="half" idx="10"/>
          </p:nvPr>
        </p:nvSpPr>
        <p:spPr/>
        <p:txBody>
          <a:bodyPr/>
          <a:lstStyle/>
          <a:p>
            <a:fld id="{8748772B-8FA2-401F-A0A1-A59855EDBC3E}" type="datetimeFigureOut">
              <a:rPr lang="en-US" dirty="0"/>
              <a:pPr/>
              <a:t>5/4/2017</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23" name="Rectangle 2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بطاقة اسم">
    <p:spTree>
      <p:nvGrpSpPr>
        <p:cNvPr id="1" name=""/>
        <p:cNvGrpSpPr/>
        <p:nvPr/>
      </p:nvGrpSpPr>
      <p:grpSpPr>
        <a:xfrm>
          <a:off x="0" y="0"/>
          <a:ext cx="0" cy="0"/>
          <a:chOff x="0" y="0"/>
          <a:chExt cx="0" cy="0"/>
        </a:xfrm>
      </p:grpSpPr>
      <p:grpSp>
        <p:nvGrpSpPr>
          <p:cNvPr id="16" name="Group 15"/>
          <p:cNvGrpSpPr/>
          <p:nvPr/>
        </p:nvGrpSpPr>
        <p:grpSpPr>
          <a:xfrm>
            <a:off x="-1588" y="0"/>
            <a:ext cx="12193588" cy="6861555"/>
            <a:chOff x="-1588" y="0"/>
            <a:chExt cx="12193588" cy="6861555"/>
          </a:xfrm>
        </p:grpSpPr>
        <p:sp>
          <p:nvSpPr>
            <p:cNvPr id="11" name="Rectangle 10"/>
            <p:cNvSpPr/>
            <p:nvPr/>
          </p:nvSpPr>
          <p:spPr>
            <a:xfrm>
              <a:off x="0" y="0"/>
              <a:ext cx="12192000" cy="6858000"/>
            </a:xfrm>
            <a:prstGeom prst="rect">
              <a:avLst/>
            </a:prstGeom>
            <a:blipFill>
              <a:blip r:embed="rId2">
                <a:duotone>
                  <a:schemeClr val="dk2">
                    <a:shade val="69000"/>
                    <a:hueMod val="108000"/>
                    <a:satMod val="164000"/>
                    <a:lumMod val="74000"/>
                  </a:schemeClr>
                  <a:schemeClr val="dk2">
                    <a:tint val="96000"/>
                    <a:hueMod val="88000"/>
                    <a:satMod val="140000"/>
                    <a:lumMod val="13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8761412" y="18288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8761412" y="5870955"/>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3525"/>
            <a:ext cx="8865623" cy="1819656"/>
          </a:xfrm>
          <a:prstGeom prst="rect">
            <a:avLst/>
          </a:prstGeom>
        </p:spPr>
        <p:txBody>
          <a:bodyPr anchor="b"/>
          <a:lstStyle>
            <a:lvl1pPr algn="l">
              <a:defRPr sz="4000" b="0" cap="none"/>
            </a:lvl1pPr>
          </a:lstStyle>
          <a:p>
            <a:r>
              <a:rPr lang="ar-SA"/>
              <a:t>انقر لتحرير نمط العنوان الرئيسي</a:t>
            </a:r>
            <a:endParaRPr lang="en-US" dirty="0"/>
          </a:p>
        </p:txBody>
      </p:sp>
      <p:sp>
        <p:nvSpPr>
          <p:cNvPr id="3" name="Text Placeholder 2"/>
          <p:cNvSpPr>
            <a:spLocks noGrp="1"/>
          </p:cNvSpPr>
          <p:nvPr>
            <p:ph type="body" idx="1"/>
          </p:nvPr>
        </p:nvSpPr>
        <p:spPr>
          <a:xfrm>
            <a:off x="1154954" y="5029200"/>
            <a:ext cx="8825659" cy="860400"/>
          </a:xfrm>
        </p:spPr>
        <p:txBody>
          <a:bodyPr anchor="t"/>
          <a:lstStyle>
            <a:lvl1pPr marL="0" indent="0" algn="l">
              <a:buNone/>
              <a:defRPr sz="2000" cap="none">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a:t>انقر لتحرير أنماط النص الرئيسي</a:t>
            </a:r>
          </a:p>
        </p:txBody>
      </p:sp>
      <p:sp>
        <p:nvSpPr>
          <p:cNvPr id="4" name="Date Placeholder 3"/>
          <p:cNvSpPr>
            <a:spLocks noGrp="1"/>
          </p:cNvSpPr>
          <p:nvPr>
            <p:ph type="dt" sz="half" idx="10"/>
          </p:nvPr>
        </p:nvSpPr>
        <p:spPr/>
        <p:txBody>
          <a:bodyPr/>
          <a:lstStyle/>
          <a:p>
            <a:fld id="{D3DD5BDE-5A90-4611-82E9-0FC5746D30C5}" type="datetimeFigureOut">
              <a:rPr lang="en-US" dirty="0"/>
              <a:pPr/>
              <a:t>5/4/2017</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0" name="Rectangle 9"/>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أعمدة">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a:prstGeom prst="rect">
            <a:avLst/>
          </a:prstGeom>
        </p:spPr>
        <p:txBody>
          <a:bodyPr/>
          <a:lstStyle>
            <a:lvl1pPr>
              <a:defRPr sz="3600"/>
            </a:lvl1pPr>
          </a:lstStyle>
          <a:p>
            <a:r>
              <a:rPr lang="ar-SA"/>
              <a:t>انقر لتحرير نمط العنوان الرئيسي</a:t>
            </a:r>
            <a:endParaRPr lang="en-US" dirty="0"/>
          </a:p>
        </p:txBody>
      </p:sp>
      <p:sp>
        <p:nvSpPr>
          <p:cNvPr id="3" name="Text Placeholder 2"/>
          <p:cNvSpPr>
            <a:spLocks noGrp="1"/>
          </p:cNvSpPr>
          <p:nvPr>
            <p:ph type="body" idx="1"/>
          </p:nvPr>
        </p:nvSpPr>
        <p:spPr>
          <a:xfrm>
            <a:off x="1154954" y="2603500"/>
            <a:ext cx="3129168" cy="576261"/>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انقر لتحرير أنماط النص الرئيسي</a:t>
            </a:r>
          </a:p>
        </p:txBody>
      </p:sp>
      <p:sp>
        <p:nvSpPr>
          <p:cNvPr id="16" name="Text Placeholder 3"/>
          <p:cNvSpPr>
            <a:spLocks noGrp="1"/>
          </p:cNvSpPr>
          <p:nvPr>
            <p:ph type="body" sz="half" idx="15"/>
          </p:nvPr>
        </p:nvSpPr>
        <p:spPr>
          <a:xfrm>
            <a:off x="1154954" y="3179764"/>
            <a:ext cx="3129168" cy="2847290"/>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a:t>انقر لتحرير أنماط النص الرئيسي</a:t>
            </a:r>
          </a:p>
        </p:txBody>
      </p:sp>
      <p:sp>
        <p:nvSpPr>
          <p:cNvPr id="5" name="Text Placeholder 4"/>
          <p:cNvSpPr>
            <a:spLocks noGrp="1"/>
          </p:cNvSpPr>
          <p:nvPr>
            <p:ph type="body" sz="quarter" idx="3"/>
          </p:nvPr>
        </p:nvSpPr>
        <p:spPr>
          <a:xfrm>
            <a:off x="4512721" y="2603500"/>
            <a:ext cx="3145380" cy="576261"/>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انقر لتحرير أنماط النص الرئيسي</a:t>
            </a:r>
          </a:p>
        </p:txBody>
      </p:sp>
      <p:sp>
        <p:nvSpPr>
          <p:cNvPr id="19" name="Text Placeholder 3"/>
          <p:cNvSpPr>
            <a:spLocks noGrp="1"/>
          </p:cNvSpPr>
          <p:nvPr>
            <p:ph type="body" sz="half" idx="16"/>
          </p:nvPr>
        </p:nvSpPr>
        <p:spPr>
          <a:xfrm>
            <a:off x="4512721" y="3179764"/>
            <a:ext cx="3145380" cy="2847290"/>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a:t>انقر لتحرير أنماط النص الرئيسي</a:t>
            </a:r>
          </a:p>
        </p:txBody>
      </p:sp>
      <p:sp>
        <p:nvSpPr>
          <p:cNvPr id="14" name="Text Placeholder 4"/>
          <p:cNvSpPr>
            <a:spLocks noGrp="1"/>
          </p:cNvSpPr>
          <p:nvPr>
            <p:ph type="body" sz="quarter" idx="13"/>
          </p:nvPr>
        </p:nvSpPr>
        <p:spPr>
          <a:xfrm>
            <a:off x="7886700" y="2595032"/>
            <a:ext cx="3161029" cy="58473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انقر لتحرير أنماط النص الرئيسي</a:t>
            </a:r>
          </a:p>
        </p:txBody>
      </p:sp>
      <p:sp>
        <p:nvSpPr>
          <p:cNvPr id="20" name="Text Placeholder 3"/>
          <p:cNvSpPr>
            <a:spLocks noGrp="1"/>
          </p:cNvSpPr>
          <p:nvPr>
            <p:ph type="body" sz="half" idx="17"/>
          </p:nvPr>
        </p:nvSpPr>
        <p:spPr>
          <a:xfrm>
            <a:off x="7886700" y="3179764"/>
            <a:ext cx="3161029" cy="2847290"/>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a:t>انقر لتحرير أنماط النص الرئيسي</a:t>
            </a:r>
          </a:p>
        </p:txBody>
      </p:sp>
      <p:cxnSp>
        <p:nvCxnSpPr>
          <p:cNvPr id="17" name="Straight Connector 16"/>
          <p:cNvCxnSpPr/>
          <p:nvPr/>
        </p:nvCxnSpPr>
        <p:spPr>
          <a:xfrm>
            <a:off x="4384991" y="2603500"/>
            <a:ext cx="32564" cy="3423554"/>
          </a:xfrm>
          <a:prstGeom prst="line">
            <a:avLst/>
          </a:prstGeom>
          <a:ln w="12700" cmpd="sng">
            <a:solidFill>
              <a:schemeClr val="tx1">
                <a:lumMod val="75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775824" y="2603500"/>
            <a:ext cx="0" cy="3423554"/>
          </a:xfrm>
          <a:prstGeom prst="line">
            <a:avLst/>
          </a:prstGeom>
          <a:ln w="12700" cmpd="sng">
            <a:solidFill>
              <a:schemeClr val="tx1">
                <a:lumMod val="75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1ADDA17D-0BEA-4E76-A7FC-F7C188BC48D1}" type="datetimeFigureOut">
              <a:rPr lang="en-US" dirty="0"/>
              <a:pPr/>
              <a:t>5/4/2017</a:t>
            </a:fld>
            <a:endParaRPr lang="en-US" dirty="0"/>
          </a:p>
        </p:txBody>
      </p:sp>
      <p:sp>
        <p:nvSpPr>
          <p:cNvPr id="8" name="Footer Placeholder 7"/>
          <p:cNvSpPr>
            <a:spLocks noGrp="1"/>
          </p:cNvSpPr>
          <p:nvPr>
            <p:ph type="ftr" sz="quarter" idx="11"/>
          </p:nvPr>
        </p:nvSpPr>
        <p:spPr/>
        <p:txBody>
          <a:bodyPr/>
          <a:lstStyle/>
          <a:p>
            <a:r>
              <a:rPr lang="en-US" dirty="0"/>
              <a:t>
              </a:t>
            </a:r>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أعمدة صور">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a:prstGeom prst="rect">
            <a:avLst/>
          </a:prstGeom>
        </p:spPr>
        <p:txBody>
          <a:bodyPr anchor="ctr" anchorCtr="0"/>
          <a:lstStyle>
            <a:lvl1pPr>
              <a:defRPr sz="3600"/>
            </a:lvl1pPr>
          </a:lstStyle>
          <a:p>
            <a:r>
              <a:rPr lang="ar-SA"/>
              <a:t>انقر لتحرير نمط العنوان الرئيسي</a:t>
            </a:r>
            <a:endParaRPr lang="en-US" dirty="0"/>
          </a:p>
        </p:txBody>
      </p:sp>
      <p:sp>
        <p:nvSpPr>
          <p:cNvPr id="3" name="Text Placeholder 2"/>
          <p:cNvSpPr>
            <a:spLocks noGrp="1"/>
          </p:cNvSpPr>
          <p:nvPr>
            <p:ph type="body" idx="1"/>
          </p:nvPr>
        </p:nvSpPr>
        <p:spPr>
          <a:xfrm>
            <a:off x="1154954" y="4532845"/>
            <a:ext cx="3050438" cy="576260"/>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انقر لتحرير أنماط النص الرئيسي</a:t>
            </a:r>
          </a:p>
        </p:txBody>
      </p:sp>
      <p:sp>
        <p:nvSpPr>
          <p:cNvPr id="29" name="Picture Placeholder 2"/>
          <p:cNvSpPr>
            <a:spLocks noGrp="1" noChangeAspect="1"/>
          </p:cNvSpPr>
          <p:nvPr>
            <p:ph type="pic" idx="15"/>
          </p:nvPr>
        </p:nvSpPr>
        <p:spPr>
          <a:xfrm>
            <a:off x="1334552" y="2610916"/>
            <a:ext cx="2691242" cy="1584094"/>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a:t>انقر فوق الأيقونة لإضافة صورة</a:t>
            </a:r>
            <a:endParaRPr lang="en-US" dirty="0"/>
          </a:p>
        </p:txBody>
      </p:sp>
      <p:sp>
        <p:nvSpPr>
          <p:cNvPr id="22" name="Text Placeholder 3"/>
          <p:cNvSpPr>
            <a:spLocks noGrp="1"/>
          </p:cNvSpPr>
          <p:nvPr>
            <p:ph type="body" sz="half" idx="18"/>
          </p:nvPr>
        </p:nvSpPr>
        <p:spPr>
          <a:xfrm>
            <a:off x="1154954" y="5109107"/>
            <a:ext cx="3050438" cy="91794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a:t>انقر لتحرير أنماط النص الرئيسي</a:t>
            </a:r>
          </a:p>
        </p:txBody>
      </p:sp>
      <p:sp>
        <p:nvSpPr>
          <p:cNvPr id="5" name="Text Placeholder 4"/>
          <p:cNvSpPr>
            <a:spLocks noGrp="1"/>
          </p:cNvSpPr>
          <p:nvPr>
            <p:ph type="body" sz="quarter" idx="3"/>
          </p:nvPr>
        </p:nvSpPr>
        <p:spPr>
          <a:xfrm>
            <a:off x="4568865" y="4532842"/>
            <a:ext cx="305043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انقر لتحرير أنماط النص الرئيسي</a:t>
            </a:r>
          </a:p>
        </p:txBody>
      </p:sp>
      <p:sp>
        <p:nvSpPr>
          <p:cNvPr id="30" name="Picture Placeholder 2"/>
          <p:cNvSpPr>
            <a:spLocks noGrp="1" noChangeAspect="1"/>
          </p:cNvSpPr>
          <p:nvPr>
            <p:ph type="pic" idx="21"/>
          </p:nvPr>
        </p:nvSpPr>
        <p:spPr>
          <a:xfrm>
            <a:off x="4748463"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a:t>انقر فوق الأيقونة لإضافة صورة</a:t>
            </a:r>
            <a:endParaRPr lang="en-US" dirty="0"/>
          </a:p>
        </p:txBody>
      </p:sp>
      <p:sp>
        <p:nvSpPr>
          <p:cNvPr id="23" name="Text Placeholder 3"/>
          <p:cNvSpPr>
            <a:spLocks noGrp="1"/>
          </p:cNvSpPr>
          <p:nvPr>
            <p:ph type="body" sz="half" idx="19"/>
          </p:nvPr>
        </p:nvSpPr>
        <p:spPr>
          <a:xfrm>
            <a:off x="4568865" y="5109108"/>
            <a:ext cx="3050438" cy="91257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a:t>انقر لتحرير أنماط النص الرئيسي</a:t>
            </a:r>
          </a:p>
        </p:txBody>
      </p:sp>
      <p:sp>
        <p:nvSpPr>
          <p:cNvPr id="14" name="Text Placeholder 4"/>
          <p:cNvSpPr>
            <a:spLocks noGrp="1"/>
          </p:cNvSpPr>
          <p:nvPr>
            <p:ph type="body" sz="quarter" idx="13"/>
          </p:nvPr>
        </p:nvSpPr>
        <p:spPr>
          <a:xfrm>
            <a:off x="7983433" y="4532842"/>
            <a:ext cx="305043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انقر لتحرير أنماط النص الرئيسي</a:t>
            </a:r>
          </a:p>
        </p:txBody>
      </p:sp>
      <p:sp>
        <p:nvSpPr>
          <p:cNvPr id="31"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a:t>انقر فوق الأيقونة لإضافة صورة</a:t>
            </a:r>
            <a:endParaRPr lang="en-US" dirty="0"/>
          </a:p>
        </p:txBody>
      </p:sp>
      <p:sp>
        <p:nvSpPr>
          <p:cNvPr id="24" name="Text Placeholder 3"/>
          <p:cNvSpPr>
            <a:spLocks noGrp="1"/>
          </p:cNvSpPr>
          <p:nvPr>
            <p:ph type="body" sz="half" idx="20"/>
          </p:nvPr>
        </p:nvSpPr>
        <p:spPr>
          <a:xfrm>
            <a:off x="7983433" y="5109107"/>
            <a:ext cx="3050438" cy="917947"/>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a:t>انقر لتحرير أنماط النص الرئيسي</a:t>
            </a:r>
          </a:p>
        </p:txBody>
      </p:sp>
      <p:cxnSp>
        <p:nvCxnSpPr>
          <p:cNvPr id="17" name="Straight Connector 16"/>
          <p:cNvCxnSpPr/>
          <p:nvPr/>
        </p:nvCxnSpPr>
        <p:spPr>
          <a:xfrm>
            <a:off x="4384245" y="2603500"/>
            <a:ext cx="1" cy="3461811"/>
          </a:xfrm>
          <a:prstGeom prst="line">
            <a:avLst/>
          </a:prstGeom>
          <a:ln w="12700" cmpd="sng">
            <a:solidFill>
              <a:schemeClr val="tx1">
                <a:lumMod val="75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807352" y="2603500"/>
            <a:ext cx="0" cy="3461811"/>
          </a:xfrm>
          <a:prstGeom prst="line">
            <a:avLst/>
          </a:prstGeom>
          <a:ln w="12700" cmpd="sng">
            <a:solidFill>
              <a:schemeClr val="tx1">
                <a:lumMod val="75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6909AC7D-18CA-4236-82B9-D75EB1D66EAE}" type="datetimeFigureOut">
              <a:rPr lang="en-US" dirty="0"/>
              <a:pPr/>
              <a:t>5/4/2017</a:t>
            </a:fld>
            <a:endParaRPr lang="en-US" dirty="0"/>
          </a:p>
        </p:txBody>
      </p:sp>
      <p:sp>
        <p:nvSpPr>
          <p:cNvPr id="8" name="Footer Placeholder 7"/>
          <p:cNvSpPr>
            <a:spLocks noGrp="1"/>
          </p:cNvSpPr>
          <p:nvPr>
            <p:ph type="ftr" sz="quarter" idx="11"/>
          </p:nvPr>
        </p:nvSpPr>
        <p:spPr/>
        <p:txBody>
          <a:bodyPr/>
          <a:lstStyle/>
          <a:p>
            <a:r>
              <a:rPr lang="en-US" dirty="0"/>
              <a:t>
              </a:t>
            </a:r>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a:prstGeom prst="rect">
            <a:avLst/>
          </a:prstGeom>
        </p:spPr>
        <p:txBody>
          <a:bodyPr/>
          <a:lstStyle/>
          <a:p>
            <a:r>
              <a:rPr lang="ar-SA"/>
              <a:t>انقر لتحرير نمط العنوان الرئيسي</a:t>
            </a:r>
            <a:endParaRPr lang="en-US" dirty="0"/>
          </a:p>
        </p:txBody>
      </p:sp>
      <p:sp>
        <p:nvSpPr>
          <p:cNvPr id="3" name="Vertical Text Placeholder 2"/>
          <p:cNvSpPr>
            <a:spLocks noGrp="1"/>
          </p:cNvSpPr>
          <p:nvPr>
            <p:ph type="body" orient="vert" idx="1"/>
          </p:nvPr>
        </p:nvSpPr>
        <p:spPr>
          <a:xfrm>
            <a:off x="1154954" y="2595033"/>
            <a:ext cx="8825659" cy="3424768"/>
          </a:xfrm>
        </p:spPr>
        <p:txBody>
          <a:bodyPr vert="eaVert" anchor="t" anchorCtr="0"/>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Date Placeholder 3"/>
          <p:cNvSpPr>
            <a:spLocks noGrp="1"/>
          </p:cNvSpPr>
          <p:nvPr>
            <p:ph type="dt" sz="half" idx="10"/>
          </p:nvPr>
        </p:nvSpPr>
        <p:spPr/>
        <p:txBody>
          <a:bodyPr/>
          <a:lstStyle/>
          <a:p>
            <a:fld id="{5568300E-C023-45CD-A0BE-EDB7A8C6EA8B}" type="datetimeFigureOut">
              <a:rPr lang="en-US" dirty="0"/>
              <a:pPr/>
              <a:t>5/4/2017</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عنوان ونص عموديان">
    <p:spTree>
      <p:nvGrpSpPr>
        <p:cNvPr id="1" name=""/>
        <p:cNvGrpSpPr/>
        <p:nvPr/>
      </p:nvGrpSpPr>
      <p:grpSpPr>
        <a:xfrm>
          <a:off x="0" y="0"/>
          <a:ext cx="0" cy="0"/>
          <a:chOff x="0" y="0"/>
          <a:chExt cx="0" cy="0"/>
        </a:xfrm>
      </p:grpSpPr>
      <p:grpSp>
        <p:nvGrpSpPr>
          <p:cNvPr id="8" name="Group 7"/>
          <p:cNvGrpSpPr/>
          <p:nvPr/>
        </p:nvGrpSpPr>
        <p:grpSpPr>
          <a:xfrm>
            <a:off x="-1588" y="0"/>
            <a:ext cx="12193588" cy="6861555"/>
            <a:chOff x="-1588" y="0"/>
            <a:chExt cx="12193588" cy="6861555"/>
          </a:xfrm>
        </p:grpSpPr>
        <p:sp>
          <p:nvSpPr>
            <p:cNvPr id="15" name="Rectangle 14"/>
            <p:cNvSpPr/>
            <p:nvPr/>
          </p:nvSpPr>
          <p:spPr>
            <a:xfrm>
              <a:off x="0" y="0"/>
              <a:ext cx="12192000" cy="6858000"/>
            </a:xfrm>
            <a:prstGeom prst="rect">
              <a:avLst/>
            </a:prstGeom>
            <a:blipFill>
              <a:blip r:embed="rId2">
                <a:duotone>
                  <a:schemeClr val="dk2">
                    <a:shade val="69000"/>
                    <a:hueMod val="108000"/>
                    <a:satMod val="164000"/>
                    <a:lumMod val="74000"/>
                  </a:schemeClr>
                  <a:schemeClr val="dk2">
                    <a:tint val="96000"/>
                    <a:hueMod val="88000"/>
                    <a:satMod val="140000"/>
                    <a:lumMod val="13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8761412" y="18288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761412" y="5870955"/>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2"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3" name="Rectangle 12"/>
            <p:cNvSpPr/>
            <p:nvPr/>
          </p:nvSpPr>
          <p:spPr>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6"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76756" y="1278466"/>
            <a:ext cx="1441567" cy="4748591"/>
          </a:xfrm>
          <a:prstGeom prst="rect">
            <a:avLst/>
          </a:prstGeom>
        </p:spPr>
        <p:txBody>
          <a:bodyPr vert="eaVert" anchor="b" anchorCtr="0"/>
          <a:lstStyle/>
          <a:p>
            <a:r>
              <a:rPr lang="ar-SA"/>
              <a:t>انقر لتحرير نمط العنوان الرئيسي</a:t>
            </a:r>
            <a:endParaRPr lang="en-US" dirty="0"/>
          </a:p>
        </p:txBody>
      </p:sp>
      <p:sp>
        <p:nvSpPr>
          <p:cNvPr id="3" name="Vertical Text Placeholder 2"/>
          <p:cNvSpPr>
            <a:spLocks noGrp="1"/>
          </p:cNvSpPr>
          <p:nvPr>
            <p:ph type="body" orient="vert" idx="1"/>
          </p:nvPr>
        </p:nvSpPr>
        <p:spPr>
          <a:xfrm>
            <a:off x="1154954" y="1278465"/>
            <a:ext cx="6256025" cy="4748591"/>
          </a:xfrm>
        </p:spPr>
        <p:txBody>
          <a:bodyPr vert="eaVert"/>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Date Placeholder 3"/>
          <p:cNvSpPr>
            <a:spLocks noGrp="1"/>
          </p:cNvSpPr>
          <p:nvPr>
            <p:ph type="dt" sz="half" idx="10"/>
          </p:nvPr>
        </p:nvSpPr>
        <p:spPr/>
        <p:txBody>
          <a:bodyPr/>
          <a:lstStyle/>
          <a:p>
            <a:fld id="{3B620EAD-E369-4933-8469-ED7764B56A1B}" type="datetimeFigureOut">
              <a:rPr lang="en-US" dirty="0"/>
              <a:pPr/>
              <a:t>5/4/2017</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20" name="Rectangle 19"/>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9"/>
            <a:ext cx="8825659" cy="706964"/>
          </a:xfrm>
          <a:prstGeom prst="rect">
            <a:avLst/>
          </a:prstGeom>
        </p:spPr>
        <p:txBody>
          <a:bodyPr anchor="ctr"/>
          <a:lstStyle/>
          <a:p>
            <a:r>
              <a:rPr lang="ar-SA"/>
              <a:t>انقر لتحرير نمط العنوان الرئيسي</a:t>
            </a:r>
            <a:endParaRPr lang="en-US" dirty="0"/>
          </a:p>
        </p:txBody>
      </p:sp>
      <p:sp>
        <p:nvSpPr>
          <p:cNvPr id="3" name="Content Placeholder 2"/>
          <p:cNvSpPr>
            <a:spLocks noGrp="1"/>
          </p:cNvSpPr>
          <p:nvPr>
            <p:ph idx="1"/>
          </p:nvPr>
        </p:nvSpPr>
        <p:spPr>
          <a:xfrm>
            <a:off x="1154954" y="2603500"/>
            <a:ext cx="8825659" cy="3416300"/>
          </a:xfrm>
        </p:spPr>
        <p:txBody>
          <a:body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Date Placeholder 3"/>
          <p:cNvSpPr>
            <a:spLocks noGrp="1"/>
          </p:cNvSpPr>
          <p:nvPr>
            <p:ph type="dt" sz="half" idx="10"/>
          </p:nvPr>
        </p:nvSpPr>
        <p:spPr/>
        <p:txBody>
          <a:bodyPr/>
          <a:lstStyle/>
          <a:p>
            <a:fld id="{076C0EF2-9919-473B-8215-8616BAF10692}" type="datetimeFigureOut">
              <a:rPr lang="en-US" dirty="0"/>
              <a:pPr/>
              <a:t>5/4/2017</a:t>
            </a:fld>
            <a:endParaRPr lang="en-US" dirty="0"/>
          </a:p>
        </p:txBody>
      </p:sp>
      <p:sp>
        <p:nvSpPr>
          <p:cNvPr id="5" name="Footer Placeholder 4"/>
          <p:cNvSpPr>
            <a:spLocks noGrp="1"/>
          </p:cNvSpPr>
          <p:nvPr>
            <p:ph type="ftr" sz="quarter" idx="11"/>
          </p:nvPr>
        </p:nvSpPr>
        <p:spPr/>
        <p:txBody>
          <a:bodyPr/>
          <a:lstStyle>
            <a:lvl1pPr>
              <a:defRPr sz="1000" b="1"/>
            </a:lvl1pPr>
          </a:lstStyle>
          <a:p>
            <a:r>
              <a:rPr lang="en-US" dirty="0"/>
              <a:t>
              </a:t>
            </a:r>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spTree>
      <p:nvGrpSpPr>
        <p:cNvPr id="1" name=""/>
        <p:cNvGrpSpPr/>
        <p:nvPr/>
      </p:nvGrpSpPr>
      <p:grpSpPr>
        <a:xfrm>
          <a:off x="0" y="0"/>
          <a:ext cx="0" cy="0"/>
          <a:chOff x="0" y="0"/>
          <a:chExt cx="0" cy="0"/>
        </a:xfrm>
      </p:grpSpPr>
      <p:grpSp>
        <p:nvGrpSpPr>
          <p:cNvPr id="17" name="Group 16"/>
          <p:cNvGrpSpPr/>
          <p:nvPr/>
        </p:nvGrpSpPr>
        <p:grpSpPr>
          <a:xfrm>
            <a:off x="-1588" y="0"/>
            <a:ext cx="12193588" cy="6861555"/>
            <a:chOff x="-1588" y="0"/>
            <a:chExt cx="12193588" cy="6861555"/>
          </a:xfrm>
        </p:grpSpPr>
        <p:sp>
          <p:nvSpPr>
            <p:cNvPr id="12" name="Rectangle 11"/>
            <p:cNvSpPr/>
            <p:nvPr/>
          </p:nvSpPr>
          <p:spPr>
            <a:xfrm>
              <a:off x="0" y="0"/>
              <a:ext cx="12192000" cy="6858000"/>
            </a:xfrm>
            <a:prstGeom prst="rect">
              <a:avLst/>
            </a:prstGeom>
            <a:blipFill>
              <a:blip r:embed="rId2">
                <a:duotone>
                  <a:schemeClr val="dk2">
                    <a:shade val="69000"/>
                    <a:hueMod val="108000"/>
                    <a:satMod val="164000"/>
                    <a:lumMod val="74000"/>
                  </a:schemeClr>
                  <a:schemeClr val="dk2">
                    <a:tint val="96000"/>
                    <a:hueMod val="88000"/>
                    <a:satMod val="140000"/>
                    <a:lumMod val="13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8761412" y="18288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8761412" y="5870955"/>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9" name="Rectangle 8"/>
            <p:cNvSpPr/>
            <p:nvPr/>
          </p:nvSpPr>
          <p:spPr bwMode="gray">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8"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7"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6" y="2679192"/>
            <a:ext cx="4343400" cy="2286000"/>
          </a:xfrm>
          <a:prstGeom prst="rect">
            <a:avLst/>
          </a:prstGeom>
        </p:spPr>
        <p:txBody>
          <a:bodyPr anchor="ctr" anchorCtr="0"/>
          <a:lstStyle>
            <a:lvl1pPr algn="l">
              <a:defRPr sz="4000" b="0" cap="none"/>
            </a:lvl1pPr>
          </a:lstStyle>
          <a:p>
            <a:r>
              <a:rPr lang="ar-SA"/>
              <a:t>انقر لتحرير نمط العنوان الرئيسي</a:t>
            </a:r>
            <a:endParaRPr lang="en-US" dirty="0"/>
          </a:p>
        </p:txBody>
      </p:sp>
      <p:sp>
        <p:nvSpPr>
          <p:cNvPr id="3" name="Text Placeholder 2"/>
          <p:cNvSpPr>
            <a:spLocks noGrp="1"/>
          </p:cNvSpPr>
          <p:nvPr>
            <p:ph type="body" idx="1"/>
          </p:nvPr>
        </p:nvSpPr>
        <p:spPr>
          <a:xfrm>
            <a:off x="6894576" y="2679192"/>
            <a:ext cx="3758184" cy="2286000"/>
          </a:xfrm>
        </p:spPr>
        <p:txBody>
          <a:bodyPr anchor="ctr" anchorCtr="0"/>
          <a:lstStyle>
            <a:lvl1pPr marL="0" indent="0" algn="l">
              <a:buNone/>
              <a:defRPr sz="20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a:t>انقر لتحرير أنماط النص الرئيسي</a:t>
            </a:r>
          </a:p>
        </p:txBody>
      </p:sp>
      <p:sp>
        <p:nvSpPr>
          <p:cNvPr id="4" name="Date Placeholder 3"/>
          <p:cNvSpPr>
            <a:spLocks noGrp="1"/>
          </p:cNvSpPr>
          <p:nvPr>
            <p:ph type="dt" sz="half" idx="10"/>
          </p:nvPr>
        </p:nvSpPr>
        <p:spPr/>
        <p:txBody>
          <a:bodyPr/>
          <a:lstStyle/>
          <a:p>
            <a:fld id="{A09472EB-AC54-4713-BFC2-BEB621108C63}" type="datetimeFigureOut">
              <a:rPr lang="en-US" dirty="0"/>
              <a:pPr/>
              <a:t>5/4/2017</a:t>
            </a:fld>
            <a:endParaRPr lang="en-US" dirty="0"/>
          </a:p>
        </p:txBody>
      </p:sp>
      <p:sp>
        <p:nvSpPr>
          <p:cNvPr id="5" name="Footer Placeholder 4"/>
          <p:cNvSpPr>
            <a:spLocks noGrp="1"/>
          </p:cNvSpPr>
          <p:nvPr>
            <p:ph type="ftr" sz="quarter" idx="11"/>
          </p:nvPr>
        </p:nvSpPr>
        <p:spPr/>
        <p:txBody>
          <a:bodyPr/>
          <a:lstStyle>
            <a:lvl1pPr>
              <a:defRPr sz="1000" b="1"/>
            </a:lvl1pPr>
          </a:lstStyle>
          <a:p>
            <a:r>
              <a:rPr lang="en-US" dirty="0"/>
              <a:t>
              </a:t>
            </a:r>
          </a:p>
        </p:txBody>
      </p:sp>
      <p:sp>
        <p:nvSpPr>
          <p:cNvPr id="10" name="Rectangle 9"/>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Title 1"/>
          <p:cNvSpPr>
            <a:spLocks noGrp="1"/>
          </p:cNvSpPr>
          <p:nvPr>
            <p:ph type="title"/>
          </p:nvPr>
        </p:nvSpPr>
        <p:spPr>
          <a:xfrm>
            <a:off x="1154953" y="969264"/>
            <a:ext cx="8825659" cy="704088"/>
          </a:xfrm>
          <a:prstGeom prst="rect">
            <a:avLst/>
          </a:prstGeom>
        </p:spPr>
        <p:txBody>
          <a:bodyPr/>
          <a:lstStyle/>
          <a:p>
            <a:r>
              <a:rPr lang="ar-SA"/>
              <a:t>انقر لتحرير نمط العنوان الرئيسي</a:t>
            </a:r>
            <a:endParaRPr lang="en-US" dirty="0"/>
          </a:p>
        </p:txBody>
      </p:sp>
      <p:sp>
        <p:nvSpPr>
          <p:cNvPr id="3" name="Content Placeholder 2"/>
          <p:cNvSpPr>
            <a:spLocks noGrp="1"/>
          </p:cNvSpPr>
          <p:nvPr>
            <p:ph sz="half" idx="1"/>
          </p:nvPr>
        </p:nvSpPr>
        <p:spPr>
          <a:xfrm>
            <a:off x="1154954" y="2603500"/>
            <a:ext cx="4828032" cy="3416301"/>
          </a:xfrm>
        </p:spPr>
        <p:txBody>
          <a:bodyPr>
            <a:normAutofit/>
          </a:body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Content Placeholder 3"/>
          <p:cNvSpPr>
            <a:spLocks noGrp="1"/>
          </p:cNvSpPr>
          <p:nvPr>
            <p:ph sz="half" idx="2"/>
          </p:nvPr>
        </p:nvSpPr>
        <p:spPr>
          <a:xfrm>
            <a:off x="6208776" y="2603500"/>
            <a:ext cx="4828032" cy="3416300"/>
          </a:xfrm>
        </p:spPr>
        <p:txBody>
          <a:bodyPr>
            <a:normAutofit/>
          </a:body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5" name="Date Placeholder 4"/>
          <p:cNvSpPr>
            <a:spLocks noGrp="1"/>
          </p:cNvSpPr>
          <p:nvPr>
            <p:ph type="dt" sz="half" idx="10"/>
          </p:nvPr>
        </p:nvSpPr>
        <p:spPr/>
        <p:txBody>
          <a:bodyPr/>
          <a:lstStyle/>
          <a:p>
            <a:fld id="{99455A0C-791E-4545-B787-F98AD45CD761}" type="datetimeFigureOut">
              <a:rPr lang="en-US" dirty="0"/>
              <a:pPr/>
              <a:t>5/4/2017</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a:xfrm>
            <a:off x="1154954" y="969264"/>
            <a:ext cx="8825659" cy="704088"/>
          </a:xfrm>
          <a:prstGeom prst="rect">
            <a:avLst/>
          </a:prstGeom>
        </p:spPr>
        <p:txBody>
          <a:bodyPr/>
          <a:lstStyle>
            <a:lvl1pPr>
              <a:defRPr/>
            </a:lvl1pPr>
          </a:lstStyle>
          <a:p>
            <a:r>
              <a:rPr lang="ar-SA"/>
              <a:t>انقر لتحرير نمط العنوان الرئيسي</a:t>
            </a:r>
            <a:endParaRPr lang="en-US" dirty="0"/>
          </a:p>
        </p:txBody>
      </p:sp>
      <p:sp>
        <p:nvSpPr>
          <p:cNvPr id="3" name="Text Placeholder 2"/>
          <p:cNvSpPr>
            <a:spLocks noGrp="1"/>
          </p:cNvSpPr>
          <p:nvPr>
            <p:ph type="body" idx="1"/>
          </p:nvPr>
        </p:nvSpPr>
        <p:spPr>
          <a:xfrm>
            <a:off x="1154954" y="2606040"/>
            <a:ext cx="4828032"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انقر لتحرير أنماط النص الرئيسي</a:t>
            </a:r>
          </a:p>
        </p:txBody>
      </p:sp>
      <p:sp>
        <p:nvSpPr>
          <p:cNvPr id="4" name="Content Placeholder 3"/>
          <p:cNvSpPr>
            <a:spLocks noGrp="1"/>
          </p:cNvSpPr>
          <p:nvPr>
            <p:ph sz="half" idx="2"/>
          </p:nvPr>
        </p:nvSpPr>
        <p:spPr>
          <a:xfrm>
            <a:off x="1154954" y="3198448"/>
            <a:ext cx="4828032" cy="2843784"/>
          </a:xfrm>
        </p:spPr>
        <p:txBody>
          <a:bodyPr>
            <a:normAutofit/>
          </a:body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5" name="Text Placeholder 4"/>
          <p:cNvSpPr>
            <a:spLocks noGrp="1"/>
          </p:cNvSpPr>
          <p:nvPr>
            <p:ph type="body" sz="quarter" idx="3"/>
          </p:nvPr>
        </p:nvSpPr>
        <p:spPr>
          <a:xfrm>
            <a:off x="6208776" y="2606040"/>
            <a:ext cx="4828032"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انقر لتحرير أنماط النص الرئيسي</a:t>
            </a:r>
          </a:p>
        </p:txBody>
      </p:sp>
      <p:sp>
        <p:nvSpPr>
          <p:cNvPr id="6" name="Content Placeholder 5"/>
          <p:cNvSpPr>
            <a:spLocks noGrp="1"/>
          </p:cNvSpPr>
          <p:nvPr>
            <p:ph sz="quarter" idx="4"/>
          </p:nvPr>
        </p:nvSpPr>
        <p:spPr>
          <a:xfrm>
            <a:off x="6208711" y="3187921"/>
            <a:ext cx="4825160" cy="2854311"/>
          </a:xfrm>
        </p:spPr>
        <p:txBody>
          <a:bodyPr>
            <a:normAutofit/>
          </a:body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7" name="Date Placeholder 6"/>
          <p:cNvSpPr>
            <a:spLocks noGrp="1"/>
          </p:cNvSpPr>
          <p:nvPr>
            <p:ph type="dt" sz="half" idx="10"/>
          </p:nvPr>
        </p:nvSpPr>
        <p:spPr/>
        <p:txBody>
          <a:bodyPr/>
          <a:lstStyle/>
          <a:p>
            <a:fld id="{42536B77-F4F4-4427-AC4F-9A623798AD82}" type="datetimeFigureOut">
              <a:rPr lang="en-US" dirty="0"/>
              <a:pPr/>
              <a:t>5/4/2017</a:t>
            </a:fld>
            <a:endParaRPr lang="en-US" dirty="0"/>
          </a:p>
        </p:txBody>
      </p:sp>
      <p:sp>
        <p:nvSpPr>
          <p:cNvPr id="8" name="Footer Placeholder 7"/>
          <p:cNvSpPr>
            <a:spLocks noGrp="1"/>
          </p:cNvSpPr>
          <p:nvPr>
            <p:ph type="ftr" sz="quarter" idx="11"/>
          </p:nvPr>
        </p:nvSpPr>
        <p:spPr/>
        <p:txBody>
          <a:bodyPr/>
          <a:lstStyle/>
          <a:p>
            <a:r>
              <a:rPr lang="en-US" dirty="0"/>
              <a:t>
              </a:t>
            </a:r>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a:xfrm>
            <a:off x="1152144" y="969264"/>
            <a:ext cx="8825659" cy="704088"/>
          </a:xfrm>
          <a:prstGeom prst="rect">
            <a:avLst/>
          </a:prstGeom>
        </p:spPr>
        <p:txBody>
          <a:bodyPr/>
          <a:lstStyle/>
          <a:p>
            <a:r>
              <a:rPr lang="ar-SA"/>
              <a:t>انقر لتحرير نمط العنوان الرئيسي</a:t>
            </a:r>
            <a:endParaRPr lang="en-US" dirty="0"/>
          </a:p>
        </p:txBody>
      </p:sp>
      <p:sp>
        <p:nvSpPr>
          <p:cNvPr id="3" name="Date Placeholder 2"/>
          <p:cNvSpPr>
            <a:spLocks noGrp="1"/>
          </p:cNvSpPr>
          <p:nvPr>
            <p:ph type="dt" sz="half" idx="10"/>
          </p:nvPr>
        </p:nvSpPr>
        <p:spPr/>
        <p:txBody>
          <a:bodyPr/>
          <a:lstStyle/>
          <a:p>
            <a:fld id="{D8BE790C-34EB-4565-8437-CACF4CDB7822}" type="datetimeFigureOut">
              <a:rPr lang="en-US" dirty="0"/>
              <a:pPr/>
              <a:t>5/4/2017</a:t>
            </a:fld>
            <a:endParaRPr lang="en-US" dirty="0"/>
          </a:p>
        </p:txBody>
      </p:sp>
      <p:sp>
        <p:nvSpPr>
          <p:cNvPr id="4" name="Footer Placeholder 3"/>
          <p:cNvSpPr>
            <a:spLocks noGrp="1"/>
          </p:cNvSpPr>
          <p:nvPr>
            <p:ph type="ftr" sz="quarter" idx="11"/>
          </p:nvPr>
        </p:nvSpPr>
        <p:spPr/>
        <p:txBody>
          <a:bodyPr/>
          <a:lstStyle/>
          <a:p>
            <a:r>
              <a:rPr lang="en-US" dirty="0"/>
              <a:t>
              </a:t>
            </a:r>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84A4C11-22B8-4A4E-8126-B3AF6B948A8E}" type="datetimeFigureOut">
              <a:rPr lang="en-US" dirty="0"/>
              <a:pPr/>
              <a:t>5/4/2017</a:t>
            </a:fld>
            <a:endParaRPr lang="en-US" dirty="0"/>
          </a:p>
        </p:txBody>
      </p:sp>
      <p:sp>
        <p:nvSpPr>
          <p:cNvPr id="3" name="Footer Placeholder 2"/>
          <p:cNvSpPr>
            <a:spLocks noGrp="1"/>
          </p:cNvSpPr>
          <p:nvPr>
            <p:ph type="ftr" sz="quarter" idx="11"/>
          </p:nvPr>
        </p:nvSpPr>
        <p:spPr/>
        <p:txBody>
          <a:bodyPr/>
          <a:lstStyle/>
          <a:p>
            <a:r>
              <a:rPr lang="en-US" dirty="0"/>
              <a:t>
              </a:t>
            </a:r>
          </a:p>
        </p:txBody>
      </p:sp>
      <p:sp>
        <p:nvSpPr>
          <p:cNvPr id="6" name="Rectangle 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محتوى ذو تسمية توضيحية">
    <p:spTree>
      <p:nvGrpSpPr>
        <p:cNvPr id="1" name=""/>
        <p:cNvGrpSpPr/>
        <p:nvPr/>
      </p:nvGrpSpPr>
      <p:grpSpPr>
        <a:xfrm>
          <a:off x="0" y="0"/>
          <a:ext cx="0" cy="0"/>
          <a:chOff x="0" y="0"/>
          <a:chExt cx="0" cy="0"/>
        </a:xfrm>
      </p:grpSpPr>
      <p:grpSp>
        <p:nvGrpSpPr>
          <p:cNvPr id="18" name="Group 17"/>
          <p:cNvGrpSpPr/>
          <p:nvPr/>
        </p:nvGrpSpPr>
        <p:grpSpPr>
          <a:xfrm>
            <a:off x="-1588" y="0"/>
            <a:ext cx="12193588" cy="6861555"/>
            <a:chOff x="-1588" y="0"/>
            <a:chExt cx="12193588" cy="6861555"/>
          </a:xfrm>
        </p:grpSpPr>
        <p:sp>
          <p:nvSpPr>
            <p:cNvPr id="12" name="Rectangle 11"/>
            <p:cNvSpPr/>
            <p:nvPr/>
          </p:nvSpPr>
          <p:spPr>
            <a:xfrm>
              <a:off x="0" y="0"/>
              <a:ext cx="12192000" cy="6858000"/>
            </a:xfrm>
            <a:prstGeom prst="rect">
              <a:avLst/>
            </a:prstGeom>
            <a:blipFill>
              <a:blip r:embed="rId2">
                <a:duotone>
                  <a:schemeClr val="dk2">
                    <a:shade val="69000"/>
                    <a:hueMod val="108000"/>
                    <a:satMod val="164000"/>
                    <a:lumMod val="74000"/>
                  </a:schemeClr>
                  <a:schemeClr val="dk2">
                    <a:tint val="96000"/>
                    <a:hueMod val="88000"/>
                    <a:satMod val="140000"/>
                    <a:lumMod val="13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8761412" y="18288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761412" y="5870955"/>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8" name="Rectangle 7"/>
            <p:cNvSpPr/>
            <p:nvPr/>
          </p:nvSpPr>
          <p:spPr>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0"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3" y="1298448"/>
            <a:ext cx="2793159" cy="1597152"/>
          </a:xfrm>
          <a:prstGeom prst="rect">
            <a:avLst/>
          </a:prstGeom>
        </p:spPr>
        <p:txBody>
          <a:bodyPr anchor="b"/>
          <a:lstStyle>
            <a:lvl1pPr algn="l">
              <a:defRPr sz="2400" b="0"/>
            </a:lvl1pPr>
          </a:lstStyle>
          <a:p>
            <a:r>
              <a:rPr lang="ar-SA"/>
              <a:t>انقر لتحرير نمط العنوان الرئيسي</a:t>
            </a:r>
            <a:endParaRPr lang="en-US" dirty="0"/>
          </a:p>
        </p:txBody>
      </p:sp>
      <p:sp>
        <p:nvSpPr>
          <p:cNvPr id="3" name="Content Placeholder 2"/>
          <p:cNvSpPr>
            <a:spLocks noGrp="1"/>
          </p:cNvSpPr>
          <p:nvPr>
            <p:ph idx="1"/>
          </p:nvPr>
        </p:nvSpPr>
        <p:spPr>
          <a:xfrm>
            <a:off x="5779008" y="1447800"/>
            <a:ext cx="5195997" cy="4572000"/>
          </a:xfrm>
        </p:spPr>
        <p:txBody>
          <a:bodyPr anchor="ctr">
            <a:normAutofit/>
          </a:body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Text Placeholder 3"/>
          <p:cNvSpPr>
            <a:spLocks noGrp="1"/>
          </p:cNvSpPr>
          <p:nvPr>
            <p:ph type="body" sz="half" idx="2"/>
          </p:nvPr>
        </p:nvSpPr>
        <p:spPr bwMode="gray">
          <a:xfrm>
            <a:off x="1154953" y="3129280"/>
            <a:ext cx="2793159" cy="2895599"/>
          </a:xfrm>
        </p:spPr>
        <p:txBody>
          <a:bodyPr/>
          <a:lstStyle>
            <a:lvl1pPr marL="0" indent="0">
              <a:buNone/>
              <a:defRPr sz="1400">
                <a:solidFill>
                  <a:schemeClr val="tx2">
                    <a:lumMod val="40000"/>
                    <a:lumOff val="6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a:t>انقر لتحرير أنماط النص الرئيسي</a:t>
            </a:r>
          </a:p>
        </p:txBody>
      </p:sp>
      <p:sp>
        <p:nvSpPr>
          <p:cNvPr id="5" name="Date Placeholder 4"/>
          <p:cNvSpPr>
            <a:spLocks noGrp="1"/>
          </p:cNvSpPr>
          <p:nvPr>
            <p:ph type="dt" sz="half" idx="10"/>
          </p:nvPr>
        </p:nvSpPr>
        <p:spPr/>
        <p:txBody>
          <a:bodyPr/>
          <a:lstStyle/>
          <a:p>
            <a:fld id="{16ED06B6-C816-4861-964D-15A98395707D}" type="datetimeFigureOut">
              <a:rPr lang="en-US" dirty="0"/>
              <a:pPr/>
              <a:t>5/4/2017</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مع تسمية توضيحية">
    <p:spTree>
      <p:nvGrpSpPr>
        <p:cNvPr id="1" name=""/>
        <p:cNvGrpSpPr/>
        <p:nvPr/>
      </p:nvGrpSpPr>
      <p:grpSpPr>
        <a:xfrm>
          <a:off x="0" y="0"/>
          <a:ext cx="0" cy="0"/>
          <a:chOff x="0" y="0"/>
          <a:chExt cx="0" cy="0"/>
        </a:xfrm>
      </p:grpSpPr>
      <p:grpSp>
        <p:nvGrpSpPr>
          <p:cNvPr id="18" name="Group 17"/>
          <p:cNvGrpSpPr/>
          <p:nvPr/>
        </p:nvGrpSpPr>
        <p:grpSpPr>
          <a:xfrm>
            <a:off x="-1588" y="0"/>
            <a:ext cx="12193588" cy="6861555"/>
            <a:chOff x="-1588" y="0"/>
            <a:chExt cx="12193588" cy="6861555"/>
          </a:xfrm>
        </p:grpSpPr>
        <p:sp>
          <p:nvSpPr>
            <p:cNvPr id="12" name="Rectangle 11"/>
            <p:cNvSpPr/>
            <p:nvPr/>
          </p:nvSpPr>
          <p:spPr>
            <a:xfrm>
              <a:off x="0" y="0"/>
              <a:ext cx="12192000" cy="6858000"/>
            </a:xfrm>
            <a:prstGeom prst="rect">
              <a:avLst/>
            </a:prstGeom>
            <a:blipFill>
              <a:blip r:embed="rId2">
                <a:duotone>
                  <a:schemeClr val="dk2">
                    <a:shade val="69000"/>
                    <a:hueMod val="108000"/>
                    <a:satMod val="164000"/>
                    <a:lumMod val="74000"/>
                  </a:schemeClr>
                  <a:schemeClr val="dk2">
                    <a:tint val="96000"/>
                    <a:hueMod val="88000"/>
                    <a:satMod val="140000"/>
                    <a:lumMod val="13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8761412" y="18288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761412" y="5870955"/>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8" name="Rectangle 7"/>
            <p:cNvSpPr/>
            <p:nvPr/>
          </p:nvSpPr>
          <p:spPr>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0"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3907" y="1693332"/>
            <a:ext cx="3860259" cy="1735668"/>
          </a:xfrm>
          <a:prstGeom prst="rect">
            <a:avLst/>
          </a:prstGeom>
        </p:spPr>
        <p:txBody>
          <a:bodyPr anchor="b">
            <a:normAutofit/>
          </a:bodyPr>
          <a:lstStyle>
            <a:lvl1pPr algn="l">
              <a:defRPr sz="3600" b="0"/>
            </a:lvl1pPr>
          </a:lstStyle>
          <a:p>
            <a:r>
              <a:rPr lang="ar-SA"/>
              <a:t>انقر لتحرير نمط العنوان الرئيسي</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a:t>انقر فوق الأيقونة لإضافة صورة</a:t>
            </a:r>
            <a:endParaRPr lang="en-US" dirty="0"/>
          </a:p>
        </p:txBody>
      </p:sp>
      <p:sp>
        <p:nvSpPr>
          <p:cNvPr id="4" name="Text Placeholder 3"/>
          <p:cNvSpPr>
            <a:spLocks noGrp="1"/>
          </p:cNvSpPr>
          <p:nvPr>
            <p:ph type="body" sz="half" idx="2"/>
          </p:nvPr>
        </p:nvSpPr>
        <p:spPr bwMode="gray">
          <a:xfrm>
            <a:off x="1154955" y="3657600"/>
            <a:ext cx="3859212" cy="1371600"/>
          </a:xfrm>
        </p:spPr>
        <p:txBody>
          <a:bodyPr>
            <a:normAutofit/>
          </a:bodyPr>
          <a:lstStyle>
            <a:lvl1pPr marL="0" indent="0">
              <a:buNone/>
              <a:defRPr sz="1400">
                <a:solidFill>
                  <a:schemeClr val="tx2">
                    <a:lumMod val="40000"/>
                    <a:lumOff val="6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a:t>انقر لتحرير أنماط النص الرئيسي</a:t>
            </a:r>
          </a:p>
        </p:txBody>
      </p:sp>
      <p:sp>
        <p:nvSpPr>
          <p:cNvPr id="5" name="Date Placeholder 4"/>
          <p:cNvSpPr>
            <a:spLocks noGrp="1"/>
          </p:cNvSpPr>
          <p:nvPr>
            <p:ph type="dt" sz="half" idx="10"/>
          </p:nvPr>
        </p:nvSpPr>
        <p:spPr/>
        <p:txBody>
          <a:bodyPr/>
          <a:lstStyle/>
          <a:p>
            <a:fld id="{00B1A8AB-EA7C-4B1B-9D73-E2551851FABE}" type="datetimeFigureOut">
              <a:rPr lang="en-US" dirty="0"/>
              <a:pPr/>
              <a:t>5/4/2017</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2" name="Group 1"/>
          <p:cNvGrpSpPr/>
          <p:nvPr/>
        </p:nvGrpSpPr>
        <p:grpSpPr>
          <a:xfrm>
            <a:off x="-1588" y="0"/>
            <a:ext cx="12193588" cy="6861555"/>
            <a:chOff x="-1588" y="0"/>
            <a:chExt cx="12193588" cy="6861555"/>
          </a:xfrm>
        </p:grpSpPr>
        <p:sp>
          <p:nvSpPr>
            <p:cNvPr id="12" name="Rectangle 11"/>
            <p:cNvSpPr/>
            <p:nvPr/>
          </p:nvSpPr>
          <p:spPr>
            <a:xfrm>
              <a:off x="0" y="0"/>
              <a:ext cx="12192000" cy="6858000"/>
            </a:xfrm>
            <a:prstGeom prst="rect">
              <a:avLst/>
            </a:prstGeom>
            <a:blipFill>
              <a:blip r:embed="rId19">
                <a:duotone>
                  <a:schemeClr val="dk2">
                    <a:shade val="69000"/>
                    <a:hueMod val="108000"/>
                    <a:satMod val="164000"/>
                    <a:lumMod val="74000"/>
                  </a:schemeClr>
                  <a:schemeClr val="dk2">
                    <a:tint val="96000"/>
                    <a:hueMod val="88000"/>
                    <a:satMod val="140000"/>
                    <a:lumMod val="13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1" name="Oval 20"/>
            <p:cNvSpPr/>
            <p:nvPr/>
          </p:nvSpPr>
          <p:spPr>
            <a:xfrm>
              <a:off x="8761412" y="18288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8761412" y="5870955"/>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34"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27"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2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30" name="Title Placeholder 1"/>
          <p:cNvSpPr>
            <a:spLocks noGrp="1"/>
          </p:cNvSpPr>
          <p:nvPr>
            <p:ph type="title"/>
          </p:nvPr>
        </p:nvSpPr>
        <p:spPr bwMode="gray">
          <a:xfrm>
            <a:off x="1154954" y="973668"/>
            <a:ext cx="8761413" cy="706964"/>
          </a:xfrm>
          <a:prstGeom prst="rect">
            <a:avLst/>
          </a:prstGeom>
        </p:spPr>
        <p:txBody>
          <a:bodyPr vert="horz" lIns="91440" tIns="45720" rIns="91440" bIns="45720" rtlCol="0" anchor="ctr">
            <a:noAutofit/>
          </a:bodyPr>
          <a:lstStyle/>
          <a:p>
            <a:r>
              <a:rPr lang="ar-SA"/>
              <a:t>انقر لتحرير نمط العنوان الرئيسي</a:t>
            </a:r>
            <a:endParaRPr lang="en-US" dirty="0"/>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Date Placeholder 3"/>
          <p:cNvSpPr>
            <a:spLocks noGrp="1"/>
          </p:cNvSpPr>
          <p:nvPr>
            <p:ph type="dt" sz="half" idx="2"/>
          </p:nvPr>
        </p:nvSpPr>
        <p:spPr>
          <a:xfrm>
            <a:off x="10652760" y="6391656"/>
            <a:ext cx="990599" cy="304799"/>
          </a:xfrm>
          <a:prstGeom prst="rect">
            <a:avLst/>
          </a:prstGeom>
        </p:spPr>
        <p:txBody>
          <a:bodyPr vert="horz" lIns="91440" tIns="45720" rIns="91440" bIns="45720" rtlCol="0" anchor="ctr" anchorCtr="0"/>
          <a:lstStyle>
            <a:lvl1pPr algn="r">
              <a:defRPr sz="1000" b="1" i="0">
                <a:solidFill>
                  <a:schemeClr val="accent1"/>
                </a:solidFill>
              </a:defRPr>
            </a:lvl1pPr>
          </a:lstStyle>
          <a:p>
            <a:fld id="{90786BE5-D2A3-4BF0-8B30-D7403E61B3DC}" type="datetimeFigureOut">
              <a:rPr lang="en-US" dirty="0"/>
              <a:pPr/>
              <a:t>5/4/2017</a:t>
            </a:fld>
            <a:endParaRPr lang="en-US" dirty="0"/>
          </a:p>
        </p:txBody>
      </p:sp>
      <p:sp>
        <p:nvSpPr>
          <p:cNvPr id="5" name="Footer Placeholder 4"/>
          <p:cNvSpPr>
            <a:spLocks noGrp="1"/>
          </p:cNvSpPr>
          <p:nvPr>
            <p:ph type="ftr" sz="quarter" idx="3"/>
          </p:nvPr>
        </p:nvSpPr>
        <p:spPr>
          <a:xfrm>
            <a:off x="557784" y="6391656"/>
            <a:ext cx="3867912" cy="310896"/>
          </a:xfrm>
          <a:prstGeom prst="rect">
            <a:avLst/>
          </a:prstGeom>
        </p:spPr>
        <p:txBody>
          <a:bodyPr vert="horz" lIns="91440" tIns="45720" rIns="91440" bIns="45720" rtlCol="0" anchor="ctr" anchorCtr="0"/>
          <a:lstStyle>
            <a:lvl1pPr algn="l">
              <a:defRPr sz="1000" b="1" i="0">
                <a:solidFill>
                  <a:schemeClr val="accent1"/>
                </a:solidFill>
              </a:defRPr>
            </a:lvl1pPr>
          </a:lstStyle>
          <a:p>
            <a:r>
              <a:rPr lang="en-US" dirty="0"/>
              <a:t>
              </a:t>
            </a:r>
          </a:p>
        </p:txBody>
      </p:sp>
      <p:sp>
        <p:nvSpPr>
          <p:cNvPr id="29" name="Rectangle 28"/>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8" r:id="rId9"/>
    <p:sldLayoutId id="2147483667" r:id="rId10"/>
    <p:sldLayoutId id="2147483661" r:id="rId11"/>
    <p:sldLayoutId id="2147483664" r:id="rId12"/>
    <p:sldLayoutId id="2147483662" r:id="rId13"/>
    <p:sldLayoutId id="2147483669" r:id="rId14"/>
    <p:sldLayoutId id="2147483670" r:id="rId15"/>
    <p:sldLayoutId id="2147483658" r:id="rId16"/>
    <p:sldLayoutId id="2147483659" r:id="rId17"/>
  </p:sldLayoutIdLst>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hf sldNum="0" hdr="0" ftr="0" dt="0"/>
  <p:txStyles>
    <p:titleStyle>
      <a:lvl1pPr algn="l" defTabSz="457200" rtl="1" eaLnBrk="1" latinLnBrk="0" hangingPunct="1">
        <a:spcBef>
          <a:spcPct val="0"/>
        </a:spcBef>
        <a:buNone/>
        <a:defRPr sz="3600" b="0" i="0" kern="1200">
          <a:solidFill>
            <a:schemeClr val="bg2"/>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342900" indent="-342900" algn="r" defTabSz="457200" rtl="1"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r" defTabSz="457200" rtl="1"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r" defTabSz="457200" rtl="1"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r" defTabSz="457200" rtl="1"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r" defTabSz="457200" rtl="1"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r" defTabSz="457200" rtl="1"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r" defTabSz="457200" rtl="1"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r" defTabSz="457200" rtl="1"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r" defTabSz="457200" rtl="1"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r" defTabSz="457200" rtl="1" eaLnBrk="1" latinLnBrk="0" hangingPunct="1">
        <a:defRPr sz="1800" kern="1200">
          <a:solidFill>
            <a:schemeClr val="tx1"/>
          </a:solidFill>
          <a:latin typeface="+mn-lt"/>
          <a:ea typeface="+mn-ea"/>
          <a:cs typeface="+mn-cs"/>
        </a:defRPr>
      </a:lvl1pPr>
      <a:lvl2pPr marL="457200" algn="r" defTabSz="457200" rtl="1" eaLnBrk="1" latinLnBrk="0" hangingPunct="1">
        <a:defRPr sz="1800" kern="1200">
          <a:solidFill>
            <a:schemeClr val="tx1"/>
          </a:solidFill>
          <a:latin typeface="+mn-lt"/>
          <a:ea typeface="+mn-ea"/>
          <a:cs typeface="+mn-cs"/>
        </a:defRPr>
      </a:lvl2pPr>
      <a:lvl3pPr marL="914400" algn="r" defTabSz="457200" rtl="1" eaLnBrk="1" latinLnBrk="0" hangingPunct="1">
        <a:defRPr sz="1800" kern="1200">
          <a:solidFill>
            <a:schemeClr val="tx1"/>
          </a:solidFill>
          <a:latin typeface="+mn-lt"/>
          <a:ea typeface="+mn-ea"/>
          <a:cs typeface="+mn-cs"/>
        </a:defRPr>
      </a:lvl3pPr>
      <a:lvl4pPr marL="1371600" algn="r" defTabSz="457200" rtl="1" eaLnBrk="1" latinLnBrk="0" hangingPunct="1">
        <a:defRPr sz="1800" kern="1200">
          <a:solidFill>
            <a:schemeClr val="tx1"/>
          </a:solidFill>
          <a:latin typeface="+mn-lt"/>
          <a:ea typeface="+mn-ea"/>
          <a:cs typeface="+mn-cs"/>
        </a:defRPr>
      </a:lvl4pPr>
      <a:lvl5pPr marL="1828800" algn="r" defTabSz="457200" rtl="1" eaLnBrk="1" latinLnBrk="0" hangingPunct="1">
        <a:defRPr sz="1800" kern="1200">
          <a:solidFill>
            <a:schemeClr val="tx1"/>
          </a:solidFill>
          <a:latin typeface="+mn-lt"/>
          <a:ea typeface="+mn-ea"/>
          <a:cs typeface="+mn-cs"/>
        </a:defRPr>
      </a:lvl5pPr>
      <a:lvl6pPr marL="2286000" algn="r" defTabSz="457200" rtl="1" eaLnBrk="1" latinLnBrk="0" hangingPunct="1">
        <a:defRPr sz="1800" kern="1200">
          <a:solidFill>
            <a:schemeClr val="tx1"/>
          </a:solidFill>
          <a:latin typeface="+mn-lt"/>
          <a:ea typeface="+mn-ea"/>
          <a:cs typeface="+mn-cs"/>
        </a:defRPr>
      </a:lvl6pPr>
      <a:lvl7pPr marL="2743200" algn="r" defTabSz="457200" rtl="1" eaLnBrk="1" latinLnBrk="0" hangingPunct="1">
        <a:defRPr sz="1800" kern="1200">
          <a:solidFill>
            <a:schemeClr val="tx1"/>
          </a:solidFill>
          <a:latin typeface="+mn-lt"/>
          <a:ea typeface="+mn-ea"/>
          <a:cs typeface="+mn-cs"/>
        </a:defRPr>
      </a:lvl7pPr>
      <a:lvl8pPr marL="3200400" algn="r" defTabSz="457200" rtl="1" eaLnBrk="1" latinLnBrk="0" hangingPunct="1">
        <a:defRPr sz="1800" kern="1200">
          <a:solidFill>
            <a:schemeClr val="tx1"/>
          </a:solidFill>
          <a:latin typeface="+mn-lt"/>
          <a:ea typeface="+mn-ea"/>
          <a:cs typeface="+mn-cs"/>
        </a:defRPr>
      </a:lvl8pPr>
      <a:lvl9pPr marL="3657600" algn="r" defTabSz="4572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4142165" y="467755"/>
            <a:ext cx="3685625" cy="1077218"/>
          </a:xfrm>
          <a:prstGeom prst="rect">
            <a:avLst/>
          </a:prstGeom>
          <a:noFill/>
        </p:spPr>
        <p:txBody>
          <a:bodyPr wrap="squar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defTabSz="914400" rtl="1" fontAlgn="base">
              <a:spcBef>
                <a:spcPct val="0"/>
              </a:spcBef>
              <a:spcAft>
                <a:spcPct val="0"/>
              </a:spcAft>
              <a:tabLst>
                <a:tab pos="142875" algn="l"/>
                <a:tab pos="2636838" algn="ctr"/>
              </a:tabLst>
            </a:pPr>
            <a:r>
              <a:rPr lang="fr-FR" sz="32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ea typeface="Calibri" pitchFamily="34" charset="0"/>
                <a:cs typeface="Times New Roman" pitchFamily="18" charset="0"/>
              </a:rPr>
              <a:t>Masaryk </a:t>
            </a:r>
            <a:r>
              <a:rPr lang="fr-FR" sz="3200" b="1" dirty="0" err="1">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ea typeface="Calibri" pitchFamily="34" charset="0"/>
                <a:cs typeface="Times New Roman" pitchFamily="18" charset="0"/>
              </a:rPr>
              <a:t>University</a:t>
            </a:r>
            <a:endParaRPr lang="fr-FR" sz="32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rial" pitchFamily="34" charset="0"/>
              <a:cs typeface="Arial" pitchFamily="34" charset="0"/>
            </a:endParaRPr>
          </a:p>
          <a:p>
            <a:pPr algn="ctr" defTabSz="914400" rtl="1" eaLnBrk="0" fontAlgn="base" hangingPunct="0">
              <a:spcBef>
                <a:spcPct val="0"/>
              </a:spcBef>
              <a:spcAft>
                <a:spcPct val="0"/>
              </a:spcAft>
              <a:tabLst>
                <a:tab pos="142875" algn="l"/>
                <a:tab pos="2636838" algn="ctr"/>
              </a:tabLst>
            </a:pPr>
            <a:r>
              <a:rPr lang="fr-FR" sz="32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ea typeface="Calibri" pitchFamily="34" charset="0"/>
                <a:cs typeface="Times New Roman" pitchFamily="18" charset="0"/>
              </a:rPr>
              <a:t>               </a:t>
            </a:r>
            <a:endParaRPr lang="fr-FR" sz="32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4" name="Rectangle 3"/>
          <p:cNvSpPr/>
          <p:nvPr/>
        </p:nvSpPr>
        <p:spPr>
          <a:xfrm>
            <a:off x="2382401" y="1374012"/>
            <a:ext cx="7388561" cy="523220"/>
          </a:xfrm>
          <a:prstGeom prst="rect">
            <a:avLst/>
          </a:prstGeom>
          <a:noFill/>
        </p:spPr>
        <p:txBody>
          <a:bodyPr wrap="none" lIns="91440" tIns="45720" rIns="91440" bIns="45720">
            <a:spAutoFit/>
          </a:bodyPr>
          <a:lstStyle/>
          <a:p>
            <a:pPr algn="ctr"/>
            <a:r>
              <a:rPr lang="fr-FR" sz="2800" b="1" dirty="0" err="1">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rPr>
              <a:t>Faculty</a:t>
            </a:r>
            <a:r>
              <a:rPr lang="fr-FR" sz="2800" b="1" dirty="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rPr>
              <a:t> </a:t>
            </a:r>
            <a:r>
              <a:rPr lang="fr-FR" sz="2800" b="1" dirty="0" err="1">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rPr>
              <a:t>od</a:t>
            </a:r>
            <a:r>
              <a:rPr lang="fr-FR" sz="2800" b="1" dirty="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rPr>
              <a:t> </a:t>
            </a:r>
            <a:r>
              <a:rPr lang="fr-FR" sz="2800" b="1" dirty="0" err="1">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rPr>
              <a:t>Economics</a:t>
            </a:r>
            <a:r>
              <a:rPr lang="fr-FR" sz="2800" b="1" dirty="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rPr>
              <a:t> and Administration</a:t>
            </a:r>
          </a:p>
        </p:txBody>
      </p:sp>
      <p:sp>
        <p:nvSpPr>
          <p:cNvPr id="1027" name="AutoShape 3"/>
          <p:cNvSpPr>
            <a:spLocks noChangeArrowheads="1"/>
          </p:cNvSpPr>
          <p:nvPr/>
        </p:nvSpPr>
        <p:spPr bwMode="auto">
          <a:xfrm>
            <a:off x="2217038" y="2291640"/>
            <a:ext cx="7112716" cy="858736"/>
          </a:xfrm>
          <a:prstGeom prst="roundRect">
            <a:avLst>
              <a:gd name="adj" fmla="val 16667"/>
            </a:avLst>
          </a:prstGeom>
          <a:solidFill>
            <a:srgbClr val="EAF1DD"/>
          </a:solidFill>
          <a:ln w="76200" cmpd="thickThin" algn="ctr">
            <a:solidFill>
              <a:srgbClr val="9BBB59"/>
            </a:solidFill>
            <a:round/>
            <a:headEnd/>
            <a:tailEnd/>
          </a:ln>
          <a:effectLst/>
        </p:spPr>
        <p:txBody>
          <a:bodyPr vert="horz" wrap="square" lIns="91440" tIns="45720" rIns="91440" bIns="45720" numCol="1" anchor="t" anchorCtr="0" compatLnSpc="1">
            <a:prstTxWarp prst="textNoShape">
              <a:avLst/>
            </a:prstTxWarp>
          </a:bodyPr>
          <a:lstStyle/>
          <a:p>
            <a:pPr marR="90488" algn="ctr" defTabSz="914400" fontAlgn="base">
              <a:spcBef>
                <a:spcPct val="0"/>
              </a:spcBef>
              <a:spcAft>
                <a:spcPct val="0"/>
              </a:spcAft>
            </a:pPr>
            <a:r>
              <a:rPr lang="fr-FR" sz="4400" dirty="0"/>
              <a:t>LEADERSHIP</a:t>
            </a:r>
            <a:endParaRPr lang="fr-FR" sz="1100" dirty="0">
              <a:latin typeface="Arial" pitchFamily="34" charset="0"/>
              <a:cs typeface="Arial" pitchFamily="34" charset="0"/>
            </a:endParaRPr>
          </a:p>
        </p:txBody>
      </p:sp>
      <p:sp>
        <p:nvSpPr>
          <p:cNvPr id="13" name="Étoile à 12 branches 12"/>
          <p:cNvSpPr/>
          <p:nvPr/>
        </p:nvSpPr>
        <p:spPr>
          <a:xfrm>
            <a:off x="6518788" y="3480619"/>
            <a:ext cx="5294670" cy="1744748"/>
          </a:xfrm>
          <a:prstGeom prst="star12">
            <a:avLst/>
          </a:prstGeom>
        </p:spPr>
        <p:style>
          <a:lnRef idx="2">
            <a:schemeClr val="accent3">
              <a:shade val="50000"/>
            </a:schemeClr>
          </a:lnRef>
          <a:fillRef idx="1">
            <a:schemeClr val="accent3"/>
          </a:fillRef>
          <a:effectRef idx="0">
            <a:schemeClr val="accent3"/>
          </a:effectRef>
          <a:fontRef idx="minor">
            <a:schemeClr val="lt1"/>
          </a:fontRef>
        </p:style>
        <p:txBody>
          <a:bodyPr rtlCol="1" anchor="ctr"/>
          <a:lstStyle/>
          <a:p>
            <a:pPr algn="ctr"/>
            <a:r>
              <a:rPr lang="fr-FR" sz="2000" b="1" dirty="0" err="1">
                <a:solidFill>
                  <a:schemeClr val="tx1">
                    <a:lumMod val="95000"/>
                    <a:lumOff val="5000"/>
                  </a:schemeClr>
                </a:solidFill>
                <a:latin typeface="Times New Roman" pitchFamily="18" charset="0"/>
                <a:cs typeface="Times New Roman" pitchFamily="18" charset="0"/>
              </a:rPr>
              <a:t>Supervised</a:t>
            </a:r>
            <a:r>
              <a:rPr lang="fr-FR" sz="2000" b="1" dirty="0">
                <a:solidFill>
                  <a:schemeClr val="tx1">
                    <a:lumMod val="95000"/>
                    <a:lumOff val="5000"/>
                  </a:schemeClr>
                </a:solidFill>
                <a:latin typeface="Times New Roman" pitchFamily="18" charset="0"/>
                <a:cs typeface="Times New Roman" pitchFamily="18" charset="0"/>
              </a:rPr>
              <a:t> by:</a:t>
            </a:r>
          </a:p>
          <a:p>
            <a:pPr algn="ctr"/>
            <a:endParaRPr lang="fr-FR" sz="2000" b="1" dirty="0">
              <a:solidFill>
                <a:schemeClr val="tx1">
                  <a:lumMod val="95000"/>
                  <a:lumOff val="5000"/>
                </a:schemeClr>
              </a:solidFill>
              <a:latin typeface="Times New Roman" pitchFamily="18" charset="0"/>
              <a:cs typeface="Times New Roman" pitchFamily="18" charset="0"/>
            </a:endParaRPr>
          </a:p>
          <a:p>
            <a:pPr algn="ctr"/>
            <a:r>
              <a:rPr lang="fr-FR" sz="2000" b="1" dirty="0" err="1">
                <a:solidFill>
                  <a:schemeClr val="tx1">
                    <a:lumMod val="95000"/>
                    <a:lumOff val="5000"/>
                  </a:schemeClr>
                </a:solidFill>
                <a:latin typeface="Times New Roman" pitchFamily="18" charset="0"/>
                <a:cs typeface="Times New Roman" pitchFamily="18" charset="0"/>
              </a:rPr>
              <a:t>Ing</a:t>
            </a:r>
            <a:r>
              <a:rPr lang="fr-FR" sz="2000" b="1" dirty="0">
                <a:solidFill>
                  <a:schemeClr val="tx1">
                    <a:lumMod val="95000"/>
                    <a:lumOff val="5000"/>
                  </a:schemeClr>
                </a:solidFill>
                <a:latin typeface="Times New Roman" pitchFamily="18" charset="0"/>
                <a:cs typeface="Times New Roman" pitchFamily="18" charset="0"/>
              </a:rPr>
              <a:t>: Johannes </a:t>
            </a:r>
            <a:r>
              <a:rPr lang="fr-FR" sz="2000" b="1" dirty="0" err="1">
                <a:solidFill>
                  <a:schemeClr val="tx1">
                    <a:lumMod val="95000"/>
                    <a:lumOff val="5000"/>
                  </a:schemeClr>
                </a:solidFill>
                <a:latin typeface="Times New Roman" pitchFamily="18" charset="0"/>
                <a:cs typeface="Times New Roman" pitchFamily="18" charset="0"/>
              </a:rPr>
              <a:t>Gollner</a:t>
            </a:r>
            <a:endParaRPr lang="fr-FR" sz="2000" b="1" dirty="0">
              <a:solidFill>
                <a:schemeClr val="tx1">
                  <a:lumMod val="95000"/>
                  <a:lumOff val="5000"/>
                </a:schemeClr>
              </a:solidFill>
              <a:latin typeface="Times New Roman" pitchFamily="18" charset="0"/>
              <a:cs typeface="Times New Roman" pitchFamily="18" charset="0"/>
            </a:endParaRPr>
          </a:p>
          <a:p>
            <a:pPr algn="ctr"/>
            <a:endParaRPr lang="ar-DZ" sz="2000" b="1" dirty="0">
              <a:solidFill>
                <a:schemeClr val="tx1">
                  <a:lumMod val="95000"/>
                  <a:lumOff val="5000"/>
                </a:schemeClr>
              </a:solidFill>
              <a:latin typeface="Times New Roman" pitchFamily="18" charset="0"/>
              <a:cs typeface="Times New Roman" pitchFamily="18" charset="0"/>
            </a:endParaRPr>
          </a:p>
        </p:txBody>
      </p:sp>
      <p:sp>
        <p:nvSpPr>
          <p:cNvPr id="14" name="Étoile à 12 branches 13"/>
          <p:cNvSpPr/>
          <p:nvPr/>
        </p:nvSpPr>
        <p:spPr>
          <a:xfrm>
            <a:off x="2551471" y="5176684"/>
            <a:ext cx="7949381" cy="1099235"/>
          </a:xfrm>
          <a:prstGeom prst="star12">
            <a:avLst/>
          </a:prstGeom>
        </p:spPr>
        <p:style>
          <a:lnRef idx="0">
            <a:schemeClr val="accent3"/>
          </a:lnRef>
          <a:fillRef idx="3">
            <a:schemeClr val="accent3"/>
          </a:fillRef>
          <a:effectRef idx="3">
            <a:schemeClr val="accent3"/>
          </a:effectRef>
          <a:fontRef idx="minor">
            <a:schemeClr val="lt1"/>
          </a:fontRef>
        </p:style>
        <p:txBody>
          <a:bodyPr rtlCol="1" anchor="ctr"/>
          <a:lstStyle/>
          <a:p>
            <a:pPr algn="ctr"/>
            <a:r>
              <a:rPr lang="fr-FR" sz="2000" b="1" dirty="0" err="1">
                <a:solidFill>
                  <a:schemeClr val="tx1">
                    <a:lumMod val="95000"/>
                    <a:lumOff val="5000"/>
                  </a:schemeClr>
                </a:solidFill>
                <a:latin typeface="Times New Roman" pitchFamily="18" charset="0"/>
                <a:cs typeface="Times New Roman" pitchFamily="18" charset="0"/>
              </a:rPr>
              <a:t>Academic</a:t>
            </a:r>
            <a:r>
              <a:rPr lang="fr-FR" sz="2000" b="1" dirty="0">
                <a:solidFill>
                  <a:schemeClr val="tx1">
                    <a:lumMod val="95000"/>
                    <a:lumOff val="5000"/>
                  </a:schemeClr>
                </a:solidFill>
                <a:latin typeface="Times New Roman" pitchFamily="18" charset="0"/>
                <a:cs typeface="Times New Roman" pitchFamily="18" charset="0"/>
              </a:rPr>
              <a:t> </a:t>
            </a:r>
            <a:r>
              <a:rPr lang="fr-FR" sz="2000" b="1" dirty="0" err="1">
                <a:solidFill>
                  <a:schemeClr val="tx1">
                    <a:lumMod val="95000"/>
                    <a:lumOff val="5000"/>
                  </a:schemeClr>
                </a:solidFill>
                <a:latin typeface="Times New Roman" pitchFamily="18" charset="0"/>
                <a:cs typeface="Times New Roman" pitchFamily="18" charset="0"/>
              </a:rPr>
              <a:t>Season</a:t>
            </a:r>
            <a:r>
              <a:rPr lang="fr-FR" sz="2000" b="1" dirty="0">
                <a:solidFill>
                  <a:schemeClr val="tx1">
                    <a:lumMod val="95000"/>
                    <a:lumOff val="5000"/>
                  </a:schemeClr>
                </a:solidFill>
                <a:latin typeface="Times New Roman" pitchFamily="18" charset="0"/>
                <a:cs typeface="Times New Roman" pitchFamily="18" charset="0"/>
              </a:rPr>
              <a:t> : 2016/2017 </a:t>
            </a:r>
            <a:endParaRPr lang="ar-DZ" sz="2000" b="1" dirty="0">
              <a:solidFill>
                <a:schemeClr val="tx1">
                  <a:lumMod val="95000"/>
                  <a:lumOff val="5000"/>
                </a:schemeClr>
              </a:solidFill>
              <a:latin typeface="Times New Roman" pitchFamily="18" charset="0"/>
              <a:cs typeface="Times New Roman" pitchFamily="18" charset="0"/>
            </a:endParaRPr>
          </a:p>
        </p:txBody>
      </p:sp>
      <p:sp>
        <p:nvSpPr>
          <p:cNvPr id="15" name="Étoile à 12 branches 14"/>
          <p:cNvSpPr/>
          <p:nvPr/>
        </p:nvSpPr>
        <p:spPr>
          <a:xfrm>
            <a:off x="471253" y="3333136"/>
            <a:ext cx="4587444" cy="2079521"/>
          </a:xfrm>
          <a:prstGeom prst="star12">
            <a:avLst/>
          </a:prstGeom>
        </p:spPr>
        <p:style>
          <a:lnRef idx="1">
            <a:schemeClr val="accent1"/>
          </a:lnRef>
          <a:fillRef idx="3">
            <a:schemeClr val="accent1"/>
          </a:fillRef>
          <a:effectRef idx="2">
            <a:schemeClr val="accent1"/>
          </a:effectRef>
          <a:fontRef idx="minor">
            <a:schemeClr val="lt1"/>
          </a:fontRef>
        </p:style>
        <p:txBody>
          <a:bodyPr rtlCol="1" anchor="ctr"/>
          <a:lstStyle/>
          <a:p>
            <a:pPr algn="ctr"/>
            <a:r>
              <a:rPr lang="fr-FR" sz="2000" b="1" dirty="0" err="1">
                <a:solidFill>
                  <a:schemeClr val="tx1">
                    <a:lumMod val="95000"/>
                    <a:lumOff val="5000"/>
                  </a:schemeClr>
                </a:solidFill>
                <a:latin typeface="Times New Roman" pitchFamily="18" charset="0"/>
                <a:cs typeface="Times New Roman" pitchFamily="18" charset="0"/>
              </a:rPr>
              <a:t>Prepared</a:t>
            </a:r>
            <a:r>
              <a:rPr lang="fr-FR" sz="2000" b="1" dirty="0">
                <a:solidFill>
                  <a:schemeClr val="tx1">
                    <a:lumMod val="95000"/>
                    <a:lumOff val="5000"/>
                  </a:schemeClr>
                </a:solidFill>
                <a:latin typeface="Times New Roman" pitchFamily="18" charset="0"/>
                <a:cs typeface="Times New Roman" pitchFamily="18" charset="0"/>
              </a:rPr>
              <a:t> by:</a:t>
            </a:r>
          </a:p>
          <a:p>
            <a:pPr algn="ctr"/>
            <a:r>
              <a:rPr lang="fr-FR" sz="2000" b="1" dirty="0">
                <a:solidFill>
                  <a:schemeClr val="tx1">
                    <a:lumMod val="95000"/>
                    <a:lumOff val="5000"/>
                  </a:schemeClr>
                </a:solidFill>
                <a:latin typeface="Times New Roman" pitchFamily="18" charset="0"/>
                <a:cs typeface="Times New Roman" pitchFamily="18" charset="0"/>
              </a:rPr>
              <a:t>Angel TERRERO</a:t>
            </a:r>
          </a:p>
          <a:p>
            <a:pPr algn="ctr"/>
            <a:r>
              <a:rPr lang="fr-FR" sz="2000" b="1" dirty="0">
                <a:solidFill>
                  <a:schemeClr val="tx1">
                    <a:lumMod val="95000"/>
                    <a:lumOff val="5000"/>
                  </a:schemeClr>
                </a:solidFill>
                <a:latin typeface="Times New Roman" pitchFamily="18" charset="0"/>
                <a:cs typeface="Times New Roman" pitchFamily="18" charset="0"/>
              </a:rPr>
              <a:t>Bachir OUDDANE</a:t>
            </a:r>
          </a:p>
          <a:p>
            <a:pPr algn="ctr"/>
            <a:endParaRPr lang="ar-DZ" sz="2000" b="1" dirty="0">
              <a:solidFill>
                <a:schemeClr val="tx1">
                  <a:lumMod val="95000"/>
                  <a:lumOff val="5000"/>
                </a:schemeClr>
              </a:solidFill>
              <a:latin typeface="Times New Roman" pitchFamily="18" charset="0"/>
              <a:cs typeface="Times New Roman" pitchFamily="18" charset="0"/>
            </a:endParaRPr>
          </a:p>
        </p:txBody>
      </p:sp>
    </p:spTree>
    <p:extLst>
      <p:ext uri="{BB962C8B-B14F-4D97-AF65-F5344CB8AC3E}">
        <p14:creationId xmlns:p14="http://schemas.microsoft.com/office/powerpoint/2010/main" val="3532474102"/>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1154954" y="889000"/>
            <a:ext cx="9906745" cy="5092699"/>
          </a:xfrm>
        </p:spPr>
        <p:txBody>
          <a:bodyPr/>
          <a:lstStyle/>
          <a:p>
            <a:pPr algn="r"/>
            <a:br>
              <a:rPr lang="ar-DZ" sz="3200" b="1" dirty="0">
                <a:solidFill>
                  <a:srgbClr val="FFFF00"/>
                </a:solidFill>
              </a:rPr>
            </a:br>
            <a:br>
              <a:rPr lang="ar-DZ" sz="3200" b="1" dirty="0">
                <a:solidFill>
                  <a:srgbClr val="FFFF00"/>
                </a:solidFill>
              </a:rPr>
            </a:br>
            <a:br>
              <a:rPr lang="ar-DZ" sz="3200" b="1" dirty="0">
                <a:solidFill>
                  <a:srgbClr val="FFFF00"/>
                </a:solidFill>
              </a:rPr>
            </a:br>
            <a:br>
              <a:rPr lang="ar-DZ" sz="3200" b="1" dirty="0">
                <a:solidFill>
                  <a:srgbClr val="FFFF00"/>
                </a:solidFill>
              </a:rPr>
            </a:br>
            <a:br>
              <a:rPr lang="ar-DZ" sz="3200" b="1" dirty="0">
                <a:solidFill>
                  <a:srgbClr val="FFFF00"/>
                </a:solidFill>
              </a:rPr>
            </a:br>
            <a:br>
              <a:rPr lang="ar-DZ" sz="3200" b="1" dirty="0">
                <a:solidFill>
                  <a:srgbClr val="FFFF00"/>
                </a:solidFill>
              </a:rPr>
            </a:br>
            <a:br>
              <a:rPr lang="en-US" dirty="0"/>
            </a:br>
            <a:endParaRPr lang="ar-DZ" dirty="0"/>
          </a:p>
        </p:txBody>
      </p:sp>
      <p:sp>
        <p:nvSpPr>
          <p:cNvPr id="13" name="Rectangle 7"/>
          <p:cNvSpPr>
            <a:spLocks noChangeArrowheads="1"/>
          </p:cNvSpPr>
          <p:nvPr/>
        </p:nvSpPr>
        <p:spPr bwMode="auto">
          <a:xfrm flipV="1">
            <a:off x="-794156" y="2477364"/>
            <a:ext cx="21537176"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n-US" sz="1800" b="0" i="0" u="none" strike="noStrike" cap="none" normalizeH="0" baseline="0">
                <a:ln>
                  <a:noFill/>
                </a:ln>
                <a:solidFill>
                  <a:schemeClr val="tx1"/>
                </a:solidFill>
                <a:effectLst/>
                <a:latin typeface="Arial" panose="020B0604020202020204" pitchFamily="34" charset="0"/>
              </a:rPr>
            </a:br>
            <a:endParaRPr kumimoji="0" lang="en-US" sz="1800" b="0" i="0" u="none" strike="noStrike" cap="none" normalizeH="0" baseline="0">
              <a:ln>
                <a:noFill/>
              </a:ln>
              <a:solidFill>
                <a:schemeClr val="tx1"/>
              </a:solidFill>
              <a:effectLst/>
              <a:latin typeface="Arial" panose="020B0604020202020204" pitchFamily="34" charset="0"/>
            </a:endParaRPr>
          </a:p>
        </p:txBody>
      </p:sp>
      <p:sp>
        <p:nvSpPr>
          <p:cNvPr id="5" name="Titre 2"/>
          <p:cNvSpPr txBox="1">
            <a:spLocks/>
          </p:cNvSpPr>
          <p:nvPr/>
        </p:nvSpPr>
        <p:spPr bwMode="gray">
          <a:xfrm>
            <a:off x="1154955" y="2099733"/>
            <a:ext cx="8825658" cy="2677648"/>
          </a:xfrm>
          <a:prstGeom prst="rect">
            <a:avLst/>
          </a:prstGeom>
        </p:spPr>
        <p:txBody>
          <a:bodyPr vert="horz" lIns="91440" tIns="45720" rIns="91440" bIns="45720" rtlCol="0" anchor="b">
            <a:noAutofit/>
          </a:bodyPr>
          <a:lstStyle/>
          <a:p>
            <a:pPr marL="0" marR="0" lvl="0" indent="0" algn="l" defTabSz="457200" rtl="0" eaLnBrk="1" fontAlgn="auto" latinLnBrk="0" hangingPunct="1">
              <a:lnSpc>
                <a:spcPct val="100000"/>
              </a:lnSpc>
              <a:spcBef>
                <a:spcPct val="0"/>
              </a:spcBef>
              <a:spcAft>
                <a:spcPts val="0"/>
              </a:spcAft>
              <a:buClrTx/>
              <a:buSzTx/>
              <a:buFontTx/>
              <a:buNone/>
              <a:tabLst/>
              <a:defRPr/>
            </a:pPr>
            <a:br>
              <a:rPr kumimoji="0" lang="fr-FR" sz="1600" b="0" i="0" u="none" strike="noStrike" kern="1200" cap="none" spc="0" normalizeH="0" baseline="0" noProof="0" dirty="0">
                <a:ln>
                  <a:noFill/>
                </a:ln>
                <a:solidFill>
                  <a:schemeClr val="bg2"/>
                </a:solidFill>
                <a:effectLst/>
                <a:uLnTx/>
                <a:uFillTx/>
                <a:latin typeface="+mj-lt"/>
                <a:ea typeface="+mj-ea"/>
                <a:cs typeface="+mj-cs"/>
              </a:rPr>
            </a:br>
            <a:br>
              <a:rPr kumimoji="0" lang="fr-FR" sz="1600" b="0" i="0" u="none" strike="noStrike" kern="1200" cap="none" spc="0" normalizeH="0" baseline="0" noProof="0" dirty="0">
                <a:ln>
                  <a:noFill/>
                </a:ln>
                <a:solidFill>
                  <a:schemeClr val="bg2"/>
                </a:solidFill>
                <a:effectLst/>
                <a:uLnTx/>
                <a:uFillTx/>
                <a:latin typeface="+mj-lt"/>
                <a:ea typeface="+mj-ea"/>
                <a:cs typeface="+mj-cs"/>
              </a:rPr>
            </a:br>
            <a:br>
              <a:rPr kumimoji="0" lang="fr-FR" sz="1600" b="0" i="0" u="none" strike="noStrike" kern="1200" cap="none" spc="0" normalizeH="0" baseline="0" noProof="0" dirty="0">
                <a:ln>
                  <a:noFill/>
                </a:ln>
                <a:solidFill>
                  <a:schemeClr val="bg2"/>
                </a:solidFill>
                <a:effectLst/>
                <a:uLnTx/>
                <a:uFillTx/>
                <a:latin typeface="+mj-lt"/>
                <a:ea typeface="+mj-ea"/>
                <a:cs typeface="+mj-cs"/>
              </a:rPr>
            </a:br>
            <a:endParaRPr kumimoji="0" lang="fr-FR" sz="1600" b="0" i="0" u="none" strike="noStrike" kern="1200" cap="none" spc="0" normalizeH="0" baseline="0" noProof="0" dirty="0">
              <a:ln>
                <a:noFill/>
              </a:ln>
              <a:solidFill>
                <a:schemeClr val="bg2"/>
              </a:solidFill>
              <a:effectLst/>
              <a:uLnTx/>
              <a:uFillTx/>
              <a:latin typeface="+mj-lt"/>
              <a:ea typeface="+mj-ea"/>
              <a:cs typeface="+mj-cs"/>
            </a:endParaRPr>
          </a:p>
        </p:txBody>
      </p:sp>
      <p:sp>
        <p:nvSpPr>
          <p:cNvPr id="6" name="Titre 2"/>
          <p:cNvSpPr txBox="1">
            <a:spLocks/>
          </p:cNvSpPr>
          <p:nvPr/>
        </p:nvSpPr>
        <p:spPr bwMode="gray">
          <a:xfrm>
            <a:off x="1307355" y="1234440"/>
            <a:ext cx="8825658" cy="3695341"/>
          </a:xfrm>
          <a:prstGeom prst="rect">
            <a:avLst/>
          </a:prstGeom>
          <a:ln>
            <a:solidFill>
              <a:schemeClr val="bg1"/>
            </a:solidFill>
          </a:ln>
        </p:spPr>
        <p:txBody>
          <a:bodyPr vert="horz" lIns="91440" tIns="45720" rIns="91440" bIns="45720" rtlCol="0" anchor="b">
            <a:noAutofit/>
          </a:bodyPr>
          <a:lstStyle/>
          <a:p>
            <a:pPr lvl="0"/>
            <a:r>
              <a:rPr lang="en-US" sz="2400" dirty="0">
                <a:solidFill>
                  <a:schemeClr val="bg1"/>
                </a:solidFill>
              </a:rPr>
              <a:t>* consultative : the leader shows trust and confidence towards subordinates, seeks their opinions and ideas, but retains decision making power</a:t>
            </a:r>
          </a:p>
          <a:p>
            <a:pPr lvl="0"/>
            <a:endParaRPr lang="fr-FR" sz="2400" dirty="0">
              <a:solidFill>
                <a:schemeClr val="bg1"/>
              </a:solidFill>
            </a:endParaRPr>
          </a:p>
          <a:p>
            <a:pPr lvl="0"/>
            <a:r>
              <a:rPr lang="en-US" sz="2400" dirty="0">
                <a:solidFill>
                  <a:schemeClr val="bg1"/>
                </a:solidFill>
              </a:rPr>
              <a:t>* participative : the leader trusts his subordinates completely, seeks and acts on their ideas and involves them in setting goals</a:t>
            </a:r>
            <a:endParaRPr lang="fr-FR" sz="2400" dirty="0">
              <a:solidFill>
                <a:schemeClr val="bg1"/>
              </a:solidFill>
            </a:endParaRPr>
          </a:p>
          <a:p>
            <a:pPr marL="0" marR="0" lvl="0" indent="0" algn="l" defTabSz="457200" rtl="0" eaLnBrk="1" fontAlgn="auto" latinLnBrk="0" hangingPunct="1">
              <a:lnSpc>
                <a:spcPct val="100000"/>
              </a:lnSpc>
              <a:spcBef>
                <a:spcPct val="0"/>
              </a:spcBef>
              <a:spcAft>
                <a:spcPts val="0"/>
              </a:spcAft>
              <a:buClrTx/>
              <a:buSzTx/>
              <a:buFontTx/>
              <a:buNone/>
              <a:tabLst/>
              <a:defRPr/>
            </a:pPr>
            <a:br>
              <a:rPr kumimoji="0" lang="fr-FR" sz="1600" b="0" i="0" u="none" strike="noStrike" kern="1200" cap="none" spc="0" normalizeH="0" baseline="0" noProof="0" dirty="0">
                <a:ln>
                  <a:noFill/>
                </a:ln>
                <a:solidFill>
                  <a:schemeClr val="bg2"/>
                </a:solidFill>
                <a:effectLst/>
                <a:uLnTx/>
                <a:uFillTx/>
                <a:latin typeface="+mj-lt"/>
                <a:ea typeface="+mj-ea"/>
                <a:cs typeface="+mj-cs"/>
              </a:rPr>
            </a:br>
            <a:br>
              <a:rPr kumimoji="0" lang="fr-FR" sz="1600" b="0" i="0" u="none" strike="noStrike" kern="1200" cap="none" spc="0" normalizeH="0" baseline="0" noProof="0" dirty="0">
                <a:ln>
                  <a:noFill/>
                </a:ln>
                <a:solidFill>
                  <a:schemeClr val="bg2"/>
                </a:solidFill>
                <a:effectLst/>
                <a:uLnTx/>
                <a:uFillTx/>
                <a:latin typeface="+mj-lt"/>
                <a:ea typeface="+mj-ea"/>
                <a:cs typeface="+mj-cs"/>
              </a:rPr>
            </a:br>
            <a:br>
              <a:rPr kumimoji="0" lang="fr-FR" sz="1600" b="0" i="0" u="none" strike="noStrike" kern="1200" cap="none" spc="0" normalizeH="0" baseline="0" noProof="0" dirty="0">
                <a:ln>
                  <a:noFill/>
                </a:ln>
                <a:solidFill>
                  <a:schemeClr val="bg2"/>
                </a:solidFill>
                <a:effectLst/>
                <a:uLnTx/>
                <a:uFillTx/>
                <a:latin typeface="+mj-lt"/>
                <a:ea typeface="+mj-ea"/>
                <a:cs typeface="+mj-cs"/>
              </a:rPr>
            </a:br>
            <a:endParaRPr kumimoji="0" lang="fr-FR" sz="1600" b="0" i="0" u="none" strike="noStrike" kern="1200" cap="none" spc="0" normalizeH="0" baseline="0" noProof="0" dirty="0">
              <a:ln>
                <a:noFill/>
              </a:ln>
              <a:solidFill>
                <a:schemeClr val="bg2"/>
              </a:solidFill>
              <a:effectLst/>
              <a:uLnTx/>
              <a:uFillTx/>
              <a:latin typeface="+mj-lt"/>
              <a:ea typeface="+mj-ea"/>
              <a:cs typeface="+mj-cs"/>
            </a:endParaRPr>
          </a:p>
        </p:txBody>
      </p:sp>
    </p:spTree>
    <p:extLst>
      <p:ext uri="{BB962C8B-B14F-4D97-AF65-F5344CB8AC3E}">
        <p14:creationId xmlns:p14="http://schemas.microsoft.com/office/powerpoint/2010/main" val="2653428227"/>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796414" y="889000"/>
            <a:ext cx="11017044" cy="1191727"/>
          </a:xfrm>
        </p:spPr>
        <p:txBody>
          <a:bodyPr/>
          <a:lstStyle/>
          <a:p>
            <a:pPr rtl="0"/>
            <a:br>
              <a:rPr lang="en-US" sz="1800" b="1" dirty="0"/>
            </a:br>
            <a:r>
              <a:rPr lang="en-US" sz="2400" b="1" dirty="0"/>
              <a:t>Relationship between the leadership style and the organizational performance :</a:t>
            </a:r>
            <a:br>
              <a:rPr lang="fr-FR" sz="2000" dirty="0"/>
            </a:br>
            <a:endParaRPr lang="ar-DZ" sz="1800" dirty="0"/>
          </a:p>
        </p:txBody>
      </p:sp>
      <p:pic>
        <p:nvPicPr>
          <p:cNvPr id="3" name="Picture 2"/>
          <p:cNvPicPr>
            <a:picLocks noChangeAspect="1"/>
          </p:cNvPicPr>
          <p:nvPr/>
        </p:nvPicPr>
        <p:blipFill>
          <a:blip r:embed="rId2"/>
          <a:stretch>
            <a:fillRect/>
          </a:stretch>
        </p:blipFill>
        <p:spPr>
          <a:xfrm>
            <a:off x="2755917" y="2510130"/>
            <a:ext cx="8346996" cy="3686174"/>
          </a:xfrm>
          <a:prstGeom prst="rect">
            <a:avLst/>
          </a:prstGeom>
        </p:spPr>
      </p:pic>
      <p:sp>
        <p:nvSpPr>
          <p:cNvPr id="4" name="TextBox 3"/>
          <p:cNvSpPr txBox="1"/>
          <p:nvPr/>
        </p:nvSpPr>
        <p:spPr>
          <a:xfrm rot="20065398">
            <a:off x="750289" y="2430110"/>
            <a:ext cx="1616367" cy="1298377"/>
          </a:xfrm>
          <a:prstGeom prst="ellipse">
            <a:avLst/>
          </a:prstGeom>
          <a:solidFill>
            <a:schemeClr val="accent4">
              <a:alpha val="50000"/>
            </a:schemeClr>
          </a:solidFill>
          <a:ln>
            <a:noFill/>
          </a:ln>
        </p:spPr>
        <p:style>
          <a:lnRef idx="0">
            <a:scrgbClr r="0" g="0" b="0"/>
          </a:lnRef>
          <a:fillRef idx="0">
            <a:scrgbClr r="0" g="0" b="0"/>
          </a:fillRef>
          <a:effectRef idx="0">
            <a:scrgbClr r="0" g="0" b="0"/>
          </a:effectRef>
          <a:fontRef idx="minor">
            <a:schemeClr val="lt1"/>
          </a:fontRef>
        </p:style>
        <p:txBody>
          <a:bodyPr wrap="square" rtlCol="0">
            <a:spAutoFit/>
          </a:bodyPr>
          <a:lstStyle/>
          <a:p>
            <a:pPr algn="ctr"/>
            <a:r>
              <a:rPr lang="en-US" dirty="0">
                <a:solidFill>
                  <a:schemeClr val="bg1"/>
                </a:solidFill>
              </a:rPr>
              <a:t>Bernard Bass 1985</a:t>
            </a:r>
            <a:endParaRPr lang="es-DO" dirty="0">
              <a:solidFill>
                <a:schemeClr val="bg1"/>
              </a:solidFill>
            </a:endParaRPr>
          </a:p>
        </p:txBody>
      </p:sp>
      <p:sp>
        <p:nvSpPr>
          <p:cNvPr id="5" name="TextBox 4"/>
          <p:cNvSpPr txBox="1"/>
          <p:nvPr/>
        </p:nvSpPr>
        <p:spPr>
          <a:xfrm rot="20065398">
            <a:off x="567796" y="4637103"/>
            <a:ext cx="2181358" cy="908864"/>
          </a:xfrm>
          <a:prstGeom prst="ellipse">
            <a:avLst/>
          </a:prstGeom>
          <a:solidFill>
            <a:schemeClr val="accent4">
              <a:alpha val="50000"/>
            </a:schemeClr>
          </a:solidFill>
          <a:ln>
            <a:noFill/>
          </a:ln>
        </p:spPr>
        <p:style>
          <a:lnRef idx="0">
            <a:scrgbClr r="0" g="0" b="0"/>
          </a:lnRef>
          <a:fillRef idx="0">
            <a:scrgbClr r="0" g="0" b="0"/>
          </a:fillRef>
          <a:effectRef idx="0">
            <a:scrgbClr r="0" g="0" b="0"/>
          </a:effectRef>
          <a:fontRef idx="minor">
            <a:schemeClr val="lt1"/>
          </a:fontRef>
        </p:style>
        <p:txBody>
          <a:bodyPr wrap="square" rtlCol="0">
            <a:spAutoFit/>
          </a:bodyPr>
          <a:lstStyle/>
          <a:p>
            <a:pPr algn="ctr"/>
            <a:r>
              <a:rPr lang="en-US" dirty="0">
                <a:solidFill>
                  <a:schemeClr val="bg1"/>
                </a:solidFill>
              </a:rPr>
              <a:t>Andrew Brown 1992</a:t>
            </a:r>
            <a:endParaRPr lang="es-DO" dirty="0">
              <a:solidFill>
                <a:schemeClr val="bg1"/>
              </a:solidFill>
            </a:endParaRPr>
          </a:p>
        </p:txBody>
      </p:sp>
      <p:sp>
        <p:nvSpPr>
          <p:cNvPr id="9" name="Rectangle 8"/>
          <p:cNvSpPr/>
          <p:nvPr/>
        </p:nvSpPr>
        <p:spPr>
          <a:xfrm>
            <a:off x="6742984" y="1711395"/>
            <a:ext cx="2587568" cy="369332"/>
          </a:xfrm>
          <a:prstGeom prst="rect">
            <a:avLst/>
          </a:prstGeom>
        </p:spPr>
        <p:txBody>
          <a:bodyPr wrap="none">
            <a:spAutoFit/>
          </a:bodyPr>
          <a:lstStyle/>
          <a:p>
            <a:pPr algn="ctr"/>
            <a:r>
              <a:rPr lang="en-US" dirty="0">
                <a:solidFill>
                  <a:schemeClr val="bg1"/>
                </a:solidFill>
              </a:rPr>
              <a:t>Transactional Leader </a:t>
            </a:r>
            <a:endParaRPr lang="es-DO" dirty="0">
              <a:solidFill>
                <a:schemeClr val="bg1"/>
              </a:solidFill>
            </a:endParaRPr>
          </a:p>
        </p:txBody>
      </p:sp>
      <p:sp>
        <p:nvSpPr>
          <p:cNvPr id="10" name="Rectangle 9"/>
          <p:cNvSpPr/>
          <p:nvPr/>
        </p:nvSpPr>
        <p:spPr>
          <a:xfrm>
            <a:off x="6827818" y="1960151"/>
            <a:ext cx="2946640" cy="369332"/>
          </a:xfrm>
          <a:prstGeom prst="rect">
            <a:avLst/>
          </a:prstGeom>
        </p:spPr>
        <p:txBody>
          <a:bodyPr wrap="none">
            <a:spAutoFit/>
          </a:bodyPr>
          <a:lstStyle/>
          <a:p>
            <a:pPr algn="ctr"/>
            <a:r>
              <a:rPr lang="en-US" dirty="0">
                <a:solidFill>
                  <a:schemeClr val="bg1"/>
                </a:solidFill>
              </a:rPr>
              <a:t>Transformational Leader </a:t>
            </a:r>
            <a:endParaRPr lang="es-DO" dirty="0">
              <a:solidFill>
                <a:schemeClr val="bg1"/>
              </a:solidFill>
            </a:endParaRPr>
          </a:p>
        </p:txBody>
      </p:sp>
    </p:spTree>
    <p:extLst>
      <p:ext uri="{BB962C8B-B14F-4D97-AF65-F5344CB8AC3E}">
        <p14:creationId xmlns:p14="http://schemas.microsoft.com/office/powerpoint/2010/main" val="413062087"/>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537030" y="353961"/>
            <a:ext cx="11059884" cy="5945239"/>
          </a:xfrm>
        </p:spPr>
        <p:txBody>
          <a:bodyPr/>
          <a:lstStyle/>
          <a:p>
            <a:pPr algn="ctr" rtl="0"/>
            <a:r>
              <a:rPr lang="en-US" sz="2400" b="1" dirty="0"/>
              <a:t>Leadership Development Tools and Processes :</a:t>
            </a:r>
            <a:br>
              <a:rPr lang="en-US" sz="2400" b="1" dirty="0"/>
            </a:br>
            <a:br>
              <a:rPr lang="en-US" sz="2000" b="1" dirty="0"/>
            </a:br>
            <a:r>
              <a:rPr lang="en-US" sz="2000" dirty="0"/>
              <a:t>Best practice organizations use the next  model , to guide their design and implementation of their work in this phase.</a:t>
            </a:r>
            <a:br>
              <a:rPr lang="en-US" sz="2000" dirty="0"/>
            </a:br>
            <a:br>
              <a:rPr lang="en-US" sz="2000" dirty="0"/>
            </a:br>
            <a:br>
              <a:rPr lang="en-US" sz="2000" dirty="0"/>
            </a:br>
            <a:br>
              <a:rPr lang="en-US" sz="2000" dirty="0"/>
            </a:br>
            <a:br>
              <a:rPr lang="en-US" sz="2000" dirty="0"/>
            </a:br>
            <a:br>
              <a:rPr lang="en-US" sz="2000" dirty="0"/>
            </a:br>
            <a:br>
              <a:rPr lang="en-US" sz="2000" dirty="0"/>
            </a:br>
            <a:br>
              <a:rPr lang="en-US" sz="2000" dirty="0"/>
            </a:br>
            <a:br>
              <a:rPr lang="en-US" sz="2000" dirty="0"/>
            </a:br>
            <a:br>
              <a:rPr lang="en-US" sz="2000" dirty="0"/>
            </a:br>
            <a:br>
              <a:rPr lang="en-US" sz="2000" dirty="0"/>
            </a:br>
            <a:br>
              <a:rPr lang="en-US" sz="2000" dirty="0"/>
            </a:br>
            <a:br>
              <a:rPr lang="en-US" sz="2000" dirty="0"/>
            </a:br>
            <a:br>
              <a:rPr lang="en-US" sz="2000" dirty="0"/>
            </a:br>
            <a:endParaRPr lang="ar-DZ" sz="2000" dirty="0"/>
          </a:p>
        </p:txBody>
      </p:sp>
      <p:pic>
        <p:nvPicPr>
          <p:cNvPr id="4" name="Image 3" descr="Capture.PNG"/>
          <p:cNvPicPr/>
          <p:nvPr/>
        </p:nvPicPr>
        <p:blipFill>
          <a:blip r:embed="rId2" cstate="print"/>
          <a:stretch>
            <a:fillRect/>
          </a:stretch>
        </p:blipFill>
        <p:spPr>
          <a:xfrm>
            <a:off x="2584580" y="2020530"/>
            <a:ext cx="7016620" cy="4277032"/>
          </a:xfrm>
          <a:prstGeom prst="rect">
            <a:avLst/>
          </a:prstGeom>
          <a:ln>
            <a:noFill/>
          </a:ln>
          <a:effectLst>
            <a:softEdge rad="112500"/>
          </a:effectLst>
        </p:spPr>
      </p:pic>
    </p:spTree>
    <p:extLst>
      <p:ext uri="{BB962C8B-B14F-4D97-AF65-F5344CB8AC3E}">
        <p14:creationId xmlns:p14="http://schemas.microsoft.com/office/powerpoint/2010/main" val="1922718672"/>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1154954" y="889000"/>
            <a:ext cx="9906745" cy="5092699"/>
          </a:xfrm>
        </p:spPr>
        <p:txBody>
          <a:bodyPr/>
          <a:lstStyle/>
          <a:p>
            <a:pPr rtl="0"/>
            <a:r>
              <a:rPr lang="en-US" sz="2400" b="1" dirty="0"/>
              <a:t>- Individual leadership capability assessment</a:t>
            </a:r>
            <a:r>
              <a:rPr lang="en-US" sz="2400" dirty="0"/>
              <a:t>:  </a:t>
            </a:r>
            <a:br>
              <a:rPr lang="en-US" sz="2400" dirty="0"/>
            </a:br>
            <a:r>
              <a:rPr lang="en-US" sz="2400" dirty="0"/>
              <a:t>This assessment is the process of evaluation and assessment of individual leaders ’  capabilities to meet the current and future needs of the organization.    </a:t>
            </a:r>
            <a:br>
              <a:rPr lang="fr-FR" sz="2400" dirty="0"/>
            </a:br>
            <a:r>
              <a:rPr lang="en-US" sz="2400" b="1" dirty="0"/>
              <a:t>  </a:t>
            </a:r>
            <a:br>
              <a:rPr lang="en-US" sz="2400" b="1" dirty="0"/>
            </a:br>
            <a:r>
              <a:rPr lang="en-US" sz="2400" b="1" dirty="0"/>
              <a:t>- Individual development planning:</a:t>
            </a:r>
            <a:r>
              <a:rPr lang="en-US" sz="2400" dirty="0"/>
              <a:t>  </a:t>
            </a:r>
            <a:br>
              <a:rPr lang="en-US" sz="2400" dirty="0"/>
            </a:br>
            <a:r>
              <a:rPr lang="en-US" sz="2400" dirty="0"/>
              <a:t>This aligns the individual’ s  development activities and learning with capabilities the organization has determined he or she will </a:t>
            </a:r>
            <a:br>
              <a:rPr lang="en-US" sz="2400" dirty="0"/>
            </a:br>
            <a:r>
              <a:rPr lang="en-US" sz="2400" dirty="0"/>
              <a:t>require for success as a leader currently and in the future. </a:t>
            </a:r>
            <a:br>
              <a:rPr lang="fr-FR" sz="2400" dirty="0"/>
            </a:br>
            <a:br>
              <a:rPr lang="fr-FR" sz="2400" dirty="0"/>
            </a:br>
            <a:endParaRPr lang="ar-DZ" sz="2400" dirty="0"/>
          </a:p>
        </p:txBody>
      </p:sp>
    </p:spTree>
    <p:extLst>
      <p:ext uri="{BB962C8B-B14F-4D97-AF65-F5344CB8AC3E}">
        <p14:creationId xmlns:p14="http://schemas.microsoft.com/office/powerpoint/2010/main" val="830604023"/>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1154954" y="889000"/>
            <a:ext cx="9906745" cy="5452806"/>
          </a:xfrm>
        </p:spPr>
        <p:txBody>
          <a:bodyPr/>
          <a:lstStyle/>
          <a:p>
            <a:pPr rtl="0"/>
            <a:r>
              <a:rPr lang="en-US" sz="2400" b="1" dirty="0"/>
              <a:t>- Individual career </a:t>
            </a:r>
            <a:r>
              <a:rPr lang="en-US" sz="2400" b="1" dirty="0" err="1"/>
              <a:t>pathing</a:t>
            </a:r>
            <a:r>
              <a:rPr lang="en-US" sz="2400" b="1" dirty="0"/>
              <a:t>:</a:t>
            </a:r>
            <a:r>
              <a:rPr lang="en-US" sz="2400" dirty="0"/>
              <a:t> </a:t>
            </a:r>
            <a:br>
              <a:rPr lang="en-US" sz="2400" dirty="0"/>
            </a:br>
            <a:r>
              <a:rPr lang="en-US" sz="2400" dirty="0"/>
              <a:t>This process provides a map </a:t>
            </a:r>
            <a:r>
              <a:rPr lang="en-US" sz="2400" dirty="0" err="1"/>
              <a:t>deﬁning</a:t>
            </a:r>
            <a:r>
              <a:rPr lang="en-US" sz="2400" dirty="0"/>
              <a:t> the expectations to be met by an individual in order to move up in the organization. Career </a:t>
            </a:r>
            <a:r>
              <a:rPr lang="en-US" sz="2400" dirty="0" err="1"/>
              <a:t>pathing</a:t>
            </a:r>
            <a:r>
              <a:rPr lang="en-US" sz="2400" dirty="0"/>
              <a:t>  </a:t>
            </a:r>
            <a:r>
              <a:rPr lang="en-US" sz="2400" dirty="0" err="1"/>
              <a:t>identiﬁes</a:t>
            </a:r>
            <a:r>
              <a:rPr lang="en-US" sz="2400" dirty="0"/>
              <a:t>  </a:t>
            </a:r>
            <a:r>
              <a:rPr lang="en-US" sz="2400" dirty="0" err="1"/>
              <a:t>speciﬁc</a:t>
            </a:r>
            <a:r>
              <a:rPr lang="en-US" sz="2400" dirty="0"/>
              <a:t> job assignments and projects that can provide the individual with the sequential steps of experience, skill, and capability building needed to attain </a:t>
            </a:r>
            <a:r>
              <a:rPr lang="en-US" sz="2400" dirty="0" err="1"/>
              <a:t>speciﬁc</a:t>
            </a:r>
            <a:r>
              <a:rPr lang="en-US" sz="2400" dirty="0"/>
              <a:t> career goals.     </a:t>
            </a:r>
            <a:br>
              <a:rPr lang="en-US" sz="2400" dirty="0"/>
            </a:br>
            <a:br>
              <a:rPr lang="fr-FR" sz="2400" dirty="0"/>
            </a:br>
            <a:r>
              <a:rPr lang="en-US" sz="2400" dirty="0"/>
              <a:t>- </a:t>
            </a:r>
            <a:r>
              <a:rPr lang="en-US" sz="2400" b="1" dirty="0"/>
              <a:t>Comprehensive set of leadership development experiences:</a:t>
            </a:r>
            <a:r>
              <a:rPr lang="en-US" sz="2400" dirty="0"/>
              <a:t> </a:t>
            </a:r>
            <a:br>
              <a:rPr lang="en-US" sz="2400" dirty="0"/>
            </a:br>
            <a:r>
              <a:rPr lang="en-US" sz="2400" dirty="0"/>
              <a:t> development system needs to provide </a:t>
            </a:r>
            <a:r>
              <a:rPr lang="en-US" sz="2400" dirty="0" err="1"/>
              <a:t>ﬂexibility</a:t>
            </a:r>
            <a:r>
              <a:rPr lang="en-US" sz="2400" dirty="0"/>
              <a:t> of choice through a range of learning experiences designed to meet the needs of a variety of users of the system based on their current competency level and their level of experience as a leader. That range of activities needs .</a:t>
            </a:r>
            <a:br>
              <a:rPr lang="fr-FR" sz="2000" dirty="0"/>
            </a:br>
            <a:endParaRPr lang="ar-DZ" sz="2000" dirty="0"/>
          </a:p>
        </p:txBody>
      </p:sp>
    </p:spTree>
    <p:extLst>
      <p:ext uri="{BB962C8B-B14F-4D97-AF65-F5344CB8AC3E}">
        <p14:creationId xmlns:p14="http://schemas.microsoft.com/office/powerpoint/2010/main" val="2193881213"/>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1154954" y="889000"/>
            <a:ext cx="9906745" cy="4494161"/>
          </a:xfrm>
        </p:spPr>
        <p:txBody>
          <a:bodyPr/>
          <a:lstStyle/>
          <a:p>
            <a:pPr rtl="0"/>
            <a:r>
              <a:rPr lang="en-US" sz="2400" b="1" dirty="0"/>
              <a:t>Measurement and evaluation</a:t>
            </a:r>
            <a:r>
              <a:rPr lang="en-US" sz="2400" dirty="0"/>
              <a:t>: </a:t>
            </a:r>
            <a:br>
              <a:rPr lang="en-US" sz="2400" dirty="0"/>
            </a:br>
            <a:br>
              <a:rPr lang="en-US" sz="2400" dirty="0"/>
            </a:br>
            <a:r>
              <a:rPr lang="en-US" sz="2400" dirty="0"/>
              <a:t> A well - functioning leadership development system contains measurement and evaluation of key elements. This measurement and evaluation are normally focused on changes in leadership behavior resulting from the leadership development system  . However, measurement and evaluation also need to include elements of organizational performance considered indicative of critical elements of leadership by the executive sponsors of the leadership development system.</a:t>
            </a:r>
            <a:endParaRPr lang="ar-DZ" sz="2400" dirty="0"/>
          </a:p>
        </p:txBody>
      </p:sp>
    </p:spTree>
    <p:extLst>
      <p:ext uri="{BB962C8B-B14F-4D97-AF65-F5344CB8AC3E}">
        <p14:creationId xmlns:p14="http://schemas.microsoft.com/office/powerpoint/2010/main" val="735816345"/>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125892" y="1974229"/>
            <a:ext cx="7206343" cy="1323439"/>
          </a:xfrm>
          <a:prstGeom prst="rect">
            <a:avLst/>
          </a:prstGeom>
        </p:spPr>
        <p:txBody>
          <a:bodyPr wrap="square">
            <a:spAutoFit/>
          </a:bodyPr>
          <a:lstStyle/>
          <a:p>
            <a:r>
              <a:rPr lang="en-US" sz="1600" dirty="0">
                <a:solidFill>
                  <a:schemeClr val="bg1"/>
                </a:solidFill>
              </a:rPr>
              <a:t>One contribution of behavioral research is that it resulted in a paradigm shift towards the contingency leadership theory. </a:t>
            </a:r>
            <a:r>
              <a:rPr lang="en-US" sz="1600" b="1" dirty="0">
                <a:solidFill>
                  <a:schemeClr val="bg1"/>
                </a:solidFill>
              </a:rPr>
              <a:t>Situational leadership models do not match the use of the same leadership style in all scenarios</a:t>
            </a:r>
            <a:r>
              <a:rPr lang="en-US" sz="1600" dirty="0">
                <a:solidFill>
                  <a:schemeClr val="bg1"/>
                </a:solidFill>
              </a:rPr>
              <a:t>, but prescribe the use of the same leadership style of behavior that best suits the situation. </a:t>
            </a:r>
            <a:endParaRPr lang="es-DO" sz="1600" dirty="0">
              <a:solidFill>
                <a:schemeClr val="bg1"/>
              </a:solidFill>
            </a:endParaRPr>
          </a:p>
        </p:txBody>
      </p:sp>
      <p:sp>
        <p:nvSpPr>
          <p:cNvPr id="5" name="عنوان 1"/>
          <p:cNvSpPr>
            <a:spLocks noGrp="1"/>
          </p:cNvSpPr>
          <p:nvPr>
            <p:ph type="ctrTitle"/>
          </p:nvPr>
        </p:nvSpPr>
        <p:spPr>
          <a:xfrm>
            <a:off x="798286" y="889000"/>
            <a:ext cx="10263413" cy="809171"/>
          </a:xfrm>
        </p:spPr>
        <p:txBody>
          <a:bodyPr/>
          <a:lstStyle/>
          <a:p>
            <a:pPr algn="ctr"/>
            <a:r>
              <a:rPr lang="en-US" sz="3600" dirty="0"/>
              <a:t>The Theory of leadership behavior</a:t>
            </a:r>
            <a:endParaRPr lang="ar-DZ" sz="3600" dirty="0"/>
          </a:p>
        </p:txBody>
      </p:sp>
      <p:sp>
        <p:nvSpPr>
          <p:cNvPr id="7" name="Rectangle 6"/>
          <p:cNvSpPr/>
          <p:nvPr/>
        </p:nvSpPr>
        <p:spPr>
          <a:xfrm>
            <a:off x="5506875" y="3473324"/>
            <a:ext cx="6096000" cy="830997"/>
          </a:xfrm>
          <a:prstGeom prst="rect">
            <a:avLst/>
          </a:prstGeom>
        </p:spPr>
        <p:txBody>
          <a:bodyPr>
            <a:spAutoFit/>
          </a:bodyPr>
          <a:lstStyle/>
          <a:p>
            <a:r>
              <a:rPr lang="en-US" sz="1600" dirty="0">
                <a:solidFill>
                  <a:schemeClr val="bg1"/>
                </a:solidFill>
              </a:rPr>
              <a:t>A second contribution of the behavioral theory of leadership was the recognition that </a:t>
            </a:r>
            <a:r>
              <a:rPr lang="en-US" sz="1600" b="1" dirty="0">
                <a:solidFill>
                  <a:schemeClr val="bg1"/>
                </a:solidFill>
              </a:rPr>
              <a:t>organizations need both leadership</a:t>
            </a:r>
            <a:r>
              <a:rPr lang="en-US" sz="1600" dirty="0">
                <a:solidFill>
                  <a:schemeClr val="bg1"/>
                </a:solidFill>
              </a:rPr>
              <a:t>, production oriented and people. </a:t>
            </a:r>
            <a:endParaRPr lang="es-DO" altLang="es-DO" sz="1600" dirty="0">
              <a:solidFill>
                <a:schemeClr val="bg1"/>
              </a:solidFill>
            </a:endParaRPr>
          </a:p>
        </p:txBody>
      </p:sp>
      <p:sp>
        <p:nvSpPr>
          <p:cNvPr id="8" name="Rectangle 7"/>
          <p:cNvSpPr/>
          <p:nvPr/>
        </p:nvSpPr>
        <p:spPr>
          <a:xfrm>
            <a:off x="798286" y="4545870"/>
            <a:ext cx="6096000" cy="1569660"/>
          </a:xfrm>
          <a:prstGeom prst="rect">
            <a:avLst/>
          </a:prstGeom>
        </p:spPr>
        <p:txBody>
          <a:bodyPr>
            <a:spAutoFit/>
          </a:bodyPr>
          <a:lstStyle/>
          <a:p>
            <a:r>
              <a:rPr lang="en-US" sz="1600" dirty="0">
                <a:solidFill>
                  <a:schemeClr val="bg1"/>
                </a:solidFill>
              </a:rPr>
              <a:t>And A third contribution related to leadership behavior theory supports leadership. </a:t>
            </a:r>
            <a:r>
              <a:rPr lang="en-US" sz="1600" b="1" dirty="0">
                <a:solidFill>
                  <a:schemeClr val="bg1"/>
                </a:solidFill>
              </a:rPr>
              <a:t>The manager does not need to perform production functions</a:t>
            </a:r>
            <a:r>
              <a:rPr lang="en-US" sz="1600" dirty="0">
                <a:solidFill>
                  <a:schemeClr val="bg1"/>
                </a:solidFill>
              </a:rPr>
              <a:t>. </a:t>
            </a:r>
            <a:r>
              <a:rPr lang="es-DO" altLang="es-DO" sz="1600" dirty="0" err="1">
                <a:solidFill>
                  <a:schemeClr val="bg1"/>
                </a:solidFill>
              </a:rPr>
              <a:t>Thus</a:t>
            </a:r>
            <a:r>
              <a:rPr lang="es-DO" altLang="es-DO" sz="1600" dirty="0">
                <a:solidFill>
                  <a:schemeClr val="bg1"/>
                </a:solidFill>
              </a:rPr>
              <a:t>, </a:t>
            </a:r>
            <a:r>
              <a:rPr lang="es-DO" altLang="es-DO" sz="1600" dirty="0" err="1">
                <a:solidFill>
                  <a:schemeClr val="bg1"/>
                </a:solidFill>
              </a:rPr>
              <a:t>highly</a:t>
            </a:r>
            <a:r>
              <a:rPr lang="es-DO" altLang="es-DO" sz="1600" dirty="0">
                <a:solidFill>
                  <a:schemeClr val="bg1"/>
                </a:solidFill>
              </a:rPr>
              <a:t> </a:t>
            </a:r>
            <a:r>
              <a:rPr lang="es-DO" altLang="es-DO" sz="1600" dirty="0" err="1">
                <a:solidFill>
                  <a:schemeClr val="bg1"/>
                </a:solidFill>
              </a:rPr>
              <a:t>productive</a:t>
            </a:r>
            <a:r>
              <a:rPr lang="es-DO" altLang="es-DO" sz="1600" dirty="0">
                <a:solidFill>
                  <a:schemeClr val="bg1"/>
                </a:solidFill>
              </a:rPr>
              <a:t> </a:t>
            </a:r>
            <a:r>
              <a:rPr lang="es-DO" altLang="es-DO" sz="1600" dirty="0" err="1">
                <a:solidFill>
                  <a:schemeClr val="bg1"/>
                </a:solidFill>
              </a:rPr>
              <a:t>leaders</a:t>
            </a:r>
            <a:r>
              <a:rPr lang="es-DO" altLang="es-DO" sz="1600" dirty="0">
                <a:solidFill>
                  <a:schemeClr val="bg1"/>
                </a:solidFill>
              </a:rPr>
              <a:t> can be </a:t>
            </a:r>
            <a:r>
              <a:rPr lang="es-DO" altLang="es-DO" sz="1600" dirty="0" err="1">
                <a:solidFill>
                  <a:schemeClr val="bg1"/>
                </a:solidFill>
              </a:rPr>
              <a:t>successful</a:t>
            </a:r>
            <a:r>
              <a:rPr lang="es-DO" altLang="es-DO" sz="1600" dirty="0">
                <a:solidFill>
                  <a:schemeClr val="bg1"/>
                </a:solidFill>
              </a:rPr>
              <a:t> </a:t>
            </a:r>
            <a:r>
              <a:rPr lang="es-DO" altLang="es-DO" sz="1600" dirty="0" err="1">
                <a:solidFill>
                  <a:schemeClr val="bg1"/>
                </a:solidFill>
              </a:rPr>
              <a:t>if</a:t>
            </a:r>
            <a:r>
              <a:rPr lang="es-DO" altLang="es-DO" sz="1600" dirty="0">
                <a:solidFill>
                  <a:schemeClr val="bg1"/>
                </a:solidFill>
              </a:rPr>
              <a:t> </a:t>
            </a:r>
            <a:r>
              <a:rPr lang="es-DO" altLang="es-DO" sz="1600" dirty="0" err="1">
                <a:solidFill>
                  <a:schemeClr val="bg1"/>
                </a:solidFill>
              </a:rPr>
              <a:t>They</a:t>
            </a:r>
            <a:r>
              <a:rPr lang="es-DO" altLang="es-DO" sz="1600" dirty="0">
                <a:solidFill>
                  <a:schemeClr val="bg1"/>
                </a:solidFill>
              </a:rPr>
              <a:t> </a:t>
            </a:r>
            <a:r>
              <a:rPr lang="es-DO" altLang="es-DO" sz="1600" dirty="0" err="1">
                <a:solidFill>
                  <a:schemeClr val="bg1"/>
                </a:solidFill>
              </a:rPr>
              <a:t>have</a:t>
            </a:r>
            <a:r>
              <a:rPr lang="es-DO" altLang="es-DO" sz="1600" dirty="0">
                <a:solidFill>
                  <a:schemeClr val="bg1"/>
                </a:solidFill>
              </a:rPr>
              <a:t> </a:t>
            </a:r>
            <a:r>
              <a:rPr lang="es-DO" altLang="es-DO" sz="1600" dirty="0" err="1">
                <a:solidFill>
                  <a:schemeClr val="bg1"/>
                </a:solidFill>
              </a:rPr>
              <a:t>co-leaders</a:t>
            </a:r>
            <a:r>
              <a:rPr lang="es-DO" altLang="es-DO" sz="1600" dirty="0">
                <a:solidFill>
                  <a:schemeClr val="bg1"/>
                </a:solidFill>
              </a:rPr>
              <a:t> </a:t>
            </a:r>
            <a:r>
              <a:rPr lang="es-DO" altLang="es-DO" sz="1600" dirty="0" err="1">
                <a:solidFill>
                  <a:schemeClr val="bg1"/>
                </a:solidFill>
              </a:rPr>
              <a:t>who</a:t>
            </a:r>
            <a:r>
              <a:rPr lang="es-DO" altLang="es-DO" sz="1600" dirty="0">
                <a:solidFill>
                  <a:schemeClr val="bg1"/>
                </a:solidFill>
              </a:rPr>
              <a:t> </a:t>
            </a:r>
            <a:r>
              <a:rPr lang="es-DO" altLang="es-DO" sz="1600" dirty="0" err="1">
                <a:solidFill>
                  <a:schemeClr val="bg1"/>
                </a:solidFill>
              </a:rPr>
              <a:t>exercise</a:t>
            </a:r>
            <a:r>
              <a:rPr lang="es-DO" altLang="es-DO" sz="1600" dirty="0">
                <a:solidFill>
                  <a:schemeClr val="bg1"/>
                </a:solidFill>
              </a:rPr>
              <a:t> </a:t>
            </a:r>
            <a:r>
              <a:rPr lang="es-DO" altLang="es-DO" sz="1600" dirty="0" err="1">
                <a:solidFill>
                  <a:schemeClr val="bg1"/>
                </a:solidFill>
              </a:rPr>
              <a:t>the</a:t>
            </a:r>
            <a:r>
              <a:rPr lang="es-DO" altLang="es-DO" sz="1600" dirty="0">
                <a:solidFill>
                  <a:schemeClr val="bg1"/>
                </a:solidFill>
              </a:rPr>
              <a:t> </a:t>
            </a:r>
            <a:r>
              <a:rPr lang="es-DO" altLang="es-DO" sz="1600" dirty="0" err="1">
                <a:solidFill>
                  <a:schemeClr val="bg1"/>
                </a:solidFill>
              </a:rPr>
              <a:t>functions</a:t>
            </a:r>
            <a:r>
              <a:rPr lang="es-DO" altLang="es-DO" sz="1600" dirty="0">
                <a:solidFill>
                  <a:schemeClr val="bg1"/>
                </a:solidFill>
              </a:rPr>
              <a:t> </a:t>
            </a:r>
            <a:r>
              <a:rPr lang="es-DO" altLang="es-DO" sz="1600" dirty="0" err="1">
                <a:solidFill>
                  <a:schemeClr val="bg1"/>
                </a:solidFill>
              </a:rPr>
              <a:t>oriented</a:t>
            </a:r>
            <a:r>
              <a:rPr lang="es-DO" altLang="es-DO" sz="1600" dirty="0">
                <a:solidFill>
                  <a:schemeClr val="bg1"/>
                </a:solidFill>
              </a:rPr>
              <a:t> to </a:t>
            </a:r>
            <a:r>
              <a:rPr lang="es-DO" altLang="es-DO" sz="1600" dirty="0" err="1">
                <a:solidFill>
                  <a:schemeClr val="bg1"/>
                </a:solidFill>
              </a:rPr>
              <a:t>the</a:t>
            </a:r>
            <a:r>
              <a:rPr lang="es-DO" altLang="es-DO" sz="1600" dirty="0">
                <a:solidFill>
                  <a:schemeClr val="bg1"/>
                </a:solidFill>
              </a:rPr>
              <a:t> </a:t>
            </a:r>
            <a:r>
              <a:rPr lang="es-DO" altLang="es-DO" sz="1600" dirty="0" err="1">
                <a:solidFill>
                  <a:schemeClr val="bg1"/>
                </a:solidFill>
              </a:rPr>
              <a:t>people</a:t>
            </a:r>
            <a:r>
              <a:rPr lang="es-DO" altLang="es-DO" sz="1600" dirty="0">
                <a:solidFill>
                  <a:schemeClr val="bg1"/>
                </a:solidFill>
              </a:rPr>
              <a:t>, and vice versa.</a:t>
            </a:r>
          </a:p>
        </p:txBody>
      </p:sp>
      <p:sp>
        <p:nvSpPr>
          <p:cNvPr id="9" name="TextBox 8"/>
          <p:cNvSpPr txBox="1"/>
          <p:nvPr/>
        </p:nvSpPr>
        <p:spPr>
          <a:xfrm rot="932781">
            <a:off x="8780106" y="2211355"/>
            <a:ext cx="2608406" cy="369332"/>
          </a:xfrm>
          <a:prstGeom prst="rect">
            <a:avLst/>
          </a:prstGeom>
          <a:noFill/>
        </p:spPr>
        <p:txBody>
          <a:bodyPr wrap="none" rtlCol="0">
            <a:spAutoFit/>
          </a:bodyPr>
          <a:lstStyle/>
          <a:p>
            <a:r>
              <a:rPr lang="en-US" b="1" dirty="0">
                <a:solidFill>
                  <a:schemeClr val="bg1"/>
                </a:solidFill>
              </a:rPr>
              <a:t>University of Michigan</a:t>
            </a:r>
            <a:endParaRPr lang="es-DO" b="1" dirty="0">
              <a:solidFill>
                <a:schemeClr val="bg1"/>
              </a:solidFill>
            </a:endParaRPr>
          </a:p>
        </p:txBody>
      </p:sp>
      <p:sp>
        <p:nvSpPr>
          <p:cNvPr id="10" name="TextBox 9"/>
          <p:cNvSpPr txBox="1"/>
          <p:nvPr/>
        </p:nvSpPr>
        <p:spPr>
          <a:xfrm rot="21314987">
            <a:off x="8412961" y="5196958"/>
            <a:ext cx="1837362" cy="369332"/>
          </a:xfrm>
          <a:prstGeom prst="rect">
            <a:avLst/>
          </a:prstGeom>
          <a:noFill/>
        </p:spPr>
        <p:txBody>
          <a:bodyPr wrap="none" rtlCol="0">
            <a:spAutoFit/>
          </a:bodyPr>
          <a:lstStyle/>
          <a:p>
            <a:r>
              <a:rPr lang="en-US" b="1" dirty="0">
                <a:solidFill>
                  <a:schemeClr val="bg1"/>
                </a:solidFill>
              </a:rPr>
              <a:t>Ohio University</a:t>
            </a:r>
            <a:endParaRPr lang="es-DO" b="1" dirty="0">
              <a:solidFill>
                <a:schemeClr val="bg1"/>
              </a:solidFill>
            </a:endParaRPr>
          </a:p>
        </p:txBody>
      </p:sp>
    </p:spTree>
    <p:extLst>
      <p:ext uri="{BB962C8B-B14F-4D97-AF65-F5344CB8AC3E}">
        <p14:creationId xmlns:p14="http://schemas.microsoft.com/office/powerpoint/2010/main" val="1800683603"/>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798286" y="889000"/>
            <a:ext cx="10263413" cy="809171"/>
          </a:xfrm>
        </p:spPr>
        <p:txBody>
          <a:bodyPr/>
          <a:lstStyle/>
          <a:p>
            <a:pPr algn="ctr"/>
            <a:r>
              <a:rPr lang="en-US" sz="3600" dirty="0"/>
              <a:t>Motivation and its process</a:t>
            </a:r>
            <a:endParaRPr lang="ar-DZ" sz="3600" dirty="0"/>
          </a:p>
        </p:txBody>
      </p:sp>
      <p:sp>
        <p:nvSpPr>
          <p:cNvPr id="3" name="مستطيل 2"/>
          <p:cNvSpPr/>
          <p:nvPr/>
        </p:nvSpPr>
        <p:spPr>
          <a:xfrm>
            <a:off x="1349829" y="889000"/>
            <a:ext cx="9608457" cy="954107"/>
          </a:xfrm>
          <a:prstGeom prst="rect">
            <a:avLst/>
          </a:prstGeom>
        </p:spPr>
        <p:txBody>
          <a:bodyPr wrap="square">
            <a:spAutoFit/>
          </a:bodyPr>
          <a:lstStyle/>
          <a:p>
            <a:pPr algn="r" rtl="1"/>
            <a:r>
              <a:rPr lang="ar-DZ" sz="2800" dirty="0">
                <a:solidFill>
                  <a:schemeClr val="bg1"/>
                </a:solidFill>
                <a:ea typeface="Calibri" panose="020F0502020204030204" pitchFamily="34" charset="0"/>
                <a:cs typeface="Times New Roman" panose="02020603050405020304" pitchFamily="18" charset="0"/>
              </a:rPr>
              <a:t>      </a:t>
            </a:r>
            <a:endParaRPr lang="ar-DZ" sz="2000" dirty="0">
              <a:solidFill>
                <a:srgbClr val="FFFF00"/>
              </a:solidFill>
              <a:ea typeface="Calibri" panose="020F0502020204030204" pitchFamily="34" charset="0"/>
              <a:cs typeface="Times New Roman" panose="02020603050405020304" pitchFamily="18" charset="0"/>
            </a:endParaRPr>
          </a:p>
          <a:p>
            <a:pPr algn="r" rtl="1"/>
            <a:r>
              <a:rPr lang="ar-DZ" sz="2800" dirty="0">
                <a:solidFill>
                  <a:srgbClr val="FFFF00"/>
                </a:solidFill>
                <a:ea typeface="Calibri" panose="020F0502020204030204" pitchFamily="34" charset="0"/>
                <a:cs typeface="Times New Roman" panose="02020603050405020304" pitchFamily="18" charset="0"/>
              </a:rPr>
              <a:t> </a:t>
            </a:r>
            <a:endParaRPr lang="ar-DZ" sz="2800" dirty="0">
              <a:solidFill>
                <a:srgbClr val="FFFF00"/>
              </a:solidFill>
            </a:endParaRPr>
          </a:p>
        </p:txBody>
      </p:sp>
      <p:sp>
        <p:nvSpPr>
          <p:cNvPr id="5" name="Rectangle 4"/>
          <p:cNvSpPr/>
          <p:nvPr/>
        </p:nvSpPr>
        <p:spPr>
          <a:xfrm>
            <a:off x="798286" y="2270458"/>
            <a:ext cx="6096000" cy="1477328"/>
          </a:xfrm>
          <a:prstGeom prst="rect">
            <a:avLst/>
          </a:prstGeom>
        </p:spPr>
        <p:txBody>
          <a:bodyPr>
            <a:spAutoFit/>
          </a:bodyPr>
          <a:lstStyle/>
          <a:p>
            <a:r>
              <a:rPr lang="en-US" b="1" dirty="0">
                <a:solidFill>
                  <a:schemeClr val="bg1"/>
                </a:solidFill>
              </a:rPr>
              <a:t>Motivation</a:t>
            </a:r>
            <a:r>
              <a:rPr lang="en-US" dirty="0">
                <a:solidFill>
                  <a:schemeClr val="bg1"/>
                </a:solidFill>
              </a:rPr>
              <a:t> is anything that influences behavior in search of a certain outcome, it is a search for personal benefit. Through </a:t>
            </a:r>
            <a:r>
              <a:rPr lang="en-US" b="1" dirty="0">
                <a:solidFill>
                  <a:schemeClr val="bg1"/>
                </a:solidFill>
              </a:rPr>
              <a:t>the process of motivation </a:t>
            </a:r>
            <a:r>
              <a:rPr lang="en-US" dirty="0">
                <a:solidFill>
                  <a:schemeClr val="bg1"/>
                </a:solidFill>
              </a:rPr>
              <a:t>people move from need to motivation, to behavior and consequence, to satisfaction or dissatisfaction.</a:t>
            </a:r>
            <a:endParaRPr lang="es-DO" dirty="0">
              <a:solidFill>
                <a:schemeClr val="bg1"/>
              </a:solidFill>
            </a:endParaRPr>
          </a:p>
        </p:txBody>
      </p:sp>
      <p:pic>
        <p:nvPicPr>
          <p:cNvPr id="6" name="Imagen 4" descr="C:\Users\New\Dropbox\Screenshots\Screenshot 2016-06-13 15.51.38.png"/>
          <p:cNvPicPr/>
          <p:nvPr/>
        </p:nvPicPr>
        <p:blipFill>
          <a:blip r:embed="rId2">
            <a:extLst>
              <a:ext uri="{28A0092B-C50C-407E-A947-70E740481C1C}">
                <a14:useLocalDpi xmlns:a14="http://schemas.microsoft.com/office/drawing/2010/main" val="0"/>
              </a:ext>
            </a:extLst>
          </a:blip>
          <a:srcRect/>
          <a:stretch>
            <a:fillRect/>
          </a:stretch>
        </p:blipFill>
        <p:spPr bwMode="auto">
          <a:xfrm>
            <a:off x="2428875" y="3905250"/>
            <a:ext cx="7772400" cy="1725463"/>
          </a:xfrm>
          <a:prstGeom prst="rect">
            <a:avLst/>
          </a:prstGeom>
          <a:noFill/>
          <a:ln>
            <a:noFill/>
          </a:ln>
        </p:spPr>
      </p:pic>
    </p:spTree>
    <p:extLst>
      <p:ext uri="{BB962C8B-B14F-4D97-AF65-F5344CB8AC3E}">
        <p14:creationId xmlns:p14="http://schemas.microsoft.com/office/powerpoint/2010/main" val="755355429"/>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مستطيل 2"/>
          <p:cNvSpPr/>
          <p:nvPr/>
        </p:nvSpPr>
        <p:spPr>
          <a:xfrm>
            <a:off x="971550" y="411946"/>
            <a:ext cx="7300685" cy="954107"/>
          </a:xfrm>
          <a:prstGeom prst="rect">
            <a:avLst/>
          </a:prstGeom>
        </p:spPr>
        <p:txBody>
          <a:bodyPr wrap="square">
            <a:spAutoFit/>
          </a:bodyPr>
          <a:lstStyle/>
          <a:p>
            <a:pPr algn="r" rtl="1"/>
            <a:r>
              <a:rPr lang="ar-DZ" sz="2800" dirty="0">
                <a:solidFill>
                  <a:schemeClr val="bg1"/>
                </a:solidFill>
                <a:ea typeface="Calibri" panose="020F0502020204030204" pitchFamily="34" charset="0"/>
                <a:cs typeface="Times New Roman" panose="02020603050405020304" pitchFamily="18" charset="0"/>
              </a:rPr>
              <a:t>     </a:t>
            </a:r>
            <a:endParaRPr lang="ar-DZ" sz="2000" dirty="0">
              <a:solidFill>
                <a:schemeClr val="bg1"/>
              </a:solidFill>
              <a:ea typeface="Calibri" panose="020F0502020204030204" pitchFamily="34" charset="0"/>
              <a:cs typeface="Times New Roman" panose="02020603050405020304" pitchFamily="18" charset="0"/>
            </a:endParaRPr>
          </a:p>
          <a:p>
            <a:pPr algn="r" rtl="1"/>
            <a:r>
              <a:rPr lang="ar-DZ" sz="2800" dirty="0">
                <a:solidFill>
                  <a:schemeClr val="bg1"/>
                </a:solidFill>
                <a:ea typeface="Calibri" panose="020F0502020204030204" pitchFamily="34" charset="0"/>
                <a:cs typeface="Times New Roman" panose="02020603050405020304" pitchFamily="18" charset="0"/>
              </a:rPr>
              <a:t> </a:t>
            </a:r>
            <a:r>
              <a:rPr lang="en-US" sz="2800" dirty="0">
                <a:solidFill>
                  <a:schemeClr val="bg1"/>
                </a:solidFill>
                <a:ea typeface="Calibri" panose="020F0502020204030204" pitchFamily="34" charset="0"/>
                <a:cs typeface="Times New Roman" panose="02020603050405020304" pitchFamily="18" charset="0"/>
              </a:rPr>
              <a:t>The process of Motivation.</a:t>
            </a:r>
            <a:endParaRPr lang="ar-DZ" sz="2800" dirty="0">
              <a:solidFill>
                <a:schemeClr val="bg1"/>
              </a:solidFill>
            </a:endParaRPr>
          </a:p>
        </p:txBody>
      </p:sp>
      <p:sp>
        <p:nvSpPr>
          <p:cNvPr id="6" name="Rectangle 5"/>
          <p:cNvSpPr/>
          <p:nvPr/>
        </p:nvSpPr>
        <p:spPr>
          <a:xfrm>
            <a:off x="1536570" y="1558607"/>
            <a:ext cx="2904802" cy="1169551"/>
          </a:xfrm>
          <a:prstGeom prst="rect">
            <a:avLst/>
          </a:prstGeom>
        </p:spPr>
        <p:txBody>
          <a:bodyPr wrap="square">
            <a:spAutoFit/>
          </a:bodyPr>
          <a:lstStyle/>
          <a:p>
            <a:pPr algn="just"/>
            <a:r>
              <a:rPr lang="en-US" sz="1400" b="1" i="1" dirty="0">
                <a:solidFill>
                  <a:schemeClr val="bg1"/>
                </a:solidFill>
              </a:rPr>
              <a:t>Theories of content of the Motivation </a:t>
            </a:r>
            <a:r>
              <a:rPr lang="en-US" sz="1400" dirty="0">
                <a:solidFill>
                  <a:schemeClr val="bg1"/>
                </a:solidFill>
              </a:rPr>
              <a:t>focus on explaining And predict behavior Based on the motivation of the Needs of employees.</a:t>
            </a:r>
            <a:endParaRPr lang="es-DO" sz="1400" dirty="0">
              <a:solidFill>
                <a:schemeClr val="bg1"/>
              </a:solidFill>
            </a:endParaRPr>
          </a:p>
        </p:txBody>
      </p:sp>
      <p:sp>
        <p:nvSpPr>
          <p:cNvPr id="7" name="Rectangle 6"/>
          <p:cNvSpPr/>
          <p:nvPr/>
        </p:nvSpPr>
        <p:spPr>
          <a:xfrm>
            <a:off x="1536570" y="3358855"/>
            <a:ext cx="2904802" cy="1169551"/>
          </a:xfrm>
          <a:prstGeom prst="rect">
            <a:avLst/>
          </a:prstGeom>
        </p:spPr>
        <p:txBody>
          <a:bodyPr wrap="square">
            <a:spAutoFit/>
          </a:bodyPr>
          <a:lstStyle/>
          <a:p>
            <a:pPr algn="just"/>
            <a:r>
              <a:rPr lang="en-US" sz="1400" b="1" i="1" dirty="0">
                <a:solidFill>
                  <a:schemeClr val="bg1"/>
                </a:solidFill>
              </a:rPr>
              <a:t>The Theories of the Motivation Process </a:t>
            </a:r>
            <a:r>
              <a:rPr lang="en-US" sz="1400" dirty="0">
                <a:solidFill>
                  <a:schemeClr val="bg1"/>
                </a:solidFill>
              </a:rPr>
              <a:t>Focus on understanding how Employees choose behaviors that Meet their needs.</a:t>
            </a:r>
            <a:endParaRPr lang="es-DO" sz="1400" dirty="0">
              <a:solidFill>
                <a:schemeClr val="bg1"/>
              </a:solidFill>
            </a:endParaRPr>
          </a:p>
        </p:txBody>
      </p:sp>
      <p:sp>
        <p:nvSpPr>
          <p:cNvPr id="8" name="Rectangle 7"/>
          <p:cNvSpPr/>
          <p:nvPr/>
        </p:nvSpPr>
        <p:spPr>
          <a:xfrm>
            <a:off x="1573892" y="4739424"/>
            <a:ext cx="2867480" cy="1169551"/>
          </a:xfrm>
          <a:prstGeom prst="rect">
            <a:avLst/>
          </a:prstGeom>
        </p:spPr>
        <p:txBody>
          <a:bodyPr wrap="square">
            <a:spAutoFit/>
          </a:bodyPr>
          <a:lstStyle/>
          <a:p>
            <a:pPr algn="just"/>
            <a:r>
              <a:rPr lang="en-US" sz="1400" b="1" i="1" dirty="0">
                <a:solidFill>
                  <a:schemeClr val="bg1"/>
                </a:solidFill>
              </a:rPr>
              <a:t>Theory of Reinforcement </a:t>
            </a:r>
            <a:r>
              <a:rPr lang="en-US" sz="1400" dirty="0">
                <a:solidFill>
                  <a:schemeClr val="bg1"/>
                </a:solidFill>
              </a:rPr>
              <a:t>proposes that behavior can be explained, predicted, and controlled through the consequences of behavior</a:t>
            </a:r>
            <a:r>
              <a:rPr lang="en-US" sz="1400" i="1" dirty="0">
                <a:solidFill>
                  <a:schemeClr val="bg1"/>
                </a:solidFill>
              </a:rPr>
              <a:t>.</a:t>
            </a:r>
            <a:endParaRPr lang="es-DO" sz="1400" i="1" dirty="0">
              <a:solidFill>
                <a:schemeClr val="bg1"/>
              </a:solidFill>
            </a:endParaRPr>
          </a:p>
        </p:txBody>
      </p:sp>
      <p:sp>
        <p:nvSpPr>
          <p:cNvPr id="9" name="Rectangle 8"/>
          <p:cNvSpPr/>
          <p:nvPr/>
        </p:nvSpPr>
        <p:spPr>
          <a:xfrm>
            <a:off x="4895461" y="1307407"/>
            <a:ext cx="6096000" cy="1815882"/>
          </a:xfrm>
          <a:prstGeom prst="rect">
            <a:avLst/>
          </a:prstGeom>
        </p:spPr>
        <p:txBody>
          <a:bodyPr>
            <a:spAutoFit/>
          </a:bodyPr>
          <a:lstStyle/>
          <a:p>
            <a:pPr marL="342900" indent="-342900">
              <a:buAutoNum type="alphaUcPeriod"/>
            </a:pPr>
            <a:r>
              <a:rPr lang="en-US" sz="1400" b="1" dirty="0">
                <a:solidFill>
                  <a:schemeClr val="bg1"/>
                </a:solidFill>
              </a:rPr>
              <a:t>The theory of the hierarchy of needs</a:t>
            </a:r>
            <a:r>
              <a:rPr lang="en-US" sz="1400" dirty="0">
                <a:solidFill>
                  <a:schemeClr val="bg1"/>
                </a:solidFill>
              </a:rPr>
              <a:t> states that employees are Motivated by five levels of need: physiological, Security, belonging, esteem and self-realization. </a:t>
            </a:r>
          </a:p>
          <a:p>
            <a:pPr marL="342900" indent="-342900">
              <a:buAutoNum type="alphaUcPeriod"/>
            </a:pPr>
            <a:r>
              <a:rPr lang="en-US" sz="1400" b="1" dirty="0">
                <a:solidFill>
                  <a:schemeClr val="bg1"/>
                </a:solidFill>
              </a:rPr>
              <a:t>The two-factor theory</a:t>
            </a:r>
            <a:r>
              <a:rPr lang="en-US" sz="1400" dirty="0">
                <a:solidFill>
                  <a:schemeClr val="bg1"/>
                </a:solidFill>
              </a:rPr>
              <a:t> proposes that employees are driven By motivators (higher level needs) rather than by factors of Maintenance (lower level requirements). </a:t>
            </a:r>
          </a:p>
          <a:p>
            <a:pPr marL="342900" indent="-342900">
              <a:buAutoNum type="alphaUcPeriod"/>
            </a:pPr>
            <a:r>
              <a:rPr lang="en-US" sz="1400" b="1" dirty="0">
                <a:solidFill>
                  <a:schemeClr val="bg1"/>
                </a:solidFill>
              </a:rPr>
              <a:t>The theory of acquired needs </a:t>
            </a:r>
            <a:r>
              <a:rPr lang="en-US" sz="1400" dirty="0">
                <a:solidFill>
                  <a:schemeClr val="bg1"/>
                </a:solidFill>
              </a:rPr>
              <a:t>proposes that employees are Motivated by their need for achievement, power and affiliation.</a:t>
            </a:r>
            <a:endParaRPr lang="es-DO" sz="1400" dirty="0">
              <a:solidFill>
                <a:schemeClr val="bg1"/>
              </a:solidFill>
            </a:endParaRPr>
          </a:p>
        </p:txBody>
      </p:sp>
      <p:sp>
        <p:nvSpPr>
          <p:cNvPr id="10" name="Rectangle 9"/>
          <p:cNvSpPr/>
          <p:nvPr/>
        </p:nvSpPr>
        <p:spPr>
          <a:xfrm>
            <a:off x="4895461" y="3213939"/>
            <a:ext cx="6096000" cy="1600438"/>
          </a:xfrm>
          <a:prstGeom prst="rect">
            <a:avLst/>
          </a:prstGeom>
        </p:spPr>
        <p:txBody>
          <a:bodyPr>
            <a:spAutoFit/>
          </a:bodyPr>
          <a:lstStyle/>
          <a:p>
            <a:pPr marL="342900" indent="-342900">
              <a:buAutoNum type="alphaUcPeriod"/>
            </a:pPr>
            <a:r>
              <a:rPr lang="en-US" sz="1400" b="1" dirty="0">
                <a:solidFill>
                  <a:schemeClr val="bg1"/>
                </a:solidFill>
              </a:rPr>
              <a:t>The theory of equity</a:t>
            </a:r>
            <a:r>
              <a:rPr lang="en-US" sz="1400" dirty="0">
                <a:solidFill>
                  <a:schemeClr val="bg1"/>
                </a:solidFill>
              </a:rPr>
              <a:t> postulates that employees are motivated when their Perceived contributions equal results. </a:t>
            </a:r>
          </a:p>
          <a:p>
            <a:pPr marL="342900" indent="-342900">
              <a:buAutoNum type="alphaUcPeriod"/>
            </a:pPr>
            <a:r>
              <a:rPr lang="en-US" sz="1400" b="1" dirty="0">
                <a:solidFill>
                  <a:schemeClr val="bg1"/>
                </a:solidFill>
              </a:rPr>
              <a:t>The theory of expectations </a:t>
            </a:r>
            <a:r>
              <a:rPr lang="en-US" sz="1400" dirty="0">
                <a:solidFill>
                  <a:schemeClr val="bg1"/>
                </a:solidFill>
              </a:rPr>
              <a:t>states that employees are motivated When they can do the job, that they will be rewarded and that Rewards for doing well are worth the effort. </a:t>
            </a:r>
          </a:p>
          <a:p>
            <a:pPr marL="342900" indent="-342900">
              <a:buAutoNum type="alphaUcPeriod"/>
            </a:pPr>
            <a:r>
              <a:rPr lang="en-US" sz="1400" b="1" dirty="0">
                <a:solidFill>
                  <a:schemeClr val="bg1"/>
                </a:solidFill>
              </a:rPr>
              <a:t>The goal setting theory </a:t>
            </a:r>
            <a:r>
              <a:rPr lang="en-US" sz="1400" dirty="0">
                <a:solidFill>
                  <a:schemeClr val="bg1"/>
                </a:solidFill>
              </a:rPr>
              <a:t>proposes that attainable goals Motivate employees.</a:t>
            </a:r>
            <a:endParaRPr lang="es-DO" sz="1400" dirty="0">
              <a:solidFill>
                <a:schemeClr val="bg1"/>
              </a:solidFill>
            </a:endParaRPr>
          </a:p>
        </p:txBody>
      </p:sp>
      <p:sp>
        <p:nvSpPr>
          <p:cNvPr id="11" name="Rectangle 1"/>
          <p:cNvSpPr>
            <a:spLocks noChangeArrowheads="1"/>
          </p:cNvSpPr>
          <p:nvPr/>
        </p:nvSpPr>
        <p:spPr bwMode="auto">
          <a:xfrm>
            <a:off x="5306008" y="5005058"/>
            <a:ext cx="2966227" cy="1169551"/>
          </a:xfrm>
          <a:prstGeom prst="rect">
            <a:avLst/>
          </a:prstGeom>
        </p:spPr>
        <p:txBody>
          <a:bodyPr wrap="square">
            <a:spAutoFit/>
          </a:bodyPr>
          <a:lstStyle/>
          <a:p>
            <a:r>
              <a:rPr lang="es-DO" altLang="es-DO" sz="1400" dirty="0" err="1">
                <a:solidFill>
                  <a:schemeClr val="bg1"/>
                </a:solidFill>
              </a:rPr>
              <a:t>Types</a:t>
            </a:r>
            <a:r>
              <a:rPr lang="es-DO" altLang="es-DO" sz="1400" dirty="0">
                <a:solidFill>
                  <a:schemeClr val="bg1"/>
                </a:solidFill>
              </a:rPr>
              <a:t> of </a:t>
            </a:r>
            <a:r>
              <a:rPr lang="es-DO" altLang="es-DO" sz="1400" dirty="0" err="1">
                <a:solidFill>
                  <a:schemeClr val="bg1"/>
                </a:solidFill>
              </a:rPr>
              <a:t>Reinforcement</a:t>
            </a:r>
            <a:r>
              <a:rPr lang="es-DO" altLang="es-DO" sz="1400" dirty="0">
                <a:solidFill>
                  <a:schemeClr val="bg1"/>
                </a:solidFill>
              </a:rPr>
              <a:t>:  </a:t>
            </a:r>
          </a:p>
          <a:p>
            <a:pPr marL="285750" indent="-285750">
              <a:buFont typeface="Arial" panose="020B0604020202020204" pitchFamily="34" charset="0"/>
              <a:buChar char="•"/>
            </a:pPr>
            <a:r>
              <a:rPr lang="es-DO" altLang="es-DO" sz="1400" dirty="0">
                <a:solidFill>
                  <a:schemeClr val="bg1"/>
                </a:solidFill>
              </a:rPr>
              <a:t>Positive  </a:t>
            </a:r>
          </a:p>
          <a:p>
            <a:pPr marL="285750" indent="-285750">
              <a:buFont typeface="Arial" panose="020B0604020202020204" pitchFamily="34" charset="0"/>
              <a:buChar char="•"/>
            </a:pPr>
            <a:r>
              <a:rPr lang="en-US" altLang="es-DO" sz="1400" dirty="0">
                <a:solidFill>
                  <a:schemeClr val="bg1"/>
                </a:solidFill>
              </a:rPr>
              <a:t>Evasion</a:t>
            </a:r>
            <a:r>
              <a:rPr lang="es-DO" altLang="es-DO" sz="1400" dirty="0">
                <a:solidFill>
                  <a:schemeClr val="bg1"/>
                </a:solidFill>
              </a:rPr>
              <a:t>  </a:t>
            </a:r>
          </a:p>
          <a:p>
            <a:pPr marL="285750" indent="-285750">
              <a:buFont typeface="Arial" panose="020B0604020202020204" pitchFamily="34" charset="0"/>
              <a:buChar char="•"/>
            </a:pPr>
            <a:r>
              <a:rPr lang="es-DO" altLang="es-DO" sz="1400" dirty="0" err="1">
                <a:solidFill>
                  <a:schemeClr val="bg1"/>
                </a:solidFill>
              </a:rPr>
              <a:t>Extinction</a:t>
            </a:r>
            <a:r>
              <a:rPr lang="es-DO" altLang="es-DO" sz="1400" dirty="0">
                <a:solidFill>
                  <a:schemeClr val="bg1"/>
                </a:solidFill>
              </a:rPr>
              <a:t>  </a:t>
            </a:r>
          </a:p>
          <a:p>
            <a:pPr marL="285750" indent="-285750">
              <a:buFont typeface="Arial" panose="020B0604020202020204" pitchFamily="34" charset="0"/>
              <a:buChar char="•"/>
            </a:pPr>
            <a:r>
              <a:rPr lang="es-DO" altLang="es-DO" sz="1400" dirty="0" err="1">
                <a:solidFill>
                  <a:schemeClr val="bg1"/>
                </a:solidFill>
              </a:rPr>
              <a:t>Punishment</a:t>
            </a:r>
            <a:endParaRPr lang="es-DO" altLang="es-DO" sz="1400" dirty="0">
              <a:solidFill>
                <a:schemeClr val="bg1"/>
              </a:solidFill>
            </a:endParaRPr>
          </a:p>
        </p:txBody>
      </p:sp>
    </p:spTree>
    <p:extLst>
      <p:ext uri="{BB962C8B-B14F-4D97-AF65-F5344CB8AC3E}">
        <p14:creationId xmlns:p14="http://schemas.microsoft.com/office/powerpoint/2010/main" val="3454340858"/>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2"/>
          <a:stretch>
            <a:fillRect/>
          </a:stretch>
        </p:blipFill>
        <p:spPr>
          <a:xfrm>
            <a:off x="447675" y="213632"/>
            <a:ext cx="11268075" cy="6438900"/>
          </a:xfrm>
          <a:prstGeom prst="rect">
            <a:avLst/>
          </a:prstGeom>
        </p:spPr>
      </p:pic>
    </p:spTree>
    <p:extLst>
      <p:ext uri="{BB962C8B-B14F-4D97-AF65-F5344CB8AC3E}">
        <p14:creationId xmlns:p14="http://schemas.microsoft.com/office/powerpoint/2010/main" val="718003482"/>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648928" y="486698"/>
            <a:ext cx="10412771" cy="5495002"/>
          </a:xfrm>
        </p:spPr>
        <p:txBody>
          <a:bodyPr/>
          <a:lstStyle/>
          <a:p>
            <a:pPr>
              <a:buFont typeface="Wingdings" pitchFamily="2" charset="2"/>
              <a:buChar char="§"/>
            </a:pPr>
            <a:br>
              <a:rPr lang="en-US" sz="2800" dirty="0"/>
            </a:br>
            <a:br>
              <a:rPr lang="en-US" sz="2800" dirty="0"/>
            </a:br>
            <a:br>
              <a:rPr lang="en-US" sz="2800" dirty="0"/>
            </a:br>
            <a:r>
              <a:rPr lang="en-US" sz="2800" dirty="0"/>
              <a:t>                                               </a:t>
            </a:r>
            <a:br>
              <a:rPr lang="fr-FR" sz="2800" dirty="0"/>
            </a:br>
            <a:r>
              <a:rPr lang="fr-FR" sz="2800" dirty="0"/>
              <a:t>                                             Content</a:t>
            </a:r>
            <a:r>
              <a:rPr lang="en-US" sz="2800" dirty="0"/>
              <a:t> </a:t>
            </a:r>
            <a:br>
              <a:rPr lang="fr-FR" sz="2800" dirty="0"/>
            </a:br>
            <a:r>
              <a:rPr lang="en-US" sz="2800" dirty="0"/>
              <a:t>Leadership:</a:t>
            </a:r>
            <a:br>
              <a:rPr lang="fr-FR" sz="2800" dirty="0"/>
            </a:br>
            <a:r>
              <a:rPr lang="fr-FR" sz="2800" dirty="0"/>
              <a:t>      * </a:t>
            </a:r>
            <a:r>
              <a:rPr lang="en-US" sz="2800" dirty="0"/>
              <a:t>Introduction</a:t>
            </a:r>
            <a:br>
              <a:rPr lang="fr-FR" sz="2800" dirty="0"/>
            </a:br>
            <a:r>
              <a:rPr lang="fr-FR" sz="2800" dirty="0"/>
              <a:t>      * </a:t>
            </a:r>
            <a:r>
              <a:rPr lang="en-US" sz="2800" dirty="0"/>
              <a:t>Definition</a:t>
            </a:r>
            <a:br>
              <a:rPr lang="fr-FR" sz="2800" dirty="0"/>
            </a:br>
            <a:r>
              <a:rPr lang="fr-FR" sz="2800" dirty="0"/>
              <a:t>      * </a:t>
            </a:r>
            <a:r>
              <a:rPr lang="en-US" sz="2800" dirty="0"/>
              <a:t>Difference between Leadership and Management </a:t>
            </a:r>
            <a:br>
              <a:rPr lang="fr-FR" sz="2800" dirty="0"/>
            </a:br>
            <a:r>
              <a:rPr lang="fr-FR" sz="2800" dirty="0"/>
              <a:t>      * </a:t>
            </a:r>
            <a:r>
              <a:rPr lang="en-US" sz="2800" dirty="0"/>
              <a:t>Dimensions  </a:t>
            </a:r>
            <a:br>
              <a:rPr lang="fr-FR" sz="2800" dirty="0"/>
            </a:br>
            <a:r>
              <a:rPr lang="fr-FR" sz="2800" dirty="0"/>
              <a:t>      * </a:t>
            </a:r>
            <a:r>
              <a:rPr lang="en-US" sz="2800" dirty="0"/>
              <a:t>Tasks of the Leader</a:t>
            </a:r>
            <a:br>
              <a:rPr lang="fr-FR" sz="2800" dirty="0"/>
            </a:br>
            <a:r>
              <a:rPr lang="fr-FR" sz="2800" dirty="0"/>
              <a:t>      * </a:t>
            </a:r>
            <a:r>
              <a:rPr lang="en-US" sz="2800" dirty="0"/>
              <a:t>Relationship between the leadership style and the                organizational performance</a:t>
            </a:r>
            <a:br>
              <a:rPr lang="fr-FR" sz="2800" dirty="0"/>
            </a:br>
            <a:r>
              <a:rPr lang="fr-FR" sz="2800" dirty="0"/>
              <a:t>      * </a:t>
            </a:r>
            <a:r>
              <a:rPr lang="en-US" sz="2800" dirty="0"/>
              <a:t>Leadership styles</a:t>
            </a:r>
            <a:br>
              <a:rPr lang="fr-FR" sz="2800" dirty="0"/>
            </a:br>
            <a:r>
              <a:rPr lang="fr-FR" sz="2800" dirty="0"/>
              <a:t>      * </a:t>
            </a:r>
            <a:r>
              <a:rPr lang="en-US" sz="2800" dirty="0"/>
              <a:t>Leadership Development Tools and Processes .</a:t>
            </a:r>
            <a:br>
              <a:rPr lang="fr-FR" sz="2800" dirty="0"/>
            </a:br>
            <a:r>
              <a:rPr lang="ar-DZ" sz="2800" b="1" dirty="0">
                <a:solidFill>
                  <a:srgbClr val="FFFF00"/>
                </a:solidFill>
              </a:rPr>
              <a:t>       </a:t>
            </a:r>
            <a:endParaRPr lang="ar-DZ" sz="2400" dirty="0">
              <a:solidFill>
                <a:schemeClr val="bg1"/>
              </a:solidFill>
            </a:endParaRPr>
          </a:p>
        </p:txBody>
      </p:sp>
    </p:spTree>
    <p:extLst>
      <p:ext uri="{BB962C8B-B14F-4D97-AF65-F5344CB8AC3E}">
        <p14:creationId xmlns:p14="http://schemas.microsoft.com/office/powerpoint/2010/main" val="1122114764"/>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p:cNvSpPr>
            <a:spLocks noGrp="1"/>
          </p:cNvSpPr>
          <p:nvPr>
            <p:ph type="ctrTitle"/>
          </p:nvPr>
        </p:nvSpPr>
        <p:spPr>
          <a:xfrm>
            <a:off x="1154955" y="796413"/>
            <a:ext cx="8825658" cy="3980968"/>
          </a:xfrm>
          <a:ln>
            <a:solidFill>
              <a:schemeClr val="accent1"/>
            </a:solidFill>
          </a:ln>
        </p:spPr>
        <p:txBody>
          <a:bodyPr/>
          <a:lstStyle/>
          <a:p>
            <a:pPr rtl="0"/>
            <a:r>
              <a:rPr lang="en-US" sz="2800" b="1" dirty="0"/>
              <a:t>Definition of Leadership:</a:t>
            </a:r>
            <a:br>
              <a:rPr lang="en-US" sz="1800" b="1" dirty="0"/>
            </a:br>
            <a:br>
              <a:rPr lang="fr-FR" sz="1800" dirty="0"/>
            </a:br>
            <a:r>
              <a:rPr lang="fr-FR" sz="1800" dirty="0"/>
              <a:t>«  … </a:t>
            </a:r>
            <a:r>
              <a:rPr lang="en-US" sz="2400" dirty="0"/>
              <a:t>Leadership is a process by which a person influences others to accomplish an objective and directs the organization in a way that makes it more cohesive and coherent.”1</a:t>
            </a:r>
            <a:br>
              <a:rPr lang="fr-FR" sz="1800" dirty="0"/>
            </a:br>
            <a:br>
              <a:rPr lang="fr-FR" sz="1800" dirty="0"/>
            </a:br>
            <a:endParaRPr lang="fr-FR" sz="1800" dirty="0"/>
          </a:p>
        </p:txBody>
      </p:sp>
      <p:sp>
        <p:nvSpPr>
          <p:cNvPr id="2" name="Rectangle 1"/>
          <p:cNvSpPr/>
          <p:nvPr/>
        </p:nvSpPr>
        <p:spPr>
          <a:xfrm>
            <a:off x="5175379" y="5326520"/>
            <a:ext cx="6096000" cy="646331"/>
          </a:xfrm>
          <a:prstGeom prst="rect">
            <a:avLst/>
          </a:prstGeom>
        </p:spPr>
        <p:txBody>
          <a:bodyPr>
            <a:spAutoFit/>
          </a:bodyPr>
          <a:lstStyle/>
          <a:p>
            <a:r>
              <a:rPr lang="en-US" b="1" dirty="0">
                <a:solidFill>
                  <a:schemeClr val="bg1"/>
                </a:solidFill>
              </a:rPr>
              <a:t>“It is the practice of mobilizing people to face difficult challenges and to thrive.” - </a:t>
            </a:r>
            <a:r>
              <a:rPr lang="en-US" b="1" dirty="0" err="1">
                <a:solidFill>
                  <a:schemeClr val="bg1"/>
                </a:solidFill>
              </a:rPr>
              <a:t>Lussier</a:t>
            </a:r>
            <a:endParaRPr lang="es-DO" b="1" dirty="0">
              <a:solidFill>
                <a:schemeClr val="bg1"/>
              </a:solidFill>
            </a:endParaRPr>
          </a:p>
        </p:txBody>
      </p:sp>
    </p:spTree>
    <p:extLst>
      <p:ext uri="{BB962C8B-B14F-4D97-AF65-F5344CB8AC3E}">
        <p14:creationId xmlns:p14="http://schemas.microsoft.com/office/powerpoint/2010/main" val="4182880861"/>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p:cNvSpPr>
            <a:spLocks noGrp="1"/>
          </p:cNvSpPr>
          <p:nvPr>
            <p:ph type="ctrTitle"/>
          </p:nvPr>
        </p:nvSpPr>
        <p:spPr>
          <a:xfrm>
            <a:off x="1154955" y="707923"/>
            <a:ext cx="8825658" cy="4866967"/>
          </a:xfrm>
        </p:spPr>
        <p:txBody>
          <a:bodyPr/>
          <a:lstStyle/>
          <a:p>
            <a:pPr rtl="0"/>
            <a:r>
              <a:rPr lang="en-US" sz="2400" b="1" dirty="0"/>
              <a:t>Difference between Leadership and Management :</a:t>
            </a:r>
            <a:br>
              <a:rPr lang="en-US" sz="2400" b="1" dirty="0"/>
            </a:br>
            <a:br>
              <a:rPr lang="en-US" sz="1800" b="1" dirty="0"/>
            </a:br>
            <a:br>
              <a:rPr lang="fr-FR" sz="1800" dirty="0"/>
            </a:br>
            <a:r>
              <a:rPr lang="en-US" sz="1800" dirty="0"/>
              <a:t>Leadership and management are related phenomena but they are not the same. It is important to realize that not all individuals in management positions are necessarily leaders.</a:t>
            </a:r>
            <a:br>
              <a:rPr lang="en-US" sz="1800" dirty="0"/>
            </a:br>
            <a:br>
              <a:rPr lang="fr-FR" sz="1800" dirty="0"/>
            </a:br>
            <a:r>
              <a:rPr lang="en-US" sz="1800" dirty="0"/>
              <a:t>and leadership is not necessarily tied to a position of authority. While only those in management positions are expected to be managers, leadership can and needs to be exercised by each of us wherever we may be. In other words, even though an individual does not hold a management position, she can still be a leader on a clinical unit, in an institution, in her community, or in the profession as a whole.</a:t>
            </a:r>
            <a:br>
              <a:rPr lang="fr-FR" sz="1800" dirty="0"/>
            </a:br>
            <a:br>
              <a:rPr lang="fr-FR" sz="1800" dirty="0"/>
            </a:br>
            <a:endParaRPr lang="fr-FR" sz="1800" dirty="0"/>
          </a:p>
        </p:txBody>
      </p:sp>
    </p:spTree>
    <p:extLst>
      <p:ext uri="{BB962C8B-B14F-4D97-AF65-F5344CB8AC3E}">
        <p14:creationId xmlns:p14="http://schemas.microsoft.com/office/powerpoint/2010/main" val="2760503144"/>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p:cNvSpPr>
            <a:spLocks noGrp="1"/>
          </p:cNvSpPr>
          <p:nvPr>
            <p:ph type="ctrTitle"/>
          </p:nvPr>
        </p:nvSpPr>
        <p:spPr>
          <a:xfrm>
            <a:off x="663677" y="722671"/>
            <a:ext cx="11031794" cy="4911214"/>
          </a:xfrm>
        </p:spPr>
        <p:txBody>
          <a:bodyPr/>
          <a:lstStyle/>
          <a:p>
            <a:pPr rtl="0"/>
            <a:br>
              <a:rPr lang="en-US" sz="1200" b="1" dirty="0"/>
            </a:br>
            <a:br>
              <a:rPr lang="en-US" sz="1200" b="1" dirty="0"/>
            </a:br>
            <a:br>
              <a:rPr lang="en-US" sz="1200" b="1" dirty="0"/>
            </a:br>
            <a:br>
              <a:rPr lang="en-US" sz="1200" b="1" dirty="0"/>
            </a:br>
            <a:br>
              <a:rPr lang="en-US" sz="1200" b="1" dirty="0"/>
            </a:br>
            <a:br>
              <a:rPr lang="en-US" sz="1200" b="1" dirty="0"/>
            </a:br>
            <a:br>
              <a:rPr lang="en-US" sz="1200" b="1" dirty="0"/>
            </a:br>
            <a:br>
              <a:rPr lang="en-US" sz="1200" b="1" dirty="0"/>
            </a:br>
            <a:br>
              <a:rPr lang="en-US" sz="1200" b="1" dirty="0"/>
            </a:br>
            <a:br>
              <a:rPr lang="en-US" sz="1800" b="1" dirty="0"/>
            </a:br>
            <a:br>
              <a:rPr lang="en-US" sz="1800" b="1" dirty="0"/>
            </a:br>
            <a:r>
              <a:rPr lang="en-US" sz="1800" b="1" dirty="0"/>
              <a:t> DIMENSIONS OF LEADERSHIP :</a:t>
            </a:r>
            <a:br>
              <a:rPr lang="en-US" sz="1800" b="1" dirty="0"/>
            </a:br>
            <a:br>
              <a:rPr lang="en-US" sz="1800" b="1" dirty="0"/>
            </a:br>
            <a:br>
              <a:rPr lang="en-US" sz="1800" b="1" dirty="0"/>
            </a:br>
            <a:r>
              <a:rPr lang="en-US" sz="1800" b="1" dirty="0"/>
              <a:t>Integrity</a:t>
            </a:r>
            <a:r>
              <a:rPr lang="en-US" sz="1800" dirty="0"/>
              <a:t>:             Leading through honesty and acceptance of personal responsibility .</a:t>
            </a:r>
            <a:br>
              <a:rPr lang="en-US" sz="1800" dirty="0"/>
            </a:br>
            <a:br>
              <a:rPr lang="fr-FR" sz="1800" dirty="0"/>
            </a:br>
            <a:r>
              <a:rPr lang="en-US" sz="1800" b="1" dirty="0"/>
              <a:t>Self-Renewal</a:t>
            </a:r>
            <a:r>
              <a:rPr lang="en-US" sz="1800" dirty="0"/>
              <a:t>:     Flexible, responsive leadership that makes good use of experience .</a:t>
            </a:r>
            <a:br>
              <a:rPr lang="en-US" sz="1800" dirty="0"/>
            </a:br>
            <a:br>
              <a:rPr lang="fr-FR" sz="1800" dirty="0"/>
            </a:br>
            <a:r>
              <a:rPr lang="en-US" sz="1800" b="1" dirty="0"/>
              <a:t>Fortitude</a:t>
            </a:r>
            <a:r>
              <a:rPr lang="en-US" sz="1800" dirty="0"/>
              <a:t>:            Acting with courage and confidence in the face of challenge.</a:t>
            </a:r>
            <a:br>
              <a:rPr lang="en-US" sz="1800" dirty="0"/>
            </a:br>
            <a:r>
              <a:rPr lang="en-US" sz="1800" dirty="0"/>
              <a:t>  </a:t>
            </a:r>
            <a:br>
              <a:rPr lang="fr-FR" sz="1800" dirty="0"/>
            </a:br>
            <a:r>
              <a:rPr lang="en-US" sz="1800" b="1" dirty="0"/>
              <a:t>Perceiving</a:t>
            </a:r>
            <a:r>
              <a:rPr lang="en-US" sz="1800" dirty="0"/>
              <a:t>:         Looking beyond current details to the big picture . </a:t>
            </a:r>
            <a:br>
              <a:rPr lang="en-US" sz="1800" dirty="0"/>
            </a:br>
            <a:br>
              <a:rPr lang="fr-FR" sz="1800" dirty="0"/>
            </a:br>
            <a:r>
              <a:rPr lang="en-US" sz="1800" b="1" dirty="0"/>
              <a:t>Judgment</a:t>
            </a:r>
            <a:r>
              <a:rPr lang="en-US" sz="1800" dirty="0"/>
              <a:t>:          Knowing what needs to be done and accurately anticipating consequences. </a:t>
            </a:r>
            <a:br>
              <a:rPr lang="en-US" sz="1800" dirty="0"/>
            </a:br>
            <a:br>
              <a:rPr lang="fr-FR" sz="1800" dirty="0"/>
            </a:br>
            <a:r>
              <a:rPr lang="en-US" sz="1800" b="1" dirty="0"/>
              <a:t>Performing</a:t>
            </a:r>
            <a:r>
              <a:rPr lang="en-US" sz="1800" dirty="0"/>
              <a:t>:         Getting results by overcoming barriers to effectiveness .</a:t>
            </a:r>
            <a:br>
              <a:rPr lang="fr-FR" sz="1800" dirty="0"/>
            </a:br>
            <a:br>
              <a:rPr lang="fr-FR" sz="1200" dirty="0"/>
            </a:br>
            <a:endParaRPr lang="fr-FR" sz="1200" dirty="0"/>
          </a:p>
        </p:txBody>
      </p:sp>
    </p:spTree>
    <p:extLst>
      <p:ext uri="{BB962C8B-B14F-4D97-AF65-F5344CB8AC3E}">
        <p14:creationId xmlns:p14="http://schemas.microsoft.com/office/powerpoint/2010/main" val="4037651063"/>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p:cNvSpPr>
            <a:spLocks noGrp="1"/>
          </p:cNvSpPr>
          <p:nvPr>
            <p:ph type="ctrTitle"/>
          </p:nvPr>
        </p:nvSpPr>
        <p:spPr>
          <a:xfrm>
            <a:off x="678426" y="1238864"/>
            <a:ext cx="10810567" cy="3583859"/>
          </a:xfrm>
        </p:spPr>
        <p:txBody>
          <a:bodyPr/>
          <a:lstStyle/>
          <a:p>
            <a:pPr rtl="0"/>
            <a:r>
              <a:rPr lang="en-US" sz="1800" b="1" dirty="0"/>
              <a:t>Boldness</a:t>
            </a:r>
            <a:r>
              <a:rPr lang="en-US" sz="1800" dirty="0"/>
              <a:t>:             An uncompromising approach that involves facing problems head-on .</a:t>
            </a:r>
            <a:br>
              <a:rPr lang="en-US" sz="1800" dirty="0"/>
            </a:br>
            <a:br>
              <a:rPr lang="fr-FR" sz="1800" dirty="0"/>
            </a:br>
            <a:r>
              <a:rPr lang="en-US" sz="1800" b="1" dirty="0"/>
              <a:t>Team Building:</a:t>
            </a:r>
            <a:r>
              <a:rPr lang="en-US" sz="1800" dirty="0"/>
              <a:t>    Accomplishing results through others by getting them to work together </a:t>
            </a:r>
            <a:br>
              <a:rPr lang="en-US" sz="1800" dirty="0"/>
            </a:br>
            <a:br>
              <a:rPr lang="fr-FR" sz="1800" dirty="0"/>
            </a:br>
            <a:r>
              <a:rPr lang="en-US" sz="1800" b="1" dirty="0"/>
              <a:t>Collaboration:</a:t>
            </a:r>
            <a:r>
              <a:rPr lang="en-US" sz="1800" dirty="0"/>
              <a:t>     Sharing rewards and responsibility with others in the group </a:t>
            </a:r>
            <a:br>
              <a:rPr lang="en-US" sz="1800" dirty="0"/>
            </a:br>
            <a:br>
              <a:rPr lang="fr-FR" sz="1800" dirty="0"/>
            </a:br>
            <a:r>
              <a:rPr lang="en-US" sz="1800" b="1" dirty="0"/>
              <a:t>Inspiring:</a:t>
            </a:r>
            <a:r>
              <a:rPr lang="en-US" sz="1800" dirty="0"/>
              <a:t>              Energizing, motivating, and encouraging others to pursue leader defined goals  </a:t>
            </a:r>
            <a:br>
              <a:rPr lang="en-US" sz="1800" dirty="0"/>
            </a:br>
            <a:br>
              <a:rPr lang="fr-FR" sz="1800" dirty="0"/>
            </a:br>
            <a:r>
              <a:rPr lang="en-US" sz="1800" b="1" dirty="0"/>
              <a:t>Serving:</a:t>
            </a:r>
            <a:r>
              <a:rPr lang="en-US" sz="1800" dirty="0"/>
              <a:t>                </a:t>
            </a:r>
            <a:r>
              <a:rPr lang="en-US" sz="1600" dirty="0"/>
              <a:t>Taking cues from followers and providing assistance that others can’t get on their own</a:t>
            </a:r>
            <a:endParaRPr lang="fr-FR" sz="1800" dirty="0"/>
          </a:p>
        </p:txBody>
      </p:sp>
    </p:spTree>
    <p:extLst>
      <p:ext uri="{BB962C8B-B14F-4D97-AF65-F5344CB8AC3E}">
        <p14:creationId xmlns:p14="http://schemas.microsoft.com/office/powerpoint/2010/main" val="962726138"/>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p:cNvSpPr>
            <a:spLocks noGrp="1"/>
          </p:cNvSpPr>
          <p:nvPr>
            <p:ph type="ctrTitle"/>
          </p:nvPr>
        </p:nvSpPr>
        <p:spPr>
          <a:xfrm>
            <a:off x="663678" y="294968"/>
            <a:ext cx="10840064" cy="6223819"/>
          </a:xfrm>
        </p:spPr>
        <p:txBody>
          <a:bodyPr/>
          <a:lstStyle/>
          <a:p>
            <a:pPr rtl="0"/>
            <a:br>
              <a:rPr lang="en-US" sz="2400" b="1" dirty="0"/>
            </a:br>
            <a:br>
              <a:rPr lang="en-US" sz="3200" b="1" dirty="0"/>
            </a:br>
            <a:r>
              <a:rPr lang="en-US" sz="3200" b="1" dirty="0"/>
              <a:t>Tasks of the Leader:</a:t>
            </a:r>
            <a:br>
              <a:rPr lang="en-US" sz="2400" b="1" dirty="0"/>
            </a:br>
            <a:br>
              <a:rPr lang="fr-FR" sz="2400" dirty="0"/>
            </a:br>
            <a:r>
              <a:rPr lang="en-US" sz="2400" dirty="0"/>
              <a:t>■Envisioning goals:      pointing the group in a new direction or asserting a vision. </a:t>
            </a:r>
            <a:br>
              <a:rPr lang="en-US" sz="2400" dirty="0"/>
            </a:br>
            <a:br>
              <a:rPr lang="fr-FR" sz="2400" dirty="0"/>
            </a:br>
            <a:r>
              <a:rPr lang="en-US" sz="2400" dirty="0"/>
              <a:t>■ Affirming values:     reminding the group members of the norms and expectations they share. </a:t>
            </a:r>
            <a:br>
              <a:rPr lang="en-US" sz="2400" dirty="0"/>
            </a:br>
            <a:br>
              <a:rPr lang="fr-FR" sz="2400" dirty="0"/>
            </a:br>
            <a:r>
              <a:rPr lang="en-US" sz="2400" dirty="0"/>
              <a:t>■ Motivating:       promoting positive attitudes.</a:t>
            </a:r>
            <a:br>
              <a:rPr lang="en-US" sz="2400" dirty="0"/>
            </a:br>
            <a:r>
              <a:rPr lang="en-US" sz="2400" dirty="0"/>
              <a:t> </a:t>
            </a:r>
            <a:br>
              <a:rPr lang="fr-FR" sz="2400" dirty="0"/>
            </a:br>
            <a:r>
              <a:rPr lang="en-US" sz="2400" dirty="0"/>
              <a:t>■ Managing:       keeping the system functioning and the group moving </a:t>
            </a:r>
            <a:br>
              <a:rPr lang="en-US" sz="2400" dirty="0"/>
            </a:br>
            <a:r>
              <a:rPr lang="en-US" sz="2400" dirty="0"/>
              <a:t>toward realizing the vision.</a:t>
            </a:r>
            <a:br>
              <a:rPr lang="en-US" sz="2400" dirty="0"/>
            </a:br>
            <a:br>
              <a:rPr lang="fr-FR" sz="2400" dirty="0"/>
            </a:br>
            <a:r>
              <a:rPr lang="en-US" sz="2400" dirty="0"/>
              <a:t>■ Achieving a workable unity:     managing the conflict that inevitably accompanies change and growth. </a:t>
            </a:r>
            <a:br>
              <a:rPr lang="fr-FR" sz="1600" dirty="0"/>
            </a:br>
            <a:endParaRPr lang="fr-FR" sz="1600" dirty="0"/>
          </a:p>
        </p:txBody>
      </p:sp>
    </p:spTree>
    <p:extLst>
      <p:ext uri="{BB962C8B-B14F-4D97-AF65-F5344CB8AC3E}">
        <p14:creationId xmlns:p14="http://schemas.microsoft.com/office/powerpoint/2010/main" val="2093211270"/>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1154954" y="889000"/>
            <a:ext cx="9906745" cy="5092699"/>
          </a:xfrm>
        </p:spPr>
        <p:txBody>
          <a:bodyPr/>
          <a:lstStyle/>
          <a:p>
            <a:pPr rtl="0"/>
            <a:r>
              <a:rPr lang="en-US" sz="2400" dirty="0"/>
              <a:t>■ Explaining:    teaching followers and helping them understand why they are being asked to do certain things.</a:t>
            </a:r>
            <a:br>
              <a:rPr lang="en-US" sz="2400" dirty="0"/>
            </a:br>
            <a:br>
              <a:rPr lang="fr-FR" sz="2400" dirty="0"/>
            </a:br>
            <a:r>
              <a:rPr lang="en-US" sz="2400" dirty="0"/>
              <a:t>■ Serving as a symbol:    acting in ways that convey the values of the group and its goals. </a:t>
            </a:r>
            <a:br>
              <a:rPr lang="en-US" sz="2400" dirty="0"/>
            </a:br>
            <a:br>
              <a:rPr lang="fr-FR" sz="2400" dirty="0"/>
            </a:br>
            <a:r>
              <a:rPr lang="en-US" sz="2400" dirty="0"/>
              <a:t>■ Representing the group:    speaking on behalf of the group. </a:t>
            </a:r>
            <a:br>
              <a:rPr lang="en-US" sz="2400" dirty="0"/>
            </a:br>
            <a:br>
              <a:rPr lang="fr-FR" sz="2400" dirty="0"/>
            </a:br>
            <a:r>
              <a:rPr lang="en-US" sz="2400" dirty="0"/>
              <a:t>■ Renewing:       bringing members of the group to new levels</a:t>
            </a:r>
            <a:br>
              <a:rPr lang="fr-FR" sz="3200" dirty="0"/>
            </a:br>
            <a:br>
              <a:rPr lang="fr-FR" sz="3200" dirty="0"/>
            </a:br>
            <a:endParaRPr lang="ar-DZ" sz="3200" dirty="0">
              <a:solidFill>
                <a:schemeClr val="bg1"/>
              </a:solidFill>
            </a:endParaRPr>
          </a:p>
        </p:txBody>
      </p:sp>
    </p:spTree>
    <p:extLst>
      <p:ext uri="{BB962C8B-B14F-4D97-AF65-F5344CB8AC3E}">
        <p14:creationId xmlns:p14="http://schemas.microsoft.com/office/powerpoint/2010/main" val="1776257202"/>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p:cNvSpPr>
            <a:spLocks noGrp="1"/>
          </p:cNvSpPr>
          <p:nvPr>
            <p:ph type="ctrTitle"/>
          </p:nvPr>
        </p:nvSpPr>
        <p:spPr>
          <a:xfrm>
            <a:off x="1154955" y="2099733"/>
            <a:ext cx="8825658" cy="3947106"/>
          </a:xfrm>
        </p:spPr>
        <p:txBody>
          <a:bodyPr/>
          <a:lstStyle/>
          <a:p>
            <a:pPr rtl="0"/>
            <a:r>
              <a:rPr lang="en-US" sz="3200" b="1" dirty="0"/>
              <a:t>Leadership styles:</a:t>
            </a:r>
            <a:br>
              <a:rPr lang="en-US" sz="2400" b="1" dirty="0"/>
            </a:br>
            <a:br>
              <a:rPr lang="fr-FR" sz="2400" dirty="0"/>
            </a:br>
            <a:r>
              <a:rPr lang="en-US" sz="2400" dirty="0"/>
              <a:t>Based on research carried out at the University of Michigan, </a:t>
            </a:r>
            <a:r>
              <a:rPr lang="en-US" sz="2400" dirty="0" err="1"/>
              <a:t>Rensis</a:t>
            </a:r>
            <a:r>
              <a:rPr lang="en-US" sz="2400" dirty="0"/>
              <a:t> </a:t>
            </a:r>
            <a:r>
              <a:rPr lang="en-US" sz="2400" dirty="0" err="1"/>
              <a:t>Likert</a:t>
            </a:r>
            <a:r>
              <a:rPr lang="en-US" sz="2400" dirty="0"/>
              <a:t> identified four different styles:</a:t>
            </a:r>
            <a:br>
              <a:rPr lang="en-US" sz="2400" dirty="0"/>
            </a:br>
            <a:br>
              <a:rPr lang="fr-FR" sz="2400" dirty="0"/>
            </a:br>
            <a:r>
              <a:rPr lang="fr-FR" sz="2400" dirty="0"/>
              <a:t>* </a:t>
            </a:r>
            <a:r>
              <a:rPr lang="en-US" sz="2400" dirty="0"/>
              <a:t>exploitative/authoritative : the leader has little trust or confidence in his subordinates, manages by issuing orders and uses fear and punishment as motivators.</a:t>
            </a:r>
            <a:br>
              <a:rPr lang="fr-FR" sz="2400" dirty="0"/>
            </a:br>
            <a:r>
              <a:rPr lang="fr-FR" sz="2400" dirty="0"/>
              <a:t>* </a:t>
            </a:r>
            <a:r>
              <a:rPr lang="en-US" sz="2400" dirty="0"/>
              <a:t>benevolent/authoritative : the leader has some trust in his workers but treats them in a condescending and paternalistic manner</a:t>
            </a:r>
            <a:br>
              <a:rPr lang="fr-FR" sz="1600" dirty="0"/>
            </a:br>
            <a:br>
              <a:rPr lang="fr-FR" sz="1600" dirty="0"/>
            </a:br>
            <a:br>
              <a:rPr lang="fr-FR" sz="1600" dirty="0"/>
            </a:br>
            <a:endParaRPr lang="fr-FR" sz="1600" dirty="0"/>
          </a:p>
        </p:txBody>
      </p:sp>
    </p:spTree>
    <p:extLst>
      <p:ext uri="{BB962C8B-B14F-4D97-AF65-F5344CB8AC3E}">
        <p14:creationId xmlns:p14="http://schemas.microsoft.com/office/powerpoint/2010/main" val="1030518709"/>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مجلس إدارة أيون">
  <a:themeElements>
    <a:clrScheme name="Ion Boardroom">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F9C9D"/>
      </a:accent5>
      <a:accent6>
        <a:srgbClr val="9E5E9B"/>
      </a:accent6>
      <a:hlink>
        <a:srgbClr val="58C1BA"/>
      </a:hlink>
      <a:folHlink>
        <a:srgbClr val="9DFFCB"/>
      </a:folHlink>
    </a:clrScheme>
    <a:fontScheme name="Ion Boardroom">
      <a:majorFont>
        <a:latin typeface="Century Gothic"/>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EC7F02AD-9687-440F-A9DF-FAA6F22270D7}"/>
    </a:ext>
  </a:extLst>
</a:theme>
</file>

<file path=docProps/app.xml><?xml version="1.0" encoding="utf-8"?>
<Properties xmlns="http://schemas.openxmlformats.org/officeDocument/2006/extended-properties" xmlns:vt="http://schemas.openxmlformats.org/officeDocument/2006/docPropsVTypes">
  <Template>Integral</Template>
  <TotalTime>1700</TotalTime>
  <Words>550</Words>
  <Application>Microsoft Office PowerPoint</Application>
  <PresentationFormat>Widescreen</PresentationFormat>
  <Paragraphs>62</Paragraphs>
  <Slides>19</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19</vt:i4>
      </vt:variant>
    </vt:vector>
  </HeadingPairs>
  <TitlesOfParts>
    <vt:vector size="26" baseType="lpstr">
      <vt:lpstr>Arial</vt:lpstr>
      <vt:lpstr>Calibri</vt:lpstr>
      <vt:lpstr>Century Gothic</vt:lpstr>
      <vt:lpstr>Times New Roman</vt:lpstr>
      <vt:lpstr>Wingdings</vt:lpstr>
      <vt:lpstr>Wingdings 3</vt:lpstr>
      <vt:lpstr>مجلس إدارة أيون</vt:lpstr>
      <vt:lpstr>PowerPoint Presentation</vt:lpstr>
      <vt:lpstr>                                                                                                Content  Leadership:       * Introduction       * Definition       * Difference between Leadership and Management        * Dimensions         * Tasks of the Leader       * Relationship between the leadership style and the                organizational performance       * Leadership styles       * Leadership Development Tools and Processes .        </vt:lpstr>
      <vt:lpstr>Definition of Leadership:  «  … Leadership is a process by which a person influences others to accomplish an objective and directs the organization in a way that makes it more cohesive and coherent.”1  </vt:lpstr>
      <vt:lpstr>Difference between Leadership and Management :   Leadership and management are related phenomena but they are not the same. It is important to realize that not all individuals in management positions are necessarily leaders.  and leadership is not necessarily tied to a position of authority. While only those in management positions are expected to be managers, leadership can and needs to be exercised by each of us wherever we may be. In other words, even though an individual does not hold a management position, she can still be a leader on a clinical unit, in an institution, in her community, or in the profession as a whole.  </vt:lpstr>
      <vt:lpstr>            DIMENSIONS OF LEADERSHIP :   Integrity:             Leading through honesty and acceptance of personal responsibility .  Self-Renewal:     Flexible, responsive leadership that makes good use of experience .  Fortitude:            Acting with courage and confidence in the face of challenge.    Perceiving:         Looking beyond current details to the big picture .   Judgment:          Knowing what needs to be done and accurately anticipating consequences.   Performing:         Getting results by overcoming barriers to effectiveness .  </vt:lpstr>
      <vt:lpstr>Boldness:             An uncompromising approach that involves facing problems head-on .  Team Building:    Accomplishing results through others by getting them to work together   Collaboration:     Sharing rewards and responsibility with others in the group   Inspiring:              Energizing, motivating, and encouraging others to pursue leader defined goals    Serving:                Taking cues from followers and providing assistance that others can’t get on their own</vt:lpstr>
      <vt:lpstr>  Tasks of the Leader:  ■Envisioning goals:      pointing the group in a new direction or asserting a vision.   ■ Affirming values:     reminding the group members of the norms and expectations they share.   ■ Motivating:       promoting positive attitudes.   ■ Managing:       keeping the system functioning and the group moving  toward realizing the vision.  ■ Achieving a workable unity:     managing the conflict that inevitably accompanies change and growth.  </vt:lpstr>
      <vt:lpstr>■ Explaining:    teaching followers and helping them understand why they are being asked to do certain things.  ■ Serving as a symbol:    acting in ways that convey the values of the group and its goals.   ■ Representing the group:    speaking on behalf of the group.   ■ Renewing:       bringing members of the group to new levels  </vt:lpstr>
      <vt:lpstr>Leadership styles:  Based on research carried out at the University of Michigan, Rensis Likert identified four different styles:  * exploitative/authoritative : the leader has little trust or confidence in his subordinates, manages by issuing orders and uses fear and punishment as motivators. * benevolent/authoritative : the leader has some trust in his workers but treats them in a condescending and paternalistic manner   </vt:lpstr>
      <vt:lpstr>       </vt:lpstr>
      <vt:lpstr> Relationship between the leadership style and the organizational performance : </vt:lpstr>
      <vt:lpstr>Leadership Development Tools and Processes :  Best practice organizations use the next  model , to guide their design and implementation of their work in this phase.              </vt:lpstr>
      <vt:lpstr>- Individual leadership capability assessment:   This assessment is the process of evaluation and assessment of individual leaders ’  capabilities to meet the current and future needs of the organization.        - Individual development planning:   This aligns the individual’ s  development activities and learning with capabilities the organization has determined he or she will  require for success as a leader currently and in the future.   </vt:lpstr>
      <vt:lpstr>- Individual career pathing:  This process provides a map deﬁning the expectations to be met by an individual in order to move up in the organization. Career pathing  identiﬁes  speciﬁc job assignments and projects that can provide the individual with the sequential steps of experience, skill, and capability building needed to attain speciﬁc career goals.       - Comprehensive set of leadership development experiences:   development system needs to provide ﬂexibility of choice through a range of learning experiences designed to meet the needs of a variety of users of the system based on their current competency level and their level of experience as a leader. That range of activities needs . </vt:lpstr>
      <vt:lpstr>Measurement and evaluation:    A well - functioning leadership development system contains measurement and evaluation of key elements. This measurement and evaluation are normally focused on changes in leadership behavior resulting from the leadership development system  . However, measurement and evaluation also need to include elements of organizational performance considered indicative of critical elements of leadership by the executive sponsors of the leadership development system.</vt:lpstr>
      <vt:lpstr>The Theory of leadership behavior</vt:lpstr>
      <vt:lpstr>Motivation and its process</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 الدراسات السابقة  1-1 مذكرة دكتوراة  : تحت عنوان )أثر تطور أنظمة استغلال النفط على الصادرات ( دراسة حالة الجزائر بالرجوع إلى بعض التجارب العالمية ) . للباحثة مخلفي أمينة ، حيث حاولت الباحثة أن تبين كيف يتجسد نظام استغلال النفط في واقع الدول النامية المنتجة للنفط ، بما يؤثر ذلك على صادرات الصناعة النفطية وفق مراحل أنشطتها منذ اكتشاف النفط إلى غاية سنة 2010 .   1-2 مذكرة ماجستير:   بعنوان ( الجباية البترولية لعقود البحث والإنتاج : نحو ملائمة أكثر مع السوق ) للباحث ميلود مجلد حيث يتناول هذا البحث دراسة الجباية البترولية في الجزائر منذ نشأتها الى يومنا هذا والمشاريع المستقبلية لتطوير الجباية البترولية نحوا ملائمتها مع التطورات الاجتماعية العالمية، بحيث عدم ملاءمة القوانين والتشريعات البترولية ...الخ</dc:title>
  <dc:creator>khemgani mohamed</dc:creator>
  <cp:lastModifiedBy>Angel Nicolas Terrero Familia</cp:lastModifiedBy>
  <cp:revision>50</cp:revision>
  <dcterms:created xsi:type="dcterms:W3CDTF">2014-11-03T23:23:00Z</dcterms:created>
  <dcterms:modified xsi:type="dcterms:W3CDTF">2017-05-05T09:04:39Z</dcterms:modified>
</cp:coreProperties>
</file>