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56" r:id="rId5"/>
    <p:sldId id="531" r:id="rId6"/>
    <p:sldId id="532" r:id="rId7"/>
    <p:sldId id="533" r:id="rId8"/>
    <p:sldId id="534" r:id="rId9"/>
    <p:sldId id="535" r:id="rId10"/>
    <p:sldId id="536" r:id="rId11"/>
    <p:sldId id="537" r:id="rId12"/>
    <p:sldId id="554" r:id="rId13"/>
    <p:sldId id="555" r:id="rId14"/>
    <p:sldId id="559" r:id="rId15"/>
    <p:sldId id="538" r:id="rId16"/>
    <p:sldId id="539" r:id="rId17"/>
    <p:sldId id="540" r:id="rId18"/>
    <p:sldId id="560" r:id="rId19"/>
    <p:sldId id="541" r:id="rId20"/>
    <p:sldId id="561" r:id="rId21"/>
    <p:sldId id="542" r:id="rId22"/>
    <p:sldId id="543" r:id="rId23"/>
    <p:sldId id="562" r:id="rId24"/>
    <p:sldId id="544" r:id="rId25"/>
    <p:sldId id="563" r:id="rId26"/>
    <p:sldId id="545" r:id="rId27"/>
    <p:sldId id="546" r:id="rId28"/>
    <p:sldId id="547" r:id="rId29"/>
    <p:sldId id="548" r:id="rId30"/>
    <p:sldId id="549" r:id="rId31"/>
    <p:sldId id="550" r:id="rId32"/>
    <p:sldId id="564" r:id="rId33"/>
    <p:sldId id="551" r:id="rId34"/>
    <p:sldId id="552" r:id="rId35"/>
    <p:sldId id="553" r:id="rId36"/>
    <p:sldId id="530" r:id="rId37"/>
    <p:sldId id="501" r:id="rId38"/>
    <p:sldId id="50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 Edson" initials="B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E5A95"/>
    <a:srgbClr val="003366"/>
    <a:srgbClr val="AC0000"/>
    <a:srgbClr val="A60A06"/>
    <a:srgbClr val="167845"/>
    <a:srgbClr val="5E5447"/>
    <a:srgbClr val="EC8D2F"/>
    <a:srgbClr val="E7E5E5"/>
    <a:srgbClr val="E66624"/>
    <a:srgbClr val="695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5" autoAdjust="0"/>
    <p:restoredTop sz="82485" autoAdjust="0"/>
  </p:normalViewPr>
  <p:slideViewPr>
    <p:cSldViewPr snapToObjects="1">
      <p:cViewPr>
        <p:scale>
          <a:sx n="110" d="100"/>
          <a:sy n="110" d="100"/>
        </p:scale>
        <p:origin x="-840" y="54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67" d="100"/>
          <a:sy n="67" d="100"/>
        </p:scale>
        <p:origin x="-279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cat>
            <c:numRef>
              <c:f>Sheet1!$A$2:$A$6</c:f>
              <c:numCache>
                <c:formatCode>m/d/yy</c:formatCode>
                <c:ptCount val="5"/>
                <c:pt idx="0">
                  <c:v>35799</c:v>
                </c:pt>
                <c:pt idx="1">
                  <c:v>35800</c:v>
                </c:pt>
                <c:pt idx="2">
                  <c:v>35801</c:v>
                </c:pt>
                <c:pt idx="3">
                  <c:v>35802</c:v>
                </c:pt>
                <c:pt idx="4">
                  <c:v>35803</c:v>
                </c:pt>
              </c:numCache>
            </c:numRef>
          </c:cat>
          <c:val>
            <c:numRef>
              <c:f>Sheet1!$B$2:$B$6</c:f>
              <c:numCache>
                <c:formatCode>General</c:formatCode>
                <c:ptCount val="5"/>
                <c:pt idx="0">
                  <c:v>32</c:v>
                </c:pt>
                <c:pt idx="1">
                  <c:v>32</c:v>
                </c:pt>
                <c:pt idx="2">
                  <c:v>28</c:v>
                </c:pt>
                <c:pt idx="3">
                  <c:v>12</c:v>
                </c:pt>
                <c:pt idx="4">
                  <c:v>15</c:v>
                </c:pt>
              </c:numCache>
            </c:numRef>
          </c:val>
        </c:ser>
        <c:ser>
          <c:idx val="1"/>
          <c:order val="1"/>
          <c:tx>
            <c:strRef>
              <c:f>Sheet1!$C$1</c:f>
              <c:strCache>
                <c:ptCount val="1"/>
                <c:pt idx="0">
                  <c:v>Series 2</c:v>
                </c:pt>
              </c:strCache>
            </c:strRef>
          </c:tx>
          <c:invertIfNegative val="0"/>
          <c:cat>
            <c:numRef>
              <c:f>Sheet1!$A$2:$A$6</c:f>
              <c:numCache>
                <c:formatCode>m/d/yy</c:formatCode>
                <c:ptCount val="5"/>
                <c:pt idx="0">
                  <c:v>35799</c:v>
                </c:pt>
                <c:pt idx="1">
                  <c:v>35800</c:v>
                </c:pt>
                <c:pt idx="2">
                  <c:v>35801</c:v>
                </c:pt>
                <c:pt idx="3">
                  <c:v>35802</c:v>
                </c:pt>
                <c:pt idx="4">
                  <c:v>35803</c:v>
                </c:pt>
              </c:numCache>
            </c:numRef>
          </c:cat>
          <c:val>
            <c:numRef>
              <c:f>Sheet1!$C$2:$C$6</c:f>
              <c:numCache>
                <c:formatCode>General</c:formatCode>
                <c:ptCount val="5"/>
                <c:pt idx="0">
                  <c:v>12</c:v>
                </c:pt>
                <c:pt idx="1">
                  <c:v>12</c:v>
                </c:pt>
                <c:pt idx="2">
                  <c:v>12</c:v>
                </c:pt>
                <c:pt idx="3">
                  <c:v>21</c:v>
                </c:pt>
                <c:pt idx="4">
                  <c:v>28</c:v>
                </c:pt>
              </c:numCache>
            </c:numRef>
          </c:val>
        </c:ser>
        <c:ser>
          <c:idx val="2"/>
          <c:order val="2"/>
          <c:tx>
            <c:strRef>
              <c:f>Sheet1!$D$1</c:f>
              <c:strCache>
                <c:ptCount val="1"/>
                <c:pt idx="0">
                  <c:v>Series 12</c:v>
                </c:pt>
              </c:strCache>
            </c:strRef>
          </c:tx>
          <c:spPr>
            <a:ln w="25400">
              <a:noFill/>
            </a:ln>
          </c:spPr>
          <c:invertIfNegative val="0"/>
          <c:cat>
            <c:numRef>
              <c:f>Sheet1!$A$2:$A$6</c:f>
              <c:numCache>
                <c:formatCode>m/d/yy</c:formatCode>
                <c:ptCount val="5"/>
                <c:pt idx="0">
                  <c:v>35799</c:v>
                </c:pt>
                <c:pt idx="1">
                  <c:v>35800</c:v>
                </c:pt>
                <c:pt idx="2">
                  <c:v>35801</c:v>
                </c:pt>
                <c:pt idx="3">
                  <c:v>35802</c:v>
                </c:pt>
                <c:pt idx="4">
                  <c:v>35803</c:v>
                </c:pt>
              </c:numCache>
            </c:numRef>
          </c:cat>
          <c:val>
            <c:numRef>
              <c:f>Sheet1!$D$2:$D$6</c:f>
              <c:numCache>
                <c:formatCode>General</c:formatCode>
                <c:ptCount val="5"/>
                <c:pt idx="0">
                  <c:v>32</c:v>
                </c:pt>
                <c:pt idx="1">
                  <c:v>32</c:v>
                </c:pt>
                <c:pt idx="2">
                  <c:v>28</c:v>
                </c:pt>
                <c:pt idx="3">
                  <c:v>12</c:v>
                </c:pt>
                <c:pt idx="4">
                  <c:v>15</c:v>
                </c:pt>
              </c:numCache>
            </c:numRef>
          </c:val>
        </c:ser>
        <c:ser>
          <c:idx val="3"/>
          <c:order val="3"/>
          <c:tx>
            <c:strRef>
              <c:f>Sheet1!$E$1</c:f>
              <c:strCache>
                <c:ptCount val="1"/>
                <c:pt idx="0">
                  <c:v>Series 22</c:v>
                </c:pt>
              </c:strCache>
            </c:strRef>
          </c:tx>
          <c:spPr>
            <a:ln w="25400">
              <a:noFill/>
            </a:ln>
          </c:spPr>
          <c:invertIfNegative val="0"/>
          <c:cat>
            <c:numRef>
              <c:f>Sheet1!$A$2:$A$6</c:f>
              <c:numCache>
                <c:formatCode>m/d/yy</c:formatCode>
                <c:ptCount val="5"/>
                <c:pt idx="0">
                  <c:v>35799</c:v>
                </c:pt>
                <c:pt idx="1">
                  <c:v>35800</c:v>
                </c:pt>
                <c:pt idx="2">
                  <c:v>35801</c:v>
                </c:pt>
                <c:pt idx="3">
                  <c:v>35802</c:v>
                </c:pt>
                <c:pt idx="4">
                  <c:v>35803</c:v>
                </c:pt>
              </c:numCache>
            </c:numRef>
          </c:cat>
          <c:val>
            <c:numRef>
              <c:f>Sheet1!$E$2:$E$6</c:f>
              <c:numCache>
                <c:formatCode>General</c:formatCode>
                <c:ptCount val="5"/>
                <c:pt idx="0">
                  <c:v>12</c:v>
                </c:pt>
                <c:pt idx="1">
                  <c:v>12</c:v>
                </c:pt>
                <c:pt idx="2">
                  <c:v>12</c:v>
                </c:pt>
                <c:pt idx="3">
                  <c:v>21</c:v>
                </c:pt>
                <c:pt idx="4">
                  <c:v>28</c:v>
                </c:pt>
              </c:numCache>
            </c:numRef>
          </c:val>
        </c:ser>
        <c:dLbls>
          <c:showLegendKey val="0"/>
          <c:showVal val="0"/>
          <c:showCatName val="0"/>
          <c:showSerName val="0"/>
          <c:showPercent val="0"/>
          <c:showBubbleSize val="0"/>
        </c:dLbls>
        <c:gapWidth val="150"/>
        <c:shape val="box"/>
        <c:axId val="125603200"/>
        <c:axId val="125613184"/>
        <c:axId val="0"/>
      </c:bar3DChart>
      <c:dateAx>
        <c:axId val="125603200"/>
        <c:scaling>
          <c:orientation val="minMax"/>
        </c:scaling>
        <c:delete val="0"/>
        <c:axPos val="b"/>
        <c:numFmt formatCode="m/d/yy" sourceLinked="1"/>
        <c:majorTickMark val="out"/>
        <c:minorTickMark val="none"/>
        <c:tickLblPos val="nextTo"/>
        <c:txPr>
          <a:bodyPr/>
          <a:lstStyle/>
          <a:p>
            <a:pPr>
              <a:defRPr lang="en-US"/>
            </a:pPr>
            <a:endParaRPr lang="cs-CZ"/>
          </a:p>
        </c:txPr>
        <c:crossAx val="125613184"/>
        <c:crosses val="autoZero"/>
        <c:auto val="1"/>
        <c:lblOffset val="100"/>
        <c:baseTimeUnit val="days"/>
      </c:dateAx>
      <c:valAx>
        <c:axId val="125613184"/>
        <c:scaling>
          <c:orientation val="minMax"/>
        </c:scaling>
        <c:delete val="0"/>
        <c:axPos val="l"/>
        <c:majorGridlines/>
        <c:numFmt formatCode="General" sourceLinked="1"/>
        <c:majorTickMark val="out"/>
        <c:minorTickMark val="none"/>
        <c:tickLblPos val="nextTo"/>
        <c:txPr>
          <a:bodyPr/>
          <a:lstStyle/>
          <a:p>
            <a:pPr>
              <a:defRPr lang="en-US"/>
            </a:pPr>
            <a:endParaRPr lang="cs-CZ"/>
          </a:p>
        </c:txPr>
        <c:crossAx val="125603200"/>
        <c:crosses val="autoZero"/>
        <c:crossBetween val="between"/>
      </c:valAx>
    </c:plotArea>
    <c:legend>
      <c:legendPos val="r"/>
      <c:layout/>
      <c:overlay val="0"/>
      <c:txPr>
        <a:bodyPr/>
        <a:lstStyle/>
        <a:p>
          <a:pPr>
            <a:defRPr lang="en-US"/>
          </a:pPr>
          <a:endParaRPr lang="cs-CZ"/>
        </a:p>
      </c:txPr>
    </c:legend>
    <c:plotVisOnly val="1"/>
    <c:dispBlanksAs val="gap"/>
    <c:showDLblsOverMax val="0"/>
  </c:chart>
  <c:txPr>
    <a:bodyPr/>
    <a:lstStyle/>
    <a:p>
      <a:pPr>
        <a:defRPr sz="1200"/>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Sheet1!$B$1</c:f>
              <c:strCache>
                <c:ptCount val="1"/>
                <c:pt idx="0">
                  <c:v>Amet</c:v>
                </c:pt>
              </c:strCache>
            </c:strRef>
          </c:tx>
          <c:invertIfNegative val="0"/>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ser>
          <c:idx val="1"/>
          <c:order val="1"/>
          <c:tx>
            <c:strRef>
              <c:f>Sheet1!$C$1</c:f>
              <c:strCache>
                <c:ptCount val="1"/>
                <c:pt idx="0">
                  <c:v>Ipsum</c:v>
                </c:pt>
              </c:strCache>
            </c:strRef>
          </c:tx>
          <c:invertIfNegative val="0"/>
          <c:cat>
            <c:strRef>
              <c:f>Sheet1!$A$2:$A$5</c:f>
              <c:strCache>
                <c:ptCount val="4"/>
                <c:pt idx="0">
                  <c:v>1st Qtr</c:v>
                </c:pt>
                <c:pt idx="1">
                  <c:v>2nd Qtr</c:v>
                </c:pt>
                <c:pt idx="2">
                  <c:v>3rd Qtr</c:v>
                </c:pt>
                <c:pt idx="3">
                  <c:v>4th Qtr</c:v>
                </c:pt>
              </c:strCache>
            </c:strRef>
          </c:cat>
          <c:val>
            <c:numRef>
              <c:f>Sheet1!$C$2:$C$5</c:f>
              <c:numCache>
                <c:formatCode>General</c:formatCode>
                <c:ptCount val="4"/>
                <c:pt idx="0">
                  <c:v>3</c:v>
                </c:pt>
                <c:pt idx="1">
                  <c:v>4</c:v>
                </c:pt>
                <c:pt idx="2">
                  <c:v>5</c:v>
                </c:pt>
                <c:pt idx="3">
                  <c:v>3</c:v>
                </c:pt>
              </c:numCache>
            </c:numRef>
          </c:val>
        </c:ser>
        <c:ser>
          <c:idx val="2"/>
          <c:order val="2"/>
          <c:tx>
            <c:strRef>
              <c:f>Sheet1!$D$1</c:f>
              <c:strCache>
                <c:ptCount val="1"/>
                <c:pt idx="0">
                  <c:v>Lorem</c:v>
                </c:pt>
              </c:strCache>
            </c:strRef>
          </c:tx>
          <c:invertIfNegative val="0"/>
          <c:cat>
            <c:strRef>
              <c:f>Sheet1!$A$2:$A$5</c:f>
              <c:strCache>
                <c:ptCount val="4"/>
                <c:pt idx="0">
                  <c:v>1st Qtr</c:v>
                </c:pt>
                <c:pt idx="1">
                  <c:v>2nd Qtr</c:v>
                </c:pt>
                <c:pt idx="2">
                  <c:v>3rd Qtr</c:v>
                </c:pt>
                <c:pt idx="3">
                  <c:v>4th Qtr</c:v>
                </c:pt>
              </c:strCache>
            </c:strRef>
          </c:cat>
          <c:val>
            <c:numRef>
              <c:f>Sheet1!$D$2:$D$5</c:f>
              <c:numCache>
                <c:formatCode>General</c:formatCode>
                <c:ptCount val="4"/>
                <c:pt idx="0">
                  <c:v>4</c:v>
                </c:pt>
                <c:pt idx="1">
                  <c:v>2</c:v>
                </c:pt>
                <c:pt idx="2">
                  <c:v>6</c:v>
                </c:pt>
                <c:pt idx="3">
                  <c:v>4</c:v>
                </c:pt>
              </c:numCache>
            </c:numRef>
          </c:val>
        </c:ser>
        <c:ser>
          <c:idx val="3"/>
          <c:order val="3"/>
          <c:tx>
            <c:strRef>
              <c:f>Sheet1!$E$1</c:f>
              <c:strCache>
                <c:ptCount val="1"/>
                <c:pt idx="0">
                  <c:v>Amet</c:v>
                </c:pt>
              </c:strCache>
            </c:strRef>
          </c:tx>
          <c:invertIfNegative val="0"/>
          <c:cat>
            <c:strRef>
              <c:f>Sheet1!$A$2:$A$5</c:f>
              <c:strCache>
                <c:ptCount val="4"/>
                <c:pt idx="0">
                  <c:v>1st Qtr</c:v>
                </c:pt>
                <c:pt idx="1">
                  <c:v>2nd Qtr</c:v>
                </c:pt>
                <c:pt idx="2">
                  <c:v>3rd Qtr</c:v>
                </c:pt>
                <c:pt idx="3">
                  <c:v>4th Qtr</c:v>
                </c:pt>
              </c:strCache>
            </c:strRef>
          </c:cat>
          <c:val>
            <c:numRef>
              <c:f>Sheet1!$E$2:$E$5</c:f>
              <c:numCache>
                <c:formatCode>General</c:formatCode>
                <c:ptCount val="4"/>
                <c:pt idx="0">
                  <c:v>8.2000000000000011</c:v>
                </c:pt>
                <c:pt idx="1">
                  <c:v>3.2</c:v>
                </c:pt>
                <c:pt idx="2">
                  <c:v>1.4</c:v>
                </c:pt>
                <c:pt idx="3">
                  <c:v>1.2</c:v>
                </c:pt>
              </c:numCache>
            </c:numRef>
          </c:val>
        </c:ser>
        <c:ser>
          <c:idx val="4"/>
          <c:order val="4"/>
          <c:tx>
            <c:strRef>
              <c:f>Sheet1!$F$1</c:f>
              <c:strCache>
                <c:ptCount val="1"/>
                <c:pt idx="0">
                  <c:v>Ipsum</c:v>
                </c:pt>
              </c:strCache>
            </c:strRef>
          </c:tx>
          <c:invertIfNegative val="0"/>
          <c:cat>
            <c:strRef>
              <c:f>Sheet1!$A$2:$A$5</c:f>
              <c:strCache>
                <c:ptCount val="4"/>
                <c:pt idx="0">
                  <c:v>1st Qtr</c:v>
                </c:pt>
                <c:pt idx="1">
                  <c:v>2nd Qtr</c:v>
                </c:pt>
                <c:pt idx="2">
                  <c:v>3rd Qtr</c:v>
                </c:pt>
                <c:pt idx="3">
                  <c:v>4th Qtr</c:v>
                </c:pt>
              </c:strCache>
            </c:strRef>
          </c:cat>
          <c:val>
            <c:numRef>
              <c:f>Sheet1!$F$2:$F$5</c:f>
              <c:numCache>
                <c:formatCode>General</c:formatCode>
                <c:ptCount val="4"/>
                <c:pt idx="0">
                  <c:v>3</c:v>
                </c:pt>
                <c:pt idx="1">
                  <c:v>4</c:v>
                </c:pt>
                <c:pt idx="2">
                  <c:v>5</c:v>
                </c:pt>
                <c:pt idx="3">
                  <c:v>3</c:v>
                </c:pt>
              </c:numCache>
            </c:numRef>
          </c:val>
        </c:ser>
        <c:ser>
          <c:idx val="5"/>
          <c:order val="5"/>
          <c:tx>
            <c:strRef>
              <c:f>Sheet1!$G$1</c:f>
              <c:strCache>
                <c:ptCount val="1"/>
                <c:pt idx="0">
                  <c:v>Lorem</c:v>
                </c:pt>
              </c:strCache>
            </c:strRef>
          </c:tx>
          <c:invertIfNegative val="0"/>
          <c:cat>
            <c:strRef>
              <c:f>Sheet1!$A$2:$A$5</c:f>
              <c:strCache>
                <c:ptCount val="4"/>
                <c:pt idx="0">
                  <c:v>1st Qtr</c:v>
                </c:pt>
                <c:pt idx="1">
                  <c:v>2nd Qtr</c:v>
                </c:pt>
                <c:pt idx="2">
                  <c:v>3rd Qtr</c:v>
                </c:pt>
                <c:pt idx="3">
                  <c:v>4th Qtr</c:v>
                </c:pt>
              </c:strCache>
            </c:strRef>
          </c:cat>
          <c:val>
            <c:numRef>
              <c:f>Sheet1!$G$2:$G$5</c:f>
              <c:numCache>
                <c:formatCode>General</c:formatCode>
                <c:ptCount val="4"/>
                <c:pt idx="0">
                  <c:v>4</c:v>
                </c:pt>
                <c:pt idx="1">
                  <c:v>2</c:v>
                </c:pt>
                <c:pt idx="2">
                  <c:v>6</c:v>
                </c:pt>
                <c:pt idx="3">
                  <c:v>4</c:v>
                </c:pt>
              </c:numCache>
            </c:numRef>
          </c:val>
        </c:ser>
        <c:dLbls>
          <c:showLegendKey val="0"/>
          <c:showVal val="0"/>
          <c:showCatName val="0"/>
          <c:showSerName val="0"/>
          <c:showPercent val="0"/>
          <c:showBubbleSize val="0"/>
        </c:dLbls>
        <c:gapWidth val="100"/>
        <c:axId val="130499328"/>
        <c:axId val="130500864"/>
      </c:barChart>
      <c:catAx>
        <c:axId val="130499328"/>
        <c:scaling>
          <c:orientation val="minMax"/>
        </c:scaling>
        <c:delete val="0"/>
        <c:axPos val="l"/>
        <c:numFmt formatCode="General" sourceLinked="1"/>
        <c:majorTickMark val="out"/>
        <c:minorTickMark val="none"/>
        <c:tickLblPos val="nextTo"/>
        <c:txPr>
          <a:bodyPr/>
          <a:lstStyle/>
          <a:p>
            <a:pPr>
              <a:defRPr lang="en-US"/>
            </a:pPr>
            <a:endParaRPr lang="cs-CZ"/>
          </a:p>
        </c:txPr>
        <c:crossAx val="130500864"/>
        <c:crosses val="autoZero"/>
        <c:auto val="1"/>
        <c:lblAlgn val="ctr"/>
        <c:lblOffset val="100"/>
        <c:noMultiLvlLbl val="0"/>
      </c:catAx>
      <c:valAx>
        <c:axId val="130500864"/>
        <c:scaling>
          <c:orientation val="minMax"/>
        </c:scaling>
        <c:delete val="0"/>
        <c:axPos val="b"/>
        <c:majorGridlines/>
        <c:numFmt formatCode="General" sourceLinked="1"/>
        <c:majorTickMark val="out"/>
        <c:minorTickMark val="none"/>
        <c:tickLblPos val="nextTo"/>
        <c:txPr>
          <a:bodyPr/>
          <a:lstStyle/>
          <a:p>
            <a:pPr>
              <a:defRPr lang="en-US"/>
            </a:pPr>
            <a:endParaRPr lang="cs-CZ"/>
          </a:p>
        </c:txPr>
        <c:crossAx val="130499328"/>
        <c:crosses val="autoZero"/>
        <c:crossBetween val="between"/>
      </c:valAx>
    </c:plotArea>
    <c:legend>
      <c:legendPos val="r"/>
      <c:layout/>
      <c:overlay val="0"/>
      <c:txPr>
        <a:bodyPr/>
        <a:lstStyle/>
        <a:p>
          <a:pPr>
            <a:defRPr lang="en-US" sz="1200"/>
          </a:pPr>
          <a:endParaRPr lang="cs-CZ"/>
        </a:p>
      </c:txPr>
    </c:legend>
    <c:plotVisOnly val="1"/>
    <c:dispBlanksAs val="gap"/>
    <c:showDLblsOverMax val="0"/>
  </c:chart>
  <c:txPr>
    <a:bodyPr/>
    <a:lstStyle/>
    <a:p>
      <a:pPr>
        <a:defRPr sz="1000"/>
      </a:pPr>
      <a:endParaRPr lang="cs-CZ"/>
    </a:p>
  </c:txPr>
  <c:externalData r:id="rId1">
    <c:autoUpdate val="0"/>
  </c:externalData>
</c:chartSpace>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6200" y="346863"/>
            <a:ext cx="2971800" cy="262737"/>
          </a:xfrm>
          <a:prstGeom prst="rect">
            <a:avLst/>
          </a:prstGeom>
        </p:spPr>
        <p:txBody>
          <a:bodyPr vert="horz" lIns="91440" tIns="45720" rIns="91440" bIns="45720" rtlCol="0"/>
          <a:lstStyle>
            <a:lvl1pPr algn="r">
              <a:defRPr sz="1200"/>
            </a:lvl1pPr>
          </a:lstStyle>
          <a:p>
            <a:fld id="{48D3A906-2D20-FC47-ACA4-968364241B94}" type="datetimeFigureOut">
              <a:rPr lang="en-US" sz="900" smtClean="0"/>
              <a:pPr/>
              <a:t>10/16/2015</a:t>
            </a:fld>
            <a:endParaRPr lang="en-US" sz="90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900" dirty="0"/>
          </a:p>
        </p:txBody>
      </p:sp>
      <p:sp>
        <p:nvSpPr>
          <p:cNvPr id="5" name="Slide Number Placeholder 4"/>
          <p:cNvSpPr>
            <a:spLocks noGrp="1"/>
          </p:cNvSpPr>
          <p:nvPr>
            <p:ph type="sldNum" sz="quarter" idx="3"/>
          </p:nvPr>
        </p:nvSpPr>
        <p:spPr>
          <a:xfrm>
            <a:off x="3886200" y="8686800"/>
            <a:ext cx="2971800" cy="457200"/>
          </a:xfrm>
          <a:prstGeom prst="rect">
            <a:avLst/>
          </a:prstGeom>
        </p:spPr>
        <p:txBody>
          <a:bodyPr vert="horz" lIns="91440" tIns="45720" rIns="91440" bIns="45720" rtlCol="0" anchor="b"/>
          <a:lstStyle>
            <a:lvl1pPr algn="r">
              <a:defRPr sz="1200"/>
            </a:lvl1pPr>
          </a:lstStyle>
          <a:p>
            <a:fld id="{5B9FB1FD-E8A1-BA45-BABE-F581CDF5D2CB}" type="slidenum">
              <a:rPr lang="en-US" sz="900" smtClean="0"/>
              <a:pPr/>
              <a:t>‹#›</a:t>
            </a:fld>
            <a:endParaRPr lang="en-US" sz="900" dirty="0"/>
          </a:p>
        </p:txBody>
      </p:sp>
      <p:pic>
        <p:nvPicPr>
          <p:cNvPr id="7" name="Picture 6" descr="Navertica.png"/>
          <p:cNvPicPr>
            <a:picLocks noChangeAspect="1"/>
          </p:cNvPicPr>
          <p:nvPr/>
        </p:nvPicPr>
        <p:blipFill>
          <a:blip r:embed="rId3"/>
          <a:stretch>
            <a:fillRect/>
          </a:stretch>
        </p:blipFill>
        <p:spPr>
          <a:xfrm>
            <a:off x="76200" y="262737"/>
            <a:ext cx="2138481" cy="346863"/>
          </a:xfrm>
          <a:prstGeom prst="rect">
            <a:avLst/>
          </a:prstGeom>
        </p:spPr>
      </p:pic>
    </p:spTree>
    <p:extLst>
      <p:ext uri="{BB962C8B-B14F-4D97-AF65-F5344CB8AC3E}">
        <p14:creationId xmlns:p14="http://schemas.microsoft.com/office/powerpoint/2010/main" val="866990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45AAB1-6BC6-C64C-B658-A9DEEC20E7D4}" type="datetimeFigureOut">
              <a:rPr lang="en-US" smtClean="0"/>
              <a:pPr/>
              <a:t>10/16/2015</a:t>
            </a:fld>
            <a:endParaRPr lang="en-US" dirty="0"/>
          </a:p>
        </p:txBody>
      </p:sp>
      <p:sp>
        <p:nvSpPr>
          <p:cNvPr id="4" name="Slide Image Placeholder 3"/>
          <p:cNvSpPr>
            <a:spLocks noGrp="1" noRot="1" noChangeAspect="1"/>
          </p:cNvSpPr>
          <p:nvPr>
            <p:ph type="sldImg" idx="2"/>
          </p:nvPr>
        </p:nvSpPr>
        <p:spPr>
          <a:xfrm>
            <a:off x="1143000" y="685800"/>
            <a:ext cx="4573588"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16763-6143-3B48-A4BF-5FB9D401072C}" type="slidenum">
              <a:rPr lang="en-US" smtClean="0"/>
              <a:pPr/>
              <a:t>‹#›</a:t>
            </a:fld>
            <a:endParaRPr lang="en-US" dirty="0"/>
          </a:p>
        </p:txBody>
      </p:sp>
    </p:spTree>
    <p:extLst>
      <p:ext uri="{BB962C8B-B14F-4D97-AF65-F5344CB8AC3E}">
        <p14:creationId xmlns:p14="http://schemas.microsoft.com/office/powerpoint/2010/main" val="25928583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C5D16763-6143-3B48-A4BF-5FB9D401072C}" type="slidenum">
              <a:rPr lang="en-US" smtClean="0"/>
              <a:pPr/>
              <a:t>1</a:t>
            </a:fld>
            <a:endParaRPr lang="en-US" dirty="0"/>
          </a:p>
        </p:txBody>
      </p:sp>
    </p:spTree>
    <p:extLst>
      <p:ext uri="{BB962C8B-B14F-4D97-AF65-F5344CB8AC3E}">
        <p14:creationId xmlns:p14="http://schemas.microsoft.com/office/powerpoint/2010/main" val="200665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noProof="0" dirty="0" smtClean="0">
                <a:solidFill>
                  <a:schemeClr val="tx1"/>
                </a:solidFill>
                <a:effectLst/>
                <a:latin typeface="+mn-lt"/>
                <a:ea typeface="+mn-ea"/>
                <a:cs typeface="+mn-cs"/>
              </a:rPr>
              <a:t>More accurate item replenishment suggestions. Lower value of the stock while keeping high service level.  Based on netting and calculated values of Reorder Point, Safety Stock and Order Quantity.</a:t>
            </a:r>
            <a:r>
              <a:rPr lang="en-GB" noProof="0" dirty="0" smtClean="0"/>
              <a:t> Than actual inventory levels, planned receipts, planned sales and safety stock setup are taken into account. </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19</a:t>
            </a:fld>
            <a:endParaRPr lang="en-US" dirty="0"/>
          </a:p>
        </p:txBody>
      </p:sp>
    </p:spTree>
    <p:extLst>
      <p:ext uri="{BB962C8B-B14F-4D97-AF65-F5344CB8AC3E}">
        <p14:creationId xmlns:p14="http://schemas.microsoft.com/office/powerpoint/2010/main" val="672998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smtClean="0"/>
              <a:t>Created suggestion for replenishment due to lack of stock and created sales order for 500 items (T-Shirts King-Kong).Based on this created lined a new purchase order is created, send to vendor and after getting required items posted. This influences stock levels, general ledger and payables (vendor ledger entries)</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21</a:t>
            </a:fld>
            <a:endParaRPr lang="en-US" dirty="0"/>
          </a:p>
        </p:txBody>
      </p:sp>
    </p:spTree>
    <p:extLst>
      <p:ext uri="{BB962C8B-B14F-4D97-AF65-F5344CB8AC3E}">
        <p14:creationId xmlns:p14="http://schemas.microsoft.com/office/powerpoint/2010/main" val="182619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No </a:t>
            </a:r>
            <a:r>
              <a:rPr lang="cs-CZ" dirty="0" err="1" smtClean="0"/>
              <a:t>comments</a:t>
            </a:r>
            <a:r>
              <a:rPr lang="cs-CZ" dirty="0" smtClean="0"/>
              <a:t> </a:t>
            </a:r>
            <a:r>
              <a:rPr lang="cs-CZ" dirty="0" err="1" smtClean="0"/>
              <a:t>here</a:t>
            </a:r>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2</a:t>
            </a:fld>
            <a:endParaRPr lang="en-US" dirty="0"/>
          </a:p>
        </p:txBody>
      </p:sp>
    </p:spTree>
    <p:extLst>
      <p:ext uri="{BB962C8B-B14F-4D97-AF65-F5344CB8AC3E}">
        <p14:creationId xmlns:p14="http://schemas.microsoft.com/office/powerpoint/2010/main" val="264248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Role Tailored Client (RTC) is a breakthrough concept  in business productivity designed specifically to help people interact with their business systems more efficiently. The revolutionary new Role Tailored interface enables to offer employees an appealing environment  allowing an  easy-to-navigate window to access required information as fast as possible.  It enables to use quickly all needed information required by users  and in the same time  use of  full  ERP complexity.  User will get quick view of  processes assigned to them. They can communicate with colleagues much more easily by outlook and notes related to created documents. The users  accept this concept because it has similar way of handling like standard MS Office. </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6</a:t>
            </a:fld>
            <a:endParaRPr lang="en-US" dirty="0"/>
          </a:p>
        </p:txBody>
      </p:sp>
    </p:spTree>
    <p:extLst>
      <p:ext uri="{BB962C8B-B14F-4D97-AF65-F5344CB8AC3E}">
        <p14:creationId xmlns:p14="http://schemas.microsoft.com/office/powerpoint/2010/main" val="375527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err="1" smtClean="0"/>
              <a:t>See</a:t>
            </a:r>
            <a:r>
              <a:rPr lang="cs-CZ" dirty="0" smtClean="0"/>
              <a:t> </a:t>
            </a:r>
            <a:r>
              <a:rPr lang="cs-CZ" dirty="0" err="1" smtClean="0"/>
              <a:t>life</a:t>
            </a:r>
            <a:r>
              <a:rPr lang="cs-CZ" dirty="0" smtClean="0"/>
              <a:t> show </a:t>
            </a:r>
            <a:r>
              <a:rPr lang="cs-CZ" dirty="0" err="1" smtClean="0"/>
              <a:t>Number</a:t>
            </a:r>
            <a:r>
              <a:rPr lang="cs-CZ" dirty="0" smtClean="0"/>
              <a:t> 1 – </a:t>
            </a:r>
            <a:r>
              <a:rPr lang="cs-CZ" dirty="0" err="1" smtClean="0"/>
              <a:t>will</a:t>
            </a:r>
            <a:r>
              <a:rPr lang="cs-CZ" dirty="0" smtClean="0"/>
              <a:t> </a:t>
            </a:r>
            <a:r>
              <a:rPr lang="cs-CZ" dirty="0" err="1" smtClean="0"/>
              <a:t>be</a:t>
            </a:r>
            <a:r>
              <a:rPr lang="cs-CZ" dirty="0" smtClean="0"/>
              <a:t> </a:t>
            </a:r>
            <a:r>
              <a:rPr lang="cs-CZ" dirty="0" err="1" smtClean="0"/>
              <a:t>started</a:t>
            </a:r>
            <a:r>
              <a:rPr lang="cs-CZ" dirty="0" smtClean="0"/>
              <a:t> </a:t>
            </a:r>
            <a:r>
              <a:rPr lang="cs-CZ" dirty="0" err="1" smtClean="0"/>
              <a:t>from</a:t>
            </a:r>
            <a:r>
              <a:rPr lang="cs-CZ" dirty="0" smtClean="0"/>
              <a:t>  </a:t>
            </a:r>
            <a:r>
              <a:rPr lang="cs-CZ" dirty="0" err="1" smtClean="0"/>
              <a:t>next</a:t>
            </a:r>
            <a:r>
              <a:rPr lang="cs-CZ" dirty="0" smtClean="0"/>
              <a:t> </a:t>
            </a:r>
            <a:r>
              <a:rPr lang="cs-CZ" dirty="0" err="1" smtClean="0"/>
              <a:t>slide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7</a:t>
            </a:fld>
            <a:endParaRPr lang="en-US" dirty="0"/>
          </a:p>
        </p:txBody>
      </p:sp>
    </p:spTree>
    <p:extLst>
      <p:ext uri="{BB962C8B-B14F-4D97-AF65-F5344CB8AC3E}">
        <p14:creationId xmlns:p14="http://schemas.microsoft.com/office/powerpoint/2010/main" val="56099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noProof="0" dirty="0" smtClean="0">
                <a:solidFill>
                  <a:schemeClr val="tx1"/>
                </a:solidFill>
                <a:effectLst/>
                <a:latin typeface="+mn-lt"/>
                <a:ea typeface="+mn-ea"/>
                <a:cs typeface="+mn-cs"/>
              </a:rPr>
              <a:t>MS Dynamics NAV  uses very simple and common way of unified control in order to simplify creation of every business documents and to get quickly relevant business information .</a:t>
            </a:r>
            <a:r>
              <a:rPr lang="en-GB" noProof="0" dirty="0" smtClean="0"/>
              <a:t> </a:t>
            </a:r>
            <a:r>
              <a:rPr lang="en-GB" sz="1200" b="0" i="0" u="none" strike="noStrike" kern="1200" noProof="0" dirty="0" smtClean="0">
                <a:solidFill>
                  <a:schemeClr val="tx1"/>
                </a:solidFill>
                <a:effectLst/>
                <a:latin typeface="+mn-lt"/>
                <a:ea typeface="+mn-ea"/>
                <a:cs typeface="+mn-cs"/>
              </a:rPr>
              <a:t>MS Dynamics NAV also creates a lot of different types of entries used as a raw data, which are used to create various reports and views about business status. These entries are can be specified as a real family silver representing data describing all business situations. </a:t>
            </a:r>
            <a:r>
              <a:rPr lang="en-GB" noProof="0" dirty="0" smtClean="0"/>
              <a:t> In this slide you can see Vendor ledger entries and related G/L entries </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12</a:t>
            </a:fld>
            <a:endParaRPr lang="en-US" dirty="0"/>
          </a:p>
        </p:txBody>
      </p:sp>
    </p:spTree>
    <p:extLst>
      <p:ext uri="{BB962C8B-B14F-4D97-AF65-F5344CB8AC3E}">
        <p14:creationId xmlns:p14="http://schemas.microsoft.com/office/powerpoint/2010/main" val="381239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MS Dynamics NAV  uses very simple and common way of unified control in order to simplify creation of every business documents and to get quickly relevant business information .</a:t>
            </a:r>
            <a:r>
              <a:rPr lang="en-US" dirty="0" smtClean="0"/>
              <a:t> </a:t>
            </a:r>
            <a:r>
              <a:rPr lang="cs-CZ" dirty="0" err="1" smtClean="0"/>
              <a:t>See</a:t>
            </a:r>
            <a:r>
              <a:rPr lang="cs-CZ" dirty="0" smtClean="0"/>
              <a:t> </a:t>
            </a:r>
            <a:r>
              <a:rPr lang="cs-CZ" dirty="0" err="1" smtClean="0"/>
              <a:t>next</a:t>
            </a:r>
            <a:r>
              <a:rPr lang="cs-CZ" dirty="0" smtClean="0"/>
              <a:t> </a:t>
            </a:r>
            <a:r>
              <a:rPr lang="cs-CZ" dirty="0" err="1" smtClean="0"/>
              <a:t>slide</a:t>
            </a:r>
            <a:r>
              <a:rPr lang="cs-CZ" dirty="0" smtClean="0"/>
              <a:t> and live show SA V3</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13</a:t>
            </a:fld>
            <a:endParaRPr lang="en-US" dirty="0"/>
          </a:p>
        </p:txBody>
      </p:sp>
    </p:spTree>
    <p:extLst>
      <p:ext uri="{BB962C8B-B14F-4D97-AF65-F5344CB8AC3E}">
        <p14:creationId xmlns:p14="http://schemas.microsoft.com/office/powerpoint/2010/main" val="313884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smtClean="0"/>
              <a:t>From this slide SA V3 will be started. The presenter will show how you can access various information from Sales Orders Open (24 in our example)- see part of window –Activities related to Role Sales Order processor  </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14</a:t>
            </a:fld>
            <a:endParaRPr lang="en-US" dirty="0"/>
          </a:p>
        </p:txBody>
      </p:sp>
    </p:spTree>
    <p:extLst>
      <p:ext uri="{BB962C8B-B14F-4D97-AF65-F5344CB8AC3E}">
        <p14:creationId xmlns:p14="http://schemas.microsoft.com/office/powerpoint/2010/main" val="2410190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noProof="0" dirty="0" smtClean="0">
                <a:solidFill>
                  <a:schemeClr val="tx1"/>
                </a:solidFill>
                <a:effectLst/>
                <a:latin typeface="+mn-lt"/>
                <a:ea typeface="+mn-ea"/>
                <a:cs typeface="+mn-cs"/>
              </a:rPr>
              <a:t>Creation of one of the key documents – Sales order, related calculation of item replenishment (if necessary) and creation of purchase order. The purchased item  will be sold afterwards.    </a:t>
            </a:r>
            <a:r>
              <a:rPr lang="en-GB" noProof="0" dirty="0" smtClean="0"/>
              <a:t> </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16</a:t>
            </a:fld>
            <a:endParaRPr lang="en-US" dirty="0"/>
          </a:p>
        </p:txBody>
      </p:sp>
    </p:spTree>
    <p:extLst>
      <p:ext uri="{BB962C8B-B14F-4D97-AF65-F5344CB8AC3E}">
        <p14:creationId xmlns:p14="http://schemas.microsoft.com/office/powerpoint/2010/main" val="212373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noProof="0" dirty="0" smtClean="0"/>
              <a:t>Will be presented in short live show SA V4. The presenter creates new unique number, will choose a customer, see that there are overdue balances and exceeded credit limit, </a:t>
            </a:r>
          </a:p>
          <a:p>
            <a:r>
              <a:rPr lang="en-GB" noProof="0" dirty="0" smtClean="0"/>
              <a:t>than a sales line is created and a short trip to Item card is presented. Finally printed order confirmation is created </a:t>
            </a:r>
          </a:p>
          <a:p>
            <a:endParaRPr lang="cs-CZ" dirty="0"/>
          </a:p>
        </p:txBody>
      </p:sp>
      <p:sp>
        <p:nvSpPr>
          <p:cNvPr id="4" name="Zástupný symbol pro číslo snímku 3"/>
          <p:cNvSpPr>
            <a:spLocks noGrp="1"/>
          </p:cNvSpPr>
          <p:nvPr>
            <p:ph type="sldNum" sz="quarter" idx="10"/>
          </p:nvPr>
        </p:nvSpPr>
        <p:spPr/>
        <p:txBody>
          <a:bodyPr/>
          <a:lstStyle/>
          <a:p>
            <a:fld id="{C5D16763-6143-3B48-A4BF-5FB9D401072C}" type="slidenum">
              <a:rPr lang="en-US" smtClean="0"/>
              <a:pPr/>
              <a:t>18</a:t>
            </a:fld>
            <a:endParaRPr lang="en-US" dirty="0"/>
          </a:p>
        </p:txBody>
      </p:sp>
    </p:spTree>
    <p:extLst>
      <p:ext uri="{BB962C8B-B14F-4D97-AF65-F5344CB8AC3E}">
        <p14:creationId xmlns:p14="http://schemas.microsoft.com/office/powerpoint/2010/main" val="4153452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en-US"/>
          </a:p>
        </p:txBody>
      </p:sp>
      <p:sp>
        <p:nvSpPr>
          <p:cNvPr id="3" name="Vertical Text Placeholder 2"/>
          <p:cNvSpPr>
            <a:spLocks noGrp="1"/>
          </p:cNvSpPr>
          <p:nvPr>
            <p:ph type="body" orient="vert" idx="1"/>
          </p:nvPr>
        </p:nvSpPr>
        <p:spPr>
          <a:xfrm>
            <a:off x="180000" y="1600202"/>
            <a:ext cx="8730000" cy="45259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3F9A5410-A9DE-4FA4-AB9B-CAE1942F74FE}" type="datetime1">
              <a:rPr lang="cs-CZ" smtClean="0"/>
              <a:pPr/>
              <a:t>16.10.2015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CE26D5-4FB2-D744-B1D3-63C50801F19E}" type="slidenum">
              <a:rPr lang="en-US" smtClean="0"/>
              <a:pPr/>
              <a:t>‹#›</a:t>
            </a:fld>
            <a:endParaRPr lang="en-US" dirty="0"/>
          </a:p>
        </p:txBody>
      </p:sp>
      <p:sp>
        <p:nvSpPr>
          <p:cNvPr id="7" name="Text Placeholder 7"/>
          <p:cNvSpPr>
            <a:spLocks noGrp="1"/>
          </p:cNvSpPr>
          <p:nvPr>
            <p:ph type="body" sz="quarter" idx="13"/>
          </p:nvPr>
        </p:nvSpPr>
        <p:spPr>
          <a:xfrm>
            <a:off x="2313600"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29600" y="838202"/>
            <a:ext cx="672000" cy="5287963"/>
          </a:xfrm>
        </p:spPr>
        <p:txBody>
          <a:bodyPr vert="eaVert"/>
          <a:lstStyle/>
          <a:p>
            <a:r>
              <a:rPr lang="cs-CZ" smtClean="0"/>
              <a:t>Klepnutím lze upravit styl předlohy nadpisů.</a:t>
            </a:r>
            <a:endParaRPr lang="en-US"/>
          </a:p>
        </p:txBody>
      </p:sp>
      <p:sp>
        <p:nvSpPr>
          <p:cNvPr id="3" name="Vertical Text Placeholder 2"/>
          <p:cNvSpPr>
            <a:spLocks noGrp="1"/>
          </p:cNvSpPr>
          <p:nvPr>
            <p:ph type="body" orient="vert" idx="1"/>
          </p:nvPr>
        </p:nvSpPr>
        <p:spPr>
          <a:xfrm>
            <a:off x="180000" y="838202"/>
            <a:ext cx="8049600" cy="528796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3387970C-4D37-4F23-A935-DA6C1D8E3525}" type="datetime1">
              <a:rPr lang="cs-CZ" smtClean="0"/>
              <a:pPr/>
              <a:t>16.10.2015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CE26D5-4FB2-D744-B1D3-63C50801F19E}" type="slidenum">
              <a:rPr lang="en-US" smtClean="0"/>
              <a:pPr/>
              <a:t>‹#›</a:t>
            </a:fld>
            <a:endParaRPr lang="en-US" dirty="0"/>
          </a:p>
        </p:txBody>
      </p:sp>
      <p:sp>
        <p:nvSpPr>
          <p:cNvPr id="7" name="Text Placeholder 7"/>
          <p:cNvSpPr>
            <a:spLocks noGrp="1"/>
          </p:cNvSpPr>
          <p:nvPr>
            <p:ph type="body" sz="quarter" idx="13"/>
          </p:nvPr>
        </p:nvSpPr>
        <p:spPr>
          <a:xfrm>
            <a:off x="2313600"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a:xfrm>
            <a:off x="428596" y="838200"/>
            <a:ext cx="8499404" cy="579438"/>
          </a:xfrm>
        </p:spPr>
        <p:txBody>
          <a:bodyPr>
            <a:noAutofit/>
          </a:bodyPr>
          <a:lstStyle>
            <a:lvl1pPr algn="l">
              <a:defRPr sz="2800" b="0">
                <a:solidFill>
                  <a:srgbClr val="695C4F"/>
                </a:solidFill>
              </a:defRPr>
            </a:lvl1pPr>
          </a:lstStyle>
          <a:p>
            <a:r>
              <a:rPr lang="cs-CZ" smtClean="0"/>
              <a:t>Klepnutím lze upravit styl předlohy nadpisů.</a:t>
            </a:r>
            <a:endParaRPr lang="en-US" dirty="0"/>
          </a:p>
        </p:txBody>
      </p:sp>
      <p:sp>
        <p:nvSpPr>
          <p:cNvPr id="4" name="Date Placeholder 3"/>
          <p:cNvSpPr>
            <a:spLocks noGrp="1"/>
          </p:cNvSpPr>
          <p:nvPr>
            <p:ph type="dt" sz="half" idx="10"/>
          </p:nvPr>
        </p:nvSpPr>
        <p:spPr/>
        <p:txBody>
          <a:bodyPr/>
          <a:lstStyle/>
          <a:p>
            <a:fld id="{1CDE442E-CA44-4225-AE43-48E0E809FF17}" type="datetime1">
              <a:rPr lang="cs-CZ" smtClean="0"/>
              <a:pPr/>
              <a:t>16.10.2015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50000"/>
                    <a:lumOff val="50000"/>
                  </a:schemeClr>
                </a:solidFill>
              </a:defRPr>
            </a:lvl1pPr>
          </a:lstStyle>
          <a:p>
            <a:fld id="{3B0BBEA9-92D2-4262-B587-B606C37867B9}" type="slidenum">
              <a:rPr lang="en-US" smtClean="0"/>
              <a:pPr/>
              <a:t>‹#›</a:t>
            </a:fld>
            <a:endParaRPr lang="en-US" dirty="0"/>
          </a:p>
        </p:txBody>
      </p:sp>
      <p:sp>
        <p:nvSpPr>
          <p:cNvPr id="8" name="Text Placeholder 7"/>
          <p:cNvSpPr>
            <a:spLocks noGrp="1"/>
          </p:cNvSpPr>
          <p:nvPr>
            <p:ph type="body" sz="quarter" idx="13"/>
          </p:nvPr>
        </p:nvSpPr>
        <p:spPr>
          <a:xfrm>
            <a:off x="2404118"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
        <p:nvSpPr>
          <p:cNvPr id="11" name="Content Placeholder 2"/>
          <p:cNvSpPr>
            <a:spLocks noGrp="1"/>
          </p:cNvSpPr>
          <p:nvPr>
            <p:ph idx="1"/>
          </p:nvPr>
        </p:nvSpPr>
        <p:spPr>
          <a:xfrm>
            <a:off x="428596" y="1600202"/>
            <a:ext cx="8481404" cy="4525963"/>
          </a:xfrm>
        </p:spPr>
        <p:txBody>
          <a:bodyPr/>
          <a:lstStyle>
            <a:lvl1pPr>
              <a:buSzPct val="100000"/>
              <a:buFontTx/>
              <a:buBlip>
                <a:blip r:embed="rId2"/>
              </a:buBlip>
              <a:defRPr/>
            </a:lvl1pPr>
            <a:lvl2pPr>
              <a:buSzPct val="90000"/>
              <a:buFontTx/>
              <a:buBlip>
                <a:blip r:embed="rId2"/>
              </a:buBlip>
              <a:defRPr/>
            </a:lvl2pPr>
            <a:lvl3pPr>
              <a:buSzPct val="80000"/>
              <a:buFontTx/>
              <a:buBlip>
                <a:blip r:embed="rId2"/>
              </a:buBlip>
              <a:defRPr/>
            </a:lvl3pPr>
            <a:lvl4pPr>
              <a:buSzPct val="70000"/>
              <a:buFontTx/>
              <a:buBlip>
                <a:blip r:embed="rId2"/>
              </a:buBlip>
              <a:defRPr/>
            </a:lvl4pPr>
            <a:lvl5pPr>
              <a:buSzPct val="60000"/>
              <a:buFontTx/>
              <a:buBlip>
                <a:blip r:embed="rId2"/>
              </a:buBlip>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581400"/>
            <a:ext cx="7772400" cy="533400"/>
          </a:xfrm>
        </p:spPr>
        <p:txBody>
          <a:bodyPr anchor="t">
            <a:normAutofit/>
          </a:bodyPr>
          <a:lstStyle>
            <a:lvl1pPr algn="ctr">
              <a:defRPr sz="3200" b="0" cap="none" baseline="0">
                <a:solidFill>
                  <a:schemeClr val="tx1"/>
                </a:solidFill>
              </a:defRPr>
            </a:lvl1pPr>
          </a:lstStyle>
          <a:p>
            <a:r>
              <a:rPr lang="cs-CZ" smtClean="0"/>
              <a:t>Klepnutím lze upravit styl předlohy nadpisů.</a:t>
            </a:r>
            <a:endParaRPr lang="en-US" dirty="0"/>
          </a:p>
        </p:txBody>
      </p:sp>
      <p:sp>
        <p:nvSpPr>
          <p:cNvPr id="3" name="Text Placeholder 2"/>
          <p:cNvSpPr>
            <a:spLocks noGrp="1"/>
          </p:cNvSpPr>
          <p:nvPr>
            <p:ph type="body" idx="1"/>
          </p:nvPr>
        </p:nvSpPr>
        <p:spPr>
          <a:xfrm>
            <a:off x="722313" y="4114800"/>
            <a:ext cx="7772400" cy="368300"/>
          </a:xfrm>
        </p:spPr>
        <p:txBody>
          <a:bodyPr anchor="b"/>
          <a:lstStyle>
            <a:lvl1pPr marL="0" indent="0" algn="ctr">
              <a:buNone/>
              <a:defRPr sz="2000">
                <a:solidFill>
                  <a:srgbClr val="695C4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Date Placeholder 3"/>
          <p:cNvSpPr>
            <a:spLocks noGrp="1"/>
          </p:cNvSpPr>
          <p:nvPr>
            <p:ph type="dt" sz="half" idx="10"/>
          </p:nvPr>
        </p:nvSpPr>
        <p:spPr/>
        <p:txBody>
          <a:bodyPr/>
          <a:lstStyle/>
          <a:p>
            <a:fld id="{CAA2FB5D-5D46-4053-B07E-64473ED2DC4C}" type="datetime1">
              <a:rPr lang="cs-CZ" smtClean="0"/>
              <a:pPr/>
              <a:t>16.10.2015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userDrawn="1"/>
        </p:nvSpPr>
        <p:spPr>
          <a:xfrm>
            <a:off x="6553200" y="0"/>
            <a:ext cx="2590800" cy="533400"/>
          </a:xfrm>
          <a:prstGeom prst="rect">
            <a:avLst/>
          </a:prstGeom>
          <a:gradFill flip="none" rotWithShape="1">
            <a:gsLst>
              <a:gs pos="0">
                <a:srgbClr val="F6F4F4"/>
              </a:gs>
              <a:gs pos="100000">
                <a:srgbClr val="EFECEB"/>
              </a:gs>
            </a:gsLst>
            <a:lin ang="3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Navertica.png"/>
          <p:cNvPicPr>
            <a:picLocks noChangeAspect="1"/>
          </p:cNvPicPr>
          <p:nvPr userDrawn="1"/>
        </p:nvPicPr>
        <p:blipFill>
          <a:blip r:embed="rId3"/>
          <a:stretch>
            <a:fillRect/>
          </a:stretch>
        </p:blipFill>
        <p:spPr>
          <a:xfrm>
            <a:off x="4117887" y="2514602"/>
            <a:ext cx="908229" cy="88994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en-US"/>
          </a:p>
        </p:txBody>
      </p:sp>
      <p:sp>
        <p:nvSpPr>
          <p:cNvPr id="3" name="Content Placeholder 2"/>
          <p:cNvSpPr>
            <a:spLocks noGrp="1"/>
          </p:cNvSpPr>
          <p:nvPr>
            <p:ph sz="half" idx="1"/>
          </p:nvPr>
        </p:nvSpPr>
        <p:spPr>
          <a:xfrm>
            <a:off x="198000" y="1600202"/>
            <a:ext cx="4297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Content Placeholder 3"/>
          <p:cNvSpPr>
            <a:spLocks noGrp="1"/>
          </p:cNvSpPr>
          <p:nvPr>
            <p:ph sz="half" idx="2"/>
          </p:nvPr>
        </p:nvSpPr>
        <p:spPr>
          <a:xfrm>
            <a:off x="4648200" y="1600202"/>
            <a:ext cx="4279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4"/>
          <p:cNvSpPr>
            <a:spLocks noGrp="1"/>
          </p:cNvSpPr>
          <p:nvPr>
            <p:ph type="dt" sz="half" idx="10"/>
          </p:nvPr>
        </p:nvSpPr>
        <p:spPr/>
        <p:txBody>
          <a:bodyPr/>
          <a:lstStyle/>
          <a:p>
            <a:fld id="{D51D418C-7328-4C3A-A613-82F18592A092}" type="datetime1">
              <a:rPr lang="cs-CZ" smtClean="0"/>
              <a:pPr/>
              <a:t>16.10.2015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50000"/>
                    <a:lumOff val="50000"/>
                  </a:schemeClr>
                </a:solidFill>
              </a:defRPr>
            </a:lvl1pPr>
          </a:lstStyle>
          <a:p>
            <a:fld id="{1BCE26D5-4FB2-D744-B1D3-63C50801F19E}" type="slidenum">
              <a:rPr lang="en-US" smtClean="0"/>
              <a:pPr/>
              <a:t>‹#›</a:t>
            </a:fld>
            <a:endParaRPr lang="en-US" dirty="0"/>
          </a:p>
        </p:txBody>
      </p:sp>
      <p:sp>
        <p:nvSpPr>
          <p:cNvPr id="8" name="Text Placeholder 7"/>
          <p:cNvSpPr>
            <a:spLocks noGrp="1"/>
          </p:cNvSpPr>
          <p:nvPr>
            <p:ph type="body" sz="quarter" idx="13"/>
          </p:nvPr>
        </p:nvSpPr>
        <p:spPr>
          <a:xfrm>
            <a:off x="2313600"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Text Placeholder 2"/>
          <p:cNvSpPr>
            <a:spLocks noGrp="1"/>
          </p:cNvSpPr>
          <p:nvPr>
            <p:ph type="body" idx="1"/>
          </p:nvPr>
        </p:nvSpPr>
        <p:spPr>
          <a:xfrm>
            <a:off x="198000" y="1535113"/>
            <a:ext cx="4299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Content Placeholder 3"/>
          <p:cNvSpPr>
            <a:spLocks noGrp="1"/>
          </p:cNvSpPr>
          <p:nvPr>
            <p:ph sz="half" idx="2"/>
          </p:nvPr>
        </p:nvSpPr>
        <p:spPr>
          <a:xfrm>
            <a:off x="198000" y="2174875"/>
            <a:ext cx="4299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Text Placeholder 4"/>
          <p:cNvSpPr>
            <a:spLocks noGrp="1"/>
          </p:cNvSpPr>
          <p:nvPr>
            <p:ph type="body" sz="quarter" idx="3"/>
          </p:nvPr>
        </p:nvSpPr>
        <p:spPr>
          <a:xfrm>
            <a:off x="4645026" y="1535113"/>
            <a:ext cx="4282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Content Placeholder 5"/>
          <p:cNvSpPr>
            <a:spLocks noGrp="1"/>
          </p:cNvSpPr>
          <p:nvPr>
            <p:ph sz="quarter" idx="4"/>
          </p:nvPr>
        </p:nvSpPr>
        <p:spPr>
          <a:xfrm>
            <a:off x="4645026" y="2174875"/>
            <a:ext cx="4282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Date Placeholder 6"/>
          <p:cNvSpPr>
            <a:spLocks noGrp="1"/>
          </p:cNvSpPr>
          <p:nvPr>
            <p:ph type="dt" sz="half" idx="10"/>
          </p:nvPr>
        </p:nvSpPr>
        <p:spPr/>
        <p:txBody>
          <a:bodyPr/>
          <a:lstStyle/>
          <a:p>
            <a:fld id="{588C9A48-9FCC-4056-AD6F-D54AAAD5A272}" type="datetime1">
              <a:rPr lang="cs-CZ" smtClean="0"/>
              <a:pPr/>
              <a:t>16.10.2015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bg1">
                    <a:lumMod val="50000"/>
                    <a:lumOff val="50000"/>
                  </a:schemeClr>
                </a:solidFill>
              </a:defRPr>
            </a:lvl1pPr>
          </a:lstStyle>
          <a:p>
            <a:fld id="{1BCE26D5-4FB2-D744-B1D3-63C50801F19E}" type="slidenum">
              <a:rPr lang="en-US" smtClean="0"/>
              <a:pPr/>
              <a:t>‹#›</a:t>
            </a:fld>
            <a:endParaRPr lang="en-US" dirty="0"/>
          </a:p>
        </p:txBody>
      </p:sp>
      <p:sp>
        <p:nvSpPr>
          <p:cNvPr id="10" name="Text Placeholder 7"/>
          <p:cNvSpPr>
            <a:spLocks noGrp="1"/>
          </p:cNvSpPr>
          <p:nvPr>
            <p:ph type="body" sz="quarter" idx="13"/>
          </p:nvPr>
        </p:nvSpPr>
        <p:spPr>
          <a:xfrm>
            <a:off x="2313600"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en-US"/>
          </a:p>
        </p:txBody>
      </p:sp>
      <p:sp>
        <p:nvSpPr>
          <p:cNvPr id="3" name="Date Placeholder 2"/>
          <p:cNvSpPr>
            <a:spLocks noGrp="1"/>
          </p:cNvSpPr>
          <p:nvPr>
            <p:ph type="dt" sz="half" idx="10"/>
          </p:nvPr>
        </p:nvSpPr>
        <p:spPr/>
        <p:txBody>
          <a:bodyPr/>
          <a:lstStyle/>
          <a:p>
            <a:fld id="{FC856BF1-1BC7-4589-AA62-940FC5FEB3C8}" type="datetime1">
              <a:rPr lang="cs-CZ" smtClean="0"/>
              <a:pPr/>
              <a:t>16.10.2015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bg1">
                    <a:lumMod val="50000"/>
                    <a:lumOff val="50000"/>
                  </a:schemeClr>
                </a:solidFill>
              </a:defRPr>
            </a:lvl1pPr>
          </a:lstStyle>
          <a:p>
            <a:fld id="{1BCE26D5-4FB2-D744-B1D3-63C50801F19E}" type="slidenum">
              <a:rPr lang="en-US" smtClean="0"/>
              <a:pPr/>
              <a:t>‹#›</a:t>
            </a:fld>
            <a:endParaRPr lang="en-US" dirty="0"/>
          </a:p>
        </p:txBody>
      </p:sp>
      <p:sp>
        <p:nvSpPr>
          <p:cNvPr id="6" name="Text Placeholder 7"/>
          <p:cNvSpPr>
            <a:spLocks noGrp="1"/>
          </p:cNvSpPr>
          <p:nvPr>
            <p:ph type="body" sz="quarter" idx="13"/>
          </p:nvPr>
        </p:nvSpPr>
        <p:spPr>
          <a:xfrm>
            <a:off x="2404118"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DE8B4-BACF-401D-8790-BA0ECCC82C70}" type="datetime1">
              <a:rPr lang="cs-CZ" smtClean="0"/>
              <a:pPr/>
              <a:t>16.10.2015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BCE26D5-4FB2-D744-B1D3-63C50801F19E}" type="slidenum">
              <a:rPr lang="en-US" smtClean="0"/>
              <a:pPr/>
              <a:t>‹#›</a:t>
            </a:fld>
            <a:endParaRPr lang="en-US" dirty="0"/>
          </a:p>
        </p:txBody>
      </p:sp>
      <p:sp>
        <p:nvSpPr>
          <p:cNvPr id="5" name="Text Placeholder 7"/>
          <p:cNvSpPr>
            <a:spLocks noGrp="1"/>
          </p:cNvSpPr>
          <p:nvPr>
            <p:ph type="body" sz="quarter" idx="13"/>
          </p:nvPr>
        </p:nvSpPr>
        <p:spPr>
          <a:xfrm>
            <a:off x="2404118"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0000" y="914400"/>
            <a:ext cx="3285513" cy="520700"/>
          </a:xfrm>
        </p:spPr>
        <p:txBody>
          <a:bodyPr anchor="b"/>
          <a:lstStyle>
            <a:lvl1pPr algn="l">
              <a:defRPr sz="2000" b="1"/>
            </a:lvl1pPr>
          </a:lstStyle>
          <a:p>
            <a:r>
              <a:rPr lang="cs-CZ" smtClean="0"/>
              <a:t>Klepnutím lze upravit styl předlohy nadpisů.</a:t>
            </a:r>
            <a:endParaRPr lang="en-US" dirty="0"/>
          </a:p>
        </p:txBody>
      </p:sp>
      <p:sp>
        <p:nvSpPr>
          <p:cNvPr id="3" name="Content Placeholder 2"/>
          <p:cNvSpPr>
            <a:spLocks noGrp="1"/>
          </p:cNvSpPr>
          <p:nvPr>
            <p:ph idx="1"/>
          </p:nvPr>
        </p:nvSpPr>
        <p:spPr>
          <a:xfrm>
            <a:off x="3575051" y="914402"/>
            <a:ext cx="53265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Text Placeholder 3"/>
          <p:cNvSpPr>
            <a:spLocks noGrp="1"/>
          </p:cNvSpPr>
          <p:nvPr>
            <p:ph type="body" sz="half" idx="2"/>
          </p:nvPr>
        </p:nvSpPr>
        <p:spPr>
          <a:xfrm>
            <a:off x="180000" y="1435102"/>
            <a:ext cx="32855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Date Placeholder 4"/>
          <p:cNvSpPr>
            <a:spLocks noGrp="1"/>
          </p:cNvSpPr>
          <p:nvPr>
            <p:ph type="dt" sz="half" idx="10"/>
          </p:nvPr>
        </p:nvSpPr>
        <p:spPr/>
        <p:txBody>
          <a:bodyPr/>
          <a:lstStyle/>
          <a:p>
            <a:fld id="{1C01F753-8E1D-4893-BE4A-D777FAB7C3E6}" type="datetime1">
              <a:rPr lang="cs-CZ" smtClean="0"/>
              <a:pPr/>
              <a:t>16.10.2015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CE26D5-4FB2-D744-B1D3-63C50801F19E}" type="slidenum">
              <a:rPr lang="en-US" smtClean="0"/>
              <a:pPr/>
              <a:t>‹#›</a:t>
            </a:fld>
            <a:endParaRPr lang="en-US" dirty="0"/>
          </a:p>
        </p:txBody>
      </p:sp>
      <p:sp>
        <p:nvSpPr>
          <p:cNvPr id="8" name="Text Placeholder 7"/>
          <p:cNvSpPr>
            <a:spLocks noGrp="1"/>
          </p:cNvSpPr>
          <p:nvPr>
            <p:ph type="body" sz="quarter" idx="13"/>
          </p:nvPr>
        </p:nvSpPr>
        <p:spPr>
          <a:xfrm>
            <a:off x="2313600"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0000" y="728662"/>
            <a:ext cx="3096600" cy="1100138"/>
          </a:xfrm>
        </p:spPr>
        <p:txBody>
          <a:bodyPr anchor="b">
            <a:normAutofit/>
          </a:bodyPr>
          <a:lstStyle>
            <a:lvl1pPr algn="l">
              <a:defRPr sz="1800" b="1" i="1"/>
            </a:lvl1pPr>
          </a:lstStyle>
          <a:p>
            <a:r>
              <a:rPr lang="cs-CZ" smtClean="0"/>
              <a:t>Klepnutím lze upravit styl předlohy nadpisů.</a:t>
            </a:r>
            <a:endParaRPr lang="en-US"/>
          </a:p>
        </p:txBody>
      </p:sp>
      <p:sp>
        <p:nvSpPr>
          <p:cNvPr id="3" name="Picture Placeholder 2"/>
          <p:cNvSpPr>
            <a:spLocks noGrp="1"/>
          </p:cNvSpPr>
          <p:nvPr>
            <p:ph type="pic" idx="1"/>
          </p:nvPr>
        </p:nvSpPr>
        <p:spPr>
          <a:xfrm>
            <a:off x="3415200" y="728662"/>
            <a:ext cx="54864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smtClean="0"/>
              <a:t>Klepnutím na ikonu přidáte obrázek.</a:t>
            </a:r>
            <a:endParaRPr lang="en-US" dirty="0"/>
          </a:p>
        </p:txBody>
      </p:sp>
      <p:sp>
        <p:nvSpPr>
          <p:cNvPr id="4" name="Text Placeholder 3"/>
          <p:cNvSpPr>
            <a:spLocks noGrp="1"/>
          </p:cNvSpPr>
          <p:nvPr>
            <p:ph type="body" sz="half" idx="2"/>
          </p:nvPr>
        </p:nvSpPr>
        <p:spPr>
          <a:xfrm>
            <a:off x="180000" y="1828801"/>
            <a:ext cx="3096600" cy="4343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Date Placeholder 4"/>
          <p:cNvSpPr>
            <a:spLocks noGrp="1"/>
          </p:cNvSpPr>
          <p:nvPr>
            <p:ph type="dt" sz="half" idx="10"/>
          </p:nvPr>
        </p:nvSpPr>
        <p:spPr/>
        <p:txBody>
          <a:bodyPr/>
          <a:lstStyle/>
          <a:p>
            <a:fld id="{A0E1B676-837D-4241-BF74-BD4B08F4D580}" type="datetime1">
              <a:rPr lang="cs-CZ" smtClean="0"/>
              <a:pPr/>
              <a:t>16.10.2015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BCE26D5-4FB2-D744-B1D3-63C50801F19E}" type="slidenum">
              <a:rPr lang="en-US" smtClean="0"/>
              <a:pPr/>
              <a:t>‹#›</a:t>
            </a:fld>
            <a:endParaRPr lang="en-US" dirty="0"/>
          </a:p>
        </p:txBody>
      </p:sp>
      <p:sp>
        <p:nvSpPr>
          <p:cNvPr id="8" name="Text Placeholder 7"/>
          <p:cNvSpPr>
            <a:spLocks noGrp="1"/>
          </p:cNvSpPr>
          <p:nvPr>
            <p:ph type="body" sz="quarter" idx="13"/>
          </p:nvPr>
        </p:nvSpPr>
        <p:spPr>
          <a:xfrm>
            <a:off x="2313600" y="304800"/>
            <a:ext cx="6597038" cy="228600"/>
          </a:xfrm>
          <a:ln>
            <a:noFill/>
          </a:ln>
        </p:spPr>
        <p:txBody>
          <a:bodyPr>
            <a:noAutofit/>
          </a:bodyPr>
          <a:lstStyle>
            <a:lvl1pPr algn="r">
              <a:buNone/>
              <a:defRPr sz="1000" u="none" cap="none" spc="0" normalizeH="0" baseline="0">
                <a:solidFill>
                  <a:srgbClr val="695C4F"/>
                </a:solidFill>
              </a:defRPr>
            </a:lvl1pPr>
          </a:lstStyle>
          <a:p>
            <a:pPr lvl="0"/>
            <a:r>
              <a:rPr lang="cs-CZ" smtClean="0"/>
              <a:t>Klepnutím lze upravit styly předlohy textu.</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596" y="838200"/>
            <a:ext cx="8473004" cy="579438"/>
          </a:xfrm>
          <a:prstGeom prst="rect">
            <a:avLst/>
          </a:prstGeom>
        </p:spPr>
        <p:txBody>
          <a:bodyPr vert="horz" lIns="91440" tIns="45720" rIns="91440" bIns="45720" rtlCol="0" anchor="ctr">
            <a:normAutofit/>
          </a:bodyPr>
          <a:lstStyle/>
          <a:p>
            <a:r>
              <a:rPr lang="cs-CZ" dirty="0" smtClean="0"/>
              <a:t>Klepnutím lze upravit styl předlohy nadpisů.</a:t>
            </a:r>
            <a:endParaRPr lang="en-US" dirty="0"/>
          </a:p>
        </p:txBody>
      </p:sp>
      <p:sp>
        <p:nvSpPr>
          <p:cNvPr id="3" name="Text Placeholder 2"/>
          <p:cNvSpPr>
            <a:spLocks noGrp="1"/>
          </p:cNvSpPr>
          <p:nvPr>
            <p:ph type="body" idx="1"/>
          </p:nvPr>
        </p:nvSpPr>
        <p:spPr>
          <a:xfrm>
            <a:off x="428596" y="1600202"/>
            <a:ext cx="8481404" cy="4525963"/>
          </a:xfrm>
          <a:prstGeom prst="rect">
            <a:avLst/>
          </a:prstGeom>
        </p:spPr>
        <p:txBody>
          <a:bodyPr vert="horz" lIns="91440" tIns="45720" rIns="91440" bIns="45720" rtlCol="0">
            <a:normAutofit/>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Date Placeholder 3"/>
          <p:cNvSpPr>
            <a:spLocks noGrp="1"/>
          </p:cNvSpPr>
          <p:nvPr>
            <p:ph type="dt" sz="half" idx="2"/>
          </p:nvPr>
        </p:nvSpPr>
        <p:spPr>
          <a:xfrm>
            <a:off x="180000" y="6492877"/>
            <a:ext cx="2133600" cy="365125"/>
          </a:xfrm>
          <a:prstGeom prst="rect">
            <a:avLst/>
          </a:prstGeom>
        </p:spPr>
        <p:txBody>
          <a:bodyPr vert="horz" lIns="91440" tIns="45720" rIns="91440" bIns="45720" rtlCol="0" anchor="ctr"/>
          <a:lstStyle>
            <a:lvl1pPr algn="l">
              <a:defRPr sz="1000">
                <a:solidFill>
                  <a:srgbClr val="695C4F"/>
                </a:solidFill>
                <a:latin typeface="+mj-lt"/>
              </a:defRPr>
            </a:lvl1pPr>
          </a:lstStyle>
          <a:p>
            <a:fld id="{0D12F870-4659-436E-81E8-EA5D9C5F8BB6}" type="datetime1">
              <a:rPr lang="cs-CZ" smtClean="0"/>
              <a:pPr/>
              <a:t>16.10.2015</a:t>
            </a:fld>
            <a:endParaRPr lang="en-US" dirty="0"/>
          </a:p>
        </p:txBody>
      </p:sp>
      <p:sp>
        <p:nvSpPr>
          <p:cNvPr id="5" name="Footer Placeholder 4"/>
          <p:cNvSpPr>
            <a:spLocks noGrp="1"/>
          </p:cNvSpPr>
          <p:nvPr>
            <p:ph type="ftr" sz="quarter" idx="3"/>
          </p:nvPr>
        </p:nvSpPr>
        <p:spPr>
          <a:xfrm>
            <a:off x="2667000" y="6492877"/>
            <a:ext cx="3810000" cy="365125"/>
          </a:xfrm>
          <a:prstGeom prst="rect">
            <a:avLst/>
          </a:prstGeom>
        </p:spPr>
        <p:txBody>
          <a:bodyPr vert="horz" lIns="91440" tIns="45720" rIns="91440" bIns="45720" rtlCol="0" anchor="ctr"/>
          <a:lstStyle>
            <a:lvl1pPr algn="ctr">
              <a:defRPr sz="1000">
                <a:solidFill>
                  <a:srgbClr val="695C4F"/>
                </a:solidFill>
                <a:latin typeface="+mj-lt"/>
              </a:defRPr>
            </a:lvl1pPr>
          </a:lstStyle>
          <a:p>
            <a:endParaRPr lang="en-US" dirty="0"/>
          </a:p>
        </p:txBody>
      </p:sp>
      <p:sp>
        <p:nvSpPr>
          <p:cNvPr id="6" name="Slide Number Placeholder 5"/>
          <p:cNvSpPr>
            <a:spLocks noGrp="1"/>
          </p:cNvSpPr>
          <p:nvPr>
            <p:ph type="sldNum" sz="quarter" idx="4"/>
          </p:nvPr>
        </p:nvSpPr>
        <p:spPr>
          <a:xfrm>
            <a:off x="6768000" y="6492877"/>
            <a:ext cx="2133600" cy="365125"/>
          </a:xfrm>
          <a:prstGeom prst="rect">
            <a:avLst/>
          </a:prstGeom>
        </p:spPr>
        <p:txBody>
          <a:bodyPr vert="horz" lIns="91440" tIns="45720" rIns="91440" bIns="45720" rtlCol="0" anchor="ctr"/>
          <a:lstStyle>
            <a:lvl1pPr algn="r">
              <a:defRPr sz="1000">
                <a:solidFill>
                  <a:schemeClr val="bg1">
                    <a:lumMod val="50000"/>
                    <a:lumOff val="50000"/>
                  </a:schemeClr>
                </a:solidFill>
                <a:latin typeface="+mj-lt"/>
              </a:defRPr>
            </a:lvl1pPr>
          </a:lstStyle>
          <a:p>
            <a:fld id="{A8EED8E5-BCCF-47C0-B198-4A23D7C1DA4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457200" rtl="0" eaLnBrk="1" latinLnBrk="0" hangingPunct="1">
        <a:spcBef>
          <a:spcPct val="0"/>
        </a:spcBef>
        <a:buNone/>
        <a:defRPr sz="2800" b="0" i="0" kern="1200" cap="none">
          <a:solidFill>
            <a:srgbClr val="695C4F"/>
          </a:solidFill>
          <a:latin typeface="+mj-lt"/>
          <a:ea typeface="+mj-ea"/>
          <a:cs typeface="+mj-cs"/>
        </a:defRPr>
      </a:lvl1pPr>
    </p:titleStyle>
    <p:bodyStyle>
      <a:lvl1pPr marL="342900" indent="-342900" algn="l" defTabSz="457200" rtl="0" eaLnBrk="1" latinLnBrk="0" hangingPunct="1">
        <a:spcBef>
          <a:spcPct val="20000"/>
        </a:spcBef>
        <a:buFontTx/>
        <a:buBlip>
          <a:blip r:embed="rId14"/>
        </a:buBlip>
        <a:defRPr sz="26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brno\IntProjects\Southafrican%20files\komplet\V2.wmv" TargetMode="External"/><Relationship Id="rId1" Type="http://schemas.microsoft.com/office/2007/relationships/media" Target="file:///\\brno\IntProjects\Southafrican%20files\komplet\V2.wmv"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brno\IntProjects\Southafrican%20files\komplet\V3.wmv" TargetMode="External"/><Relationship Id="rId1" Type="http://schemas.microsoft.com/office/2007/relationships/media" Target="file:///\\brno\IntProjects\Southafrican%20files\komplet\V3.wmv"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brno\IntProjects\Southafrican%20files\komplet\V4.wmv" TargetMode="External"/><Relationship Id="rId1" Type="http://schemas.microsoft.com/office/2007/relationships/media" Target="file:///\\brno\IntProjects\Southafrican%20files\komplet\V4.wmv"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brno\IntProjects\Southafrican%20files\komplet\V6.wmv" TargetMode="External"/><Relationship Id="rId1" Type="http://schemas.microsoft.com/office/2007/relationships/media" Target="file:///\\brno\IntProjects\Southafrican%20files\komplet\V6.wmv"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brno\IntProjects\Southafrican%20files\komplet\V7.wmv" TargetMode="External"/><Relationship Id="rId1" Type="http://schemas.microsoft.com/office/2007/relationships/media" Target="file:///\\brno\IntProjects\Southafrican%20files\komplet\V7.wmv"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brno\IntProjects\Southafrican%20files\komplet\V1.wmv" TargetMode="External"/><Relationship Id="rId1" Type="http://schemas.microsoft.com/office/2007/relationships/media" Target="file:///\\brno\IntProjects\Southafrican%20files\komplet\V1.wmv"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pt-stdl.png"/>
          <p:cNvPicPr>
            <a:picLocks noChangeAspect="1"/>
          </p:cNvPicPr>
          <p:nvPr/>
        </p:nvPicPr>
        <p:blipFill>
          <a:blip r:embed="rId3"/>
          <a:stretch>
            <a:fillRect/>
          </a:stretch>
        </p:blipFill>
        <p:spPr>
          <a:xfrm>
            <a:off x="2949657" y="2895601"/>
            <a:ext cx="5737143" cy="942857"/>
          </a:xfrm>
          <a:prstGeom prst="rect">
            <a:avLst/>
          </a:prstGeom>
        </p:spPr>
      </p:pic>
      <p:sp>
        <p:nvSpPr>
          <p:cNvPr id="6" name="Title 1"/>
          <p:cNvSpPr txBox="1">
            <a:spLocks/>
          </p:cNvSpPr>
          <p:nvPr/>
        </p:nvSpPr>
        <p:spPr>
          <a:xfrm>
            <a:off x="838200" y="1340768"/>
            <a:ext cx="7848600" cy="642950"/>
          </a:xfrm>
          <a:prstGeom prst="rect">
            <a:avLst/>
          </a:prstGeom>
        </p:spPr>
        <p:txBody>
          <a:bodyPr>
            <a:noAutofit/>
          </a:bodyPr>
          <a:lstStyle>
            <a:lvl1pPr algn="r">
              <a:defRPr sz="3200" b="0">
                <a:solidFill>
                  <a:schemeClr val="tx1"/>
                </a:solidFil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cs-CZ" sz="3600" noProof="0" dirty="0" smtClean="0">
                <a:latin typeface="+mj-lt"/>
                <a:ea typeface="+mj-ea"/>
                <a:cs typeface="+mj-cs"/>
              </a:rPr>
              <a:t>MS Dynamics NAV 2015 </a:t>
            </a:r>
          </a:p>
          <a:p>
            <a:pPr marL="0" marR="0" lvl="0" indent="0" algn="r" defTabSz="457200" rtl="0" eaLnBrk="1" fontAlgn="auto" latinLnBrk="0" hangingPunct="1">
              <a:lnSpc>
                <a:spcPct val="100000"/>
              </a:lnSpc>
              <a:spcBef>
                <a:spcPct val="0"/>
              </a:spcBef>
              <a:spcAft>
                <a:spcPts val="0"/>
              </a:spcAft>
              <a:buClrTx/>
              <a:buSzTx/>
              <a:buFontTx/>
              <a:buNone/>
              <a:tabLst/>
              <a:defRPr/>
            </a:pPr>
            <a:r>
              <a:rPr lang="cs-CZ" sz="3600" noProof="0" dirty="0" smtClean="0">
                <a:latin typeface="+mj-lt"/>
                <a:ea typeface="+mj-ea"/>
                <a:cs typeface="+mj-cs"/>
              </a:rPr>
              <a:t>show </a:t>
            </a:r>
            <a:r>
              <a:rPr lang="cs-CZ" sz="3600" noProof="0" dirty="0" err="1" smtClean="0">
                <a:latin typeface="+mj-lt"/>
                <a:ea typeface="+mj-ea"/>
                <a:cs typeface="+mj-cs"/>
              </a:rPr>
              <a:t>of</a:t>
            </a:r>
            <a:r>
              <a:rPr lang="cs-CZ" sz="3600" noProof="0" dirty="0" smtClean="0">
                <a:latin typeface="+mj-lt"/>
                <a:ea typeface="+mj-ea"/>
                <a:cs typeface="+mj-cs"/>
              </a:rPr>
              <a:t> basic </a:t>
            </a:r>
            <a:r>
              <a:rPr lang="cs-CZ" sz="3600" noProof="0" dirty="0" err="1" smtClean="0">
                <a:latin typeface="+mj-lt"/>
                <a:ea typeface="+mj-ea"/>
                <a:cs typeface="+mj-cs"/>
              </a:rPr>
              <a:t>logic</a:t>
            </a:r>
            <a:r>
              <a:rPr lang="cs-CZ" sz="3600" noProof="0" dirty="0" smtClean="0">
                <a:latin typeface="+mj-lt"/>
                <a:ea typeface="+mj-ea"/>
                <a:cs typeface="+mj-cs"/>
              </a:rPr>
              <a:t> </a:t>
            </a:r>
            <a:r>
              <a:rPr lang="cs-CZ" sz="3600" noProof="0" dirty="0" err="1" smtClean="0">
                <a:latin typeface="+mj-lt"/>
                <a:ea typeface="+mj-ea"/>
                <a:cs typeface="+mj-cs"/>
              </a:rPr>
              <a:t>for</a:t>
            </a:r>
            <a:r>
              <a:rPr lang="cs-CZ" sz="3600" noProof="0" dirty="0" smtClean="0">
                <a:latin typeface="+mj-lt"/>
                <a:ea typeface="+mj-ea"/>
                <a:cs typeface="+mj-cs"/>
              </a:rPr>
              <a:t> </a:t>
            </a:r>
            <a:r>
              <a:rPr lang="cs-CZ" sz="3600" noProof="0" dirty="0" err="1" smtClean="0">
                <a:latin typeface="+mj-lt"/>
                <a:ea typeface="+mj-ea"/>
                <a:cs typeface="+mj-cs"/>
              </a:rPr>
              <a:t>South</a:t>
            </a:r>
            <a:r>
              <a:rPr lang="cs-CZ" sz="3600" noProof="0" dirty="0" smtClean="0">
                <a:latin typeface="+mj-lt"/>
                <a:ea typeface="+mj-ea"/>
                <a:cs typeface="+mj-cs"/>
              </a:rPr>
              <a:t> </a:t>
            </a:r>
            <a:r>
              <a:rPr lang="cs-CZ" sz="3600" noProof="0" dirty="0" err="1" smtClean="0">
                <a:latin typeface="+mj-lt"/>
                <a:ea typeface="+mj-ea"/>
                <a:cs typeface="+mj-cs"/>
              </a:rPr>
              <a:t>Africa</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Subtitle 2"/>
          <p:cNvSpPr txBox="1">
            <a:spLocks/>
          </p:cNvSpPr>
          <p:nvPr/>
        </p:nvSpPr>
        <p:spPr>
          <a:xfrm>
            <a:off x="2286000" y="2209800"/>
            <a:ext cx="6400800" cy="457200"/>
          </a:xfrm>
          <a:prstGeom prst="rect">
            <a:avLst/>
          </a:prstGeom>
        </p:spPr>
        <p:txBody>
          <a:bodyPr>
            <a:normAutofit/>
          </a:bodyPr>
          <a:lstStyle>
            <a:lvl1pPr marL="0" indent="0" algn="r">
              <a:buNone/>
              <a:defRPr sz="1800" b="0">
                <a:solidFill>
                  <a:srgbClr val="695C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695C4F"/>
              </a:solidFill>
              <a:effectLst/>
              <a:uLnTx/>
              <a:uFillTx/>
              <a:latin typeface="+mj-lt"/>
              <a:ea typeface="+mn-ea"/>
              <a:cs typeface="+mn-cs"/>
            </a:endParaRPr>
          </a:p>
        </p:txBody>
      </p:sp>
      <p:sp>
        <p:nvSpPr>
          <p:cNvPr id="9" name="Subtitle 2"/>
          <p:cNvSpPr txBox="1">
            <a:spLocks/>
          </p:cNvSpPr>
          <p:nvPr/>
        </p:nvSpPr>
        <p:spPr>
          <a:xfrm>
            <a:off x="2286000" y="4267200"/>
            <a:ext cx="6400800" cy="762000"/>
          </a:xfrm>
          <a:prstGeom prst="rect">
            <a:avLst/>
          </a:prstGeom>
        </p:spPr>
        <p:txBody>
          <a:bodyPr vert="horz" lIns="91440" tIns="45720" rIns="91440" bIns="45720" rtlCol="0">
            <a:normAutofit fontScale="92500" lnSpcReduction="20000"/>
          </a:bodyPr>
          <a:lstStyle/>
          <a:p>
            <a:pPr marL="0" marR="0" lvl="0" indent="0" algn="r" defTabSz="457200" rtl="0" eaLnBrk="1" fontAlgn="auto" latinLnBrk="0" hangingPunct="1">
              <a:lnSpc>
                <a:spcPct val="110000"/>
              </a:lnSpc>
              <a:spcBef>
                <a:spcPct val="20000"/>
              </a:spcBef>
              <a:spcAft>
                <a:spcPts val="0"/>
              </a:spcAft>
              <a:buClrTx/>
              <a:buSzTx/>
              <a:buFont typeface="Arial"/>
              <a:buNone/>
              <a:tabLst/>
              <a:defRPr/>
            </a:pPr>
            <a:r>
              <a:rPr kumimoji="0" lang="cs-CZ" sz="2600" i="0" u="none" strike="noStrike" kern="1200" cap="none" spc="0" normalizeH="0" baseline="0" noProof="0" dirty="0" err="1" smtClean="0">
                <a:ln>
                  <a:noFill/>
                </a:ln>
                <a:solidFill>
                  <a:schemeClr val="bg1"/>
                </a:solidFill>
                <a:effectLst/>
                <a:uLnTx/>
                <a:uFillTx/>
                <a:latin typeface="+mj-lt"/>
                <a:ea typeface="+mn-ea"/>
                <a:cs typeface="+mn-cs"/>
              </a:rPr>
              <a:t>Presenter</a:t>
            </a:r>
            <a:endParaRPr kumimoji="0" lang="cs-CZ" sz="2600" i="0" u="none" strike="noStrike" kern="1200" cap="none" spc="0" normalizeH="0" baseline="0" noProof="0" dirty="0" smtClean="0">
              <a:ln>
                <a:noFill/>
              </a:ln>
              <a:solidFill>
                <a:schemeClr val="bg1"/>
              </a:solidFill>
              <a:effectLst/>
              <a:uLnTx/>
              <a:uFillTx/>
              <a:latin typeface="+mj-lt"/>
              <a:ea typeface="+mn-ea"/>
              <a:cs typeface="+mn-cs"/>
            </a:endParaRPr>
          </a:p>
          <a:p>
            <a:pPr marL="0" marR="0" lvl="0" indent="0" algn="r" defTabSz="457200" rtl="0" eaLnBrk="1" fontAlgn="auto" latinLnBrk="0" hangingPunct="1">
              <a:lnSpc>
                <a:spcPct val="110000"/>
              </a:lnSpc>
              <a:spcBef>
                <a:spcPct val="20000"/>
              </a:spcBef>
              <a:spcAft>
                <a:spcPts val="0"/>
              </a:spcAft>
              <a:buClrTx/>
              <a:buSzTx/>
              <a:buFont typeface="Arial"/>
              <a:buNone/>
              <a:tabLst/>
              <a:defRPr/>
            </a:pPr>
            <a:r>
              <a:rPr lang="cs-CZ" dirty="0" smtClean="0">
                <a:solidFill>
                  <a:schemeClr val="bg1"/>
                </a:solidFill>
                <a:latin typeface="+mj-lt"/>
              </a:rPr>
              <a:t> </a:t>
            </a:r>
            <a:r>
              <a:rPr lang="cs-CZ" sz="1900" dirty="0" err="1" smtClean="0">
                <a:solidFill>
                  <a:schemeClr val="bg1"/>
                </a:solidFill>
                <a:latin typeface="+mj-lt"/>
              </a:rPr>
              <a:t>function</a:t>
            </a:r>
            <a:endParaRPr kumimoji="0" lang="en-US" sz="1900" b="0" i="0" u="none" strike="noStrike" kern="1200" cap="none" spc="0" normalizeH="0" baseline="0" noProof="0" dirty="0">
              <a:ln>
                <a:noFill/>
              </a:ln>
              <a:solidFill>
                <a:schemeClr val="bg1"/>
              </a:solidFill>
              <a:effectLst/>
              <a:uLnTx/>
              <a:uFillTx/>
              <a:latin typeface="+mj-lt"/>
              <a:ea typeface="+mn-ea"/>
              <a:cs typeface="+mn-cs"/>
            </a:endParaRPr>
          </a:p>
        </p:txBody>
      </p:sp>
      <p:sp>
        <p:nvSpPr>
          <p:cNvPr id="10" name="Subtitle 2"/>
          <p:cNvSpPr txBox="1">
            <a:spLocks/>
          </p:cNvSpPr>
          <p:nvPr/>
        </p:nvSpPr>
        <p:spPr>
          <a:xfrm>
            <a:off x="2286000" y="5257800"/>
            <a:ext cx="6400800" cy="457200"/>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cs-CZ" dirty="0" smtClean="0">
                <a:solidFill>
                  <a:srgbClr val="695C4F"/>
                </a:solidFill>
                <a:latin typeface="+mj-lt"/>
              </a:rPr>
              <a:t>City</a:t>
            </a:r>
            <a:r>
              <a:rPr kumimoji="0" lang="cs-CZ" sz="1800" i="0" u="none" strike="noStrike" kern="1200" cap="none" spc="0" normalizeH="0" baseline="0" noProof="0" dirty="0" smtClean="0">
                <a:ln>
                  <a:noFill/>
                </a:ln>
                <a:solidFill>
                  <a:srgbClr val="695C4F"/>
                </a:solidFill>
                <a:effectLst/>
                <a:uLnTx/>
                <a:uFillTx/>
                <a:latin typeface="+mj-lt"/>
                <a:ea typeface="+mn-ea"/>
                <a:cs typeface="+mn-cs"/>
              </a:rPr>
              <a:t>, YYYY.MM.DD</a:t>
            </a:r>
            <a:endParaRPr kumimoji="0" lang="en-US" sz="1800" i="0" u="none" strike="noStrike" kern="1200" cap="none" spc="0" normalizeH="0" baseline="0" noProof="0" dirty="0">
              <a:ln>
                <a:noFill/>
              </a:ln>
              <a:solidFill>
                <a:srgbClr val="695C4F"/>
              </a:solidFill>
              <a:effectLst/>
              <a:uLnTx/>
              <a:uFillTx/>
              <a:latin typeface="+mj-lt"/>
              <a:ea typeface="+mn-ea"/>
              <a:cs typeface="+mn-cs"/>
            </a:endParaRPr>
          </a:p>
        </p:txBody>
      </p:sp>
      <p:pic>
        <p:nvPicPr>
          <p:cNvPr id="89090" name="Picture 2" descr="C:\Documents and Settings\lkyncl\Plocha\mat\navertica\PPT\logo-prusvitne10%.png"/>
          <p:cNvPicPr>
            <a:picLocks noChangeAspect="1" noChangeArrowheads="1"/>
          </p:cNvPicPr>
          <p:nvPr/>
        </p:nvPicPr>
        <p:blipFill>
          <a:blip r:embed="rId4"/>
          <a:srcRect/>
          <a:stretch>
            <a:fillRect/>
          </a:stretch>
        </p:blipFill>
        <p:spPr bwMode="auto">
          <a:xfrm>
            <a:off x="2933699" y="2876433"/>
            <a:ext cx="5753101" cy="962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Life</a:t>
            </a:r>
            <a:r>
              <a:rPr lang="cs-CZ" dirty="0" smtClean="0"/>
              <a:t> show V2</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10</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5" name="Zástupný symbol pro obsah 4"/>
          <p:cNvSpPr>
            <a:spLocks noGrp="1"/>
          </p:cNvSpPr>
          <p:nvPr>
            <p:ph idx="1"/>
          </p:nvPr>
        </p:nvSpPr>
        <p:spPr/>
        <p:txBody>
          <a:bodyPr/>
          <a:lstStyle/>
          <a:p>
            <a:r>
              <a:rPr lang="cs-CZ" dirty="0"/>
              <a:t>Video 2</a:t>
            </a:r>
          </a:p>
          <a:p>
            <a:pPr lvl="1"/>
            <a:r>
              <a:rPr lang="cs-CZ" dirty="0" err="1"/>
              <a:t>Basics</a:t>
            </a:r>
            <a:r>
              <a:rPr lang="cs-CZ" dirty="0"/>
              <a:t> </a:t>
            </a:r>
            <a:r>
              <a:rPr lang="cs-CZ" dirty="0" err="1"/>
              <a:t>of</a:t>
            </a:r>
            <a:r>
              <a:rPr lang="cs-CZ" dirty="0"/>
              <a:t> </a:t>
            </a:r>
            <a:r>
              <a:rPr lang="cs-CZ" dirty="0" err="1"/>
              <a:t>modifications</a:t>
            </a:r>
            <a:endParaRPr lang="cs-CZ" dirty="0"/>
          </a:p>
          <a:p>
            <a:pPr marL="0" indent="0">
              <a:buNone/>
            </a:pPr>
            <a:endParaRPr lang="cs-CZ" dirty="0"/>
          </a:p>
        </p:txBody>
      </p:sp>
      <p:sp>
        <p:nvSpPr>
          <p:cNvPr id="6" name="Šipka doprava 5"/>
          <p:cNvSpPr/>
          <p:nvPr/>
        </p:nvSpPr>
        <p:spPr>
          <a:xfrm>
            <a:off x="5270821" y="5157192"/>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2</a:t>
            </a:r>
            <a:endParaRPr lang="cs-CZ" dirty="0"/>
          </a:p>
        </p:txBody>
      </p:sp>
    </p:spTree>
    <p:extLst>
      <p:ext uri="{BB962C8B-B14F-4D97-AF65-F5344CB8AC3E}">
        <p14:creationId xmlns:p14="http://schemas.microsoft.com/office/powerpoint/2010/main" val="29202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2</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11</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8" name="V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35036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Unified</a:t>
            </a:r>
            <a:r>
              <a:rPr lang="cs-CZ" dirty="0" smtClean="0"/>
              <a:t> </a:t>
            </a:r>
            <a:r>
              <a:rPr lang="cs-CZ" dirty="0" err="1" smtClean="0"/>
              <a:t>handling</a:t>
            </a:r>
            <a:r>
              <a:rPr lang="cs-CZ" dirty="0" smtClean="0"/>
              <a:t> </a:t>
            </a:r>
            <a:r>
              <a:rPr lang="cs-CZ" dirty="0" err="1" smtClean="0"/>
              <a:t>of</a:t>
            </a:r>
            <a:r>
              <a:rPr lang="cs-CZ" dirty="0" smtClean="0"/>
              <a:t> ERP</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12</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6" name="Obdélník 5"/>
          <p:cNvSpPr/>
          <p:nvPr/>
        </p:nvSpPr>
        <p:spPr>
          <a:xfrm>
            <a:off x="428596" y="3068960"/>
            <a:ext cx="1263084" cy="288032"/>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err="1">
                <a:solidFill>
                  <a:schemeClr val="tx2"/>
                </a:solidFill>
              </a:rPr>
              <a:t>Entry</a:t>
            </a:r>
            <a:r>
              <a:rPr lang="cs-CZ" sz="1200" dirty="0">
                <a:solidFill>
                  <a:schemeClr val="tx2"/>
                </a:solidFill>
              </a:rPr>
              <a:t> </a:t>
            </a:r>
            <a:r>
              <a:rPr lang="cs-CZ" sz="1200" dirty="0" err="1">
                <a:solidFill>
                  <a:schemeClr val="tx2"/>
                </a:solidFill>
              </a:rPr>
              <a:t>Invoice</a:t>
            </a:r>
            <a:r>
              <a:rPr lang="cs-CZ" sz="1200" dirty="0">
                <a:solidFill>
                  <a:schemeClr val="tx2"/>
                </a:solidFill>
              </a:rPr>
              <a:t> 1</a:t>
            </a:r>
          </a:p>
        </p:txBody>
      </p:sp>
      <p:sp>
        <p:nvSpPr>
          <p:cNvPr id="7" name="Obdélník 6"/>
          <p:cNvSpPr/>
          <p:nvPr/>
        </p:nvSpPr>
        <p:spPr>
          <a:xfrm>
            <a:off x="428596" y="3429000"/>
            <a:ext cx="1263084" cy="288032"/>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err="1">
                <a:solidFill>
                  <a:schemeClr val="tx2"/>
                </a:solidFill>
              </a:rPr>
              <a:t>Entry</a:t>
            </a:r>
            <a:r>
              <a:rPr lang="cs-CZ" sz="1200" dirty="0">
                <a:solidFill>
                  <a:schemeClr val="tx2"/>
                </a:solidFill>
              </a:rPr>
              <a:t> </a:t>
            </a:r>
            <a:r>
              <a:rPr lang="cs-CZ" sz="1200" dirty="0" err="1">
                <a:solidFill>
                  <a:schemeClr val="tx2"/>
                </a:solidFill>
              </a:rPr>
              <a:t>Invoice</a:t>
            </a:r>
            <a:r>
              <a:rPr lang="cs-CZ" sz="1200" dirty="0">
                <a:solidFill>
                  <a:schemeClr val="tx2"/>
                </a:solidFill>
              </a:rPr>
              <a:t> 2</a:t>
            </a:r>
          </a:p>
        </p:txBody>
      </p:sp>
      <p:sp>
        <p:nvSpPr>
          <p:cNvPr id="8" name="Obdélník 7"/>
          <p:cNvSpPr/>
          <p:nvPr/>
        </p:nvSpPr>
        <p:spPr>
          <a:xfrm>
            <a:off x="428596" y="3789040"/>
            <a:ext cx="1263084" cy="288032"/>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err="1">
                <a:solidFill>
                  <a:schemeClr val="tx2"/>
                </a:solidFill>
              </a:rPr>
              <a:t>Entry</a:t>
            </a:r>
            <a:r>
              <a:rPr lang="cs-CZ" sz="1200" dirty="0">
                <a:solidFill>
                  <a:schemeClr val="tx2"/>
                </a:solidFill>
              </a:rPr>
              <a:t> </a:t>
            </a:r>
            <a:r>
              <a:rPr lang="cs-CZ" sz="1200" dirty="0" err="1">
                <a:solidFill>
                  <a:schemeClr val="tx2"/>
                </a:solidFill>
              </a:rPr>
              <a:t>Invoice</a:t>
            </a:r>
            <a:r>
              <a:rPr lang="cs-CZ" sz="1200" dirty="0">
                <a:solidFill>
                  <a:schemeClr val="tx2"/>
                </a:solidFill>
              </a:rPr>
              <a:t>  3</a:t>
            </a:r>
          </a:p>
        </p:txBody>
      </p:sp>
      <p:sp>
        <p:nvSpPr>
          <p:cNvPr id="9" name="Obdélník 8"/>
          <p:cNvSpPr/>
          <p:nvPr/>
        </p:nvSpPr>
        <p:spPr>
          <a:xfrm>
            <a:off x="428596" y="4149080"/>
            <a:ext cx="1263084" cy="288032"/>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err="1">
                <a:solidFill>
                  <a:schemeClr val="tx2"/>
                </a:solidFill>
              </a:rPr>
              <a:t>Entry</a:t>
            </a:r>
            <a:r>
              <a:rPr lang="cs-CZ" sz="1200" dirty="0">
                <a:solidFill>
                  <a:schemeClr val="tx2"/>
                </a:solidFill>
              </a:rPr>
              <a:t> Payment 1</a:t>
            </a:r>
          </a:p>
        </p:txBody>
      </p:sp>
      <p:sp>
        <p:nvSpPr>
          <p:cNvPr id="10" name="Obdélník 9"/>
          <p:cNvSpPr/>
          <p:nvPr/>
        </p:nvSpPr>
        <p:spPr>
          <a:xfrm>
            <a:off x="428596" y="5085184"/>
            <a:ext cx="1263084" cy="288032"/>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t>G/L </a:t>
            </a:r>
            <a:r>
              <a:rPr lang="cs-CZ" sz="1200" dirty="0" err="1"/>
              <a:t>Entry</a:t>
            </a:r>
            <a:r>
              <a:rPr lang="cs-CZ" sz="1200" dirty="0"/>
              <a:t> 1-1</a:t>
            </a:r>
          </a:p>
        </p:txBody>
      </p:sp>
      <p:sp>
        <p:nvSpPr>
          <p:cNvPr id="11" name="Obdélník 10"/>
          <p:cNvSpPr/>
          <p:nvPr/>
        </p:nvSpPr>
        <p:spPr>
          <a:xfrm>
            <a:off x="428596" y="5445224"/>
            <a:ext cx="1263084" cy="288032"/>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t>G/L </a:t>
            </a:r>
            <a:r>
              <a:rPr lang="cs-CZ" sz="1200" dirty="0" err="1"/>
              <a:t>Entry</a:t>
            </a:r>
            <a:r>
              <a:rPr lang="cs-CZ" sz="1200" dirty="0"/>
              <a:t> 1-2</a:t>
            </a:r>
          </a:p>
        </p:txBody>
      </p:sp>
      <p:sp>
        <p:nvSpPr>
          <p:cNvPr id="12" name="Obdélník 11"/>
          <p:cNvSpPr/>
          <p:nvPr/>
        </p:nvSpPr>
        <p:spPr>
          <a:xfrm>
            <a:off x="428596" y="5805264"/>
            <a:ext cx="1263084" cy="288032"/>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t>G/L </a:t>
            </a:r>
            <a:r>
              <a:rPr lang="cs-CZ" sz="1200" dirty="0" err="1"/>
              <a:t>Entry</a:t>
            </a:r>
            <a:r>
              <a:rPr lang="cs-CZ" sz="1200" dirty="0"/>
              <a:t> 1-3</a:t>
            </a:r>
          </a:p>
        </p:txBody>
      </p:sp>
      <p:sp>
        <p:nvSpPr>
          <p:cNvPr id="13" name="Obdélník 12"/>
          <p:cNvSpPr/>
          <p:nvPr/>
        </p:nvSpPr>
        <p:spPr>
          <a:xfrm>
            <a:off x="428596" y="2060848"/>
            <a:ext cx="1263084" cy="288032"/>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err="1"/>
              <a:t>Invoice</a:t>
            </a:r>
            <a:r>
              <a:rPr lang="cs-CZ" sz="1200" dirty="0"/>
              <a:t> Line 1</a:t>
            </a:r>
          </a:p>
        </p:txBody>
      </p:sp>
      <p:sp>
        <p:nvSpPr>
          <p:cNvPr id="14" name="Obdélník 13"/>
          <p:cNvSpPr/>
          <p:nvPr/>
        </p:nvSpPr>
        <p:spPr>
          <a:xfrm>
            <a:off x="428596" y="1700808"/>
            <a:ext cx="1263084" cy="288032"/>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err="1">
                <a:solidFill>
                  <a:schemeClr val="tx2"/>
                </a:solidFill>
              </a:rPr>
              <a:t>Invoice</a:t>
            </a:r>
            <a:r>
              <a:rPr lang="cs-CZ" sz="1200" dirty="0">
                <a:solidFill>
                  <a:schemeClr val="tx2"/>
                </a:solidFill>
              </a:rPr>
              <a:t> </a:t>
            </a:r>
            <a:r>
              <a:rPr lang="cs-CZ" sz="1200" dirty="0" err="1">
                <a:solidFill>
                  <a:schemeClr val="tx2"/>
                </a:solidFill>
              </a:rPr>
              <a:t>Header</a:t>
            </a:r>
            <a:r>
              <a:rPr lang="cs-CZ" sz="1200" dirty="0">
                <a:solidFill>
                  <a:schemeClr val="tx2"/>
                </a:solidFill>
              </a:rPr>
              <a:t> 1</a:t>
            </a:r>
          </a:p>
        </p:txBody>
      </p:sp>
      <p:sp>
        <p:nvSpPr>
          <p:cNvPr id="15" name="Obdélník 14"/>
          <p:cNvSpPr/>
          <p:nvPr/>
        </p:nvSpPr>
        <p:spPr>
          <a:xfrm>
            <a:off x="2267744" y="306896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1</a:t>
            </a:r>
          </a:p>
        </p:txBody>
      </p:sp>
      <p:sp>
        <p:nvSpPr>
          <p:cNvPr id="16" name="Obdélník 15"/>
          <p:cNvSpPr/>
          <p:nvPr/>
        </p:nvSpPr>
        <p:spPr>
          <a:xfrm>
            <a:off x="2267744" y="342900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2</a:t>
            </a:r>
          </a:p>
        </p:txBody>
      </p:sp>
      <p:sp>
        <p:nvSpPr>
          <p:cNvPr id="17" name="Obdélník 16"/>
          <p:cNvSpPr/>
          <p:nvPr/>
        </p:nvSpPr>
        <p:spPr>
          <a:xfrm>
            <a:off x="2267744" y="414908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N</a:t>
            </a:r>
          </a:p>
        </p:txBody>
      </p:sp>
      <p:sp>
        <p:nvSpPr>
          <p:cNvPr id="18" name="Obdélník 17"/>
          <p:cNvSpPr/>
          <p:nvPr/>
        </p:nvSpPr>
        <p:spPr>
          <a:xfrm>
            <a:off x="4101004" y="306896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1</a:t>
            </a:r>
          </a:p>
        </p:txBody>
      </p:sp>
      <p:sp>
        <p:nvSpPr>
          <p:cNvPr id="19" name="Obdélník 18"/>
          <p:cNvSpPr/>
          <p:nvPr/>
        </p:nvSpPr>
        <p:spPr>
          <a:xfrm>
            <a:off x="5829196" y="342900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2</a:t>
            </a:r>
          </a:p>
        </p:txBody>
      </p:sp>
      <p:sp>
        <p:nvSpPr>
          <p:cNvPr id="20" name="Obdélník 19"/>
          <p:cNvSpPr/>
          <p:nvPr/>
        </p:nvSpPr>
        <p:spPr>
          <a:xfrm>
            <a:off x="7524328" y="306896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1</a:t>
            </a:r>
          </a:p>
        </p:txBody>
      </p:sp>
      <p:sp>
        <p:nvSpPr>
          <p:cNvPr id="21" name="Obdélník 20"/>
          <p:cNvSpPr/>
          <p:nvPr/>
        </p:nvSpPr>
        <p:spPr>
          <a:xfrm>
            <a:off x="7524328" y="342900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2</a:t>
            </a:r>
          </a:p>
        </p:txBody>
      </p:sp>
      <p:sp>
        <p:nvSpPr>
          <p:cNvPr id="22" name="Obdélník 21"/>
          <p:cNvSpPr/>
          <p:nvPr/>
        </p:nvSpPr>
        <p:spPr>
          <a:xfrm>
            <a:off x="7524328" y="4149080"/>
            <a:ext cx="1263084" cy="28803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Vendor N</a:t>
            </a:r>
          </a:p>
        </p:txBody>
      </p:sp>
      <p:pic>
        <p:nvPicPr>
          <p:cNvPr id="2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171701" y="2440310"/>
            <a:ext cx="5429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6436" y="3313862"/>
            <a:ext cx="48577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4" y="2440310"/>
            <a:ext cx="9239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8388" y="4149080"/>
            <a:ext cx="16573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701" y="4474616"/>
            <a:ext cx="5429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698" y="5245737"/>
            <a:ext cx="3606293" cy="140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8898" y="5254968"/>
            <a:ext cx="3311682" cy="128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Šipka dolů 29"/>
          <p:cNvSpPr/>
          <p:nvPr/>
        </p:nvSpPr>
        <p:spPr>
          <a:xfrm rot="10800000">
            <a:off x="827584" y="2420888"/>
            <a:ext cx="432048" cy="556642"/>
          </a:xfrm>
          <a:prstGeom prst="down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32" name="Šipka dolů 31"/>
          <p:cNvSpPr/>
          <p:nvPr/>
        </p:nvSpPr>
        <p:spPr>
          <a:xfrm>
            <a:off x="827584" y="4473786"/>
            <a:ext cx="432048" cy="556642"/>
          </a:xfrm>
          <a:prstGeom prst="down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33" name="Šipka doprava 32"/>
          <p:cNvSpPr/>
          <p:nvPr/>
        </p:nvSpPr>
        <p:spPr>
          <a:xfrm rot="10800000">
            <a:off x="1700306" y="3132341"/>
            <a:ext cx="553118"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34" name="Šipka doprava 33"/>
          <p:cNvSpPr/>
          <p:nvPr/>
        </p:nvSpPr>
        <p:spPr>
          <a:xfrm>
            <a:off x="3543704" y="3140968"/>
            <a:ext cx="553118"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35" name="Šipka doprava 34"/>
          <p:cNvSpPr/>
          <p:nvPr/>
        </p:nvSpPr>
        <p:spPr>
          <a:xfrm>
            <a:off x="3546636" y="3501008"/>
            <a:ext cx="553118"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36" name="Šipka doprava 35"/>
          <p:cNvSpPr/>
          <p:nvPr/>
        </p:nvSpPr>
        <p:spPr>
          <a:xfrm>
            <a:off x="5405990" y="3501008"/>
            <a:ext cx="416023"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37" name="Šipka doprava 36"/>
          <p:cNvSpPr/>
          <p:nvPr/>
        </p:nvSpPr>
        <p:spPr>
          <a:xfrm rot="5400000">
            <a:off x="4473961" y="3849575"/>
            <a:ext cx="553118"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cxnSp>
        <p:nvCxnSpPr>
          <p:cNvPr id="39" name="Přímá spojnice 38"/>
          <p:cNvCxnSpPr>
            <a:stCxn id="35" idx="3"/>
            <a:endCxn id="36" idx="1"/>
          </p:cNvCxnSpPr>
          <p:nvPr/>
        </p:nvCxnSpPr>
        <p:spPr>
          <a:xfrm>
            <a:off x="4099754" y="3573016"/>
            <a:ext cx="1306236" cy="0"/>
          </a:xfrm>
          <a:prstGeom prst="line">
            <a:avLst/>
          </a:prstGeom>
          <a:ln>
            <a:gradFill>
              <a:gsLst>
                <a:gs pos="0">
                  <a:srgbClr val="0070C0"/>
                </a:gs>
                <a:gs pos="100000">
                  <a:srgbClr val="2E5A95"/>
                </a:gs>
              </a:gsLst>
              <a:lin ang="5400000" scaled="0"/>
            </a:gradFill>
            <a:prstDash val="sysDash"/>
          </a:ln>
        </p:spPr>
        <p:style>
          <a:lnRef idx="2">
            <a:schemeClr val="accent1"/>
          </a:lnRef>
          <a:fillRef idx="0">
            <a:schemeClr val="accent1"/>
          </a:fillRef>
          <a:effectRef idx="1">
            <a:schemeClr val="accent1"/>
          </a:effectRef>
          <a:fontRef idx="minor">
            <a:schemeClr val="tx1"/>
          </a:fontRef>
        </p:style>
      </p:cxnSp>
      <p:sp>
        <p:nvSpPr>
          <p:cNvPr id="40" name="Šipka doprava 39"/>
          <p:cNvSpPr/>
          <p:nvPr/>
        </p:nvSpPr>
        <p:spPr>
          <a:xfrm rot="8468006">
            <a:off x="3912347" y="4909708"/>
            <a:ext cx="553118"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41" name="Šipka doprava 40"/>
          <p:cNvSpPr/>
          <p:nvPr/>
        </p:nvSpPr>
        <p:spPr>
          <a:xfrm rot="5400000">
            <a:off x="5730581" y="4409161"/>
            <a:ext cx="1460314"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sp>
        <p:nvSpPr>
          <p:cNvPr id="42" name="Šipka doprava 41"/>
          <p:cNvSpPr/>
          <p:nvPr/>
        </p:nvSpPr>
        <p:spPr>
          <a:xfrm>
            <a:off x="7108305" y="3499812"/>
            <a:ext cx="416023" cy="14401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200"/>
          </a:p>
        </p:txBody>
      </p:sp>
      <p:cxnSp>
        <p:nvCxnSpPr>
          <p:cNvPr id="44" name="Přímá spojnice 43"/>
          <p:cNvCxnSpPr>
            <a:stCxn id="16" idx="2"/>
            <a:endCxn id="17" idx="0"/>
          </p:cNvCxnSpPr>
          <p:nvPr/>
        </p:nvCxnSpPr>
        <p:spPr>
          <a:xfrm>
            <a:off x="2899286" y="3717032"/>
            <a:ext cx="0" cy="432048"/>
          </a:xfrm>
          <a:prstGeom prst="line">
            <a:avLst/>
          </a:prstGeom>
          <a:ln>
            <a:gradFill>
              <a:gsLst>
                <a:gs pos="0">
                  <a:srgbClr val="0070C0"/>
                </a:gs>
                <a:gs pos="100000">
                  <a:srgbClr val="2E5A95"/>
                </a:gs>
              </a:gsLst>
              <a:lin ang="5400000" scaled="0"/>
            </a:gradFill>
            <a:prstDash val="sysDash"/>
          </a:ln>
        </p:spPr>
        <p:style>
          <a:lnRef idx="2">
            <a:schemeClr val="accent1"/>
          </a:lnRef>
          <a:fillRef idx="0">
            <a:schemeClr val="accent1"/>
          </a:fillRef>
          <a:effectRef idx="1">
            <a:schemeClr val="accent1"/>
          </a:effectRef>
          <a:fontRef idx="minor">
            <a:schemeClr val="tx1"/>
          </a:fontRef>
        </p:style>
      </p:cxnSp>
      <p:cxnSp>
        <p:nvCxnSpPr>
          <p:cNvPr id="46" name="Přímá spojnice 45"/>
          <p:cNvCxnSpPr>
            <a:stCxn id="21" idx="2"/>
            <a:endCxn id="22" idx="0"/>
          </p:cNvCxnSpPr>
          <p:nvPr/>
        </p:nvCxnSpPr>
        <p:spPr>
          <a:xfrm>
            <a:off x="8155870" y="3717032"/>
            <a:ext cx="0" cy="432048"/>
          </a:xfrm>
          <a:prstGeom prst="line">
            <a:avLst/>
          </a:prstGeom>
          <a:ln>
            <a:gradFill>
              <a:gsLst>
                <a:gs pos="0">
                  <a:srgbClr val="0070C0"/>
                </a:gs>
                <a:gs pos="100000">
                  <a:srgbClr val="2E5A95"/>
                </a:gs>
              </a:gsLst>
              <a:lin ang="5400000" scaled="0"/>
            </a:gradFill>
            <a:prstDash val="sysDash"/>
          </a:ln>
        </p:spPr>
        <p:style>
          <a:lnRef idx="2">
            <a:schemeClr val="accent1"/>
          </a:lnRef>
          <a:fillRef idx="0">
            <a:schemeClr val="accent1"/>
          </a:fillRef>
          <a:effectRef idx="1">
            <a:schemeClr val="accent1"/>
          </a:effectRef>
          <a:fontRef idx="minor">
            <a:schemeClr val="tx1"/>
          </a:fontRef>
        </p:style>
      </p:cxnSp>
      <p:sp>
        <p:nvSpPr>
          <p:cNvPr id="47" name="TextovéPole 46"/>
          <p:cNvSpPr txBox="1"/>
          <p:nvPr/>
        </p:nvSpPr>
        <p:spPr>
          <a:xfrm>
            <a:off x="7057776" y="3268966"/>
            <a:ext cx="560039" cy="307777"/>
          </a:xfrm>
          <a:prstGeom prst="rect">
            <a:avLst/>
          </a:prstGeom>
          <a:noFill/>
        </p:spPr>
        <p:txBody>
          <a:bodyPr wrap="square" rtlCol="0">
            <a:spAutoFit/>
          </a:bodyPr>
          <a:lstStyle/>
          <a:p>
            <a:r>
              <a:rPr lang="cs-CZ" sz="1400" b="1" dirty="0" smtClean="0">
                <a:solidFill>
                  <a:srgbClr val="2E5A95"/>
                </a:solidFill>
              </a:rPr>
              <a:t>ESC</a:t>
            </a:r>
            <a:endParaRPr lang="cs-CZ" sz="1400" b="1" dirty="0">
              <a:solidFill>
                <a:srgbClr val="2E5A95"/>
              </a:solidFill>
            </a:endParaRPr>
          </a:p>
        </p:txBody>
      </p:sp>
      <p:sp>
        <p:nvSpPr>
          <p:cNvPr id="48" name="TextovéPole 47"/>
          <p:cNvSpPr txBox="1"/>
          <p:nvPr/>
        </p:nvSpPr>
        <p:spPr>
          <a:xfrm>
            <a:off x="6460233" y="4273351"/>
            <a:ext cx="560039" cy="307777"/>
          </a:xfrm>
          <a:prstGeom prst="rect">
            <a:avLst/>
          </a:prstGeom>
          <a:noFill/>
        </p:spPr>
        <p:txBody>
          <a:bodyPr wrap="square" rtlCol="0">
            <a:spAutoFit/>
          </a:bodyPr>
          <a:lstStyle/>
          <a:p>
            <a:r>
              <a:rPr lang="cs-CZ" sz="1400" b="1" dirty="0" smtClean="0">
                <a:solidFill>
                  <a:srgbClr val="2E5A95"/>
                </a:solidFill>
              </a:rPr>
              <a:t>F7</a:t>
            </a:r>
            <a:endParaRPr lang="cs-CZ" sz="1400" b="1" dirty="0">
              <a:solidFill>
                <a:srgbClr val="2E5A95"/>
              </a:solidFill>
            </a:endParaRPr>
          </a:p>
        </p:txBody>
      </p:sp>
      <p:sp>
        <p:nvSpPr>
          <p:cNvPr id="49" name="TextovéPole 48"/>
          <p:cNvSpPr txBox="1"/>
          <p:nvPr/>
        </p:nvSpPr>
        <p:spPr>
          <a:xfrm>
            <a:off x="1649731" y="2882348"/>
            <a:ext cx="707273" cy="307777"/>
          </a:xfrm>
          <a:prstGeom prst="rect">
            <a:avLst/>
          </a:prstGeom>
          <a:noFill/>
        </p:spPr>
        <p:txBody>
          <a:bodyPr wrap="square" rtlCol="0">
            <a:spAutoFit/>
          </a:bodyPr>
          <a:lstStyle/>
          <a:p>
            <a:r>
              <a:rPr lang="cs-CZ" sz="1400" b="1" dirty="0" smtClean="0">
                <a:solidFill>
                  <a:srgbClr val="2E5A95"/>
                </a:solidFill>
              </a:rPr>
              <a:t>Ctrl F7</a:t>
            </a:r>
            <a:endParaRPr lang="cs-CZ" sz="1400" b="1" dirty="0">
              <a:solidFill>
                <a:srgbClr val="2E5A95"/>
              </a:solidFill>
            </a:endParaRPr>
          </a:p>
        </p:txBody>
      </p:sp>
    </p:spTree>
    <p:extLst>
      <p:ext uri="{BB962C8B-B14F-4D97-AF65-F5344CB8AC3E}">
        <p14:creationId xmlns:p14="http://schemas.microsoft.com/office/powerpoint/2010/main" val="4010700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Some more important </a:t>
            </a:r>
            <a:r>
              <a:rPr lang="en-GB" dirty="0" err="1"/>
              <a:t>shortkeys</a:t>
            </a:r>
            <a:r>
              <a:rPr lang="en-GB" dirty="0"/>
              <a:t> </a:t>
            </a:r>
            <a:r>
              <a:rPr lang="en-GB" sz="1600" dirty="0"/>
              <a:t>(can be replaced by icons)</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13</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13" y="1772816"/>
            <a:ext cx="6040611" cy="320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880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Easy access to structured data (</a:t>
            </a:r>
            <a:r>
              <a:rPr lang="en-US" dirty="0" err="1" smtClean="0"/>
              <a:t>inf</a:t>
            </a:r>
            <a:r>
              <a:rPr lang="cs-CZ" dirty="0" smtClean="0"/>
              <a:t>o</a:t>
            </a:r>
            <a:r>
              <a:rPr lang="en-US" dirty="0" smtClean="0"/>
              <a:t>) </a:t>
            </a:r>
            <a:r>
              <a:rPr lang="en-US" dirty="0"/>
              <a:t>in</a:t>
            </a:r>
            <a:r>
              <a:rPr lang="cs-CZ" dirty="0"/>
              <a:t> </a:t>
            </a:r>
            <a:r>
              <a:rPr lang="en-US" dirty="0"/>
              <a:t>split</a:t>
            </a:r>
            <a:r>
              <a:rPr lang="cs-CZ" dirty="0" smtClean="0"/>
              <a:t>- s</a:t>
            </a:r>
            <a:r>
              <a:rPr lang="en-US" dirty="0" err="1" smtClean="0"/>
              <a:t>ec</a:t>
            </a:r>
            <a:r>
              <a:rPr lang="cs-CZ" dirty="0" err="1" smtClean="0"/>
              <a:t>ond</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14</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8254619" cy="483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Šipka doprava 6"/>
          <p:cNvSpPr/>
          <p:nvPr/>
        </p:nvSpPr>
        <p:spPr>
          <a:xfrm>
            <a:off x="5267824" y="5229200"/>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3</a:t>
            </a:r>
            <a:endParaRPr lang="cs-CZ" dirty="0"/>
          </a:p>
        </p:txBody>
      </p:sp>
    </p:spTree>
    <p:extLst>
      <p:ext uri="{BB962C8B-B14F-4D97-AF65-F5344CB8AC3E}">
        <p14:creationId xmlns:p14="http://schemas.microsoft.com/office/powerpoint/2010/main" val="7414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3</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15</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7" name="V3.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26226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5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Simple</a:t>
            </a:r>
            <a:r>
              <a:rPr lang="cs-CZ" dirty="0" smtClean="0"/>
              <a:t> model business case</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16</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6" name="Obdélník 5"/>
          <p:cNvSpPr/>
          <p:nvPr/>
        </p:nvSpPr>
        <p:spPr>
          <a:xfrm>
            <a:off x="3131840" y="1592702"/>
            <a:ext cx="2376264" cy="648072"/>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err="1">
                <a:solidFill>
                  <a:schemeClr val="tx2"/>
                </a:solidFill>
              </a:rPr>
              <a:t>Replenishment</a:t>
            </a:r>
            <a:r>
              <a:rPr lang="cs-CZ" sz="1600" dirty="0">
                <a:solidFill>
                  <a:schemeClr val="tx2"/>
                </a:solidFill>
              </a:rPr>
              <a:t> </a:t>
            </a:r>
            <a:r>
              <a:rPr lang="cs-CZ" sz="1600" dirty="0" err="1">
                <a:solidFill>
                  <a:schemeClr val="tx2"/>
                </a:solidFill>
              </a:rPr>
              <a:t>planning</a:t>
            </a:r>
            <a:endParaRPr lang="cs-CZ" sz="1600" dirty="0">
              <a:solidFill>
                <a:schemeClr val="tx2"/>
              </a:solidFill>
            </a:endParaRPr>
          </a:p>
        </p:txBody>
      </p:sp>
      <p:sp>
        <p:nvSpPr>
          <p:cNvPr id="7" name="Obdélník 6"/>
          <p:cNvSpPr/>
          <p:nvPr/>
        </p:nvSpPr>
        <p:spPr>
          <a:xfrm>
            <a:off x="6372200" y="1592702"/>
            <a:ext cx="1080120" cy="648072"/>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a:solidFill>
                  <a:schemeClr val="tx2"/>
                </a:solidFill>
              </a:rPr>
              <a:t>Vendor</a:t>
            </a:r>
          </a:p>
        </p:txBody>
      </p:sp>
      <p:sp>
        <p:nvSpPr>
          <p:cNvPr id="8" name="Obdélník 7"/>
          <p:cNvSpPr/>
          <p:nvPr/>
        </p:nvSpPr>
        <p:spPr>
          <a:xfrm>
            <a:off x="1187624" y="1592702"/>
            <a:ext cx="1080120" cy="64807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err="1">
                <a:solidFill>
                  <a:schemeClr val="tx2"/>
                </a:solidFill>
              </a:rPr>
              <a:t>Customer</a:t>
            </a:r>
            <a:endParaRPr lang="cs-CZ" sz="1600" dirty="0">
              <a:solidFill>
                <a:schemeClr val="tx2"/>
              </a:solidFill>
            </a:endParaRPr>
          </a:p>
        </p:txBody>
      </p:sp>
      <p:sp>
        <p:nvSpPr>
          <p:cNvPr id="9" name="Obdélník 8"/>
          <p:cNvSpPr/>
          <p:nvPr/>
        </p:nvSpPr>
        <p:spPr>
          <a:xfrm>
            <a:off x="6372200" y="2708920"/>
            <a:ext cx="1080120" cy="648072"/>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err="1">
                <a:solidFill>
                  <a:schemeClr val="tx2"/>
                </a:solidFill>
              </a:rPr>
              <a:t>Purchase</a:t>
            </a:r>
            <a:r>
              <a:rPr lang="cs-CZ" sz="1600" dirty="0">
                <a:solidFill>
                  <a:schemeClr val="tx2"/>
                </a:solidFill>
              </a:rPr>
              <a:t> </a:t>
            </a:r>
            <a:r>
              <a:rPr lang="cs-CZ" sz="1600" dirty="0" err="1">
                <a:solidFill>
                  <a:schemeClr val="tx2"/>
                </a:solidFill>
              </a:rPr>
              <a:t>order</a:t>
            </a:r>
            <a:endParaRPr lang="cs-CZ" sz="1600" dirty="0">
              <a:solidFill>
                <a:schemeClr val="tx2"/>
              </a:solidFill>
            </a:endParaRPr>
          </a:p>
        </p:txBody>
      </p:sp>
      <p:sp>
        <p:nvSpPr>
          <p:cNvPr id="10" name="Obdélník 9"/>
          <p:cNvSpPr/>
          <p:nvPr/>
        </p:nvSpPr>
        <p:spPr>
          <a:xfrm>
            <a:off x="1187624" y="2708920"/>
            <a:ext cx="1080120" cy="648072"/>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a:solidFill>
                  <a:schemeClr val="tx2"/>
                </a:solidFill>
              </a:rPr>
              <a:t>Sales </a:t>
            </a:r>
            <a:r>
              <a:rPr lang="cs-CZ" sz="1600" dirty="0" err="1">
                <a:solidFill>
                  <a:schemeClr val="tx2"/>
                </a:solidFill>
              </a:rPr>
              <a:t>order</a:t>
            </a:r>
            <a:endParaRPr lang="cs-CZ" sz="1600" dirty="0">
              <a:solidFill>
                <a:schemeClr val="tx2"/>
              </a:solidFill>
            </a:endParaRPr>
          </a:p>
        </p:txBody>
      </p:sp>
      <p:cxnSp>
        <p:nvCxnSpPr>
          <p:cNvPr id="12" name="Přímá spojnice se šipkou 11"/>
          <p:cNvCxnSpPr>
            <a:stCxn id="8" idx="2"/>
            <a:endCxn id="10" idx="0"/>
          </p:cNvCxnSpPr>
          <p:nvPr/>
        </p:nvCxnSpPr>
        <p:spPr>
          <a:xfrm>
            <a:off x="1727684" y="2240774"/>
            <a:ext cx="0" cy="4681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Přímá spojnice se šipkou 13"/>
          <p:cNvCxnSpPr>
            <a:stCxn id="7" idx="2"/>
            <a:endCxn id="9" idx="0"/>
          </p:cNvCxnSpPr>
          <p:nvPr/>
        </p:nvCxnSpPr>
        <p:spPr>
          <a:xfrm>
            <a:off x="6912260" y="2240774"/>
            <a:ext cx="0" cy="4681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Obdélník 14"/>
          <p:cNvSpPr/>
          <p:nvPr/>
        </p:nvSpPr>
        <p:spPr>
          <a:xfrm>
            <a:off x="1187624" y="3429000"/>
            <a:ext cx="1080120" cy="144016"/>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sp>
        <p:nvSpPr>
          <p:cNvPr id="16" name="Obdélník 15"/>
          <p:cNvSpPr/>
          <p:nvPr/>
        </p:nvSpPr>
        <p:spPr>
          <a:xfrm>
            <a:off x="6372200" y="3429000"/>
            <a:ext cx="1080120" cy="144016"/>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sp>
        <p:nvSpPr>
          <p:cNvPr id="17" name="Obdélník 16"/>
          <p:cNvSpPr/>
          <p:nvPr/>
        </p:nvSpPr>
        <p:spPr>
          <a:xfrm>
            <a:off x="3779912" y="4077072"/>
            <a:ext cx="1080120" cy="648072"/>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err="1">
                <a:solidFill>
                  <a:schemeClr val="tx2"/>
                </a:solidFill>
              </a:rPr>
              <a:t>Item</a:t>
            </a:r>
            <a:endParaRPr lang="cs-CZ" sz="1600" dirty="0">
              <a:solidFill>
                <a:schemeClr val="tx2"/>
              </a:solidFill>
            </a:endParaRPr>
          </a:p>
        </p:txBody>
      </p:sp>
      <p:cxnSp>
        <p:nvCxnSpPr>
          <p:cNvPr id="19" name="Přímá spojnice se šipkou 18"/>
          <p:cNvCxnSpPr>
            <a:stCxn id="6" idx="2"/>
            <a:endCxn id="17" idx="0"/>
          </p:cNvCxnSpPr>
          <p:nvPr/>
        </p:nvCxnSpPr>
        <p:spPr>
          <a:xfrm>
            <a:off x="4319972" y="2240774"/>
            <a:ext cx="0" cy="183629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Šipka doprava 19"/>
          <p:cNvSpPr/>
          <p:nvPr/>
        </p:nvSpPr>
        <p:spPr>
          <a:xfrm>
            <a:off x="2374256" y="1755564"/>
            <a:ext cx="648072"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1" name="Šipka doprava 20"/>
          <p:cNvSpPr/>
          <p:nvPr/>
        </p:nvSpPr>
        <p:spPr>
          <a:xfrm>
            <a:off x="5634868" y="1755564"/>
            <a:ext cx="648072"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cxnSp>
        <p:nvCxnSpPr>
          <p:cNvPr id="24" name="Pravoúhlá spojnice 23"/>
          <p:cNvCxnSpPr>
            <a:stCxn id="17" idx="1"/>
            <a:endCxn id="27" idx="2"/>
          </p:cNvCxnSpPr>
          <p:nvPr/>
        </p:nvCxnSpPr>
        <p:spPr>
          <a:xfrm rot="10800000">
            <a:off x="1511660" y="3573016"/>
            <a:ext cx="2268252" cy="82809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Pravoúhlá spojnice 25"/>
          <p:cNvCxnSpPr>
            <a:stCxn id="17" idx="3"/>
            <a:endCxn id="29" idx="2"/>
          </p:cNvCxnSpPr>
          <p:nvPr/>
        </p:nvCxnSpPr>
        <p:spPr>
          <a:xfrm flipV="1">
            <a:off x="4860032" y="3569657"/>
            <a:ext cx="1799956" cy="831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Obdélník 26"/>
          <p:cNvSpPr/>
          <p:nvPr/>
        </p:nvSpPr>
        <p:spPr>
          <a:xfrm>
            <a:off x="1403648" y="3429000"/>
            <a:ext cx="216024" cy="144016"/>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sp>
        <p:nvSpPr>
          <p:cNvPr id="29" name="Obdélník 28"/>
          <p:cNvSpPr/>
          <p:nvPr/>
        </p:nvSpPr>
        <p:spPr>
          <a:xfrm>
            <a:off x="6551976" y="3432857"/>
            <a:ext cx="216024" cy="136800"/>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sp>
        <p:nvSpPr>
          <p:cNvPr id="31" name="Pravá složená závorka 30"/>
          <p:cNvSpPr/>
          <p:nvPr/>
        </p:nvSpPr>
        <p:spPr>
          <a:xfrm>
            <a:off x="2321752" y="2708920"/>
            <a:ext cx="189020" cy="6480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p>
        </p:txBody>
      </p:sp>
      <p:sp>
        <p:nvSpPr>
          <p:cNvPr id="32" name="TextovéPole 31"/>
          <p:cNvSpPr txBox="1"/>
          <p:nvPr/>
        </p:nvSpPr>
        <p:spPr>
          <a:xfrm>
            <a:off x="2483768" y="2890550"/>
            <a:ext cx="1152128" cy="276999"/>
          </a:xfrm>
          <a:prstGeom prst="rect">
            <a:avLst/>
          </a:prstGeom>
          <a:noFill/>
        </p:spPr>
        <p:txBody>
          <a:bodyPr wrap="square" rtlCol="0">
            <a:spAutoFit/>
          </a:bodyPr>
          <a:lstStyle/>
          <a:p>
            <a:r>
              <a:rPr lang="cs-CZ" sz="1200" dirty="0" smtClean="0"/>
              <a:t>Sales </a:t>
            </a:r>
            <a:r>
              <a:rPr lang="cs-CZ" sz="1200" dirty="0" err="1" smtClean="0"/>
              <a:t>header</a:t>
            </a:r>
            <a:endParaRPr lang="cs-CZ" sz="1200" dirty="0"/>
          </a:p>
        </p:txBody>
      </p:sp>
      <p:sp>
        <p:nvSpPr>
          <p:cNvPr id="33" name="Pravá složená závorka 32"/>
          <p:cNvSpPr/>
          <p:nvPr/>
        </p:nvSpPr>
        <p:spPr>
          <a:xfrm>
            <a:off x="2321751" y="3437384"/>
            <a:ext cx="189021" cy="1440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p>
        </p:txBody>
      </p:sp>
      <p:sp>
        <p:nvSpPr>
          <p:cNvPr id="34" name="TextovéPole 33"/>
          <p:cNvSpPr txBox="1"/>
          <p:nvPr/>
        </p:nvSpPr>
        <p:spPr>
          <a:xfrm>
            <a:off x="2493520" y="3359399"/>
            <a:ext cx="1152128" cy="276999"/>
          </a:xfrm>
          <a:prstGeom prst="rect">
            <a:avLst/>
          </a:prstGeom>
          <a:noFill/>
        </p:spPr>
        <p:txBody>
          <a:bodyPr wrap="square" rtlCol="0">
            <a:spAutoFit/>
          </a:bodyPr>
          <a:lstStyle/>
          <a:p>
            <a:r>
              <a:rPr lang="cs-CZ" sz="1200" dirty="0" smtClean="0"/>
              <a:t>Sales line(s)</a:t>
            </a:r>
            <a:endParaRPr lang="cs-CZ" sz="1200" dirty="0"/>
          </a:p>
        </p:txBody>
      </p:sp>
      <p:sp>
        <p:nvSpPr>
          <p:cNvPr id="35" name="Pravá složená závorka 34"/>
          <p:cNvSpPr/>
          <p:nvPr/>
        </p:nvSpPr>
        <p:spPr>
          <a:xfrm>
            <a:off x="7496576" y="2708920"/>
            <a:ext cx="189020" cy="6480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p>
        </p:txBody>
      </p:sp>
      <p:sp>
        <p:nvSpPr>
          <p:cNvPr id="36" name="TextovéPole 35"/>
          <p:cNvSpPr txBox="1"/>
          <p:nvPr/>
        </p:nvSpPr>
        <p:spPr>
          <a:xfrm>
            <a:off x="7658592" y="2890550"/>
            <a:ext cx="1152128" cy="276999"/>
          </a:xfrm>
          <a:prstGeom prst="rect">
            <a:avLst/>
          </a:prstGeom>
          <a:noFill/>
        </p:spPr>
        <p:txBody>
          <a:bodyPr wrap="square" rtlCol="0">
            <a:spAutoFit/>
          </a:bodyPr>
          <a:lstStyle/>
          <a:p>
            <a:r>
              <a:rPr lang="cs-CZ" sz="1200" dirty="0" smtClean="0"/>
              <a:t>Sales </a:t>
            </a:r>
            <a:r>
              <a:rPr lang="cs-CZ" sz="1200" dirty="0" err="1" smtClean="0"/>
              <a:t>header</a:t>
            </a:r>
            <a:endParaRPr lang="cs-CZ" sz="1200" dirty="0"/>
          </a:p>
        </p:txBody>
      </p:sp>
      <p:sp>
        <p:nvSpPr>
          <p:cNvPr id="37" name="Pravá složená závorka 36"/>
          <p:cNvSpPr/>
          <p:nvPr/>
        </p:nvSpPr>
        <p:spPr>
          <a:xfrm>
            <a:off x="7496575" y="3437384"/>
            <a:ext cx="189021" cy="1440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p>
        </p:txBody>
      </p:sp>
      <p:sp>
        <p:nvSpPr>
          <p:cNvPr id="38" name="TextovéPole 37"/>
          <p:cNvSpPr txBox="1"/>
          <p:nvPr/>
        </p:nvSpPr>
        <p:spPr>
          <a:xfrm>
            <a:off x="7668344" y="3359399"/>
            <a:ext cx="1152128" cy="276999"/>
          </a:xfrm>
          <a:prstGeom prst="rect">
            <a:avLst/>
          </a:prstGeom>
          <a:noFill/>
        </p:spPr>
        <p:txBody>
          <a:bodyPr wrap="square" rtlCol="0">
            <a:spAutoFit/>
          </a:bodyPr>
          <a:lstStyle/>
          <a:p>
            <a:r>
              <a:rPr lang="cs-CZ" sz="1200" dirty="0" smtClean="0"/>
              <a:t>Sales line(s)</a:t>
            </a:r>
            <a:endParaRPr lang="cs-CZ" sz="1200" dirty="0"/>
          </a:p>
        </p:txBody>
      </p:sp>
      <p:sp>
        <p:nvSpPr>
          <p:cNvPr id="39" name="Šipka doprava 38"/>
          <p:cNvSpPr/>
          <p:nvPr/>
        </p:nvSpPr>
        <p:spPr>
          <a:xfrm>
            <a:off x="1219045" y="4581128"/>
            <a:ext cx="6264696" cy="1368152"/>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err="1">
                <a:solidFill>
                  <a:schemeClr val="tx2"/>
                </a:solidFill>
              </a:rPr>
              <a:t>Workflow</a:t>
            </a:r>
            <a:endParaRPr lang="cs-CZ" sz="1600" dirty="0">
              <a:solidFill>
                <a:schemeClr val="tx2"/>
              </a:solidFill>
            </a:endParaRPr>
          </a:p>
        </p:txBody>
      </p:sp>
      <p:sp>
        <p:nvSpPr>
          <p:cNvPr id="40" name="Šipka doprava 39"/>
          <p:cNvSpPr/>
          <p:nvPr/>
        </p:nvSpPr>
        <p:spPr>
          <a:xfrm>
            <a:off x="5256740" y="5157192"/>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4</a:t>
            </a:r>
            <a:endParaRPr lang="cs-CZ" dirty="0"/>
          </a:p>
        </p:txBody>
      </p:sp>
    </p:spTree>
    <p:extLst>
      <p:ext uri="{BB962C8B-B14F-4D97-AF65-F5344CB8AC3E}">
        <p14:creationId xmlns:p14="http://schemas.microsoft.com/office/powerpoint/2010/main" val="32098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4</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17</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7" name="V4.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58224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Sales </a:t>
            </a:r>
            <a:r>
              <a:rPr lang="cs-CZ" dirty="0" err="1" smtClean="0"/>
              <a:t>order</a:t>
            </a:r>
            <a:r>
              <a:rPr lang="cs-CZ" dirty="0" smtClean="0"/>
              <a:t> </a:t>
            </a:r>
            <a:r>
              <a:rPr lang="cs-CZ" dirty="0" err="1" smtClean="0"/>
              <a:t>creation</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18</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04" y="1365472"/>
            <a:ext cx="8152044" cy="530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8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Requisition</a:t>
            </a:r>
            <a:r>
              <a:rPr lang="cs-CZ" dirty="0"/>
              <a:t> </a:t>
            </a:r>
            <a:r>
              <a:rPr lang="cs-CZ" dirty="0" err="1"/>
              <a:t>worksheet</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19</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84784"/>
            <a:ext cx="4698111" cy="410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516507"/>
            <a:ext cx="2749439" cy="304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Šipka doprava 7"/>
          <p:cNvSpPr/>
          <p:nvPr/>
        </p:nvSpPr>
        <p:spPr>
          <a:xfrm>
            <a:off x="4211960" y="2996952"/>
            <a:ext cx="1241727" cy="504056"/>
          </a:xfrm>
          <a:prstGeom prst="rightArrow">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sp>
        <p:nvSpPr>
          <p:cNvPr id="9" name="Šipka doprava 8"/>
          <p:cNvSpPr/>
          <p:nvPr/>
        </p:nvSpPr>
        <p:spPr>
          <a:xfrm>
            <a:off x="5224328" y="5157192"/>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5</a:t>
            </a:r>
            <a:endParaRPr lang="cs-CZ" dirty="0"/>
          </a:p>
        </p:txBody>
      </p:sp>
    </p:spTree>
    <p:extLst>
      <p:ext uri="{BB962C8B-B14F-4D97-AF65-F5344CB8AC3E}">
        <p14:creationId xmlns:p14="http://schemas.microsoft.com/office/powerpoint/2010/main" val="22428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Show </a:t>
            </a:r>
            <a:r>
              <a:rPr lang="cs-CZ" dirty="0" err="1" smtClean="0"/>
              <a:t>structure</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5" name="Zástupný symbol pro obsah 4"/>
          <p:cNvSpPr>
            <a:spLocks noGrp="1"/>
          </p:cNvSpPr>
          <p:nvPr>
            <p:ph idx="1"/>
          </p:nvPr>
        </p:nvSpPr>
        <p:spPr/>
        <p:txBody>
          <a:bodyPr/>
          <a:lstStyle/>
          <a:p>
            <a:r>
              <a:rPr lang="en-US" dirty="0"/>
              <a:t>Presentation fragments are based on the table </a:t>
            </a:r>
            <a:r>
              <a:rPr lang="cs-CZ" dirty="0" smtClean="0"/>
              <a:t>                       </a:t>
            </a:r>
            <a:r>
              <a:rPr lang="en-US" sz="1800" dirty="0" smtClean="0"/>
              <a:t>-</a:t>
            </a:r>
            <a:r>
              <a:rPr lang="cs-CZ" sz="1800" dirty="0" smtClean="0"/>
              <a:t> </a:t>
            </a:r>
            <a:r>
              <a:rPr lang="en-US" sz="1800" dirty="0" smtClean="0"/>
              <a:t>see </a:t>
            </a:r>
            <a:r>
              <a:rPr lang="en-US" sz="1800" dirty="0"/>
              <a:t>header in the table Main Functionality Table  (MFT) </a:t>
            </a:r>
            <a:r>
              <a:rPr lang="en-US" sz="1800" dirty="0" smtClean="0"/>
              <a:t>below</a:t>
            </a:r>
            <a:endParaRPr lang="cs-CZ" sz="1800" dirty="0" smtClean="0"/>
          </a:p>
          <a:p>
            <a:endParaRPr lang="cs-CZ" sz="1800" dirty="0"/>
          </a:p>
          <a:p>
            <a:endParaRPr lang="cs-CZ" sz="1800" dirty="0"/>
          </a:p>
          <a:p>
            <a:r>
              <a:rPr lang="en-US" dirty="0"/>
              <a:t>Combined show principle :</a:t>
            </a:r>
          </a:p>
          <a:p>
            <a:pPr lvl="1"/>
            <a:r>
              <a:rPr lang="en-US" dirty="0"/>
              <a:t>PWP skeleton of the show</a:t>
            </a:r>
          </a:p>
          <a:p>
            <a:pPr lvl="1"/>
            <a:r>
              <a:rPr lang="en-US" dirty="0"/>
              <a:t>Live sections based on MFT started from corresponding slides with possibility to turn sound down to allow SA representative (presenter) to comment presented function on the fly</a:t>
            </a:r>
          </a:p>
          <a:p>
            <a:pPr lvl="1"/>
            <a:r>
              <a:rPr lang="en-US" dirty="0"/>
              <a:t>Live show performance by SA representative</a:t>
            </a:r>
            <a:endParaRPr lang="cs-CZ" dirty="0"/>
          </a:p>
        </p:txBody>
      </p:sp>
      <p:sp>
        <p:nvSpPr>
          <p:cNvPr id="6" name="Obdélník 5"/>
          <p:cNvSpPr/>
          <p:nvPr/>
        </p:nvSpPr>
        <p:spPr>
          <a:xfrm>
            <a:off x="899592" y="2420888"/>
            <a:ext cx="1440160" cy="360040"/>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a:solidFill>
                  <a:schemeClr val="tx2"/>
                </a:solidFill>
              </a:rPr>
              <a:t>Domain</a:t>
            </a:r>
            <a:endParaRPr lang="cs-CZ" dirty="0">
              <a:solidFill>
                <a:schemeClr val="tx2"/>
              </a:solidFill>
            </a:endParaRPr>
          </a:p>
        </p:txBody>
      </p:sp>
      <p:sp>
        <p:nvSpPr>
          <p:cNvPr id="7" name="Obdélník 6"/>
          <p:cNvSpPr/>
          <p:nvPr/>
        </p:nvSpPr>
        <p:spPr>
          <a:xfrm>
            <a:off x="2339752" y="2420888"/>
            <a:ext cx="1440160" cy="360040"/>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a:solidFill>
                  <a:schemeClr val="tx2"/>
                </a:solidFill>
              </a:rPr>
              <a:t>Description</a:t>
            </a:r>
            <a:endParaRPr lang="cs-CZ" dirty="0">
              <a:solidFill>
                <a:schemeClr val="tx2"/>
              </a:solidFill>
            </a:endParaRPr>
          </a:p>
        </p:txBody>
      </p:sp>
      <p:sp>
        <p:nvSpPr>
          <p:cNvPr id="8" name="Obdélník 7"/>
          <p:cNvSpPr/>
          <p:nvPr/>
        </p:nvSpPr>
        <p:spPr>
          <a:xfrm>
            <a:off x="3779912" y="2420888"/>
            <a:ext cx="1440160" cy="360040"/>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a:solidFill>
                  <a:schemeClr val="tx2"/>
                </a:solidFill>
              </a:rPr>
              <a:t>Benefits</a:t>
            </a:r>
            <a:endParaRPr lang="cs-CZ" dirty="0">
              <a:solidFill>
                <a:schemeClr val="tx2"/>
              </a:solidFill>
            </a:endParaRPr>
          </a:p>
        </p:txBody>
      </p:sp>
      <p:sp>
        <p:nvSpPr>
          <p:cNvPr id="9" name="Obdélník 8"/>
          <p:cNvSpPr/>
          <p:nvPr/>
        </p:nvSpPr>
        <p:spPr>
          <a:xfrm>
            <a:off x="5220072" y="2420888"/>
            <a:ext cx="1440160" cy="360040"/>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a:solidFill>
                  <a:schemeClr val="tx2"/>
                </a:solidFill>
              </a:rPr>
              <a:t>Reasons</a:t>
            </a:r>
            <a:endParaRPr lang="cs-CZ" dirty="0">
              <a:solidFill>
                <a:schemeClr val="tx2"/>
              </a:solidFill>
            </a:endParaRPr>
          </a:p>
        </p:txBody>
      </p:sp>
    </p:spTree>
    <p:extLst>
      <p:ext uri="{BB962C8B-B14F-4D97-AF65-F5344CB8AC3E}">
        <p14:creationId xmlns:p14="http://schemas.microsoft.com/office/powerpoint/2010/main" val="1416344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5</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20</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8" name="V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30638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Requisition</a:t>
            </a:r>
            <a:r>
              <a:rPr lang="cs-CZ" dirty="0"/>
              <a:t> </a:t>
            </a:r>
            <a:r>
              <a:rPr lang="cs-CZ" dirty="0" err="1"/>
              <a:t>worksheet</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21</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52" y="1722644"/>
            <a:ext cx="8373441" cy="1758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4211960" y="3719076"/>
            <a:ext cx="1080120" cy="648072"/>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err="1">
                <a:solidFill>
                  <a:schemeClr val="tx2"/>
                </a:solidFill>
              </a:rPr>
              <a:t>Purchase</a:t>
            </a:r>
            <a:r>
              <a:rPr lang="cs-CZ" sz="1600" dirty="0">
                <a:solidFill>
                  <a:schemeClr val="tx2"/>
                </a:solidFill>
              </a:rPr>
              <a:t> </a:t>
            </a:r>
            <a:r>
              <a:rPr lang="cs-CZ" sz="1600" dirty="0" err="1">
                <a:solidFill>
                  <a:schemeClr val="tx2"/>
                </a:solidFill>
              </a:rPr>
              <a:t>order</a:t>
            </a:r>
            <a:endParaRPr lang="cs-CZ" sz="1600" dirty="0">
              <a:solidFill>
                <a:schemeClr val="tx2"/>
              </a:solidFill>
            </a:endParaRPr>
          </a:p>
        </p:txBody>
      </p:sp>
      <p:sp>
        <p:nvSpPr>
          <p:cNvPr id="8" name="Obdélník 7"/>
          <p:cNvSpPr/>
          <p:nvPr/>
        </p:nvSpPr>
        <p:spPr>
          <a:xfrm>
            <a:off x="4211960" y="4439156"/>
            <a:ext cx="1080120" cy="144016"/>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sp>
        <p:nvSpPr>
          <p:cNvPr id="9" name="Obdélník 8"/>
          <p:cNvSpPr/>
          <p:nvPr/>
        </p:nvSpPr>
        <p:spPr>
          <a:xfrm>
            <a:off x="4211960" y="4941168"/>
            <a:ext cx="1080120" cy="648072"/>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600" dirty="0" smtClean="0">
                <a:solidFill>
                  <a:schemeClr val="tx2"/>
                </a:solidFill>
              </a:rPr>
              <a:t>T-</a:t>
            </a:r>
            <a:r>
              <a:rPr lang="cs-CZ" sz="1600" dirty="0" err="1" smtClean="0">
                <a:solidFill>
                  <a:schemeClr val="tx2"/>
                </a:solidFill>
              </a:rPr>
              <a:t>shirt</a:t>
            </a:r>
            <a:endParaRPr lang="cs-CZ" sz="1600" dirty="0" smtClean="0">
              <a:solidFill>
                <a:schemeClr val="tx2"/>
              </a:solidFill>
            </a:endParaRPr>
          </a:p>
          <a:p>
            <a:pPr algn="ctr"/>
            <a:r>
              <a:rPr lang="cs-CZ" sz="1600" dirty="0" smtClean="0">
                <a:solidFill>
                  <a:schemeClr val="tx2"/>
                </a:solidFill>
              </a:rPr>
              <a:t>King Kong</a:t>
            </a:r>
            <a:endParaRPr lang="cs-CZ" sz="1600" dirty="0">
              <a:solidFill>
                <a:schemeClr val="tx2"/>
              </a:solidFill>
            </a:endParaRPr>
          </a:p>
        </p:txBody>
      </p:sp>
      <p:sp>
        <p:nvSpPr>
          <p:cNvPr id="10" name="Obdélník 9"/>
          <p:cNvSpPr/>
          <p:nvPr/>
        </p:nvSpPr>
        <p:spPr>
          <a:xfrm>
            <a:off x="4391736" y="4438914"/>
            <a:ext cx="216024" cy="136800"/>
          </a:xfrm>
          <a:prstGeom prst="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1600">
              <a:solidFill>
                <a:schemeClr val="tx2"/>
              </a:solidFill>
            </a:endParaRPr>
          </a:p>
        </p:txBody>
      </p:sp>
      <p:cxnSp>
        <p:nvCxnSpPr>
          <p:cNvPr id="14" name="Přímá spojnice 13"/>
          <p:cNvCxnSpPr/>
          <p:nvPr/>
        </p:nvCxnSpPr>
        <p:spPr>
          <a:xfrm>
            <a:off x="4607760" y="4583172"/>
            <a:ext cx="684320" cy="357996"/>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 name="Přímá spojnice 15"/>
          <p:cNvCxnSpPr/>
          <p:nvPr/>
        </p:nvCxnSpPr>
        <p:spPr>
          <a:xfrm flipH="1">
            <a:off x="4211960" y="4583172"/>
            <a:ext cx="179776" cy="357996"/>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7" name="Obdélník 16"/>
          <p:cNvSpPr/>
          <p:nvPr/>
        </p:nvSpPr>
        <p:spPr>
          <a:xfrm>
            <a:off x="4301848" y="2089726"/>
            <a:ext cx="648072" cy="576064"/>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8" name="Obdélník 17"/>
          <p:cNvSpPr/>
          <p:nvPr/>
        </p:nvSpPr>
        <p:spPr>
          <a:xfrm>
            <a:off x="1043608" y="3284984"/>
            <a:ext cx="324036" cy="196017"/>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9" name="Obdélník 18"/>
          <p:cNvSpPr/>
          <p:nvPr/>
        </p:nvSpPr>
        <p:spPr>
          <a:xfrm>
            <a:off x="7839738" y="3284984"/>
            <a:ext cx="324036" cy="196017"/>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cxnSp>
        <p:nvCxnSpPr>
          <p:cNvPr id="23" name="Přímá spojnice se šipkou 22"/>
          <p:cNvCxnSpPr>
            <a:stCxn id="17" idx="2"/>
          </p:cNvCxnSpPr>
          <p:nvPr/>
        </p:nvCxnSpPr>
        <p:spPr>
          <a:xfrm>
            <a:off x="4625884" y="2665790"/>
            <a:ext cx="0" cy="1053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Přímá spojnice se šipkou 24"/>
          <p:cNvCxnSpPr>
            <a:stCxn id="18" idx="3"/>
            <a:endCxn id="9" idx="1"/>
          </p:cNvCxnSpPr>
          <p:nvPr/>
        </p:nvCxnSpPr>
        <p:spPr>
          <a:xfrm>
            <a:off x="1367644" y="3382993"/>
            <a:ext cx="2844316" cy="1882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Přímá spojnice se šipkou 26"/>
          <p:cNvCxnSpPr>
            <a:stCxn id="19" idx="1"/>
            <a:endCxn id="7" idx="3"/>
          </p:cNvCxnSpPr>
          <p:nvPr/>
        </p:nvCxnSpPr>
        <p:spPr>
          <a:xfrm flipH="1">
            <a:off x="5292080" y="3382993"/>
            <a:ext cx="2547658" cy="6601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ovéPole 27"/>
          <p:cNvSpPr txBox="1"/>
          <p:nvPr/>
        </p:nvSpPr>
        <p:spPr>
          <a:xfrm>
            <a:off x="539552" y="6093296"/>
            <a:ext cx="6560129" cy="369332"/>
          </a:xfrm>
          <a:prstGeom prst="rect">
            <a:avLst/>
          </a:prstGeom>
          <a:noFill/>
        </p:spPr>
        <p:txBody>
          <a:bodyPr wrap="none" rtlCol="0">
            <a:spAutoFit/>
          </a:bodyPr>
          <a:lstStyle/>
          <a:p>
            <a:r>
              <a:rPr lang="en-GB" dirty="0" smtClean="0"/>
              <a:t>Comment : 390 = 500 (Sales Order)- 110 (actual availability in stock)</a:t>
            </a:r>
            <a:endParaRPr lang="en-GB" dirty="0"/>
          </a:p>
        </p:txBody>
      </p:sp>
      <p:sp>
        <p:nvSpPr>
          <p:cNvPr id="20" name="Šipka doprava 19"/>
          <p:cNvSpPr/>
          <p:nvPr/>
        </p:nvSpPr>
        <p:spPr>
          <a:xfrm>
            <a:off x="5183584" y="5157192"/>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6</a:t>
            </a:r>
            <a:endParaRPr lang="cs-CZ" dirty="0"/>
          </a:p>
        </p:txBody>
      </p:sp>
    </p:spTree>
    <p:extLst>
      <p:ext uri="{BB962C8B-B14F-4D97-AF65-F5344CB8AC3E}">
        <p14:creationId xmlns:p14="http://schemas.microsoft.com/office/powerpoint/2010/main" val="182564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6</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22</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7" name="V6.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314788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Created</a:t>
            </a:r>
            <a:r>
              <a:rPr lang="cs-CZ" dirty="0"/>
              <a:t> </a:t>
            </a:r>
            <a:r>
              <a:rPr lang="cs-CZ" dirty="0" err="1"/>
              <a:t>purchase</a:t>
            </a:r>
            <a:r>
              <a:rPr lang="cs-CZ" dirty="0"/>
              <a:t> </a:t>
            </a:r>
            <a:r>
              <a:rPr lang="cs-CZ" dirty="0" err="1"/>
              <a:t>order</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23</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94667"/>
            <a:ext cx="7056784" cy="505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842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Screen assigned to the role of order processor</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24</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5860842" cy="463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861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Item</a:t>
            </a:r>
            <a:r>
              <a:rPr lang="cs-CZ" dirty="0"/>
              <a:t> </a:t>
            </a:r>
            <a:r>
              <a:rPr lang="cs-CZ" dirty="0" err="1"/>
              <a:t>card</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25</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86882"/>
            <a:ext cx="7704856" cy="513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294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Item</a:t>
            </a:r>
            <a:r>
              <a:rPr lang="cs-CZ" dirty="0"/>
              <a:t> </a:t>
            </a:r>
            <a:r>
              <a:rPr lang="cs-CZ" dirty="0" err="1"/>
              <a:t>card</a:t>
            </a:r>
            <a:r>
              <a:rPr lang="cs-CZ" dirty="0"/>
              <a:t>- </a:t>
            </a:r>
            <a:r>
              <a:rPr lang="cs-CZ" dirty="0" err="1"/>
              <a:t>item</a:t>
            </a:r>
            <a:r>
              <a:rPr lang="cs-CZ" dirty="0"/>
              <a:t> </a:t>
            </a:r>
            <a:r>
              <a:rPr lang="cs-CZ" dirty="0" err="1"/>
              <a:t>ledger</a:t>
            </a:r>
            <a:r>
              <a:rPr lang="cs-CZ" dirty="0"/>
              <a:t> </a:t>
            </a:r>
            <a:r>
              <a:rPr lang="cs-CZ" dirty="0" err="1"/>
              <a:t>entries</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26</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82" y="1510283"/>
            <a:ext cx="7977958" cy="357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379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Item card and stock location</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27</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85418"/>
            <a:ext cx="5835961" cy="506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616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Posting sales order</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28</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51929"/>
            <a:ext cx="7807096" cy="510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Šipka doprava 6"/>
          <p:cNvSpPr/>
          <p:nvPr/>
        </p:nvSpPr>
        <p:spPr>
          <a:xfrm>
            <a:off x="5205564" y="5085184"/>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7</a:t>
            </a:r>
            <a:endParaRPr lang="cs-CZ" dirty="0"/>
          </a:p>
        </p:txBody>
      </p:sp>
    </p:spTree>
    <p:extLst>
      <p:ext uri="{BB962C8B-B14F-4D97-AF65-F5344CB8AC3E}">
        <p14:creationId xmlns:p14="http://schemas.microsoft.com/office/powerpoint/2010/main" val="37240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7</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29</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V7.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17911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Show </a:t>
            </a:r>
            <a:r>
              <a:rPr lang="cs-CZ" dirty="0" err="1" smtClean="0"/>
              <a:t>structure</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3</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5" name="Zástupný symbol pro obsah 4"/>
          <p:cNvSpPr>
            <a:spLocks noGrp="1"/>
          </p:cNvSpPr>
          <p:nvPr>
            <p:ph idx="1"/>
          </p:nvPr>
        </p:nvSpPr>
        <p:spPr/>
        <p:txBody>
          <a:bodyPr/>
          <a:lstStyle/>
          <a:p>
            <a:r>
              <a:rPr lang="en-US" dirty="0"/>
              <a:t>Based on  chosen entities from 50 NAV main functionality table (MFT)</a:t>
            </a:r>
          </a:p>
          <a:p>
            <a:r>
              <a:rPr lang="en-US" dirty="0"/>
              <a:t>Duration – approximately 1 hour</a:t>
            </a:r>
          </a:p>
          <a:p>
            <a:r>
              <a:rPr lang="en-US" dirty="0"/>
              <a:t>Combined show principle </a:t>
            </a:r>
          </a:p>
          <a:p>
            <a:pPr lvl="1"/>
            <a:r>
              <a:rPr lang="en-US" dirty="0"/>
              <a:t>PWP skeleton ( slides with accompanying texts) </a:t>
            </a:r>
          </a:p>
          <a:p>
            <a:pPr lvl="1"/>
            <a:r>
              <a:rPr lang="en-US" dirty="0"/>
              <a:t>Live sections based on MFT started from corresponding slides</a:t>
            </a:r>
          </a:p>
          <a:p>
            <a:pPr lvl="1"/>
            <a:r>
              <a:rPr lang="en-US" dirty="0"/>
              <a:t>Live show performance by SA representative</a:t>
            </a:r>
            <a:endParaRPr lang="cs-CZ" dirty="0"/>
          </a:p>
        </p:txBody>
      </p:sp>
    </p:spTree>
    <p:extLst>
      <p:ext uri="{BB962C8B-B14F-4D97-AF65-F5344CB8AC3E}">
        <p14:creationId xmlns:p14="http://schemas.microsoft.com/office/powerpoint/2010/main" val="397694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One o</a:t>
            </a:r>
            <a:r>
              <a:rPr lang="cs-CZ" dirty="0"/>
              <a:t>f</a:t>
            </a:r>
            <a:r>
              <a:rPr lang="en-GB" dirty="0"/>
              <a:t> the report related to the posted sales order</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30</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51946"/>
            <a:ext cx="7056784" cy="524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3160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Another report related to the posted sales order</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31</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5616624" cy="421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492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List of the slides and related shows</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32</a:t>
            </a:fld>
            <a:endParaRPr lang="en-US" dirty="0"/>
          </a:p>
        </p:txBody>
      </p:sp>
      <p:sp>
        <p:nvSpPr>
          <p:cNvPr id="4" name="Zástupný symbol pro text 3"/>
          <p:cNvSpPr>
            <a:spLocks noGrp="1"/>
          </p:cNvSpPr>
          <p:nvPr>
            <p:ph type="body" sz="quarter" idx="13"/>
          </p:nvPr>
        </p:nvSpPr>
        <p:spPr/>
        <p:txBody>
          <a:bodyPr/>
          <a:lstStyle/>
          <a:p>
            <a:endParaRPr lang="cs-CZ"/>
          </a:p>
        </p:txBody>
      </p:sp>
      <p:graphicFrame>
        <p:nvGraphicFramePr>
          <p:cNvPr id="6" name="Tabulka 5"/>
          <p:cNvGraphicFramePr>
            <a:graphicFrameLocks noGrp="1"/>
          </p:cNvGraphicFramePr>
          <p:nvPr>
            <p:extLst>
              <p:ext uri="{D42A27DB-BD31-4B8C-83A1-F6EECF244321}">
                <p14:modId xmlns:p14="http://schemas.microsoft.com/office/powerpoint/2010/main" val="2773694032"/>
              </p:ext>
            </p:extLst>
          </p:nvPr>
        </p:nvGraphicFramePr>
        <p:xfrm>
          <a:off x="1524000" y="1614408"/>
          <a:ext cx="6096000" cy="296672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cs-CZ" dirty="0" smtClean="0"/>
                        <a:t>     </a:t>
                      </a:r>
                      <a:r>
                        <a:rPr lang="cs-CZ" dirty="0" smtClean="0">
                          <a:solidFill>
                            <a:schemeClr val="tx2"/>
                          </a:solidFill>
                        </a:rPr>
                        <a:t>PWP </a:t>
                      </a:r>
                      <a:r>
                        <a:rPr lang="cs-CZ" dirty="0" err="1" smtClean="0">
                          <a:solidFill>
                            <a:schemeClr val="tx2"/>
                          </a:solidFill>
                        </a:rPr>
                        <a:t>slide</a:t>
                      </a:r>
                      <a:endParaRPr lang="cs-CZ" dirty="0">
                        <a:solidFill>
                          <a:schemeClr val="tx2"/>
                        </a:solidFill>
                      </a:endParaRPr>
                    </a:p>
                  </a:txBody>
                  <a:tcPr/>
                </a:tc>
                <a:tc>
                  <a:txBody>
                    <a:bodyPr/>
                    <a:lstStyle/>
                    <a:p>
                      <a:r>
                        <a:rPr lang="cs-CZ" dirty="0" smtClean="0">
                          <a:solidFill>
                            <a:schemeClr val="tx2"/>
                          </a:solidFill>
                        </a:rPr>
                        <a:t>Live show </a:t>
                      </a:r>
                      <a:r>
                        <a:rPr lang="cs-CZ" dirty="0" err="1" smtClean="0">
                          <a:solidFill>
                            <a:schemeClr val="tx2"/>
                          </a:solidFill>
                        </a:rPr>
                        <a:t>Miki</a:t>
                      </a:r>
                      <a:r>
                        <a:rPr lang="cs-CZ" dirty="0" smtClean="0">
                          <a:solidFill>
                            <a:schemeClr val="tx2"/>
                          </a:solidFill>
                        </a:rPr>
                        <a:t> </a:t>
                      </a:r>
                      <a:endParaRPr lang="cs-CZ" dirty="0">
                        <a:solidFill>
                          <a:schemeClr val="tx2"/>
                        </a:solidFill>
                      </a:endParaRPr>
                    </a:p>
                  </a:txBody>
                  <a:tcPr/>
                </a:tc>
                <a:tc>
                  <a:txBody>
                    <a:bodyPr/>
                    <a:lstStyle/>
                    <a:p>
                      <a:r>
                        <a:rPr lang="cs-CZ" dirty="0" smtClean="0">
                          <a:solidFill>
                            <a:schemeClr val="tx2"/>
                          </a:solidFill>
                        </a:rPr>
                        <a:t>Live show </a:t>
                      </a:r>
                      <a:r>
                        <a:rPr lang="cs-CZ" dirty="0" err="1" smtClean="0">
                          <a:solidFill>
                            <a:schemeClr val="tx2"/>
                          </a:solidFill>
                        </a:rPr>
                        <a:t>Garteh</a:t>
                      </a:r>
                      <a:endParaRPr lang="cs-CZ" dirty="0">
                        <a:solidFill>
                          <a:schemeClr val="tx2"/>
                        </a:solidFill>
                      </a:endParaRPr>
                    </a:p>
                  </a:txBody>
                  <a:tcPr/>
                </a:tc>
              </a:tr>
              <a:tr h="370840">
                <a:tc>
                  <a:txBody>
                    <a:bodyPr/>
                    <a:lstStyle/>
                    <a:p>
                      <a:endParaRPr lang="cs-CZ"/>
                    </a:p>
                  </a:txBody>
                  <a:tcPr/>
                </a:tc>
                <a:tc>
                  <a:txBody>
                    <a:bodyPr/>
                    <a:lstStyle/>
                    <a:p>
                      <a:endParaRPr lang="cs-CZ"/>
                    </a:p>
                  </a:txBody>
                  <a:tcPr/>
                </a:tc>
                <a:tc>
                  <a:txBody>
                    <a:bodyPr/>
                    <a:lstStyle/>
                    <a:p>
                      <a:endParaRPr lang="cs-CZ"/>
                    </a:p>
                  </a:txBody>
                  <a:tcPr/>
                </a:tc>
              </a:tr>
              <a:tr h="370840">
                <a:tc>
                  <a:txBody>
                    <a:bodyPr/>
                    <a:lstStyle/>
                    <a:p>
                      <a:endParaRPr lang="cs-CZ" dirty="0"/>
                    </a:p>
                  </a:txBody>
                  <a:tcPr/>
                </a:tc>
                <a:tc>
                  <a:txBody>
                    <a:bodyPr/>
                    <a:lstStyle/>
                    <a:p>
                      <a:endParaRPr lang="cs-CZ" dirty="0"/>
                    </a:p>
                  </a:txBody>
                  <a:tcPr/>
                </a:tc>
                <a:tc>
                  <a:txBody>
                    <a:bodyPr/>
                    <a:lstStyle/>
                    <a:p>
                      <a:endParaRPr lang="cs-CZ"/>
                    </a:p>
                  </a:txBody>
                  <a:tcPr/>
                </a:tc>
              </a:tr>
              <a:tr h="370840">
                <a:tc>
                  <a:txBody>
                    <a:bodyPr/>
                    <a:lstStyle/>
                    <a:p>
                      <a:endParaRPr lang="cs-CZ"/>
                    </a:p>
                  </a:txBody>
                  <a:tcPr/>
                </a:tc>
                <a:tc>
                  <a:txBody>
                    <a:bodyPr/>
                    <a:lstStyle/>
                    <a:p>
                      <a:endParaRPr lang="cs-CZ"/>
                    </a:p>
                  </a:txBody>
                  <a:tcPr/>
                </a:tc>
                <a:tc>
                  <a:txBody>
                    <a:bodyPr/>
                    <a:lstStyle/>
                    <a:p>
                      <a:endParaRPr lang="cs-CZ"/>
                    </a:p>
                  </a:txBody>
                  <a:tcPr/>
                </a:tc>
              </a:tr>
              <a:tr h="370840">
                <a:tc>
                  <a:txBody>
                    <a:bodyPr/>
                    <a:lstStyle/>
                    <a:p>
                      <a:endParaRPr lang="cs-CZ"/>
                    </a:p>
                  </a:txBody>
                  <a:tcPr/>
                </a:tc>
                <a:tc>
                  <a:txBody>
                    <a:bodyPr/>
                    <a:lstStyle/>
                    <a:p>
                      <a:endParaRPr lang="cs-CZ"/>
                    </a:p>
                  </a:txBody>
                  <a:tcPr/>
                </a:tc>
                <a:tc>
                  <a:txBody>
                    <a:bodyPr/>
                    <a:lstStyle/>
                    <a:p>
                      <a:endParaRPr lang="cs-CZ"/>
                    </a:p>
                  </a:txBody>
                  <a:tcPr/>
                </a:tc>
              </a:tr>
              <a:tr h="370840">
                <a:tc>
                  <a:txBody>
                    <a:bodyPr/>
                    <a:lstStyle/>
                    <a:p>
                      <a:endParaRPr lang="cs-CZ"/>
                    </a:p>
                  </a:txBody>
                  <a:tcPr/>
                </a:tc>
                <a:tc>
                  <a:txBody>
                    <a:bodyPr/>
                    <a:lstStyle/>
                    <a:p>
                      <a:endParaRPr lang="cs-CZ"/>
                    </a:p>
                  </a:txBody>
                  <a:tcPr/>
                </a:tc>
                <a:tc>
                  <a:txBody>
                    <a:bodyPr/>
                    <a:lstStyle/>
                    <a:p>
                      <a:endParaRPr lang="cs-CZ"/>
                    </a:p>
                  </a:txBody>
                  <a:tcPr/>
                </a:tc>
              </a:tr>
              <a:tr h="370840">
                <a:tc>
                  <a:txBody>
                    <a:bodyPr/>
                    <a:lstStyle/>
                    <a:p>
                      <a:endParaRPr lang="cs-CZ"/>
                    </a:p>
                  </a:txBody>
                  <a:tcPr/>
                </a:tc>
                <a:tc>
                  <a:txBody>
                    <a:bodyPr/>
                    <a:lstStyle/>
                    <a:p>
                      <a:endParaRPr lang="cs-CZ"/>
                    </a:p>
                  </a:txBody>
                  <a:tcPr/>
                </a:tc>
                <a:tc>
                  <a:txBody>
                    <a:bodyPr/>
                    <a:lstStyle/>
                    <a:p>
                      <a:endParaRPr lang="cs-CZ"/>
                    </a:p>
                  </a:txBody>
                  <a:tcPr/>
                </a:tc>
              </a:tr>
              <a:tr h="370840">
                <a:tc>
                  <a:txBody>
                    <a:bodyPr/>
                    <a:lstStyle/>
                    <a:p>
                      <a:endParaRPr lang="cs-CZ"/>
                    </a:p>
                  </a:txBody>
                  <a:tcPr/>
                </a:tc>
                <a:tc>
                  <a:txBody>
                    <a:bodyPr/>
                    <a:lstStyle/>
                    <a:p>
                      <a:endParaRPr lang="cs-CZ"/>
                    </a:p>
                  </a:txBody>
                  <a:tcPr/>
                </a:tc>
                <a:tc>
                  <a:txBody>
                    <a:bodyPr/>
                    <a:lstStyle/>
                    <a:p>
                      <a:endParaRPr lang="cs-CZ" dirty="0"/>
                    </a:p>
                  </a:txBody>
                  <a:tcPr/>
                </a:tc>
              </a:tr>
            </a:tbl>
          </a:graphicData>
        </a:graphic>
      </p:graphicFrame>
    </p:spTree>
    <p:extLst>
      <p:ext uri="{BB962C8B-B14F-4D97-AF65-F5344CB8AC3E}">
        <p14:creationId xmlns:p14="http://schemas.microsoft.com/office/powerpoint/2010/main" val="29600845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Thanks</a:t>
            </a:r>
            <a:r>
              <a:rPr lang="cs-CZ" dirty="0" smtClean="0"/>
              <a:t> </a:t>
            </a:r>
            <a:r>
              <a:rPr lang="cs-CZ" dirty="0" err="1" smtClean="0"/>
              <a:t>for</a:t>
            </a:r>
            <a:r>
              <a:rPr lang="cs-CZ" dirty="0" smtClean="0"/>
              <a:t> </a:t>
            </a:r>
            <a:r>
              <a:rPr lang="cs-CZ" dirty="0" err="1" smtClean="0"/>
              <a:t>your</a:t>
            </a:r>
            <a:r>
              <a:rPr lang="cs-CZ" dirty="0" smtClean="0"/>
              <a:t> </a:t>
            </a:r>
            <a:r>
              <a:rPr lang="cs-CZ" dirty="0" err="1" smtClean="0"/>
              <a:t>attention</a:t>
            </a:r>
            <a:r>
              <a:rPr lang="cs-CZ" dirty="0" smtClean="0"/>
              <a:t> </a:t>
            </a:r>
            <a:endParaRPr lang="cs-CZ" dirty="0"/>
          </a:p>
        </p:txBody>
      </p:sp>
      <p:sp>
        <p:nvSpPr>
          <p:cNvPr id="3" name="Zástupný symbol pro text 2"/>
          <p:cNvSpPr>
            <a:spLocks noGrp="1"/>
          </p:cNvSpPr>
          <p:nvPr>
            <p:ph type="body" idx="1"/>
          </p:nvPr>
        </p:nvSpPr>
        <p:spPr/>
        <p:txBody>
          <a:bodyPr>
            <a:normAutofit lnSpcReduction="10000"/>
          </a:bodyPr>
          <a:lstStyle/>
          <a:p>
            <a:r>
              <a:rPr lang="cs-CZ" dirty="0" smtClean="0"/>
              <a:t>Liora Hellmann</a:t>
            </a:r>
            <a:endParaRPr lang="cs-CZ" dirty="0"/>
          </a:p>
        </p:txBody>
      </p:sp>
    </p:spTree>
    <p:extLst>
      <p:ext uri="{BB962C8B-B14F-4D97-AF65-F5344CB8AC3E}">
        <p14:creationId xmlns:p14="http://schemas.microsoft.com/office/powerpoint/2010/main" val="39250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text 2"/>
          <p:cNvSpPr>
            <a:spLocks noGrp="1"/>
          </p:cNvSpPr>
          <p:nvPr>
            <p:ph type="body" sz="quarter" idx="13"/>
          </p:nvPr>
        </p:nvSpPr>
        <p:spPr/>
        <p:txBody>
          <a:bodyPr/>
          <a:lstStyle/>
          <a:p>
            <a:r>
              <a:rPr lang="cs-CZ" dirty="0" smtClean="0"/>
              <a:t>Standard colour palette</a:t>
            </a:r>
            <a:endParaRPr lang="cs-CZ" dirty="0"/>
          </a:p>
        </p:txBody>
      </p:sp>
      <p:sp>
        <p:nvSpPr>
          <p:cNvPr id="5" name="TextBox 2"/>
          <p:cNvSpPr txBox="1"/>
          <p:nvPr/>
        </p:nvSpPr>
        <p:spPr>
          <a:xfrm>
            <a:off x="152400" y="1458216"/>
            <a:ext cx="8749200" cy="3631764"/>
          </a:xfrm>
          <a:prstGeom prst="rect">
            <a:avLst/>
          </a:prstGeom>
          <a:noFill/>
        </p:spPr>
        <p:txBody>
          <a:bodyPr wrap="square" lIns="144000" rIns="144000" rtlCol="0">
            <a:spAutoFit/>
          </a:bodyPr>
          <a:lstStyle/>
          <a:p>
            <a:r>
              <a:rPr lang="en-US" sz="1100" dirty="0" smtClean="0"/>
              <a:t>Backgrounds						Primary Text	       Secondary Text				     Expanded Palette</a:t>
            </a:r>
          </a:p>
          <a:p>
            <a:endParaRPr lang="en-US" sz="1100" dirty="0" smtClean="0"/>
          </a:p>
          <a:p>
            <a:endParaRPr lang="en-US" sz="14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endParaRPr lang="en-US" sz="800" dirty="0" smtClean="0"/>
          </a:p>
          <a:p>
            <a:r>
              <a:rPr lang="en-US" sz="1100" dirty="0" smtClean="0"/>
              <a:t>Accent							Accent Gradients</a:t>
            </a:r>
          </a:p>
          <a:p>
            <a:endParaRPr lang="en-US" sz="1300" dirty="0" smtClean="0"/>
          </a:p>
          <a:p>
            <a:endParaRPr lang="en-US" sz="1300" dirty="0" smtClean="0"/>
          </a:p>
          <a:p>
            <a:endParaRPr lang="en-US" sz="1300" dirty="0" smtClean="0"/>
          </a:p>
          <a:p>
            <a:endParaRPr lang="en-US" sz="1300" dirty="0" smtClean="0"/>
          </a:p>
          <a:p>
            <a:endParaRPr lang="en-US" sz="900" dirty="0" smtClean="0"/>
          </a:p>
          <a:p>
            <a:r>
              <a:rPr lang="en-US" sz="1000" i="1" dirty="0" smtClean="0"/>
              <a:t>Gradient Upper Levels</a:t>
            </a:r>
          </a:p>
        </p:txBody>
      </p:sp>
      <p:sp>
        <p:nvSpPr>
          <p:cNvPr id="6" name="Round Diagonal Corner Rectangle 3"/>
          <p:cNvSpPr/>
          <p:nvPr/>
        </p:nvSpPr>
        <p:spPr>
          <a:xfrm>
            <a:off x="5293323" y="1782437"/>
            <a:ext cx="1404000" cy="1404000"/>
          </a:xfrm>
          <a:prstGeom prst="round2DiagRect">
            <a:avLst/>
          </a:prstGeom>
          <a:solidFill>
            <a:srgbClr val="5E5447"/>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 Diagonal Corner Rectangle 4"/>
          <p:cNvSpPr/>
          <p:nvPr/>
        </p:nvSpPr>
        <p:spPr>
          <a:xfrm>
            <a:off x="1729292" y="1782437"/>
            <a:ext cx="1220464" cy="1220464"/>
          </a:xfrm>
          <a:prstGeom prst="round2DiagRect">
            <a:avLst/>
          </a:prstGeom>
          <a:solidFill>
            <a:srgbClr val="E7E5E5"/>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 Diagonal Corner Rectangle 5"/>
          <p:cNvSpPr/>
          <p:nvPr/>
        </p:nvSpPr>
        <p:spPr>
          <a:xfrm>
            <a:off x="1179452" y="5142424"/>
            <a:ext cx="349437" cy="343976"/>
          </a:xfrm>
          <a:prstGeom prst="round2DiagRect">
            <a:avLst/>
          </a:prstGeom>
          <a:solidFill>
            <a:srgbClr val="3B9BF7"/>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 Diagonal Corner Rectangle 6"/>
          <p:cNvSpPr/>
          <p:nvPr/>
        </p:nvSpPr>
        <p:spPr>
          <a:xfrm>
            <a:off x="304800" y="1782437"/>
            <a:ext cx="1220464" cy="1220464"/>
          </a:xfrm>
          <a:prstGeom prst="round2DiagRect">
            <a:avLst/>
          </a:prstGeom>
          <a:solidFill>
            <a:schemeClr val="tx2"/>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 Diagonal Corner Rectangle 7"/>
          <p:cNvSpPr/>
          <p:nvPr/>
        </p:nvSpPr>
        <p:spPr>
          <a:xfrm>
            <a:off x="3505200" y="1782437"/>
            <a:ext cx="1374657" cy="1404000"/>
          </a:xfrm>
          <a:prstGeom prst="round2DiagRect">
            <a:avLst/>
          </a:prstGeom>
          <a:solidFill>
            <a:schemeClr val="tx1"/>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 Diagonal Corner Rectangle 8"/>
          <p:cNvSpPr/>
          <p:nvPr/>
        </p:nvSpPr>
        <p:spPr>
          <a:xfrm>
            <a:off x="1179452" y="4082401"/>
            <a:ext cx="749342" cy="631562"/>
          </a:xfrm>
          <a:prstGeom prst="round2DiagRect">
            <a:avLst/>
          </a:prstGeom>
          <a:solidFill>
            <a:srgbClr val="2E5A95"/>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 Diagonal Corner Rectangle 9"/>
          <p:cNvSpPr/>
          <p:nvPr/>
        </p:nvSpPr>
        <p:spPr>
          <a:xfrm>
            <a:off x="304800" y="4082401"/>
            <a:ext cx="749342" cy="631562"/>
          </a:xfrm>
          <a:prstGeom prst="round2DiagRect">
            <a:avLst/>
          </a:prstGeom>
          <a:solidFill>
            <a:srgbClr val="E66624"/>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 Diagonal Corner Rectangle 10"/>
          <p:cNvSpPr/>
          <p:nvPr/>
        </p:nvSpPr>
        <p:spPr>
          <a:xfrm>
            <a:off x="4587227" y="4082400"/>
            <a:ext cx="1404000" cy="1404000"/>
          </a:xfrm>
          <a:prstGeom prst="round2Diag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 Diagonal Corner Rectangle 11"/>
          <p:cNvSpPr/>
          <p:nvPr/>
        </p:nvSpPr>
        <p:spPr>
          <a:xfrm>
            <a:off x="3167052" y="4082400"/>
            <a:ext cx="1374657" cy="1404000"/>
          </a:xfrm>
          <a:prstGeom prst="round2Diag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 Diagonal Corner Rectangle 12"/>
          <p:cNvSpPr/>
          <p:nvPr/>
        </p:nvSpPr>
        <p:spPr>
          <a:xfrm>
            <a:off x="304800" y="5142424"/>
            <a:ext cx="349437" cy="343976"/>
          </a:xfrm>
          <a:prstGeom prst="round2DiagRect">
            <a:avLst/>
          </a:prstGeom>
          <a:solidFill>
            <a:srgbClr val="EC8D2F"/>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Diagonal Corner Rectangle 16"/>
          <p:cNvSpPr/>
          <p:nvPr/>
        </p:nvSpPr>
        <p:spPr>
          <a:xfrm>
            <a:off x="7315200" y="1782437"/>
            <a:ext cx="349437" cy="343976"/>
          </a:xfrm>
          <a:prstGeom prst="round2DiagRect">
            <a:avLst/>
          </a:prstGeom>
          <a:solidFill>
            <a:srgbClr val="800000"/>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 Diagonal Corner Rectangle 17"/>
          <p:cNvSpPr/>
          <p:nvPr/>
        </p:nvSpPr>
        <p:spPr>
          <a:xfrm>
            <a:off x="7803963" y="1789624"/>
            <a:ext cx="349437" cy="343976"/>
          </a:xfrm>
          <a:prstGeom prst="round2DiagRect">
            <a:avLst/>
          </a:prstGeom>
          <a:solidFill>
            <a:srgbClr val="2E2E2E"/>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 Diagonal Corner Rectangle 18"/>
          <p:cNvSpPr/>
          <p:nvPr/>
        </p:nvSpPr>
        <p:spPr>
          <a:xfrm>
            <a:off x="8305800" y="1789624"/>
            <a:ext cx="349437" cy="343976"/>
          </a:xfrm>
          <a:prstGeom prst="round2DiagRect">
            <a:avLst/>
          </a:prstGeom>
          <a:solidFill>
            <a:srgbClr val="00004B"/>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 Diagonal Corner Rectangle 19"/>
          <p:cNvSpPr/>
          <p:nvPr/>
        </p:nvSpPr>
        <p:spPr>
          <a:xfrm>
            <a:off x="7315200" y="2239637"/>
            <a:ext cx="349437" cy="343976"/>
          </a:xfrm>
          <a:prstGeom prst="round2DiagRect">
            <a:avLst/>
          </a:prstGeom>
          <a:solidFill>
            <a:schemeClr val="accent2">
              <a:lumMod val="75000"/>
            </a:schemeClr>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 Diagonal Corner Rectangle 20"/>
          <p:cNvSpPr/>
          <p:nvPr/>
        </p:nvSpPr>
        <p:spPr>
          <a:xfrm>
            <a:off x="7803963" y="2246824"/>
            <a:ext cx="349437" cy="343976"/>
          </a:xfrm>
          <a:prstGeom prst="round2DiagRect">
            <a:avLst/>
          </a:prstGeom>
          <a:solidFill>
            <a:srgbClr val="4C4C4C"/>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 Diagonal Corner Rectangle 21"/>
          <p:cNvSpPr/>
          <p:nvPr/>
        </p:nvSpPr>
        <p:spPr>
          <a:xfrm>
            <a:off x="8305800" y="2246824"/>
            <a:ext cx="349437" cy="343976"/>
          </a:xfrm>
          <a:prstGeom prst="round2DiagRect">
            <a:avLst/>
          </a:prstGeom>
          <a:solidFill>
            <a:srgbClr val="004080"/>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 Diagonal Corner Rectangle 22"/>
          <p:cNvSpPr/>
          <p:nvPr/>
        </p:nvSpPr>
        <p:spPr>
          <a:xfrm>
            <a:off x="7315200" y="2696837"/>
            <a:ext cx="349437" cy="343976"/>
          </a:xfrm>
          <a:prstGeom prst="round2DiagRect">
            <a:avLst/>
          </a:prstGeom>
          <a:solidFill>
            <a:srgbClr val="FFCC66"/>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 Diagonal Corner Rectangle 23"/>
          <p:cNvSpPr/>
          <p:nvPr/>
        </p:nvSpPr>
        <p:spPr>
          <a:xfrm>
            <a:off x="7803963" y="2704024"/>
            <a:ext cx="349437" cy="343976"/>
          </a:xfrm>
          <a:prstGeom prst="round2DiagRect">
            <a:avLst/>
          </a:prstGeom>
          <a:solidFill>
            <a:srgbClr val="999999"/>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 Diagonal Corner Rectangle 24"/>
          <p:cNvSpPr/>
          <p:nvPr/>
        </p:nvSpPr>
        <p:spPr>
          <a:xfrm>
            <a:off x="8305800" y="2704024"/>
            <a:ext cx="349437" cy="343976"/>
          </a:xfrm>
          <a:prstGeom prst="round2DiagRect">
            <a:avLst/>
          </a:prstGeom>
          <a:solidFill>
            <a:srgbClr val="3B9A9D"/>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ound Diagonal Corner Rectangle 5"/>
          <p:cNvSpPr/>
          <p:nvPr/>
        </p:nvSpPr>
        <p:spPr>
          <a:xfrm>
            <a:off x="2036708" y="5142423"/>
            <a:ext cx="349437" cy="343976"/>
          </a:xfrm>
          <a:prstGeom prst="round2DiagRect">
            <a:avLst/>
          </a:prstGeom>
          <a:solidFill>
            <a:srgbClr val="8FAE49"/>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 Diagonal Corner Rectangle 8"/>
          <p:cNvSpPr/>
          <p:nvPr/>
        </p:nvSpPr>
        <p:spPr>
          <a:xfrm>
            <a:off x="2036708" y="4082400"/>
            <a:ext cx="749342" cy="631562"/>
          </a:xfrm>
          <a:prstGeom prst="round2DiagRect">
            <a:avLst/>
          </a:prstGeom>
          <a:solidFill>
            <a:srgbClr val="4A8845"/>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 Diagonal Corner Rectangle 10"/>
          <p:cNvSpPr/>
          <p:nvPr/>
        </p:nvSpPr>
        <p:spPr>
          <a:xfrm>
            <a:off x="6049325" y="4082399"/>
            <a:ext cx="1404000" cy="1404000"/>
          </a:xfrm>
          <a:prstGeom prst="round2Diag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 Diagonal Corner Rectangle 5"/>
          <p:cNvSpPr/>
          <p:nvPr/>
        </p:nvSpPr>
        <p:spPr>
          <a:xfrm>
            <a:off x="5293323" y="3286124"/>
            <a:ext cx="349437" cy="343976"/>
          </a:xfrm>
          <a:prstGeom prst="round2DiagRect">
            <a:avLst/>
          </a:prstGeom>
          <a:solidFill>
            <a:srgbClr val="B99C76"/>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ound Diagonal Corner Rectangle 16"/>
          <p:cNvSpPr/>
          <p:nvPr/>
        </p:nvSpPr>
        <p:spPr>
          <a:xfrm>
            <a:off x="7108496" y="1987235"/>
            <a:ext cx="141388" cy="139178"/>
          </a:xfrm>
          <a:prstGeom prst="round2DiagRect">
            <a:avLst/>
          </a:prstGeom>
          <a:solidFill>
            <a:srgbClr val="BC0000"/>
          </a:soli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 Diagonal Corner Rectangle 10"/>
          <p:cNvSpPr/>
          <p:nvPr/>
        </p:nvSpPr>
        <p:spPr>
          <a:xfrm>
            <a:off x="7497600" y="4082401"/>
            <a:ext cx="1404000" cy="1404000"/>
          </a:xfrm>
          <a:prstGeom prst="round2DiagRect">
            <a:avLst/>
          </a:prstGeom>
          <a:gradFill flip="none" rotWithShape="1">
            <a:gsLst>
              <a:gs pos="0">
                <a:srgbClr val="800000"/>
              </a:gs>
              <a:gs pos="100000">
                <a:srgbClr val="BC0000"/>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text 2"/>
          <p:cNvSpPr>
            <a:spLocks noGrp="1"/>
          </p:cNvSpPr>
          <p:nvPr>
            <p:ph type="body" sz="quarter" idx="13"/>
          </p:nvPr>
        </p:nvSpPr>
        <p:spPr/>
        <p:txBody>
          <a:bodyPr/>
          <a:lstStyle/>
          <a:p>
            <a:r>
              <a:rPr lang="cs-CZ" dirty="0" smtClean="0"/>
              <a:t>Sample chart</a:t>
            </a:r>
          </a:p>
        </p:txBody>
      </p:sp>
      <p:graphicFrame>
        <p:nvGraphicFramePr>
          <p:cNvPr id="4" name="Content Placeholder 8"/>
          <p:cNvGraphicFramePr>
            <a:graphicFrameLocks/>
          </p:cNvGraphicFramePr>
          <p:nvPr/>
        </p:nvGraphicFramePr>
        <p:xfrm>
          <a:off x="3276600" y="1066800"/>
          <a:ext cx="5624513" cy="50593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7"/>
          <p:cNvSpPr txBox="1">
            <a:spLocks/>
          </p:cNvSpPr>
          <p:nvPr/>
        </p:nvSpPr>
        <p:spPr>
          <a:xfrm>
            <a:off x="198000" y="504000"/>
            <a:ext cx="5212200" cy="228600"/>
          </a:xfrm>
          <a:prstGeom prst="rect">
            <a:avLst/>
          </a:prstGeom>
          <a:ln>
            <a:noFill/>
          </a:ln>
        </p:spPr>
        <p:txBody>
          <a:bodyPr vert="horz" lIns="91440" tIns="45720" rIns="91440" bIns="45720" rtlCol="0">
            <a:noAutofit/>
          </a:bodyPr>
          <a:lstStyle/>
          <a:p>
            <a:pPr marL="342900" marR="0" lvl="0" indent="-342900" algn="r" defTabSz="457200" rtl="0" eaLnBrk="1" fontAlgn="auto" latinLnBrk="0" hangingPunct="1">
              <a:lnSpc>
                <a:spcPct val="100000"/>
              </a:lnSpc>
              <a:spcBef>
                <a:spcPct val="20000"/>
              </a:spcBef>
              <a:spcAft>
                <a:spcPts val="0"/>
              </a:spcAft>
              <a:buClrTx/>
              <a:buSzTx/>
              <a:buFontTx/>
              <a:buNone/>
              <a:tabLst/>
              <a:defRPr/>
            </a:pPr>
            <a:r>
              <a:rPr kumimoji="0" lang="en-US" sz="1000" b="0" i="0" u="none" strike="noStrike" kern="1200" cap="none" spc="0" normalizeH="0" baseline="0" noProof="0" dirty="0" smtClean="0">
                <a:ln>
                  <a:noFill/>
                </a:ln>
                <a:solidFill>
                  <a:srgbClr val="695C4F"/>
                </a:solidFill>
                <a:effectLst/>
                <a:uLnTx/>
                <a:uFillTx/>
                <a:latin typeface="+mj-lt"/>
                <a:ea typeface="+mn-ea"/>
                <a:cs typeface="+mn-cs"/>
              </a:rPr>
              <a:t>Sample chart</a:t>
            </a:r>
            <a:endParaRPr kumimoji="0" lang="en-US" sz="1000" b="0" i="0" u="none" strike="noStrike" kern="1200" cap="none" spc="0" normalizeH="0" baseline="0" noProof="0" dirty="0">
              <a:ln>
                <a:noFill/>
              </a:ln>
              <a:solidFill>
                <a:srgbClr val="695C4F"/>
              </a:solidFill>
              <a:effectLst/>
              <a:uLnTx/>
              <a:uFillTx/>
              <a:latin typeface="+mj-lt"/>
              <a:ea typeface="+mn-ea"/>
              <a:cs typeface="+mn-cs"/>
            </a:endParaRPr>
          </a:p>
        </p:txBody>
      </p:sp>
      <p:sp>
        <p:nvSpPr>
          <p:cNvPr id="6" name="Title 5"/>
          <p:cNvSpPr txBox="1">
            <a:spLocks/>
          </p:cNvSpPr>
          <p:nvPr/>
        </p:nvSpPr>
        <p:spPr>
          <a:xfrm>
            <a:off x="180000" y="1066800"/>
            <a:ext cx="3096600" cy="762000"/>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1" u="none" strike="noStrike" kern="1200" cap="none" spc="0" normalizeH="0" baseline="0" noProof="0" dirty="0" smtClean="0">
                <a:ln>
                  <a:noFill/>
                </a:ln>
                <a:solidFill>
                  <a:srgbClr val="695C4F"/>
                </a:solidFill>
                <a:effectLst/>
                <a:uLnTx/>
                <a:uFillTx/>
                <a:latin typeface="+mj-lt"/>
                <a:ea typeface="+mj-ea"/>
                <a:cs typeface="+mj-cs"/>
              </a:rPr>
              <a:t>Lorem ipsum dolor sit amet</a:t>
            </a:r>
            <a:endParaRPr kumimoji="0" lang="en-US" b="0" i="1" u="none" strike="noStrike" kern="1200" cap="none" spc="0" normalizeH="0" baseline="0" noProof="0" dirty="0">
              <a:ln>
                <a:noFill/>
              </a:ln>
              <a:solidFill>
                <a:srgbClr val="695C4F"/>
              </a:solidFill>
              <a:effectLst/>
              <a:uLnTx/>
              <a:uFillTx/>
              <a:latin typeface="+mj-lt"/>
              <a:ea typeface="+mj-ea"/>
              <a:cs typeface="+mj-cs"/>
            </a:endParaRPr>
          </a:p>
        </p:txBody>
      </p:sp>
      <p:sp>
        <p:nvSpPr>
          <p:cNvPr id="7" name="Text Placeholder 4"/>
          <p:cNvSpPr txBox="1">
            <a:spLocks/>
          </p:cNvSpPr>
          <p:nvPr/>
        </p:nvSpPr>
        <p:spPr>
          <a:xfrm>
            <a:off x="180000" y="1500174"/>
            <a:ext cx="3096600" cy="4672027"/>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1600" b="0" i="0" u="none" strike="noStrike" kern="1200" cap="none" spc="0" normalizeH="0" baseline="0" noProof="0" dirty="0" smtClean="0">
                <a:ln>
                  <a:noFill/>
                </a:ln>
                <a:solidFill>
                  <a:schemeClr val="tx1"/>
                </a:solidFill>
                <a:effectLst/>
                <a:uLnTx/>
                <a:uFillTx/>
                <a:latin typeface="+mj-lt"/>
                <a:ea typeface="+mn-ea"/>
                <a:cs typeface="+mn-cs"/>
              </a:rPr>
              <a:t>Sample chart description</a:t>
            </a:r>
            <a:endParaRPr kumimoji="0" lang="en-US" sz="1600" b="0" i="0" u="none" strike="noStrike" kern="1200" cap="none" spc="0" normalizeH="0" baseline="0" noProof="0" dirty="0">
              <a:ln>
                <a:noFill/>
              </a:ln>
              <a:solidFill>
                <a:schemeClr val="tx1"/>
              </a:solidFill>
              <a:effectLst/>
              <a:uLnTx/>
              <a:uFillTx/>
              <a:latin typeface="+mj-lt"/>
              <a:ea typeface="+mn-ea"/>
              <a:cs typeface="+mn-cs"/>
            </a:endParaRPr>
          </a:p>
        </p:txBody>
      </p:sp>
      <p:graphicFrame>
        <p:nvGraphicFramePr>
          <p:cNvPr id="8" name="Chart 9"/>
          <p:cNvGraphicFramePr/>
          <p:nvPr/>
        </p:nvGraphicFramePr>
        <p:xfrm>
          <a:off x="198001" y="2514600"/>
          <a:ext cx="3078599" cy="36576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Graphical</a:t>
            </a:r>
            <a:r>
              <a:rPr lang="cs-CZ" dirty="0" smtClean="0"/>
              <a:t> </a:t>
            </a:r>
            <a:r>
              <a:rPr lang="cs-CZ" dirty="0" err="1" smtClean="0"/>
              <a:t>representation</a:t>
            </a:r>
            <a:r>
              <a:rPr lang="cs-CZ" dirty="0" smtClean="0"/>
              <a:t> </a:t>
            </a:r>
            <a:r>
              <a:rPr lang="cs-CZ" dirty="0" err="1" smtClean="0"/>
              <a:t>of</a:t>
            </a:r>
            <a:r>
              <a:rPr lang="cs-CZ" dirty="0" smtClean="0"/>
              <a:t> </a:t>
            </a:r>
            <a:r>
              <a:rPr lang="cs-CZ" dirty="0" err="1" smtClean="0"/>
              <a:t>the</a:t>
            </a:r>
            <a:r>
              <a:rPr lang="cs-CZ" dirty="0" smtClean="0"/>
              <a:t> show</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4</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6" name="Obdélník 5"/>
          <p:cNvSpPr/>
          <p:nvPr/>
        </p:nvSpPr>
        <p:spPr>
          <a:xfrm>
            <a:off x="539552" y="1844824"/>
            <a:ext cx="1368152" cy="576064"/>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100" dirty="0" err="1" smtClean="0">
                <a:solidFill>
                  <a:schemeClr val="tx2"/>
                </a:solidFill>
              </a:rPr>
              <a:t>Explenation</a:t>
            </a:r>
            <a:r>
              <a:rPr lang="cs-CZ" sz="1100" dirty="0" smtClean="0">
                <a:solidFill>
                  <a:schemeClr val="tx2"/>
                </a:solidFill>
              </a:rPr>
              <a:t> </a:t>
            </a:r>
            <a:r>
              <a:rPr lang="cs-CZ" sz="1100" dirty="0" err="1" smtClean="0">
                <a:solidFill>
                  <a:schemeClr val="tx2"/>
                </a:solidFill>
              </a:rPr>
              <a:t>is</a:t>
            </a:r>
            <a:r>
              <a:rPr lang="cs-CZ" sz="1100" dirty="0" smtClean="0">
                <a:solidFill>
                  <a:schemeClr val="tx2"/>
                </a:solidFill>
              </a:rPr>
              <a:t> </a:t>
            </a:r>
            <a:r>
              <a:rPr lang="cs-CZ" sz="1100" dirty="0" err="1" smtClean="0">
                <a:solidFill>
                  <a:schemeClr val="tx2"/>
                </a:solidFill>
              </a:rPr>
              <a:t>saved</a:t>
            </a:r>
            <a:r>
              <a:rPr lang="cs-CZ" sz="1100" dirty="0" smtClean="0">
                <a:solidFill>
                  <a:schemeClr val="tx2"/>
                </a:solidFill>
              </a:rPr>
              <a:t> in comment </a:t>
            </a:r>
            <a:r>
              <a:rPr lang="cs-CZ" sz="1100" dirty="0" err="1" smtClean="0">
                <a:solidFill>
                  <a:schemeClr val="tx2"/>
                </a:solidFill>
              </a:rPr>
              <a:t>window</a:t>
            </a:r>
            <a:endParaRPr lang="cs-CZ" sz="1100" dirty="0">
              <a:solidFill>
                <a:schemeClr val="tx2"/>
              </a:solidFill>
            </a:endParaRPr>
          </a:p>
        </p:txBody>
      </p:sp>
      <p:sp>
        <p:nvSpPr>
          <p:cNvPr id="7" name="Obdélník 6"/>
          <p:cNvSpPr/>
          <p:nvPr/>
        </p:nvSpPr>
        <p:spPr>
          <a:xfrm>
            <a:off x="2555776" y="1844824"/>
            <a:ext cx="1368152" cy="576064"/>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Slide</a:t>
            </a:r>
            <a:r>
              <a:rPr lang="cs-CZ" dirty="0" smtClean="0"/>
              <a:t> 1</a:t>
            </a:r>
            <a:endParaRPr lang="cs-CZ" dirty="0"/>
          </a:p>
        </p:txBody>
      </p:sp>
      <p:sp>
        <p:nvSpPr>
          <p:cNvPr id="8" name="Obdélník 7"/>
          <p:cNvSpPr/>
          <p:nvPr/>
        </p:nvSpPr>
        <p:spPr>
          <a:xfrm>
            <a:off x="2555776" y="2636912"/>
            <a:ext cx="1368152" cy="576064"/>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Slide</a:t>
            </a:r>
            <a:r>
              <a:rPr lang="cs-CZ" dirty="0" smtClean="0"/>
              <a:t> 2</a:t>
            </a:r>
            <a:endParaRPr lang="cs-CZ" dirty="0"/>
          </a:p>
        </p:txBody>
      </p:sp>
      <p:sp>
        <p:nvSpPr>
          <p:cNvPr id="9" name="Obdélník 8"/>
          <p:cNvSpPr/>
          <p:nvPr/>
        </p:nvSpPr>
        <p:spPr>
          <a:xfrm>
            <a:off x="2555776" y="3429000"/>
            <a:ext cx="1368152" cy="576064"/>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Slide</a:t>
            </a:r>
            <a:r>
              <a:rPr lang="cs-CZ" dirty="0" smtClean="0"/>
              <a:t> 3</a:t>
            </a:r>
            <a:endParaRPr lang="cs-CZ" dirty="0"/>
          </a:p>
        </p:txBody>
      </p:sp>
      <p:sp>
        <p:nvSpPr>
          <p:cNvPr id="10" name="Obdélník 9"/>
          <p:cNvSpPr/>
          <p:nvPr/>
        </p:nvSpPr>
        <p:spPr>
          <a:xfrm>
            <a:off x="2555776" y="4221088"/>
            <a:ext cx="1368152" cy="576064"/>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Slide</a:t>
            </a:r>
            <a:r>
              <a:rPr lang="cs-CZ" dirty="0" smtClean="0"/>
              <a:t> 4</a:t>
            </a:r>
            <a:endParaRPr lang="cs-CZ" dirty="0"/>
          </a:p>
        </p:txBody>
      </p:sp>
      <p:sp>
        <p:nvSpPr>
          <p:cNvPr id="11" name="Obdélník 10"/>
          <p:cNvSpPr/>
          <p:nvPr/>
        </p:nvSpPr>
        <p:spPr>
          <a:xfrm>
            <a:off x="2555776" y="5013176"/>
            <a:ext cx="1368152" cy="576064"/>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Slide</a:t>
            </a:r>
            <a:r>
              <a:rPr lang="cs-CZ" dirty="0" smtClean="0"/>
              <a:t> k</a:t>
            </a:r>
            <a:endParaRPr lang="cs-CZ" dirty="0"/>
          </a:p>
        </p:txBody>
      </p:sp>
      <p:sp>
        <p:nvSpPr>
          <p:cNvPr id="12" name="Obdélník 11"/>
          <p:cNvSpPr/>
          <p:nvPr/>
        </p:nvSpPr>
        <p:spPr>
          <a:xfrm>
            <a:off x="2555776" y="5805264"/>
            <a:ext cx="1368152" cy="576064"/>
          </a:xfrm>
          <a:prstGeom prst="rect">
            <a:avLst/>
          </a:prstGeom>
          <a:gradFill flip="none" rotWithShape="1">
            <a:gsLst>
              <a:gs pos="0">
                <a:srgbClr val="E66624"/>
              </a:gs>
              <a:gs pos="100000">
                <a:srgbClr val="EC8D2F"/>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Slide</a:t>
            </a:r>
            <a:r>
              <a:rPr lang="cs-CZ" dirty="0" smtClean="0"/>
              <a:t> n</a:t>
            </a:r>
            <a:endParaRPr lang="cs-CZ" dirty="0"/>
          </a:p>
        </p:txBody>
      </p:sp>
      <p:sp>
        <p:nvSpPr>
          <p:cNvPr id="13" name="Obdélník 12"/>
          <p:cNvSpPr/>
          <p:nvPr/>
        </p:nvSpPr>
        <p:spPr>
          <a:xfrm>
            <a:off x="611560" y="5013176"/>
            <a:ext cx="1368152" cy="576064"/>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000" dirty="0" err="1">
                <a:solidFill>
                  <a:schemeClr val="tx2"/>
                </a:solidFill>
              </a:rPr>
              <a:t>Explenation</a:t>
            </a:r>
            <a:r>
              <a:rPr lang="cs-CZ" sz="1000" dirty="0">
                <a:solidFill>
                  <a:schemeClr val="tx2"/>
                </a:solidFill>
              </a:rPr>
              <a:t> </a:t>
            </a:r>
            <a:r>
              <a:rPr lang="cs-CZ" sz="1000" dirty="0" err="1">
                <a:solidFill>
                  <a:schemeClr val="tx2"/>
                </a:solidFill>
              </a:rPr>
              <a:t>is</a:t>
            </a:r>
            <a:r>
              <a:rPr lang="cs-CZ" sz="1000" dirty="0">
                <a:solidFill>
                  <a:schemeClr val="tx2"/>
                </a:solidFill>
              </a:rPr>
              <a:t> </a:t>
            </a:r>
            <a:r>
              <a:rPr lang="cs-CZ" sz="1000" dirty="0" err="1">
                <a:solidFill>
                  <a:schemeClr val="tx2"/>
                </a:solidFill>
              </a:rPr>
              <a:t>saved</a:t>
            </a:r>
            <a:r>
              <a:rPr lang="cs-CZ" sz="1000" dirty="0">
                <a:solidFill>
                  <a:schemeClr val="tx2"/>
                </a:solidFill>
              </a:rPr>
              <a:t> in comment </a:t>
            </a:r>
            <a:r>
              <a:rPr lang="cs-CZ" sz="1000" dirty="0" err="1">
                <a:solidFill>
                  <a:schemeClr val="tx2"/>
                </a:solidFill>
              </a:rPr>
              <a:t>window</a:t>
            </a:r>
            <a:endParaRPr lang="cs-CZ" sz="1000" dirty="0">
              <a:solidFill>
                <a:schemeClr val="tx2"/>
              </a:solidFill>
            </a:endParaRPr>
          </a:p>
        </p:txBody>
      </p:sp>
      <p:sp>
        <p:nvSpPr>
          <p:cNvPr id="14" name="Obdélník 13"/>
          <p:cNvSpPr/>
          <p:nvPr/>
        </p:nvSpPr>
        <p:spPr>
          <a:xfrm>
            <a:off x="611560" y="5805264"/>
            <a:ext cx="1368152" cy="576064"/>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000" dirty="0" err="1">
                <a:solidFill>
                  <a:schemeClr val="tx2"/>
                </a:solidFill>
              </a:rPr>
              <a:t>Explenation</a:t>
            </a:r>
            <a:r>
              <a:rPr lang="cs-CZ" sz="1000" dirty="0">
                <a:solidFill>
                  <a:schemeClr val="tx2"/>
                </a:solidFill>
              </a:rPr>
              <a:t> </a:t>
            </a:r>
            <a:r>
              <a:rPr lang="cs-CZ" sz="1000" dirty="0" err="1">
                <a:solidFill>
                  <a:schemeClr val="tx2"/>
                </a:solidFill>
              </a:rPr>
              <a:t>is</a:t>
            </a:r>
            <a:r>
              <a:rPr lang="cs-CZ" sz="1000" dirty="0">
                <a:solidFill>
                  <a:schemeClr val="tx2"/>
                </a:solidFill>
              </a:rPr>
              <a:t> </a:t>
            </a:r>
            <a:r>
              <a:rPr lang="cs-CZ" sz="1000" dirty="0" err="1">
                <a:solidFill>
                  <a:schemeClr val="tx2"/>
                </a:solidFill>
              </a:rPr>
              <a:t>saved</a:t>
            </a:r>
            <a:r>
              <a:rPr lang="cs-CZ" sz="1000" dirty="0">
                <a:solidFill>
                  <a:schemeClr val="tx2"/>
                </a:solidFill>
              </a:rPr>
              <a:t> in comment </a:t>
            </a:r>
            <a:r>
              <a:rPr lang="cs-CZ" sz="1000" dirty="0" err="1">
                <a:solidFill>
                  <a:schemeClr val="tx2"/>
                </a:solidFill>
              </a:rPr>
              <a:t>window</a:t>
            </a:r>
            <a:endParaRPr lang="cs-CZ" sz="1000" dirty="0">
              <a:solidFill>
                <a:schemeClr val="tx2"/>
              </a:solidFill>
            </a:endParaRPr>
          </a:p>
        </p:txBody>
      </p:sp>
      <p:sp>
        <p:nvSpPr>
          <p:cNvPr id="15" name="Obdélník 14"/>
          <p:cNvSpPr/>
          <p:nvPr/>
        </p:nvSpPr>
        <p:spPr>
          <a:xfrm>
            <a:off x="5220072" y="2636912"/>
            <a:ext cx="1368152" cy="576064"/>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smtClean="0">
                <a:solidFill>
                  <a:schemeClr val="tx2"/>
                </a:solidFill>
              </a:rPr>
              <a:t>Show 1</a:t>
            </a:r>
          </a:p>
          <a:p>
            <a:pPr algn="ctr"/>
            <a:r>
              <a:rPr lang="cs-CZ" sz="1000" dirty="0" err="1" smtClean="0">
                <a:solidFill>
                  <a:schemeClr val="tx2"/>
                </a:solidFill>
              </a:rPr>
              <a:t>Pre-recorded</a:t>
            </a:r>
            <a:r>
              <a:rPr lang="cs-CZ" sz="1000" dirty="0" smtClean="0">
                <a:solidFill>
                  <a:schemeClr val="tx2"/>
                </a:solidFill>
              </a:rPr>
              <a:t> </a:t>
            </a:r>
            <a:r>
              <a:rPr lang="cs-CZ" sz="1000" dirty="0" err="1" smtClean="0">
                <a:solidFill>
                  <a:schemeClr val="tx2"/>
                </a:solidFill>
              </a:rPr>
              <a:t>or</a:t>
            </a:r>
            <a:r>
              <a:rPr lang="cs-CZ" sz="1000" dirty="0" smtClean="0">
                <a:solidFill>
                  <a:schemeClr val="tx2"/>
                </a:solidFill>
              </a:rPr>
              <a:t> </a:t>
            </a:r>
            <a:r>
              <a:rPr lang="cs-CZ" sz="1000" dirty="0" err="1" smtClean="0">
                <a:solidFill>
                  <a:schemeClr val="tx2"/>
                </a:solidFill>
              </a:rPr>
              <a:t>presenter</a:t>
            </a:r>
            <a:endParaRPr lang="cs-CZ" sz="1000" dirty="0">
              <a:solidFill>
                <a:schemeClr val="tx2"/>
              </a:solidFill>
            </a:endParaRPr>
          </a:p>
        </p:txBody>
      </p:sp>
      <p:sp>
        <p:nvSpPr>
          <p:cNvPr id="16" name="Obdélník 15"/>
          <p:cNvSpPr/>
          <p:nvPr/>
        </p:nvSpPr>
        <p:spPr>
          <a:xfrm>
            <a:off x="5220072" y="3429000"/>
            <a:ext cx="1368152" cy="576064"/>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a:solidFill>
                  <a:schemeClr val="tx2"/>
                </a:solidFill>
              </a:rPr>
              <a:t>Show 1</a:t>
            </a:r>
          </a:p>
          <a:p>
            <a:pPr algn="ctr"/>
            <a:r>
              <a:rPr lang="cs-CZ" sz="1000" dirty="0" err="1">
                <a:solidFill>
                  <a:schemeClr val="tx2"/>
                </a:solidFill>
              </a:rPr>
              <a:t>Pre-recorded</a:t>
            </a:r>
            <a:r>
              <a:rPr lang="cs-CZ" sz="1000" dirty="0">
                <a:solidFill>
                  <a:schemeClr val="tx2"/>
                </a:solidFill>
              </a:rPr>
              <a:t> </a:t>
            </a:r>
            <a:r>
              <a:rPr lang="cs-CZ" sz="1000" dirty="0" err="1">
                <a:solidFill>
                  <a:schemeClr val="tx2"/>
                </a:solidFill>
              </a:rPr>
              <a:t>or</a:t>
            </a:r>
            <a:r>
              <a:rPr lang="cs-CZ" sz="1000" dirty="0">
                <a:solidFill>
                  <a:schemeClr val="tx2"/>
                </a:solidFill>
              </a:rPr>
              <a:t> </a:t>
            </a:r>
            <a:r>
              <a:rPr lang="cs-CZ" sz="1000" dirty="0" err="1">
                <a:solidFill>
                  <a:schemeClr val="tx2"/>
                </a:solidFill>
              </a:rPr>
              <a:t>presenter</a:t>
            </a:r>
            <a:endParaRPr lang="cs-CZ" sz="1000" dirty="0">
              <a:solidFill>
                <a:schemeClr val="tx2"/>
              </a:solidFill>
            </a:endParaRPr>
          </a:p>
        </p:txBody>
      </p:sp>
      <p:sp>
        <p:nvSpPr>
          <p:cNvPr id="17" name="Obdélník 16"/>
          <p:cNvSpPr/>
          <p:nvPr/>
        </p:nvSpPr>
        <p:spPr>
          <a:xfrm>
            <a:off x="5220072" y="4221088"/>
            <a:ext cx="1368152" cy="576064"/>
          </a:xfrm>
          <a:prstGeom prst="rect">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200" dirty="0" smtClean="0">
                <a:solidFill>
                  <a:schemeClr val="tx2"/>
                </a:solidFill>
              </a:rPr>
              <a:t>Live show</a:t>
            </a:r>
          </a:p>
          <a:p>
            <a:pPr algn="ctr"/>
            <a:r>
              <a:rPr lang="cs-CZ" sz="1000" dirty="0" err="1" smtClean="0">
                <a:solidFill>
                  <a:schemeClr val="tx2"/>
                </a:solidFill>
              </a:rPr>
              <a:t>presenter</a:t>
            </a:r>
            <a:endParaRPr lang="cs-CZ" sz="1000" dirty="0">
              <a:solidFill>
                <a:schemeClr val="tx2"/>
              </a:solidFill>
            </a:endParaRPr>
          </a:p>
        </p:txBody>
      </p:sp>
      <p:cxnSp>
        <p:nvCxnSpPr>
          <p:cNvPr id="19" name="Přímá spojnice se šipkou 18"/>
          <p:cNvCxnSpPr>
            <a:stCxn id="7" idx="1"/>
            <a:endCxn id="6" idx="3"/>
          </p:cNvCxnSpPr>
          <p:nvPr/>
        </p:nvCxnSpPr>
        <p:spPr>
          <a:xfrm flipH="1">
            <a:off x="1907704" y="2132856"/>
            <a:ext cx="6480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Přímá spojnice se šipkou 20"/>
          <p:cNvCxnSpPr>
            <a:stCxn id="11" idx="1"/>
            <a:endCxn id="13" idx="3"/>
          </p:cNvCxnSpPr>
          <p:nvPr/>
        </p:nvCxnSpPr>
        <p:spPr>
          <a:xfrm flipH="1">
            <a:off x="1979712" y="5301208"/>
            <a:ext cx="576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Přímá spojnice se šipkou 22"/>
          <p:cNvCxnSpPr>
            <a:stCxn id="12" idx="1"/>
          </p:cNvCxnSpPr>
          <p:nvPr/>
        </p:nvCxnSpPr>
        <p:spPr>
          <a:xfrm flipH="1">
            <a:off x="1979712" y="6093296"/>
            <a:ext cx="576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Přímá spojnice se šipkou 24"/>
          <p:cNvCxnSpPr/>
          <p:nvPr/>
        </p:nvCxnSpPr>
        <p:spPr>
          <a:xfrm>
            <a:off x="3923928" y="2852936"/>
            <a:ext cx="1296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Přímá spojnice se šipkou 26"/>
          <p:cNvCxnSpPr/>
          <p:nvPr/>
        </p:nvCxnSpPr>
        <p:spPr>
          <a:xfrm flipH="1">
            <a:off x="3923928" y="2996952"/>
            <a:ext cx="1296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Přímá spojnice se šipkou 28"/>
          <p:cNvCxnSpPr/>
          <p:nvPr/>
        </p:nvCxnSpPr>
        <p:spPr>
          <a:xfrm>
            <a:off x="3923928" y="3645024"/>
            <a:ext cx="1296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Přímá spojnice se šipkou 30"/>
          <p:cNvCxnSpPr/>
          <p:nvPr/>
        </p:nvCxnSpPr>
        <p:spPr>
          <a:xfrm flipH="1">
            <a:off x="3923928" y="3789040"/>
            <a:ext cx="1296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Přímá spojnice se šipkou 32"/>
          <p:cNvCxnSpPr/>
          <p:nvPr/>
        </p:nvCxnSpPr>
        <p:spPr>
          <a:xfrm>
            <a:off x="3923928" y="4437112"/>
            <a:ext cx="1296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Přímá spojnice se šipkou 34"/>
          <p:cNvCxnSpPr/>
          <p:nvPr/>
        </p:nvCxnSpPr>
        <p:spPr>
          <a:xfrm flipH="1">
            <a:off x="3923928" y="4581128"/>
            <a:ext cx="1296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3975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Use </a:t>
            </a:r>
            <a:r>
              <a:rPr lang="cs-CZ" dirty="0" err="1" smtClean="0"/>
              <a:t>of</a:t>
            </a:r>
            <a:r>
              <a:rPr lang="cs-CZ" dirty="0" smtClean="0"/>
              <a:t> </a:t>
            </a:r>
            <a:r>
              <a:rPr lang="cs-CZ" dirty="0" err="1" smtClean="0"/>
              <a:t>the</a:t>
            </a:r>
            <a:r>
              <a:rPr lang="cs-CZ" dirty="0" smtClean="0"/>
              <a:t> show</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5</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5" name="Zástupný symbol pro obsah 4"/>
          <p:cNvSpPr>
            <a:spLocks noGrp="1"/>
          </p:cNvSpPr>
          <p:nvPr>
            <p:ph idx="1"/>
          </p:nvPr>
        </p:nvSpPr>
        <p:spPr/>
        <p:txBody>
          <a:bodyPr/>
          <a:lstStyle/>
          <a:p>
            <a:r>
              <a:rPr lang="en-US" dirty="0"/>
              <a:t>First level show without touching any of prospect processes </a:t>
            </a:r>
            <a:r>
              <a:rPr lang="en-US" sz="1800" dirty="0" smtClean="0"/>
              <a:t>(</a:t>
            </a:r>
            <a:r>
              <a:rPr lang="en-US" sz="1800" dirty="0"/>
              <a:t>despite the fact, that firstly the salesperson should diagnose basic  processes and </a:t>
            </a:r>
            <a:r>
              <a:rPr lang="en-US" sz="1800" dirty="0" smtClean="0"/>
              <a:t>later </a:t>
            </a:r>
            <a:r>
              <a:rPr lang="en-US" sz="1800" dirty="0"/>
              <a:t>main attributes of required   SW solution) </a:t>
            </a:r>
          </a:p>
          <a:p>
            <a:endParaRPr lang="cs-CZ" dirty="0" smtClean="0"/>
          </a:p>
          <a:p>
            <a:r>
              <a:rPr lang="en-US" dirty="0" smtClean="0"/>
              <a:t>The </a:t>
            </a:r>
            <a:r>
              <a:rPr lang="en-US" dirty="0"/>
              <a:t>main impact of this first level show is to  convict the prospect, that MS Dynamics NAV should be consider as a very serious option</a:t>
            </a:r>
            <a:endParaRPr lang="cs-CZ" dirty="0"/>
          </a:p>
        </p:txBody>
      </p:sp>
    </p:spTree>
    <p:extLst>
      <p:ext uri="{BB962C8B-B14F-4D97-AF65-F5344CB8AC3E}">
        <p14:creationId xmlns:p14="http://schemas.microsoft.com/office/powerpoint/2010/main" val="3025124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RTC </a:t>
            </a:r>
            <a:r>
              <a:rPr lang="cs-CZ" dirty="0" err="1" smtClean="0"/>
              <a:t>Principle</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6</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3411705" cy="462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lkyncl\Documents\prace\loga_sada\navertica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760" y="3581705"/>
            <a:ext cx="2520000" cy="423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kyncl\Documents\prace\Microsoft\NAV\MS_rgb_Dynamics_NAV_Blu288_sta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611170"/>
            <a:ext cx="2520000" cy="593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292594" y="3158785"/>
            <a:ext cx="1512168" cy="338554"/>
          </a:xfrm>
          <a:prstGeom prst="rect">
            <a:avLst/>
          </a:prstGeom>
          <a:noFill/>
        </p:spPr>
        <p:txBody>
          <a:bodyPr wrap="square" rtlCol="0">
            <a:spAutoFit/>
          </a:bodyPr>
          <a:lstStyle/>
          <a:p>
            <a:r>
              <a:rPr lang="cs-CZ" sz="1600" dirty="0" err="1" smtClean="0">
                <a:solidFill>
                  <a:srgbClr val="003366"/>
                </a:solidFill>
              </a:rPr>
              <a:t>Supported</a:t>
            </a:r>
            <a:r>
              <a:rPr lang="cs-CZ" sz="1600" dirty="0" smtClean="0">
                <a:solidFill>
                  <a:srgbClr val="003366"/>
                </a:solidFill>
              </a:rPr>
              <a:t> by</a:t>
            </a:r>
            <a:endParaRPr lang="cs-CZ" sz="1600" dirty="0">
              <a:solidFill>
                <a:srgbClr val="003366"/>
              </a:solidFill>
            </a:endParaRPr>
          </a:p>
        </p:txBody>
      </p:sp>
      <p:cxnSp>
        <p:nvCxnSpPr>
          <p:cNvPr id="9" name="Přímá spojnice se šipkou 8"/>
          <p:cNvCxnSpPr>
            <a:endCxn id="1028" idx="1"/>
          </p:cNvCxnSpPr>
          <p:nvPr/>
        </p:nvCxnSpPr>
        <p:spPr>
          <a:xfrm>
            <a:off x="2404118" y="2907727"/>
            <a:ext cx="13037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bdélník 12"/>
          <p:cNvSpPr/>
          <p:nvPr/>
        </p:nvSpPr>
        <p:spPr>
          <a:xfrm>
            <a:off x="7308304" y="3086777"/>
            <a:ext cx="1593296" cy="1422343"/>
          </a:xfrm>
          <a:prstGeom prst="rect">
            <a:avLst/>
          </a:prstGeom>
          <a:gradFill flip="none" rotWithShape="1">
            <a:gsLst>
              <a:gs pos="0">
                <a:srgbClr val="2E5A95"/>
              </a:gs>
              <a:gs pos="100000">
                <a:srgbClr val="3B9BF7"/>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400" dirty="0" err="1" smtClean="0">
                <a:solidFill>
                  <a:schemeClr val="tx2"/>
                </a:solidFill>
              </a:rPr>
              <a:t>Working</a:t>
            </a:r>
            <a:r>
              <a:rPr lang="cs-CZ" sz="1400" dirty="0" smtClean="0">
                <a:solidFill>
                  <a:schemeClr val="tx2"/>
                </a:solidFill>
              </a:rPr>
              <a:t> area </a:t>
            </a:r>
            <a:r>
              <a:rPr lang="cs-CZ" sz="1400" dirty="0" err="1" smtClean="0">
                <a:solidFill>
                  <a:schemeClr val="tx2"/>
                </a:solidFill>
              </a:rPr>
              <a:t>for</a:t>
            </a:r>
            <a:r>
              <a:rPr lang="cs-CZ" sz="1400" dirty="0" smtClean="0">
                <a:solidFill>
                  <a:schemeClr val="tx2"/>
                </a:solidFill>
              </a:rPr>
              <a:t> </a:t>
            </a:r>
            <a:r>
              <a:rPr lang="cs-CZ" sz="1400" dirty="0" err="1" smtClean="0">
                <a:solidFill>
                  <a:schemeClr val="tx2"/>
                </a:solidFill>
              </a:rPr>
              <a:t>chosen</a:t>
            </a:r>
            <a:r>
              <a:rPr lang="cs-CZ" sz="1400" dirty="0" smtClean="0">
                <a:solidFill>
                  <a:schemeClr val="tx2"/>
                </a:solidFill>
              </a:rPr>
              <a:t> Role (profile)</a:t>
            </a:r>
            <a:endParaRPr lang="cs-CZ" sz="1400" dirty="0">
              <a:solidFill>
                <a:schemeClr val="tx2"/>
              </a:solidFill>
            </a:endParaRPr>
          </a:p>
        </p:txBody>
      </p:sp>
      <p:cxnSp>
        <p:nvCxnSpPr>
          <p:cNvPr id="14" name="Přímá spojnice se šipkou 13"/>
          <p:cNvCxnSpPr>
            <a:stCxn id="1027" idx="3"/>
          </p:cNvCxnSpPr>
          <p:nvPr/>
        </p:nvCxnSpPr>
        <p:spPr>
          <a:xfrm flipV="1">
            <a:off x="6913760" y="3793384"/>
            <a:ext cx="39454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14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left)">
                                      <p:cBhvr>
                                        <p:cTn id="11" dur="500"/>
                                        <p:tgtEl>
                                          <p:spTgt spid="102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left)">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RTC </a:t>
            </a:r>
            <a:r>
              <a:rPr lang="cs-CZ" dirty="0" err="1" smtClean="0"/>
              <a:t>main</a:t>
            </a:r>
            <a:r>
              <a:rPr lang="cs-CZ" dirty="0" smtClean="0"/>
              <a:t> menu </a:t>
            </a:r>
            <a:r>
              <a:rPr lang="cs-CZ" dirty="0" err="1" smtClean="0"/>
              <a:t>tailored</a:t>
            </a:r>
            <a:r>
              <a:rPr lang="cs-CZ" dirty="0" smtClean="0"/>
              <a:t> </a:t>
            </a:r>
            <a:r>
              <a:rPr lang="cs-CZ" dirty="0" err="1" smtClean="0"/>
              <a:t>for</a:t>
            </a:r>
            <a:r>
              <a:rPr lang="cs-CZ" dirty="0" smtClean="0"/>
              <a:t> </a:t>
            </a:r>
            <a:r>
              <a:rPr lang="cs-CZ" dirty="0" err="1" smtClean="0"/>
              <a:t>Salesperson</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7</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84784"/>
            <a:ext cx="7955286" cy="494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185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Life</a:t>
            </a:r>
            <a:r>
              <a:rPr lang="cs-CZ" dirty="0" smtClean="0"/>
              <a:t> show V1</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8</a:t>
            </a:fld>
            <a:endParaRPr lang="en-US" dirty="0"/>
          </a:p>
        </p:txBody>
      </p:sp>
      <p:sp>
        <p:nvSpPr>
          <p:cNvPr id="4" name="Zástupný symbol pro text 3"/>
          <p:cNvSpPr>
            <a:spLocks noGrp="1"/>
          </p:cNvSpPr>
          <p:nvPr>
            <p:ph type="body" sz="quarter" idx="13"/>
          </p:nvPr>
        </p:nvSpPr>
        <p:spPr/>
        <p:txBody>
          <a:bodyPr/>
          <a:lstStyle/>
          <a:p>
            <a:endParaRPr lang="cs-CZ"/>
          </a:p>
        </p:txBody>
      </p:sp>
      <p:sp>
        <p:nvSpPr>
          <p:cNvPr id="5" name="Zástupný symbol pro obsah 4"/>
          <p:cNvSpPr>
            <a:spLocks noGrp="1"/>
          </p:cNvSpPr>
          <p:nvPr>
            <p:ph idx="1"/>
          </p:nvPr>
        </p:nvSpPr>
        <p:spPr/>
        <p:txBody>
          <a:bodyPr>
            <a:normAutofit/>
          </a:bodyPr>
          <a:lstStyle/>
          <a:p>
            <a:r>
              <a:rPr lang="cs-CZ" dirty="0" smtClean="0"/>
              <a:t>Video 1</a:t>
            </a:r>
          </a:p>
          <a:p>
            <a:pPr lvl="1"/>
            <a:r>
              <a:rPr lang="cs-CZ" dirty="0"/>
              <a:t>RTC </a:t>
            </a:r>
            <a:r>
              <a:rPr lang="cs-CZ" dirty="0" err="1"/>
              <a:t>Main</a:t>
            </a:r>
            <a:r>
              <a:rPr lang="cs-CZ" dirty="0"/>
              <a:t> </a:t>
            </a:r>
            <a:r>
              <a:rPr lang="cs-CZ" dirty="0" smtClean="0"/>
              <a:t>Menu</a:t>
            </a:r>
          </a:p>
          <a:p>
            <a:pPr lvl="2"/>
            <a:r>
              <a:rPr lang="en-US" dirty="0"/>
              <a:t>Activities</a:t>
            </a:r>
          </a:p>
          <a:p>
            <a:pPr lvl="2"/>
            <a:r>
              <a:rPr lang="en-US" dirty="0"/>
              <a:t>Charts</a:t>
            </a:r>
          </a:p>
          <a:p>
            <a:pPr lvl="2"/>
            <a:r>
              <a:rPr lang="en-US" dirty="0"/>
              <a:t>My Items</a:t>
            </a:r>
          </a:p>
          <a:p>
            <a:pPr lvl="2"/>
            <a:r>
              <a:rPr lang="en-US" dirty="0"/>
              <a:t>My Customers</a:t>
            </a:r>
          </a:p>
          <a:p>
            <a:pPr lvl="2"/>
            <a:r>
              <a:rPr lang="en-US" dirty="0" smtClean="0"/>
              <a:t>Notes</a:t>
            </a:r>
            <a:endParaRPr lang="cs-CZ" dirty="0"/>
          </a:p>
          <a:p>
            <a:pPr lvl="1"/>
            <a:r>
              <a:rPr lang="cs-CZ" dirty="0" err="1"/>
              <a:t>Departments</a:t>
            </a:r>
            <a:endParaRPr lang="cs-CZ" dirty="0"/>
          </a:p>
          <a:p>
            <a:pPr marL="914400" lvl="2" indent="0">
              <a:buNone/>
            </a:pPr>
            <a:endParaRPr lang="cs-CZ" dirty="0"/>
          </a:p>
        </p:txBody>
      </p:sp>
      <p:sp>
        <p:nvSpPr>
          <p:cNvPr id="6" name="Šipka doprava 5"/>
          <p:cNvSpPr/>
          <p:nvPr/>
        </p:nvSpPr>
        <p:spPr>
          <a:xfrm>
            <a:off x="5292080" y="5157192"/>
            <a:ext cx="3744416" cy="1584176"/>
          </a:xfrm>
          <a:prstGeom prst="rightArrow">
            <a:avLst/>
          </a:prstGeom>
          <a:gradFill flip="none" rotWithShape="1">
            <a:gsLst>
              <a:gs pos="0">
                <a:srgbClr val="4A8845"/>
              </a:gs>
              <a:gs pos="100000">
                <a:srgbClr val="8FAE49"/>
              </a:gs>
            </a:gsLst>
            <a:path path="circle">
              <a:fillToRect t="100000" r="100000"/>
            </a:path>
            <a:tileRect l="-100000" b="-100000"/>
          </a:gradFill>
          <a:ln w="1270" cap="flat" cmpd="sng" algn="ctr">
            <a:solidFill>
              <a:schemeClr val="tx1">
                <a:alpha val="2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dirty="0" err="1" smtClean="0"/>
              <a:t>Click</a:t>
            </a:r>
            <a:r>
              <a:rPr lang="cs-CZ" dirty="0" smtClean="0"/>
              <a:t> to play Video 1</a:t>
            </a:r>
            <a:endParaRPr lang="cs-CZ" dirty="0"/>
          </a:p>
        </p:txBody>
      </p:sp>
    </p:spTree>
    <p:extLst>
      <p:ext uri="{BB962C8B-B14F-4D97-AF65-F5344CB8AC3E}">
        <p14:creationId xmlns:p14="http://schemas.microsoft.com/office/powerpoint/2010/main" val="35129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Video 1</a:t>
            </a:r>
            <a:endParaRPr lang="cs-CZ" dirty="0"/>
          </a:p>
        </p:txBody>
      </p:sp>
      <p:sp>
        <p:nvSpPr>
          <p:cNvPr id="3" name="Zástupný symbol pro číslo snímku 2"/>
          <p:cNvSpPr>
            <a:spLocks noGrp="1"/>
          </p:cNvSpPr>
          <p:nvPr>
            <p:ph type="sldNum" sz="quarter" idx="12"/>
          </p:nvPr>
        </p:nvSpPr>
        <p:spPr/>
        <p:txBody>
          <a:bodyPr/>
          <a:lstStyle/>
          <a:p>
            <a:fld id="{3B0BBEA9-92D2-4262-B587-B606C37867B9}" type="slidenum">
              <a:rPr lang="en-US" smtClean="0"/>
              <a:pPr/>
              <a:t>9</a:t>
            </a:fld>
            <a:endParaRPr lang="en-US" dirty="0"/>
          </a:p>
        </p:txBody>
      </p:sp>
      <p:sp>
        <p:nvSpPr>
          <p:cNvPr id="4" name="Zástupný symbol pro text 3"/>
          <p:cNvSpPr>
            <a:spLocks noGrp="1"/>
          </p:cNvSpPr>
          <p:nvPr>
            <p:ph type="body" sz="quarter" idx="13"/>
          </p:nvPr>
        </p:nvSpPr>
        <p:spPr/>
        <p:txBody>
          <a:bodyPr/>
          <a:lstStyle/>
          <a:p>
            <a:endParaRPr lang="cs-CZ"/>
          </a:p>
        </p:txBody>
      </p:sp>
      <p:pic>
        <p:nvPicPr>
          <p:cNvPr id="10" name="V1.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68363"/>
            <a:ext cx="9144000" cy="5121275"/>
          </a:xfrm>
          <a:prstGeom prst="rect">
            <a:avLst/>
          </a:prstGeom>
        </p:spPr>
      </p:pic>
    </p:spTree>
    <p:extLst>
      <p:ext uri="{BB962C8B-B14F-4D97-AF65-F5344CB8AC3E}">
        <p14:creationId xmlns:p14="http://schemas.microsoft.com/office/powerpoint/2010/main" val="36210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9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Navertica3">
  <a:themeElements>
    <a:clrScheme name="Vlastní 1">
      <a:dk1>
        <a:srgbClr val="000000"/>
      </a:dk1>
      <a:lt1>
        <a:srgbClr val="000000"/>
      </a:lt1>
      <a:dk2>
        <a:srgbClr val="FFFFFF"/>
      </a:dk2>
      <a:lt2>
        <a:srgbClr val="E7E5E5"/>
      </a:lt2>
      <a:accent1>
        <a:srgbClr val="5E5447"/>
      </a:accent1>
      <a:accent2>
        <a:srgbClr val="E66624"/>
      </a:accent2>
      <a:accent3>
        <a:srgbClr val="2E5A95"/>
      </a:accent3>
      <a:accent4>
        <a:srgbClr val="4A8845"/>
      </a:accent4>
      <a:accent5>
        <a:srgbClr val="800000"/>
      </a:accent5>
      <a:accent6>
        <a:srgbClr val="FFCC66"/>
      </a:accent6>
      <a:hlink>
        <a:srgbClr val="5E5447"/>
      </a:hlink>
      <a:folHlink>
        <a:srgbClr val="5E544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B131643D246934CA3261B9E2E06B24A" ma:contentTypeVersion="18" ma:contentTypeDescription="Vytvořit nový dokument" ma:contentTypeScope="" ma:versionID="13b25540e8bf81d0836966e6bb1c572b">
  <xsd:schema xmlns:xsd="http://www.w3.org/2001/XMLSchema" xmlns:p="http://schemas.microsoft.com/office/2006/metadata/properties" xmlns:ns2="1cee3ea1-b7c6-4c7b-99eb-9706fa368c1e" xmlns:ns3="c1f61d2c-a01c-4fb0-b2c2-63f36c58650a" targetNamespace="http://schemas.microsoft.com/office/2006/metadata/properties" ma:root="true" ma:fieldsID="b896f4b52c26d84ce1114a69d20f5efd" ns2:_="" ns3:_="">
    <xsd:import namespace="1cee3ea1-b7c6-4c7b-99eb-9706fa368c1e"/>
    <xsd:import namespace="c1f61d2c-a01c-4fb0-b2c2-63f36c58650a"/>
    <xsd:element name="properties">
      <xsd:complexType>
        <xsd:sequence>
          <xsd:element name="documentManagement">
            <xsd:complexType>
              <xsd:all>
                <xsd:element ref="ns2:Jazyk" minOccurs="0"/>
                <xsd:element ref="ns2:Platné_x0020_od" minOccurs="0"/>
                <xsd:element ref="ns2:Platné_x0020_do" minOccurs="0"/>
                <xsd:element ref="ns3:Autor0" minOccurs="0"/>
                <xsd:element ref="ns3:Vlastnik" minOccurs="0"/>
                <xsd:element ref="ns2:Schválil" minOccurs="0"/>
                <xsd:element ref="ns2:Poznámka" minOccurs="0"/>
                <xsd:element ref="ns2:Proces" minOccurs="0"/>
                <xsd:element ref="ns2:Status" minOccurs="0"/>
              </xsd:all>
            </xsd:complexType>
          </xsd:element>
        </xsd:sequence>
      </xsd:complexType>
    </xsd:element>
  </xsd:schema>
  <xsd:schema xmlns:xsd="http://www.w3.org/2001/XMLSchema" xmlns:dms="http://schemas.microsoft.com/office/2006/documentManagement/types" targetNamespace="1cee3ea1-b7c6-4c7b-99eb-9706fa368c1e" elementFormDefault="qualified">
    <xsd:import namespace="http://schemas.microsoft.com/office/2006/documentManagement/types"/>
    <xsd:element name="Jazyk" ma:index="2" nillable="true" ma:displayName="Jazyk" ma:default="Čeština" ma:description="Jazyk dokumentu" ma:format="Dropdown" ma:internalName="Jazyk">
      <xsd:simpleType>
        <xsd:restriction base="dms:Choice">
          <xsd:enumeration value="Čeština"/>
          <xsd:enumeration value="Slovenčina"/>
          <xsd:enumeration value="English"/>
          <xsd:enumeration value="Deutsch"/>
        </xsd:restriction>
      </xsd:simpleType>
    </xsd:element>
    <xsd:element name="Platné_x0020_od" ma:index="3" nillable="true" ma:displayName="Platné od" ma:default="" ma:description="Zadejte datum, odkdy je dokument platný" ma:format="DateOnly" ma:internalName="Platn_x00e9__x0020_od">
      <xsd:simpleType>
        <xsd:restriction base="dms:DateTime"/>
      </xsd:simpleType>
    </xsd:element>
    <xsd:element name="Platné_x0020_do" ma:index="4" nillable="true" ma:displayName="Platné do" ma:description="Zadejte datum, dokdy je dokument platný" ma:format="DateOnly" ma:internalName="Platn_x00e9__x0020_do">
      <xsd:simpleType>
        <xsd:restriction base="dms:DateTime"/>
      </xsd:simpleType>
    </xsd:element>
    <xsd:element name="Schválil" ma:index="7" nillable="true" ma:displayName="Schválil" ma:description="Zde je zobrazeno jméno osoby, která dokument schválila" ma:list="UserInfo" ma:internalName="Schv_x00e1_lil"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oznámka" ma:index="8" nillable="true" ma:displayName="Poznámka" ma:description="Doplňující informace" ma:internalName="Pozn_x00e1_mka">
      <xsd:simpleType>
        <xsd:restriction base="dms:Note"/>
      </xsd:simpleType>
    </xsd:element>
    <xsd:element name="Proces" ma:index="9" nillable="true" ma:displayName="Proces" ma:description="Vyberte související proces" ma:list="{b49e293b-8355-43c3-a1ef-04befb05b0c0}" ma:internalName="Proces" ma:showField="LinkTitleNoMenu" ma:web="1cee3ea1-b7c6-4c7b-99eb-9706fa368c1e">
      <xsd:simpleType>
        <xsd:restriction base="dms:Lookup"/>
      </xsd:simpleType>
    </xsd:element>
    <xsd:element name="Status" ma:index="10" nillable="true" ma:displayName="Status" ma:default="Návrh" ma:description="Zvolte status dokumentu" ma:format="Dropdown" ma:internalName="Status">
      <xsd:simpleType>
        <xsd:restriction base="dms:Choice">
          <xsd:enumeration value="Návrh"/>
          <xsd:enumeration value="Schváleno"/>
          <xsd:enumeration value="Archiv"/>
        </xsd:restriction>
      </xsd:simpleType>
    </xsd:element>
  </xsd:schema>
  <xsd:schema xmlns:xsd="http://www.w3.org/2001/XMLSchema" xmlns:dms="http://schemas.microsoft.com/office/2006/documentManagement/types" targetNamespace="c1f61d2c-a01c-4fb0-b2c2-63f36c58650a" elementFormDefault="qualified">
    <xsd:import namespace="http://schemas.microsoft.com/office/2006/documentManagement/types"/>
    <xsd:element name="Autor0" ma:index="5" nillable="true" ma:displayName="Autor" ma:list="UserInfo" ma:internalName="Auto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lastnik" ma:index="6" nillable="true" ma:displayName="Vlastník" ma:list="UserInfo" ma:internalName="Vlastnik"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Typ obsahu" ma:readOnly="true"/>
        <xsd:element ref="dc:title" minOccurs="0" maxOccurs="1" ma:index="1"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Vlastnik xmlns="c1f61d2c-a01c-4fb0-b2c2-63f36c58650a">
      <UserInfo>
        <DisplayName>Tomas Sacek</DisplayName>
        <AccountId>49</AccountId>
        <AccountType/>
      </UserInfo>
    </Vlastnik>
    <Platné_x0020_do xmlns="1cee3ea1-b7c6-4c7b-99eb-9706fa368c1e" xsi:nil="true"/>
    <Jazyk xmlns="1cee3ea1-b7c6-4c7b-99eb-9706fa368c1e">Čeština</Jazyk>
    <Platné_x0020_od xmlns="1cee3ea1-b7c6-4c7b-99eb-9706fa368c1e">2009-05-04T22:00:00+00:00</Platné_x0020_od>
    <Schválil xmlns="1cee3ea1-b7c6-4c7b-99eb-9706fa368c1e">
      <UserInfo>
        <DisplayName/>
        <AccountId xsi:nil="true"/>
        <AccountType/>
      </UserInfo>
    </Schválil>
    <Poznámka xmlns="1cee3ea1-b7c6-4c7b-99eb-9706fa368c1e" xsi:nil="true"/>
    <Proces xmlns="1cee3ea1-b7c6-4c7b-99eb-9706fa368c1e">127</Proces>
    <Status xmlns="1cee3ea1-b7c6-4c7b-99eb-9706fa368c1e">Schváleno</Status>
    <Autor0 xmlns="c1f61d2c-a01c-4fb0-b2c2-63f36c58650a">
      <UserInfo>
        <DisplayName>Stanislav Matysek</DisplayName>
        <AccountId>11</AccountId>
        <AccountType/>
      </UserInfo>
    </Autor0>
  </documentManagement>
</p:properties>
</file>

<file path=customXml/itemProps1.xml><?xml version="1.0" encoding="utf-8"?>
<ds:datastoreItem xmlns:ds="http://schemas.openxmlformats.org/officeDocument/2006/customXml" ds:itemID="{10271D62-F12B-48D8-AE88-B86F42DDF35B}">
  <ds:schemaRefs>
    <ds:schemaRef ds:uri="http://schemas.microsoft.com/sharepoint/v3/contenttype/forms"/>
  </ds:schemaRefs>
</ds:datastoreItem>
</file>

<file path=customXml/itemProps2.xml><?xml version="1.0" encoding="utf-8"?>
<ds:datastoreItem xmlns:ds="http://schemas.openxmlformats.org/officeDocument/2006/customXml" ds:itemID="{1E932B23-FFF0-41AE-8A13-A2B0E8FB3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e3ea1-b7c6-4c7b-99eb-9706fa368c1e"/>
    <ds:schemaRef ds:uri="c1f61d2c-a01c-4fb0-b2c2-63f36c58650a"/>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130D2D0-24AC-48D2-9B47-76853FA1EC61}">
  <ds:schemaRefs>
    <ds:schemaRef ds:uri="http://schemas.microsoft.com/office/2006/metadata/properties"/>
    <ds:schemaRef ds:uri="http://www.w3.org/XML/1998/namespace"/>
    <ds:schemaRef ds:uri="http://purl.org/dc/elements/1.1/"/>
    <ds:schemaRef ds:uri="c1f61d2c-a01c-4fb0-b2c2-63f36c58650a"/>
    <ds:schemaRef ds:uri="http://purl.org/dc/terms/"/>
    <ds:schemaRef ds:uri="1cee3ea1-b7c6-4c7b-99eb-9706fa368c1e"/>
    <ds:schemaRef ds:uri="http://schemas.microsoft.com/office/2006/documentManagement/type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Navertica3</Template>
  <TotalTime>21017</TotalTime>
  <Words>1088</Words>
  <Application>Microsoft Office PowerPoint</Application>
  <PresentationFormat>Předvádění na obrazovce (4:3)</PresentationFormat>
  <Paragraphs>212</Paragraphs>
  <Slides>35</Slides>
  <Notes>11</Notes>
  <HiddenSlides>2</HiddenSlides>
  <MMClips>7</MMClips>
  <ScaleCrop>false</ScaleCrop>
  <HeadingPairs>
    <vt:vector size="4" baseType="variant">
      <vt:variant>
        <vt:lpstr>Motiv</vt:lpstr>
      </vt:variant>
      <vt:variant>
        <vt:i4>1</vt:i4>
      </vt:variant>
      <vt:variant>
        <vt:lpstr>Nadpisy snímků</vt:lpstr>
      </vt:variant>
      <vt:variant>
        <vt:i4>35</vt:i4>
      </vt:variant>
    </vt:vector>
  </HeadingPairs>
  <TitlesOfParts>
    <vt:vector size="36" baseType="lpstr">
      <vt:lpstr>Navertica3</vt:lpstr>
      <vt:lpstr>Prezentace aplikace PowerPoint</vt:lpstr>
      <vt:lpstr>Show structure</vt:lpstr>
      <vt:lpstr>Show structure</vt:lpstr>
      <vt:lpstr>Graphical representation of the show</vt:lpstr>
      <vt:lpstr>Use of the show</vt:lpstr>
      <vt:lpstr>RTC Principle</vt:lpstr>
      <vt:lpstr>RTC main menu tailored for Salesperson</vt:lpstr>
      <vt:lpstr>Life show V1</vt:lpstr>
      <vt:lpstr>Video 1</vt:lpstr>
      <vt:lpstr>Life show V2</vt:lpstr>
      <vt:lpstr>Video 2</vt:lpstr>
      <vt:lpstr>Unified handling of ERP</vt:lpstr>
      <vt:lpstr>Some more important shortkeys (can be replaced by icons)</vt:lpstr>
      <vt:lpstr>Easy access to structured data (info) in split- second</vt:lpstr>
      <vt:lpstr>Video 3</vt:lpstr>
      <vt:lpstr>Simple model business case</vt:lpstr>
      <vt:lpstr>Video 4</vt:lpstr>
      <vt:lpstr>Sales order creation</vt:lpstr>
      <vt:lpstr>Requisition worksheet</vt:lpstr>
      <vt:lpstr>Video 5</vt:lpstr>
      <vt:lpstr>Requisition worksheet</vt:lpstr>
      <vt:lpstr>Video 6</vt:lpstr>
      <vt:lpstr>Created purchase order</vt:lpstr>
      <vt:lpstr>Screen assigned to the role of order processor</vt:lpstr>
      <vt:lpstr>Item card</vt:lpstr>
      <vt:lpstr>Item card- item ledger entries</vt:lpstr>
      <vt:lpstr>Item card and stock location</vt:lpstr>
      <vt:lpstr>Posting sales order</vt:lpstr>
      <vt:lpstr>Video 7</vt:lpstr>
      <vt:lpstr>One of the report related to the posted sales order</vt:lpstr>
      <vt:lpstr>Another report related to the posted sales order</vt:lpstr>
      <vt:lpstr>List of the slides and related shows</vt:lpstr>
      <vt:lpstr>Thanks for your attention </vt:lpstr>
      <vt:lpstr>Prezentace aplikace PowerPoint</vt:lpstr>
      <vt:lpstr>Prezentace aplikace PowerPoint</vt:lpstr>
    </vt:vector>
  </TitlesOfParts>
  <Company>FUTURE Engineering 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Metodologie dodávky a údržby systému</dc:title>
  <dc:creator>Stanislav Matysek</dc:creator>
  <cp:lastModifiedBy>Jaromir Skorkovsky</cp:lastModifiedBy>
  <cp:revision>891</cp:revision>
  <dcterms:created xsi:type="dcterms:W3CDTF">2008-09-16T18:20:53Z</dcterms:created>
  <dcterms:modified xsi:type="dcterms:W3CDTF">2015-10-16T10:48:22Z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0x0101003B131643D246934CA3261B9E2E06B24A</vt:lpwstr>
  </property>
</Properties>
</file>