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311" r:id="rId3"/>
    <p:sldId id="257" r:id="rId4"/>
    <p:sldId id="284" r:id="rId5"/>
    <p:sldId id="272" r:id="rId6"/>
    <p:sldId id="258" r:id="rId7"/>
    <p:sldId id="296" r:id="rId8"/>
    <p:sldId id="259" r:id="rId9"/>
    <p:sldId id="278" r:id="rId10"/>
    <p:sldId id="282" r:id="rId11"/>
    <p:sldId id="261" r:id="rId12"/>
    <p:sldId id="260" r:id="rId13"/>
    <p:sldId id="262" r:id="rId14"/>
    <p:sldId id="263" r:id="rId15"/>
    <p:sldId id="264" r:id="rId16"/>
    <p:sldId id="273" r:id="rId17"/>
    <p:sldId id="274" r:id="rId18"/>
    <p:sldId id="265" r:id="rId19"/>
    <p:sldId id="298" r:id="rId20"/>
    <p:sldId id="297" r:id="rId21"/>
    <p:sldId id="281" r:id="rId22"/>
    <p:sldId id="312" r:id="rId23"/>
    <p:sldId id="313" r:id="rId24"/>
    <p:sldId id="266" r:id="rId25"/>
    <p:sldId id="267" r:id="rId26"/>
    <p:sldId id="279" r:id="rId27"/>
    <p:sldId id="269" r:id="rId28"/>
    <p:sldId id="270" r:id="rId29"/>
    <p:sldId id="283" r:id="rId30"/>
    <p:sldId id="271" r:id="rId31"/>
    <p:sldId id="275" r:id="rId32"/>
    <p:sldId id="276" r:id="rId33"/>
    <p:sldId id="277" r:id="rId34"/>
    <p:sldId id="299" r:id="rId35"/>
    <p:sldId id="286" r:id="rId36"/>
    <p:sldId id="290" r:id="rId37"/>
    <p:sldId id="289" r:id="rId38"/>
    <p:sldId id="288" r:id="rId39"/>
    <p:sldId id="291" r:id="rId40"/>
    <p:sldId id="292" r:id="rId41"/>
    <p:sldId id="293" r:id="rId42"/>
    <p:sldId id="294" r:id="rId43"/>
    <p:sldId id="295" r:id="rId44"/>
    <p:sldId id="300" r:id="rId45"/>
    <p:sldId id="302" r:id="rId46"/>
    <p:sldId id="309" r:id="rId47"/>
    <p:sldId id="303" r:id="rId48"/>
    <p:sldId id="304" r:id="rId49"/>
    <p:sldId id="310" r:id="rId50"/>
    <p:sldId id="305" r:id="rId51"/>
    <p:sldId id="306" r:id="rId52"/>
    <p:sldId id="307" r:id="rId53"/>
    <p:sldId id="308" r:id="rId54"/>
    <p:sldId id="285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414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3.4.2017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35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3.4.2017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3.4.2017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3.4.2017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3.4.2017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3.4.2017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De</a:t>
            </a:r>
            <a:r>
              <a:rPr lang="en-US" dirty="0" err="1" smtClean="0"/>
              <a:t>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smtClean="0">
                <a:solidFill>
                  <a:srgbClr val="FFFF00"/>
                </a:solidFill>
              </a:rPr>
              <a:t> </a:t>
            </a:r>
            <a:r>
              <a:rPr lang="cs-CZ" sz="1400" b="1" smtClean="0">
                <a:solidFill>
                  <a:srgbClr val="FFFF00"/>
                </a:solidFill>
              </a:rPr>
              <a:t>37 </a:t>
            </a:r>
            <a:r>
              <a:rPr lang="cs-CZ" sz="1400" b="1" dirty="0" smtClean="0">
                <a:solidFill>
                  <a:srgbClr val="FFFF00"/>
                </a:solidFill>
              </a:rPr>
              <a:t>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</a:t>
            </a:r>
            <a:r>
              <a:rPr lang="cs-CZ" sz="3200" b="1" dirty="0" smtClean="0"/>
              <a:t>=s</a:t>
            </a:r>
            <a:r>
              <a:rPr lang="en-US" sz="3200" b="1" dirty="0" err="1" smtClean="0"/>
              <a:t>olution</a:t>
            </a:r>
            <a:r>
              <a:rPr lang="cs-CZ" sz="3200" b="1" dirty="0" smtClean="0"/>
              <a:t>=řešení)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List the potential opportunities</a:t>
            </a:r>
            <a:r>
              <a:rPr lang="cs-CZ" sz="2400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err="1" smtClean="0"/>
              <a:t>opN</a:t>
            </a:r>
            <a:r>
              <a:rPr lang="cs-CZ" sz="2400" dirty="0" smtClean="0"/>
              <a:t>}</a:t>
            </a:r>
            <a:endParaRPr lang="en-US" sz="2400" dirty="0" smtClean="0"/>
          </a:p>
          <a:p>
            <a:r>
              <a:rPr lang="en-US" sz="2400" dirty="0" smtClean="0"/>
              <a:t>Consider the possible(suitable)solution </a:t>
            </a:r>
            <a:r>
              <a:rPr lang="en-US" sz="1600" dirty="0" smtClean="0"/>
              <a:t>(e.g. the second one)</a:t>
            </a:r>
          </a:p>
          <a:p>
            <a:r>
              <a:rPr lang="en-US" sz="2400" dirty="0" smtClean="0"/>
              <a:t>Take the </a:t>
            </a:r>
            <a:r>
              <a:rPr lang="en-US" sz="2400" dirty="0" smtClean="0">
                <a:solidFill>
                  <a:srgbClr val="FF0000"/>
                </a:solidFill>
              </a:rPr>
              <a:t>action</a:t>
            </a:r>
            <a:r>
              <a:rPr lang="en-US" sz="2400" dirty="0" smtClean="0"/>
              <a:t> to address the likely cause/solution </a:t>
            </a:r>
          </a:p>
          <a:p>
            <a:r>
              <a:rPr lang="en-US" sz="2400" dirty="0"/>
              <a:t>Prepare actions to </a:t>
            </a:r>
            <a:r>
              <a:rPr lang="en-US" sz="2400" dirty="0" smtClean="0"/>
              <a:t>enhance</a:t>
            </a:r>
            <a:r>
              <a:rPr lang="cs-CZ" sz="2400" dirty="0" smtClean="0"/>
              <a:t>(vylepšit) </a:t>
            </a:r>
            <a:r>
              <a:rPr lang="en-US" sz="2400" dirty="0" smtClean="0"/>
              <a:t>likely </a:t>
            </a:r>
            <a:r>
              <a:rPr lang="en-US" sz="2400" dirty="0"/>
              <a:t>(possible) effects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7524328" y="270892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5580112" y="216737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H="1">
            <a:off x="6084168" y="1844825"/>
            <a:ext cx="432048" cy="322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7956376" y="1844825"/>
            <a:ext cx="0" cy="864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6516216" y="1844824"/>
            <a:ext cx="144016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sz="2600" dirty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sz="2600" dirty="0"/>
              <a:t>and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sz="2600" dirty="0"/>
              <a:t>Develop possible causes of the problem</a:t>
            </a:r>
            <a:r>
              <a:rPr lang="cs-CZ" sz="2600" dirty="0"/>
              <a:t> (</a:t>
            </a:r>
            <a:r>
              <a:rPr lang="cs-CZ" sz="2600" dirty="0" err="1"/>
              <a:t>similar</a:t>
            </a:r>
            <a:r>
              <a:rPr lang="cs-CZ" sz="2600" dirty="0"/>
              <a:t> to CRT)</a:t>
            </a:r>
            <a:endParaRPr lang="en-GB" sz="2600" dirty="0"/>
          </a:p>
          <a:p>
            <a:r>
              <a:rPr lang="en-US" sz="2600" dirty="0"/>
              <a:t>Test and verify possible causes</a:t>
            </a:r>
            <a:r>
              <a:rPr lang="cs-CZ" sz="2600" dirty="0"/>
              <a:t> </a:t>
            </a:r>
            <a:endParaRPr lang="en-US" sz="2600" dirty="0"/>
          </a:p>
          <a:p>
            <a:r>
              <a:rPr lang="en-US" sz="2600" dirty="0"/>
              <a:t>Determine the most probable cause</a:t>
            </a:r>
            <a:r>
              <a:rPr lang="cs-CZ" sz="2600" dirty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sz="2600" dirty="0"/>
              <a:t>Verify any assumptions </a:t>
            </a:r>
            <a:r>
              <a:rPr lang="cs-CZ" sz="2600" dirty="0" smtClean="0"/>
              <a:t>(předpoklady, domněnky,..)</a:t>
            </a:r>
            <a:endParaRPr lang="en-US" sz="2600" dirty="0"/>
          </a:p>
          <a:p>
            <a:r>
              <a:rPr lang="en-US" sz="2600" dirty="0"/>
              <a:t>Try the best possible solution and monitor what will be a situation after applied correctives step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 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</a:t>
            </a:r>
            <a:r>
              <a:rPr lang="cs-CZ" sz="1200" dirty="0" smtClean="0"/>
              <a:t>   </a:t>
            </a:r>
            <a:r>
              <a:rPr lang="en-US" sz="1200" dirty="0" smtClean="0"/>
              <a:t>Inventory 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</a:t>
            </a:r>
            <a:r>
              <a:rPr lang="cs-CZ" sz="1200" dirty="0" smtClean="0"/>
              <a:t>  </a:t>
            </a:r>
            <a:r>
              <a:rPr lang="en-US" sz="1200" dirty="0" smtClean="0"/>
              <a:t>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</a:t>
            </a:r>
            <a:r>
              <a:rPr lang="cs-CZ" sz="1200" dirty="0" smtClean="0"/>
              <a:t>  </a:t>
            </a:r>
            <a:r>
              <a:rPr lang="en-US" sz="1200" dirty="0" smtClean="0"/>
              <a:t>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sz="1200" dirty="0"/>
              <a:t>1</a:t>
            </a:r>
            <a:r>
              <a:rPr lang="en-US" sz="1200" dirty="0" smtClean="0"/>
              <a:t>.</a:t>
            </a:r>
            <a:r>
              <a:rPr lang="cs-CZ" sz="1200" dirty="0" smtClean="0"/>
              <a:t> 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1619672" y="1412776"/>
            <a:ext cx="62646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cs-CZ" b="1" dirty="0"/>
              <a:t>The formulation of a problem is far more essential than its solution which may be merely a matter of mathematical or experimental skill”</a:t>
            </a:r>
          </a:p>
          <a:p>
            <a:pPr>
              <a:buFontTx/>
              <a:buNone/>
            </a:pPr>
            <a:r>
              <a:rPr lang="en-US" altLang="cs-CZ" b="1" dirty="0"/>
              <a:t>- Albert Einstein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0288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5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/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did not happen) – bites, anemia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en-US" dirty="0" smtClean="0"/>
              <a:t>     look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hat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What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en-US" sz="2800" dirty="0" smtClean="0"/>
              <a:t>Customer </a:t>
            </a:r>
            <a:r>
              <a:rPr lang="en-US" sz="2800" b="1" dirty="0" smtClean="0"/>
              <a:t>X</a:t>
            </a:r>
            <a:r>
              <a:rPr lang="en-US" sz="2800" dirty="0" smtClean="0"/>
              <a:t> and Customer </a:t>
            </a:r>
            <a:r>
              <a:rPr lang="en-US" sz="2800" b="1" dirty="0" smtClean="0"/>
              <a:t>Y</a:t>
            </a:r>
            <a:r>
              <a:rPr lang="en-US" sz="2800" dirty="0" smtClean="0"/>
              <a:t> both use product B  but only </a:t>
            </a:r>
            <a:r>
              <a:rPr lang="cs-CZ" sz="2800" dirty="0" smtClean="0"/>
              <a:t>to </a:t>
            </a:r>
            <a:r>
              <a:rPr lang="en-US" sz="2800" dirty="0" smtClean="0"/>
              <a:t>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smtClean="0">
                <a:solidFill>
                  <a:srgbClr val="00B050"/>
                </a:solidFill>
              </a:rPr>
              <a:t>hen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32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00B050"/>
                </a:solidFill>
              </a:rPr>
              <a:t>W</a:t>
            </a:r>
            <a:r>
              <a:rPr lang="cs-CZ" b="1" dirty="0" err="1" smtClean="0">
                <a:solidFill>
                  <a:srgbClr val="00B050"/>
                </a:solidFill>
              </a:rPr>
              <a:t>here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cs-CZ" b="1" dirty="0" err="1" smtClean="0">
                <a:solidFill>
                  <a:srgbClr val="00B050"/>
                </a:solidFill>
              </a:rPr>
              <a:t>Where</a:t>
            </a:r>
            <a:r>
              <a:rPr lang="cs-CZ" b="1" dirty="0" smtClean="0">
                <a:solidFill>
                  <a:srgbClr val="FF0000"/>
                </a:solidFill>
              </a:rPr>
              <a:t>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b="1" dirty="0" smtClean="0">
                <a:solidFill>
                  <a:srgbClr val="FF0000"/>
                </a:solidFill>
              </a:rPr>
              <a:t>IS NOT </a:t>
            </a:r>
            <a:r>
              <a:rPr lang="cs-CZ" sz="2800" dirty="0" err="1" smtClean="0"/>
              <a:t>not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10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40927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605235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ZA" dirty="0" smtClean="0"/>
          </a:p>
          <a:p>
            <a:r>
              <a:rPr lang="en-ZA" dirty="0" smtClean="0"/>
              <a:t>Example for </a:t>
            </a:r>
            <a:r>
              <a:rPr lang="en-ZA" b="1" dirty="0" smtClean="0">
                <a:solidFill>
                  <a:srgbClr val="FF0000"/>
                </a:solidFill>
              </a:rPr>
              <a:t>Is</a:t>
            </a:r>
            <a:r>
              <a:rPr lang="en-ZA" b="1" dirty="0" smtClean="0"/>
              <a:t> :</a:t>
            </a:r>
          </a:p>
          <a:p>
            <a:pPr marL="342900" indent="-342900">
              <a:buAutoNum type="arabicPeriod"/>
            </a:pPr>
            <a:r>
              <a:rPr lang="en-ZA" dirty="0" smtClean="0"/>
              <a:t>Old castle in the mountains (Romania)</a:t>
            </a:r>
          </a:p>
          <a:p>
            <a:r>
              <a:rPr lang="en-ZA" dirty="0" smtClean="0"/>
              <a:t> </a:t>
            </a:r>
          </a:p>
          <a:p>
            <a:r>
              <a:rPr lang="en-ZA" b="1" dirty="0" smtClean="0"/>
              <a:t>Where </a:t>
            </a:r>
            <a:r>
              <a:rPr lang="en-ZA" b="1" dirty="0" smtClean="0">
                <a:solidFill>
                  <a:srgbClr val="C00000"/>
                </a:solidFill>
              </a:rPr>
              <a:t>IS</a:t>
            </a:r>
            <a:r>
              <a:rPr lang="en-ZA" b="1" dirty="0" smtClean="0"/>
              <a:t> </a:t>
            </a:r>
            <a:r>
              <a:rPr lang="en-ZA" dirty="0" smtClean="0"/>
              <a:t>:  Romanian Carpathian mountains</a:t>
            </a:r>
          </a:p>
          <a:p>
            <a:r>
              <a:rPr lang="en-ZA" dirty="0" smtClean="0"/>
              <a:t> where </a:t>
            </a:r>
            <a:r>
              <a:rPr lang="en-ZA" b="1" dirty="0" smtClean="0">
                <a:solidFill>
                  <a:srgbClr val="FF0000"/>
                </a:solidFill>
              </a:rPr>
              <a:t>it is </a:t>
            </a:r>
            <a:r>
              <a:rPr lang="en-ZA" dirty="0" smtClean="0"/>
              <a:t>very easy to meet a lot of vampires</a:t>
            </a:r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cs-CZ" b="1" dirty="0" smtClean="0">
                <a:solidFill>
                  <a:srgbClr val="FF0000"/>
                </a:solidFill>
              </a:rPr>
              <a:t> Not</a:t>
            </a:r>
            <a:endParaRPr lang="cs-CZ" b="1" dirty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1.</a:t>
            </a:r>
            <a:r>
              <a:rPr lang="cs-CZ" dirty="0"/>
              <a:t> Brno </a:t>
            </a:r>
            <a:r>
              <a:rPr lang="cs-CZ" dirty="0" err="1" smtClean="0"/>
              <a:t>castle</a:t>
            </a:r>
            <a:r>
              <a:rPr lang="cs-CZ" dirty="0" smtClean="0"/>
              <a:t> Špilberk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00B05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ZA" dirty="0" smtClean="0"/>
              <a:t>On a new model of airplane, flight attendants develop rash on arms, hands, face (only those places). It only occurs on flights using new aircrafts and flying over oceans  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Usually disappears after 24 hours. No problems on old planes over those routes.  Old planes are not used for transatlantic flights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Does not affect all attendants on these flights, but same</a:t>
            </a:r>
          </a:p>
          <a:p>
            <a:pPr marL="0" indent="0">
              <a:buNone/>
            </a:pPr>
            <a:r>
              <a:rPr lang="en-ZA" dirty="0" smtClean="0"/>
              <a:t>number of attendants get it on each flight. Those who get rash have no other ill effects. </a:t>
            </a:r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No measurable chemicals, etc., in cabin air.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of the item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cs-CZ" sz="2400" dirty="0" smtClean="0">
                <a:latin typeface="Arial" charset="0"/>
              </a:rPr>
              <a:t> 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</a:t>
            </a:r>
            <a:r>
              <a:rPr lang="cs-CZ" dirty="0" smtClean="0"/>
              <a:t>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000562" cy="4824536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67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CRT-</a:t>
            </a:r>
            <a:r>
              <a:rPr lang="cs-CZ" dirty="0" err="1" smtClean="0"/>
              <a:t>Ishikawa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45</a:t>
            </a:fld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64" y="1382613"/>
            <a:ext cx="348773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7353648" y="2368451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sp>
        <p:nvSpPr>
          <p:cNvPr id="7" name="Ovál 6"/>
          <p:cNvSpPr/>
          <p:nvPr/>
        </p:nvSpPr>
        <p:spPr>
          <a:xfrm>
            <a:off x="4770364" y="285263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8" name="Ovál 7"/>
          <p:cNvSpPr/>
          <p:nvPr/>
        </p:nvSpPr>
        <p:spPr>
          <a:xfrm>
            <a:off x="4955728" y="2601813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9" name="Ovál 8"/>
          <p:cNvSpPr/>
          <p:nvPr/>
        </p:nvSpPr>
        <p:spPr>
          <a:xfrm>
            <a:off x="5634385" y="188426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0" name="Ovál 9"/>
          <p:cNvSpPr/>
          <p:nvPr/>
        </p:nvSpPr>
        <p:spPr>
          <a:xfrm>
            <a:off x="5868541" y="2133501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1" name="Ovál 10"/>
          <p:cNvSpPr/>
          <p:nvPr/>
        </p:nvSpPr>
        <p:spPr>
          <a:xfrm>
            <a:off x="4791423" y="191918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2" name="Ovál 11"/>
          <p:cNvSpPr/>
          <p:nvPr/>
        </p:nvSpPr>
        <p:spPr>
          <a:xfrm>
            <a:off x="5736778" y="2811363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sp>
        <p:nvSpPr>
          <p:cNvPr id="13" name="Ovál 12"/>
          <p:cNvSpPr/>
          <p:nvPr/>
        </p:nvSpPr>
        <p:spPr>
          <a:xfrm>
            <a:off x="1999754" y="3354288"/>
            <a:ext cx="254000" cy="2413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1</a:t>
            </a:r>
          </a:p>
        </p:txBody>
      </p:sp>
      <p:sp>
        <p:nvSpPr>
          <p:cNvPr id="14" name="Ovál 13"/>
          <p:cNvSpPr/>
          <p:nvPr/>
        </p:nvSpPr>
        <p:spPr>
          <a:xfrm>
            <a:off x="1657648" y="2397819"/>
            <a:ext cx="254000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2</a:t>
            </a:r>
          </a:p>
        </p:txBody>
      </p:sp>
      <p:sp>
        <p:nvSpPr>
          <p:cNvPr id="15" name="Ovál 14"/>
          <p:cNvSpPr/>
          <p:nvPr/>
        </p:nvSpPr>
        <p:spPr>
          <a:xfrm>
            <a:off x="2860909" y="1560458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3</a:t>
            </a:r>
          </a:p>
        </p:txBody>
      </p:sp>
      <p:sp>
        <p:nvSpPr>
          <p:cNvPr id="16" name="Ovál 15"/>
          <p:cNvSpPr/>
          <p:nvPr/>
        </p:nvSpPr>
        <p:spPr>
          <a:xfrm>
            <a:off x="2409843" y="2006302"/>
            <a:ext cx="255587" cy="2428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7</a:t>
            </a:r>
          </a:p>
        </p:txBody>
      </p:sp>
      <p:sp>
        <p:nvSpPr>
          <p:cNvPr id="17" name="Ovál 16"/>
          <p:cNvSpPr/>
          <p:nvPr/>
        </p:nvSpPr>
        <p:spPr>
          <a:xfrm>
            <a:off x="1225055" y="1763613"/>
            <a:ext cx="254000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4</a:t>
            </a:r>
          </a:p>
        </p:txBody>
      </p:sp>
      <p:sp>
        <p:nvSpPr>
          <p:cNvPr id="18" name="Ovál 17"/>
          <p:cNvSpPr/>
          <p:nvPr/>
        </p:nvSpPr>
        <p:spPr>
          <a:xfrm>
            <a:off x="2424410" y="2813501"/>
            <a:ext cx="255588" cy="2428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/>
              <a:t>6</a:t>
            </a:r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078398"/>
              </p:ext>
            </p:extLst>
          </p:nvPr>
        </p:nvGraphicFramePr>
        <p:xfrm>
          <a:off x="4491385" y="3717032"/>
          <a:ext cx="2539999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39"/>
                <a:gridCol w="263864"/>
                <a:gridCol w="332291"/>
                <a:gridCol w="291735"/>
                <a:gridCol w="304419"/>
                <a:gridCol w="371011"/>
                <a:gridCol w="3678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33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John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Caroline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err="1">
                          <a:solidFill>
                            <a:srgbClr val="0033CC"/>
                          </a:solidFill>
                          <a:effectLst/>
                        </a:rPr>
                        <a:t>Mean</a:t>
                      </a:r>
                      <a:endParaRPr lang="cs-CZ" sz="1100" b="0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i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8,5</a:t>
                      </a:r>
                      <a:endParaRPr lang="cs-CZ" sz="1100" b="1" i="1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5,5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5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33CC"/>
                          </a:solidFill>
                          <a:effectLst/>
                        </a:rPr>
                        <a:t>6</a:t>
                      </a:r>
                      <a:endParaRPr lang="cs-CZ" sz="1100" b="1" i="0" u="none" strike="noStrike" dirty="0">
                        <a:solidFill>
                          <a:srgbClr val="0033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Obdélník 19"/>
          <p:cNvSpPr/>
          <p:nvPr/>
        </p:nvSpPr>
        <p:spPr>
          <a:xfrm>
            <a:off x="4630665" y="4717329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TextovéPole 55"/>
          <p:cNvSpPr txBox="1">
            <a:spLocks noChangeArrowheads="1"/>
          </p:cNvSpPr>
          <p:nvPr/>
        </p:nvSpPr>
        <p:spPr bwMode="auto">
          <a:xfrm>
            <a:off x="5151365" y="4701454"/>
            <a:ext cx="30210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 </a:t>
            </a:r>
            <a:r>
              <a:rPr lang="en-US" altLang="cs-CZ" sz="1000" dirty="0" smtClean="0"/>
              <a:t>Nature (see, forest, mount</a:t>
            </a:r>
            <a:r>
              <a:rPr lang="cs-CZ" altLang="cs-CZ" sz="1000" dirty="0" smtClean="0"/>
              <a:t>a</a:t>
            </a:r>
            <a:r>
              <a:rPr lang="en-US" altLang="cs-CZ" sz="1000" dirty="0" smtClean="0"/>
              <a:t>ins, jungle, river,.</a:t>
            </a:r>
            <a:r>
              <a:rPr lang="cs-CZ" altLang="cs-CZ" sz="1000" dirty="0" smtClean="0"/>
              <a:t>.)</a:t>
            </a:r>
            <a:endParaRPr lang="cs-CZ" altLang="cs-CZ" sz="1000" dirty="0"/>
          </a:p>
        </p:txBody>
      </p:sp>
      <p:sp>
        <p:nvSpPr>
          <p:cNvPr id="22" name="Obdélník 21"/>
          <p:cNvSpPr/>
          <p:nvPr/>
        </p:nvSpPr>
        <p:spPr>
          <a:xfrm>
            <a:off x="4630665" y="504435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TextovéPole 59"/>
          <p:cNvSpPr txBox="1">
            <a:spLocks noChangeArrowheads="1"/>
          </p:cNvSpPr>
          <p:nvPr/>
        </p:nvSpPr>
        <p:spPr bwMode="auto">
          <a:xfrm>
            <a:off x="5192640" y="5023716"/>
            <a:ext cx="13557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cs-CZ" altLang="cs-CZ" sz="1000" dirty="0" smtClean="0"/>
              <a:t>Hotel type</a:t>
            </a:r>
            <a:endParaRPr lang="cs-CZ" altLang="cs-CZ" sz="1000" dirty="0"/>
          </a:p>
        </p:txBody>
      </p:sp>
      <p:sp>
        <p:nvSpPr>
          <p:cNvPr id="24" name="Obdélník 23"/>
          <p:cNvSpPr/>
          <p:nvPr/>
        </p:nvSpPr>
        <p:spPr>
          <a:xfrm>
            <a:off x="4657652" y="5395191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TextovéPole 61"/>
          <p:cNvSpPr txBox="1">
            <a:spLocks noChangeArrowheads="1"/>
          </p:cNvSpPr>
          <p:nvPr/>
        </p:nvSpPr>
        <p:spPr bwMode="auto">
          <a:xfrm>
            <a:off x="5197402" y="5330104"/>
            <a:ext cx="27589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Amenities (pool, golf course, wellness,.. </a:t>
            </a:r>
            <a:r>
              <a:rPr lang="cs-CZ" altLang="cs-CZ" sz="1000" dirty="0" smtClean="0"/>
              <a:t>)</a:t>
            </a:r>
            <a:endParaRPr lang="cs-CZ" altLang="cs-CZ" sz="1000" dirty="0"/>
          </a:p>
        </p:txBody>
      </p:sp>
      <p:sp>
        <p:nvSpPr>
          <p:cNvPr id="26" name="Obdélník 25"/>
          <p:cNvSpPr/>
          <p:nvPr/>
        </p:nvSpPr>
        <p:spPr>
          <a:xfrm>
            <a:off x="4648127" y="5725391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7" name="TextovéPole 63"/>
          <p:cNvSpPr txBox="1">
            <a:spLocks noChangeArrowheads="1"/>
          </p:cNvSpPr>
          <p:nvPr/>
        </p:nvSpPr>
        <p:spPr bwMode="auto">
          <a:xfrm>
            <a:off x="5197401" y="5677766"/>
            <a:ext cx="264631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/>
              <a:t>= </a:t>
            </a:r>
            <a:r>
              <a:rPr lang="en-ZA" altLang="cs-CZ" sz="1000" dirty="0" smtClean="0"/>
              <a:t>Period (spring, summer, fall, winter).</a:t>
            </a:r>
            <a:endParaRPr lang="en-ZA" altLang="cs-CZ" sz="1000" dirty="0"/>
          </a:p>
        </p:txBody>
      </p:sp>
      <p:sp>
        <p:nvSpPr>
          <p:cNvPr id="28" name="Ovál 27"/>
          <p:cNvSpPr/>
          <p:nvPr/>
        </p:nvSpPr>
        <p:spPr>
          <a:xfrm>
            <a:off x="1911648" y="1052736"/>
            <a:ext cx="430212" cy="241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800" b="1" dirty="0"/>
              <a:t>12</a:t>
            </a:r>
          </a:p>
        </p:txBody>
      </p:sp>
      <p:cxnSp>
        <p:nvCxnSpPr>
          <p:cNvPr id="30" name="Přímá spojnice se šipkou 29"/>
          <p:cNvCxnSpPr>
            <a:stCxn id="13" idx="0"/>
            <a:endCxn id="14" idx="4"/>
          </p:cNvCxnSpPr>
          <p:nvPr/>
        </p:nvCxnSpPr>
        <p:spPr>
          <a:xfrm flipH="1" flipV="1">
            <a:off x="1784648" y="2640707"/>
            <a:ext cx="342106" cy="713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>
            <a:endCxn id="17" idx="5"/>
          </p:cNvCxnSpPr>
          <p:nvPr/>
        </p:nvCxnSpPr>
        <p:spPr>
          <a:xfrm flipH="1" flipV="1">
            <a:off x="1441858" y="1969575"/>
            <a:ext cx="323343" cy="455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8" idx="3"/>
          </p:cNvCxnSpPr>
          <p:nvPr/>
        </p:nvCxnSpPr>
        <p:spPr>
          <a:xfrm flipV="1">
            <a:off x="1352056" y="1258698"/>
            <a:ext cx="622595" cy="5362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>
            <a:endCxn id="28" idx="5"/>
          </p:cNvCxnSpPr>
          <p:nvPr/>
        </p:nvCxnSpPr>
        <p:spPr>
          <a:xfrm flipH="1" flipV="1">
            <a:off x="2278857" y="1258698"/>
            <a:ext cx="250598" cy="781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>
            <a:endCxn id="16" idx="4"/>
          </p:cNvCxnSpPr>
          <p:nvPr/>
        </p:nvCxnSpPr>
        <p:spPr>
          <a:xfrm flipV="1">
            <a:off x="2531963" y="2249189"/>
            <a:ext cx="5674" cy="5475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13" idx="7"/>
            <a:endCxn id="18" idx="3"/>
          </p:cNvCxnSpPr>
          <p:nvPr/>
        </p:nvCxnSpPr>
        <p:spPr>
          <a:xfrm flipV="1">
            <a:off x="2216557" y="3020819"/>
            <a:ext cx="245283" cy="3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18" idx="7"/>
            <a:endCxn id="15" idx="4"/>
          </p:cNvCxnSpPr>
          <p:nvPr/>
        </p:nvCxnSpPr>
        <p:spPr>
          <a:xfrm flipV="1">
            <a:off x="2642568" y="1801758"/>
            <a:ext cx="345341" cy="1047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 flipH="1" flipV="1">
            <a:off x="2353702" y="1294036"/>
            <a:ext cx="507208" cy="319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bdélník 47"/>
          <p:cNvSpPr/>
          <p:nvPr/>
        </p:nvSpPr>
        <p:spPr>
          <a:xfrm>
            <a:off x="4530651" y="1460105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Obdélník 48"/>
          <p:cNvSpPr/>
          <p:nvPr/>
        </p:nvSpPr>
        <p:spPr>
          <a:xfrm>
            <a:off x="5240309" y="1460504"/>
            <a:ext cx="479425" cy="214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Obdélník 49"/>
          <p:cNvSpPr/>
          <p:nvPr/>
        </p:nvSpPr>
        <p:spPr>
          <a:xfrm>
            <a:off x="4530650" y="3307414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1" name="Obdélník 50"/>
          <p:cNvSpPr/>
          <p:nvPr/>
        </p:nvSpPr>
        <p:spPr>
          <a:xfrm>
            <a:off x="5198252" y="3321825"/>
            <a:ext cx="481013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2" name="Ovál 51"/>
          <p:cNvSpPr/>
          <p:nvPr/>
        </p:nvSpPr>
        <p:spPr>
          <a:xfrm>
            <a:off x="997811" y="4580804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5" name="Šipka doleva 54"/>
          <p:cNvSpPr/>
          <p:nvPr/>
        </p:nvSpPr>
        <p:spPr>
          <a:xfrm>
            <a:off x="2461840" y="3293098"/>
            <a:ext cx="436563" cy="322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6" name="Obdélník 55"/>
          <p:cNvSpPr/>
          <p:nvPr/>
        </p:nvSpPr>
        <p:spPr>
          <a:xfrm>
            <a:off x="2974316" y="3307414"/>
            <a:ext cx="118654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endParaRPr lang="cs-CZ" sz="1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sp>
        <p:nvSpPr>
          <p:cNvPr id="58" name="Obdélník 57"/>
          <p:cNvSpPr/>
          <p:nvPr/>
        </p:nvSpPr>
        <p:spPr>
          <a:xfrm>
            <a:off x="605731" y="5400767"/>
            <a:ext cx="184377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Root</a:t>
            </a:r>
            <a:r>
              <a:rPr lang="cs-CZ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problem</a:t>
            </a:r>
            <a:r>
              <a:rPr lang="cs-CZ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cs-CZ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contrary</a:t>
            </a:r>
            <a:endParaRPr lang="cs-CZ" sz="1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60" name="Přímá spojnice se šipkou 59"/>
          <p:cNvCxnSpPr/>
          <p:nvPr/>
        </p:nvCxnSpPr>
        <p:spPr>
          <a:xfrm flipV="1">
            <a:off x="1124811" y="4931641"/>
            <a:ext cx="0" cy="463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1544935" y="414908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1544935" y="5021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621196" y="3806196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1527618" y="3807906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65" name="Obdélník 64"/>
          <p:cNvSpPr/>
          <p:nvPr/>
        </p:nvSpPr>
        <p:spPr>
          <a:xfrm>
            <a:off x="2621196" y="413140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66" name="Obdélník 65"/>
          <p:cNvSpPr/>
          <p:nvPr/>
        </p:nvSpPr>
        <p:spPr>
          <a:xfrm>
            <a:off x="2665430" y="4992148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67" name="Přímá spojnice se šipkou 66"/>
          <p:cNvCxnSpPr>
            <a:endCxn id="61" idx="3"/>
          </p:cNvCxnSpPr>
          <p:nvPr/>
        </p:nvCxnSpPr>
        <p:spPr>
          <a:xfrm flipH="1" flipV="1">
            <a:off x="2024360" y="4257030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se šipkou 68"/>
          <p:cNvCxnSpPr/>
          <p:nvPr/>
        </p:nvCxnSpPr>
        <p:spPr>
          <a:xfrm flipH="1" flipV="1">
            <a:off x="2051395" y="5123546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se šipkou 69"/>
          <p:cNvCxnSpPr/>
          <p:nvPr/>
        </p:nvCxnSpPr>
        <p:spPr>
          <a:xfrm flipH="1">
            <a:off x="1251812" y="4347305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Přímá spojnice se šipkou 71"/>
          <p:cNvCxnSpPr/>
          <p:nvPr/>
        </p:nvCxnSpPr>
        <p:spPr>
          <a:xfrm flipH="1" flipV="1">
            <a:off x="1279739" y="4798744"/>
            <a:ext cx="199316" cy="258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43"/>
          <p:cNvSpPr>
            <a:spLocks/>
          </p:cNvSpPr>
          <p:nvPr/>
        </p:nvSpPr>
        <p:spPr bwMode="auto">
          <a:xfrm>
            <a:off x="3144855" y="4324497"/>
            <a:ext cx="1246287" cy="554832"/>
          </a:xfrm>
          <a:custGeom>
            <a:avLst/>
            <a:gdLst>
              <a:gd name="T0" fmla="*/ 696 w 1312"/>
              <a:gd name="T1" fmla="*/ 149 h 742"/>
              <a:gd name="T2" fmla="*/ 591 w 1312"/>
              <a:gd name="T3" fmla="*/ 65 h 742"/>
              <a:gd name="T4" fmla="*/ 519 w 1312"/>
              <a:gd name="T5" fmla="*/ 219 h 742"/>
              <a:gd name="T6" fmla="*/ 273 w 1312"/>
              <a:gd name="T7" fmla="*/ 125 h 742"/>
              <a:gd name="T8" fmla="*/ 327 w 1312"/>
              <a:gd name="T9" fmla="*/ 269 h 742"/>
              <a:gd name="T10" fmla="*/ 71 w 1312"/>
              <a:gd name="T11" fmla="*/ 284 h 742"/>
              <a:gd name="T12" fmla="*/ 239 w 1312"/>
              <a:gd name="T13" fmla="*/ 398 h 742"/>
              <a:gd name="T14" fmla="*/ 0 w 1312"/>
              <a:gd name="T15" fmla="*/ 442 h 742"/>
              <a:gd name="T16" fmla="*/ 202 w 1312"/>
              <a:gd name="T17" fmla="*/ 528 h 742"/>
              <a:gd name="T18" fmla="*/ 78 w 1312"/>
              <a:gd name="T19" fmla="*/ 612 h 742"/>
              <a:gd name="T20" fmla="*/ 292 w 1312"/>
              <a:gd name="T21" fmla="*/ 626 h 742"/>
              <a:gd name="T22" fmla="*/ 298 w 1312"/>
              <a:gd name="T23" fmla="*/ 742 h 742"/>
              <a:gd name="T24" fmla="*/ 457 w 1312"/>
              <a:gd name="T25" fmla="*/ 623 h 742"/>
              <a:gd name="T26" fmla="*/ 529 w 1312"/>
              <a:gd name="T27" fmla="*/ 676 h 742"/>
              <a:gd name="T28" fmla="*/ 600 w 1312"/>
              <a:gd name="T29" fmla="*/ 597 h 742"/>
              <a:gd name="T30" fmla="*/ 706 w 1312"/>
              <a:gd name="T31" fmla="*/ 647 h 742"/>
              <a:gd name="T32" fmla="*/ 740 w 1312"/>
              <a:gd name="T33" fmla="*/ 547 h 742"/>
              <a:gd name="T34" fmla="*/ 908 w 1312"/>
              <a:gd name="T35" fmla="*/ 597 h 742"/>
              <a:gd name="T36" fmla="*/ 889 w 1312"/>
              <a:gd name="T37" fmla="*/ 493 h 742"/>
              <a:gd name="T38" fmla="*/ 1147 w 1312"/>
              <a:gd name="T39" fmla="*/ 537 h 742"/>
              <a:gd name="T40" fmla="*/ 995 w 1312"/>
              <a:gd name="T41" fmla="*/ 423 h 742"/>
              <a:gd name="T42" fmla="*/ 1110 w 1312"/>
              <a:gd name="T43" fmla="*/ 387 h 742"/>
              <a:gd name="T44" fmla="*/ 1032 w 1312"/>
              <a:gd name="T45" fmla="*/ 323 h 742"/>
              <a:gd name="T46" fmla="*/ 1312 w 1312"/>
              <a:gd name="T47" fmla="*/ 228 h 742"/>
              <a:gd name="T48" fmla="*/ 995 w 1312"/>
              <a:gd name="T49" fmla="*/ 225 h 742"/>
              <a:gd name="T50" fmla="*/ 1093 w 1312"/>
              <a:gd name="T51" fmla="*/ 109 h 742"/>
              <a:gd name="T52" fmla="*/ 882 w 1312"/>
              <a:gd name="T53" fmla="*/ 198 h 742"/>
              <a:gd name="T54" fmla="*/ 898 w 1312"/>
              <a:gd name="T55" fmla="*/ 0 h 742"/>
              <a:gd name="T56" fmla="*/ 696 w 1312"/>
              <a:gd name="T57" fmla="*/ 149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312" h="742">
                <a:moveTo>
                  <a:pt x="696" y="149"/>
                </a:moveTo>
                <a:lnTo>
                  <a:pt x="591" y="65"/>
                </a:lnTo>
                <a:lnTo>
                  <a:pt x="519" y="219"/>
                </a:lnTo>
                <a:lnTo>
                  <a:pt x="273" y="125"/>
                </a:lnTo>
                <a:lnTo>
                  <a:pt x="327" y="269"/>
                </a:lnTo>
                <a:lnTo>
                  <a:pt x="71" y="284"/>
                </a:lnTo>
                <a:lnTo>
                  <a:pt x="239" y="398"/>
                </a:lnTo>
                <a:lnTo>
                  <a:pt x="0" y="442"/>
                </a:lnTo>
                <a:lnTo>
                  <a:pt x="202" y="528"/>
                </a:lnTo>
                <a:lnTo>
                  <a:pt x="78" y="612"/>
                </a:lnTo>
                <a:lnTo>
                  <a:pt x="292" y="626"/>
                </a:lnTo>
                <a:lnTo>
                  <a:pt x="298" y="742"/>
                </a:lnTo>
                <a:lnTo>
                  <a:pt x="457" y="623"/>
                </a:lnTo>
                <a:lnTo>
                  <a:pt x="529" y="676"/>
                </a:lnTo>
                <a:lnTo>
                  <a:pt x="600" y="597"/>
                </a:lnTo>
                <a:lnTo>
                  <a:pt x="706" y="647"/>
                </a:lnTo>
                <a:lnTo>
                  <a:pt x="740" y="547"/>
                </a:lnTo>
                <a:lnTo>
                  <a:pt x="908" y="597"/>
                </a:lnTo>
                <a:lnTo>
                  <a:pt x="889" y="493"/>
                </a:lnTo>
                <a:lnTo>
                  <a:pt x="1147" y="537"/>
                </a:lnTo>
                <a:lnTo>
                  <a:pt x="995" y="423"/>
                </a:lnTo>
                <a:lnTo>
                  <a:pt x="1110" y="387"/>
                </a:lnTo>
                <a:lnTo>
                  <a:pt x="1032" y="323"/>
                </a:lnTo>
                <a:lnTo>
                  <a:pt x="1312" y="228"/>
                </a:lnTo>
                <a:lnTo>
                  <a:pt x="995" y="225"/>
                </a:lnTo>
                <a:lnTo>
                  <a:pt x="1093" y="109"/>
                </a:lnTo>
                <a:lnTo>
                  <a:pt x="882" y="198"/>
                </a:lnTo>
                <a:lnTo>
                  <a:pt x="898" y="0"/>
                </a:lnTo>
                <a:lnTo>
                  <a:pt x="696" y="149"/>
                </a:lnTo>
                <a:close/>
              </a:path>
            </a:pathLst>
          </a:custGeom>
          <a:solidFill>
            <a:srgbClr val="FF0000"/>
          </a:solidFill>
          <a:ln w="11176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9" name="TextovéPole 78"/>
          <p:cNvSpPr txBox="1"/>
          <p:nvPr/>
        </p:nvSpPr>
        <p:spPr>
          <a:xfrm>
            <a:off x="3445109" y="4486497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80" name="TextovéPole 79"/>
          <p:cNvSpPr txBox="1"/>
          <p:nvPr/>
        </p:nvSpPr>
        <p:spPr>
          <a:xfrm>
            <a:off x="3310135" y="4008910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81" name="TextovéPole 80"/>
          <p:cNvSpPr txBox="1"/>
          <p:nvPr/>
        </p:nvSpPr>
        <p:spPr>
          <a:xfrm>
            <a:off x="3326942" y="4931641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82" name="Obdélník 81"/>
          <p:cNvSpPr/>
          <p:nvPr/>
        </p:nvSpPr>
        <p:spPr>
          <a:xfrm>
            <a:off x="3560501" y="1987006"/>
            <a:ext cx="50206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5" name="Obdélník 84"/>
          <p:cNvSpPr/>
          <p:nvPr/>
        </p:nvSpPr>
        <p:spPr>
          <a:xfrm>
            <a:off x="1941592" y="4464055"/>
            <a:ext cx="4421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6" name="Obdélník 85"/>
          <p:cNvSpPr/>
          <p:nvPr/>
        </p:nvSpPr>
        <p:spPr>
          <a:xfrm>
            <a:off x="896164" y="2540945"/>
            <a:ext cx="5893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CRT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7" name="TextovéPole 86"/>
          <p:cNvSpPr txBox="1"/>
          <p:nvPr/>
        </p:nvSpPr>
        <p:spPr>
          <a:xfrm>
            <a:off x="605731" y="6165304"/>
            <a:ext cx="763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Alternative means how to solve problem and what kind of pay-off you will get</a:t>
            </a:r>
            <a:endParaRPr lang="en-ZA" dirty="0"/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2729266" y="4394838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2729266" y="4733204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45"/>
          <p:cNvCxnSpPr/>
          <p:nvPr/>
        </p:nvCxnSpPr>
        <p:spPr>
          <a:xfrm flipH="1" flipV="1">
            <a:off x="2729266" y="4601913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31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Alternatives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46</a:t>
            </a:fld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7369" y="2238186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" name="Obdélník 5"/>
          <p:cNvSpPr/>
          <p:nvPr/>
        </p:nvSpPr>
        <p:spPr>
          <a:xfrm>
            <a:off x="1054493" y="1806462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54493" y="267853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30754" y="1463578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037176" y="1465288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10" name="Obdélník 9"/>
          <p:cNvSpPr/>
          <p:nvPr/>
        </p:nvSpPr>
        <p:spPr>
          <a:xfrm>
            <a:off x="2130754" y="1788787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174988" y="2649530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12" name="Přímá spojnice se šipkou 11"/>
          <p:cNvCxnSpPr>
            <a:endCxn id="6" idx="3"/>
          </p:cNvCxnSpPr>
          <p:nvPr/>
        </p:nvCxnSpPr>
        <p:spPr>
          <a:xfrm flipH="1" flipV="1">
            <a:off x="1533918" y="1914412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 flipV="1">
            <a:off x="1560953" y="2780928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761370" y="2004687"/>
            <a:ext cx="227243" cy="233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endCxn id="5" idx="5"/>
          </p:cNvCxnSpPr>
          <p:nvPr/>
        </p:nvCxnSpPr>
        <p:spPr>
          <a:xfrm flipH="1" flipV="1">
            <a:off x="724172" y="2444148"/>
            <a:ext cx="264441" cy="270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954667" y="2143879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819693" y="1666292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1</a:t>
            </a:r>
          </a:p>
          <a:p>
            <a:endParaRPr lang="cs-CZ" sz="11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836500" y="2589023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2</a:t>
            </a:r>
          </a:p>
          <a:p>
            <a:endParaRPr lang="cs-CZ" sz="800" dirty="0"/>
          </a:p>
        </p:txBody>
      </p:sp>
      <p:sp>
        <p:nvSpPr>
          <p:cNvPr id="19" name="Obdélník 18"/>
          <p:cNvSpPr/>
          <p:nvPr/>
        </p:nvSpPr>
        <p:spPr>
          <a:xfrm>
            <a:off x="1357374" y="2121437"/>
            <a:ext cx="6297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 1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238824" y="2052220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2238824" y="2390586"/>
            <a:ext cx="236399" cy="2144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 flipH="1" flipV="1">
            <a:off x="2238824" y="2259295"/>
            <a:ext cx="236399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ál 22"/>
          <p:cNvSpPr/>
          <p:nvPr/>
        </p:nvSpPr>
        <p:spPr>
          <a:xfrm>
            <a:off x="301536" y="3834941"/>
            <a:ext cx="254000" cy="2413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848660" y="3403217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848660" y="427528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R2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924921" y="3060333"/>
            <a:ext cx="6889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Prerequisite</a:t>
            </a:r>
            <a:endParaRPr lang="cs-CZ" sz="8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31343" y="3062043"/>
            <a:ext cx="896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err="1" smtClean="0"/>
              <a:t>Requirement</a:t>
            </a:r>
            <a:endParaRPr lang="cs-CZ" sz="800" dirty="0"/>
          </a:p>
        </p:txBody>
      </p:sp>
      <p:sp>
        <p:nvSpPr>
          <p:cNvPr id="28" name="Obdélník 27"/>
          <p:cNvSpPr/>
          <p:nvPr/>
        </p:nvSpPr>
        <p:spPr>
          <a:xfrm>
            <a:off x="1924921" y="3385542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P1</a:t>
            </a:r>
            <a:endParaRPr lang="cs-CZ" sz="1100" b="1" dirty="0">
              <a:solidFill>
                <a:schemeClr val="tx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1969155" y="4246285"/>
            <a:ext cx="479425" cy="2159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 smtClean="0">
                <a:solidFill>
                  <a:schemeClr val="tx1"/>
                </a:solidFill>
              </a:rPr>
              <a:t>P2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30" name="Přímá spojnice se šipkou 29"/>
          <p:cNvCxnSpPr>
            <a:endCxn id="24" idx="3"/>
          </p:cNvCxnSpPr>
          <p:nvPr/>
        </p:nvCxnSpPr>
        <p:spPr>
          <a:xfrm flipH="1" flipV="1">
            <a:off x="1328085" y="3511167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 flipV="1">
            <a:off x="1355120" y="4377683"/>
            <a:ext cx="60461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endCxn id="23" idx="7"/>
          </p:cNvCxnSpPr>
          <p:nvPr/>
        </p:nvCxnSpPr>
        <p:spPr>
          <a:xfrm flipH="1">
            <a:off x="518339" y="3601442"/>
            <a:ext cx="264442" cy="268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>
            <a:endCxn id="23" idx="5"/>
          </p:cNvCxnSpPr>
          <p:nvPr/>
        </p:nvCxnSpPr>
        <p:spPr>
          <a:xfrm flipH="1" flipV="1">
            <a:off x="518339" y="4040903"/>
            <a:ext cx="264441" cy="270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ovéPole 33"/>
          <p:cNvSpPr txBox="1"/>
          <p:nvPr/>
        </p:nvSpPr>
        <p:spPr>
          <a:xfrm>
            <a:off x="2748834" y="3740634"/>
            <a:ext cx="5437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dirty="0" err="1" smtClean="0"/>
              <a:t>Conflict</a:t>
            </a:r>
            <a:endParaRPr lang="cs-CZ" sz="9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2613860" y="3263047"/>
            <a:ext cx="978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Alternative</a:t>
            </a:r>
            <a:r>
              <a:rPr lang="cs-CZ" sz="1100" dirty="0"/>
              <a:t> </a:t>
            </a:r>
            <a:r>
              <a:rPr lang="cs-CZ" sz="1100" dirty="0" smtClean="0"/>
              <a:t>3</a:t>
            </a:r>
            <a:endParaRPr lang="cs-CZ" sz="1100" dirty="0"/>
          </a:p>
          <a:p>
            <a:endParaRPr lang="cs-CZ" sz="11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2630667" y="4185778"/>
            <a:ext cx="10083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 smtClean="0"/>
              <a:t>Alternative</a:t>
            </a:r>
            <a:r>
              <a:rPr lang="cs-CZ" sz="1100" dirty="0" smtClean="0"/>
              <a:t> 4</a:t>
            </a:r>
          </a:p>
          <a:p>
            <a:endParaRPr lang="cs-CZ" sz="800" dirty="0"/>
          </a:p>
        </p:txBody>
      </p:sp>
      <p:sp>
        <p:nvSpPr>
          <p:cNvPr id="37" name="Obdélník 36"/>
          <p:cNvSpPr/>
          <p:nvPr/>
        </p:nvSpPr>
        <p:spPr>
          <a:xfrm>
            <a:off x="1151541" y="3718192"/>
            <a:ext cx="6297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 2</a:t>
            </a:r>
            <a:endParaRPr lang="cs-CZ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8" name="Přímá spojnice se šipkou 37"/>
          <p:cNvCxnSpPr/>
          <p:nvPr/>
        </p:nvCxnSpPr>
        <p:spPr>
          <a:xfrm flipV="1">
            <a:off x="2032991" y="3648975"/>
            <a:ext cx="169137" cy="1859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2032992" y="3955591"/>
            <a:ext cx="205832" cy="2462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 flipH="1" flipV="1">
            <a:off x="2032992" y="3856050"/>
            <a:ext cx="236398" cy="115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ulka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505145"/>
              </p:ext>
            </p:extLst>
          </p:nvPr>
        </p:nvGraphicFramePr>
        <p:xfrm>
          <a:off x="3923928" y="1916263"/>
          <a:ext cx="4310828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7707"/>
                <a:gridCol w="1077707"/>
                <a:gridCol w="1300970"/>
                <a:gridCol w="854444"/>
              </a:tblGrid>
              <a:tr h="249303">
                <a:tc>
                  <a:txBody>
                    <a:bodyPr/>
                    <a:lstStyle/>
                    <a:p>
                      <a:pPr algn="ctr"/>
                      <a:r>
                        <a:rPr lang="cs-CZ" sz="1050" dirty="0" err="1" smtClean="0"/>
                        <a:t>Alternative</a:t>
                      </a:r>
                      <a:r>
                        <a:rPr lang="cs-CZ" sz="1050" dirty="0" smtClean="0"/>
                        <a:t> /Market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 </a:t>
                      </a:r>
                      <a:r>
                        <a:rPr lang="cs-CZ" sz="1400" dirty="0" smtClean="0"/>
                        <a:t>SOHO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Medium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baseline="0" dirty="0" err="1" smtClean="0"/>
                        <a:t>size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smtClean="0"/>
                        <a:t>Big </a:t>
                      </a:r>
                      <a:r>
                        <a:rPr lang="cs-CZ" sz="1100" dirty="0" err="1" smtClean="0"/>
                        <a:t>player</a:t>
                      </a:r>
                      <a:endParaRPr lang="cs-CZ" sz="1100" dirty="0"/>
                    </a:p>
                  </a:txBody>
                  <a:tcPr/>
                </a:tc>
              </a:tr>
              <a:tr h="249303">
                <a:tc>
                  <a:txBody>
                    <a:bodyPr/>
                    <a:lstStyle/>
                    <a:p>
                      <a:r>
                        <a:rPr lang="cs-CZ" dirty="0" smtClean="0"/>
                        <a:t>A1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6000000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7000000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12000000</a:t>
                      </a:r>
                      <a:endParaRPr lang="cs-CZ" sz="1200" dirty="0"/>
                    </a:p>
                  </a:txBody>
                  <a:tcPr/>
                </a:tc>
              </a:tr>
              <a:tr h="249303">
                <a:tc>
                  <a:txBody>
                    <a:bodyPr/>
                    <a:lstStyle/>
                    <a:p>
                      <a:r>
                        <a:rPr lang="cs-CZ" dirty="0" smtClean="0"/>
                        <a:t>A2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2000000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4000000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9000000</a:t>
                      </a:r>
                      <a:endParaRPr lang="cs-CZ" sz="1200" dirty="0"/>
                    </a:p>
                  </a:txBody>
                  <a:tcPr/>
                </a:tc>
              </a:tr>
              <a:tr h="249303">
                <a:tc>
                  <a:txBody>
                    <a:bodyPr/>
                    <a:lstStyle/>
                    <a:p>
                      <a:r>
                        <a:rPr lang="cs-CZ" dirty="0" smtClean="0"/>
                        <a:t>A3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49303">
                <a:tc>
                  <a:txBody>
                    <a:bodyPr/>
                    <a:lstStyle/>
                    <a:p>
                      <a:r>
                        <a:rPr lang="cs-CZ" dirty="0" smtClean="0"/>
                        <a:t>A4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1000000</a:t>
                      </a:r>
                      <a:endParaRPr lang="cs-CZ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6" name="Tabulka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0713"/>
              </p:ext>
            </p:extLst>
          </p:nvPr>
        </p:nvGraphicFramePr>
        <p:xfrm>
          <a:off x="4067944" y="4052881"/>
          <a:ext cx="3862844" cy="2135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1422"/>
                <a:gridCol w="1931422"/>
              </a:tblGrid>
              <a:tr h="67226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SW </a:t>
                      </a:r>
                      <a:r>
                        <a:rPr lang="cs-CZ" dirty="0" err="1" smtClean="0"/>
                        <a:t>Package</a:t>
                      </a:r>
                      <a:endParaRPr lang="cs-CZ" dirty="0"/>
                    </a:p>
                  </a:txBody>
                  <a:tcPr/>
                </a:tc>
              </a:tr>
              <a:tr h="245768">
                <a:tc>
                  <a:txBody>
                    <a:bodyPr/>
                    <a:lstStyle/>
                    <a:p>
                      <a:r>
                        <a:rPr lang="cs-CZ" dirty="0" smtClean="0"/>
                        <a:t>A1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King Kong</a:t>
                      </a:r>
                      <a:endParaRPr lang="cs-CZ" dirty="0"/>
                    </a:p>
                  </a:txBody>
                  <a:tcPr/>
                </a:tc>
              </a:tr>
              <a:tr h="245768">
                <a:tc>
                  <a:txBody>
                    <a:bodyPr/>
                    <a:lstStyle/>
                    <a:p>
                      <a:r>
                        <a:rPr lang="cs-CZ" dirty="0" smtClean="0"/>
                        <a:t>A2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SW </a:t>
                      </a:r>
                      <a:r>
                        <a:rPr lang="cs-CZ" dirty="0" err="1" smtClean="0"/>
                        <a:t>Kings</a:t>
                      </a:r>
                      <a:endParaRPr lang="cs-CZ" dirty="0"/>
                    </a:p>
                  </a:txBody>
                  <a:tcPr/>
                </a:tc>
              </a:tr>
              <a:tr h="245768">
                <a:tc>
                  <a:txBody>
                    <a:bodyPr/>
                    <a:lstStyle/>
                    <a:p>
                      <a:r>
                        <a:rPr lang="cs-CZ" dirty="0" smtClean="0"/>
                        <a:t>A3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Accounting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Devils</a:t>
                      </a:r>
                      <a:endParaRPr lang="cs-CZ" dirty="0"/>
                    </a:p>
                  </a:txBody>
                  <a:tcPr/>
                </a:tc>
              </a:tr>
              <a:tr h="245768">
                <a:tc>
                  <a:txBody>
                    <a:bodyPr/>
                    <a:lstStyle/>
                    <a:p>
                      <a:r>
                        <a:rPr lang="cs-CZ" dirty="0" smtClean="0"/>
                        <a:t>A4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Hamsters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901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/>
              <a:t>One</a:t>
            </a:r>
            <a:r>
              <a:rPr lang="cs-CZ" sz="2000" dirty="0" smtClean="0"/>
              <a:t> </a:t>
            </a:r>
            <a:r>
              <a:rPr lang="cs-CZ" sz="2000" dirty="0" err="1" smtClean="0"/>
              <a:t>possible</a:t>
            </a:r>
            <a:r>
              <a:rPr lang="cs-CZ" sz="2000" dirty="0" smtClean="0"/>
              <a:t> </a:t>
            </a:r>
            <a:r>
              <a:rPr lang="cs-CZ" sz="2000" dirty="0" err="1" smtClean="0"/>
              <a:t>solution</a:t>
            </a:r>
            <a:r>
              <a:rPr lang="cs-CZ" sz="2000" dirty="0" smtClean="0"/>
              <a:t> </a:t>
            </a:r>
            <a:r>
              <a:rPr lang="cs-CZ" sz="2000" dirty="0" err="1" smtClean="0"/>
              <a:t>Decision</a:t>
            </a:r>
            <a:r>
              <a:rPr lang="cs-CZ" sz="2000" dirty="0" smtClean="0"/>
              <a:t> </a:t>
            </a:r>
            <a:r>
              <a:rPr lang="cs-CZ" sz="2000" dirty="0" err="1" smtClean="0"/>
              <a:t>making</a:t>
            </a:r>
            <a:r>
              <a:rPr lang="cs-CZ" sz="2000" dirty="0" smtClean="0"/>
              <a:t> </a:t>
            </a:r>
            <a:r>
              <a:rPr lang="cs-CZ" sz="2000" dirty="0" err="1" smtClean="0"/>
              <a:t>methods</a:t>
            </a:r>
            <a:r>
              <a:rPr lang="cs-CZ" sz="2000" dirty="0" smtClean="0"/>
              <a:t> </a:t>
            </a:r>
            <a:r>
              <a:rPr lang="cs-CZ" sz="2000" dirty="0" err="1" smtClean="0"/>
              <a:t>without</a:t>
            </a:r>
            <a:r>
              <a:rPr lang="cs-CZ" sz="2000" dirty="0" smtClean="0"/>
              <a:t> </a:t>
            </a:r>
            <a:r>
              <a:rPr lang="cs-CZ" sz="2000" dirty="0" err="1" smtClean="0"/>
              <a:t>probabilities</a:t>
            </a:r>
            <a:r>
              <a:rPr lang="cs-CZ" sz="2000" dirty="0" smtClean="0"/>
              <a:t>  (</a:t>
            </a:r>
            <a:r>
              <a:rPr lang="cs-CZ" sz="2000" dirty="0" err="1" smtClean="0"/>
              <a:t>MaxiMax</a:t>
            </a:r>
            <a:r>
              <a:rPr lang="cs-CZ" sz="2000" dirty="0" smtClean="0"/>
              <a:t> and </a:t>
            </a:r>
            <a:r>
              <a:rPr lang="cs-CZ" sz="2000" dirty="0" err="1" smtClean="0"/>
              <a:t>MaxiMin</a:t>
            </a:r>
            <a:r>
              <a:rPr lang="cs-CZ" sz="2000" dirty="0" smtClean="0"/>
              <a:t>) – 1st </a:t>
            </a:r>
            <a:r>
              <a:rPr lang="cs-CZ" sz="2000" dirty="0" err="1" smtClean="0"/>
              <a:t>slide-explanantion</a:t>
            </a: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47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323528" y="1484784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dirty="0"/>
              <a:t>M</a:t>
            </a:r>
            <a:r>
              <a:rPr lang="en-US" dirty="0" err="1"/>
              <a:t>axi</a:t>
            </a:r>
            <a:r>
              <a:rPr lang="cs-CZ" dirty="0"/>
              <a:t>M</a:t>
            </a:r>
            <a:r>
              <a:rPr lang="en-US" dirty="0"/>
              <a:t>ax is the rule for the optimist. A slogan for </a:t>
            </a:r>
            <a:r>
              <a:rPr lang="cs-CZ" dirty="0"/>
              <a:t>M</a:t>
            </a:r>
            <a:r>
              <a:rPr lang="en-US" dirty="0" err="1"/>
              <a:t>axi</a:t>
            </a:r>
            <a:r>
              <a:rPr lang="cs-CZ" dirty="0"/>
              <a:t>M</a:t>
            </a:r>
            <a:r>
              <a:rPr lang="en-US" dirty="0"/>
              <a:t>ax might be "best of the best" - a decision maker considers the best possible outcome </a:t>
            </a:r>
            <a:r>
              <a:rPr lang="cs-CZ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each course of action, and chooses the course of action that corresponds to the best of the best possible outcomes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cs-CZ" dirty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5275024" cy="330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4726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Max</a:t>
            </a:r>
            <a:r>
              <a:rPr lang="cs-CZ" dirty="0" err="1" smtClean="0"/>
              <a:t>iM</a:t>
            </a:r>
            <a:r>
              <a:rPr lang="en-US" dirty="0" smtClean="0"/>
              <a:t>in Payoff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5606" y="1185863"/>
            <a:ext cx="8507412" cy="8763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/>
              <a:t>Select the alternative which results in the maximum of minimum payoffs; a pessimistic criterion</a:t>
            </a:r>
          </a:p>
        </p:txBody>
      </p:sp>
      <p:graphicFrame>
        <p:nvGraphicFramePr>
          <p:cNvPr id="32816" name="Group 48"/>
          <p:cNvGraphicFramePr>
            <a:graphicFrameLocks noGrp="1"/>
          </p:cNvGraphicFramePr>
          <p:nvPr/>
        </p:nvGraphicFramePr>
        <p:xfrm>
          <a:off x="1538288" y="2703513"/>
          <a:ext cx="4613275" cy="2682876"/>
        </p:xfrm>
        <a:graphic>
          <a:graphicData uri="http://schemas.openxmlformats.org/drawingml/2006/table">
            <a:tbl>
              <a:tblPr/>
              <a:tblGrid>
                <a:gridCol w="1360487"/>
                <a:gridCol w="1087438"/>
                <a:gridCol w="1057275"/>
                <a:gridCol w="110807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Outcomes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493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Alternatives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O1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O2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O3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$1,000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$1,000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$1,000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$10,000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-$7,000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$500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$5,000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$800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D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$8,000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-$2,000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latin typeface="Times New Roman" pitchFamily="18" charset="0"/>
                        </a:rPr>
                        <a:t>$700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46" name="Text Box 78"/>
          <p:cNvSpPr txBox="1">
            <a:spLocks noChangeArrowheads="1"/>
          </p:cNvSpPr>
          <p:nvPr/>
        </p:nvSpPr>
        <p:spPr bwMode="auto">
          <a:xfrm>
            <a:off x="6269038" y="3155950"/>
            <a:ext cx="1389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3366FF"/>
                </a:solidFill>
              </a:rPr>
              <a:t>Minimum Payoff</a:t>
            </a:r>
          </a:p>
        </p:txBody>
      </p:sp>
      <p:sp>
        <p:nvSpPr>
          <p:cNvPr id="32847" name="Text Box 79"/>
          <p:cNvSpPr txBox="1">
            <a:spLocks noChangeArrowheads="1"/>
          </p:cNvSpPr>
          <p:nvPr/>
        </p:nvSpPr>
        <p:spPr bwMode="auto">
          <a:xfrm>
            <a:off x="6478588" y="3948113"/>
            <a:ext cx="882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00"/>
                </a:solidFill>
              </a:rPr>
              <a:t>$1,000</a:t>
            </a:r>
          </a:p>
        </p:txBody>
      </p:sp>
      <p:sp>
        <p:nvSpPr>
          <p:cNvPr id="32848" name="Text Box 80"/>
          <p:cNvSpPr txBox="1">
            <a:spLocks noChangeArrowheads="1"/>
          </p:cNvSpPr>
          <p:nvPr/>
        </p:nvSpPr>
        <p:spPr bwMode="auto">
          <a:xfrm>
            <a:off x="6478588" y="4313238"/>
            <a:ext cx="966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-$7,000</a:t>
            </a:r>
          </a:p>
        </p:txBody>
      </p:sp>
      <p:sp>
        <p:nvSpPr>
          <p:cNvPr id="12324" name="Text Box 81"/>
          <p:cNvSpPr txBox="1">
            <a:spLocks noChangeArrowheads="1"/>
          </p:cNvSpPr>
          <p:nvPr/>
        </p:nvSpPr>
        <p:spPr bwMode="auto">
          <a:xfrm>
            <a:off x="3544888" y="2062163"/>
            <a:ext cx="192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6600"/>
                </a:solidFill>
              </a:rPr>
              <a:t>Payoff  Table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6480175" y="4699000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$0</a:t>
            </a:r>
          </a:p>
        </p:txBody>
      </p:sp>
      <p:sp>
        <p:nvSpPr>
          <p:cNvPr id="32851" name="Text Box 83"/>
          <p:cNvSpPr txBox="1">
            <a:spLocks noChangeArrowheads="1"/>
          </p:cNvSpPr>
          <p:nvPr/>
        </p:nvSpPr>
        <p:spPr bwMode="auto">
          <a:xfrm>
            <a:off x="6480175" y="5051425"/>
            <a:ext cx="966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66FF"/>
                </a:solidFill>
              </a:rPr>
              <a:t>-$2,000</a:t>
            </a:r>
          </a:p>
        </p:txBody>
      </p:sp>
      <p:sp>
        <p:nvSpPr>
          <p:cNvPr id="32852" name="Oval 84"/>
          <p:cNvSpPr>
            <a:spLocks noChangeArrowheads="1"/>
          </p:cNvSpPr>
          <p:nvPr/>
        </p:nvSpPr>
        <p:spPr bwMode="auto">
          <a:xfrm>
            <a:off x="2020888" y="4014788"/>
            <a:ext cx="355600" cy="3556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2853" name="Text Box 85"/>
          <p:cNvSpPr txBox="1">
            <a:spLocks noChangeArrowheads="1"/>
          </p:cNvSpPr>
          <p:nvPr/>
        </p:nvSpPr>
        <p:spPr bwMode="auto">
          <a:xfrm>
            <a:off x="3236913" y="5503863"/>
            <a:ext cx="2003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A &gt; C &gt; D &gt; B</a:t>
            </a:r>
          </a:p>
        </p:txBody>
      </p:sp>
    </p:spTree>
    <p:extLst>
      <p:ext uri="{BB962C8B-B14F-4D97-AF65-F5344CB8AC3E}">
        <p14:creationId xmlns:p14="http://schemas.microsoft.com/office/powerpoint/2010/main" val="374136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6" grpId="0"/>
      <p:bldP spid="32847" grpId="0"/>
      <p:bldP spid="32848" grpId="0"/>
      <p:bldP spid="32850" grpId="0"/>
      <p:bldP spid="32851" grpId="0"/>
      <p:bldP spid="32852" grpId="0" animBg="1"/>
      <p:bldP spid="328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ZA" dirty="0" smtClean="0"/>
              <a:t>Identify what is being decided  (e.g. how many rooms I have to order if I am owner of the travel agency)</a:t>
            </a:r>
            <a:r>
              <a:rPr lang="en-ZA" i="1" dirty="0" smtClean="0"/>
              <a:t>–</a:t>
            </a:r>
            <a:r>
              <a:rPr lang="en-ZA" sz="1800" i="1" dirty="0" smtClean="0"/>
              <a:t>see next slide</a:t>
            </a:r>
            <a:r>
              <a:rPr lang="cs-CZ" sz="1800" i="1" dirty="0" smtClean="0"/>
              <a:t> (in </a:t>
            </a:r>
            <a:r>
              <a:rPr lang="cs-CZ" sz="1800" i="1" dirty="0" err="1" smtClean="0"/>
              <a:t>this</a:t>
            </a:r>
            <a:r>
              <a:rPr lang="cs-CZ" sz="1800" i="1" dirty="0" smtClean="0"/>
              <a:t> case  K-T </a:t>
            </a:r>
            <a:r>
              <a:rPr lang="cs-CZ" sz="1800" i="1" dirty="0" err="1" smtClean="0"/>
              <a:t>method</a:t>
            </a:r>
            <a:r>
              <a:rPr lang="cs-CZ" sz="1800" i="1" dirty="0" smtClean="0"/>
              <a:t> </a:t>
            </a:r>
            <a:r>
              <a:rPr lang="cs-CZ" sz="1800" i="1" dirty="0" err="1" smtClean="0"/>
              <a:t>is</a:t>
            </a:r>
            <a:r>
              <a:rPr lang="cs-CZ" sz="1800" i="1" dirty="0" smtClean="0"/>
              <a:t> not </a:t>
            </a:r>
            <a:r>
              <a:rPr lang="cs-CZ" sz="1800" i="1" dirty="0" err="1" smtClean="0"/>
              <a:t>considered</a:t>
            </a:r>
            <a:r>
              <a:rPr lang="cs-CZ" sz="1800" i="1" dirty="0" smtClean="0"/>
              <a:t>)</a:t>
            </a:r>
            <a:endParaRPr lang="en-ZA" sz="1800" i="1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563888" y="4011883"/>
            <a:ext cx="2160240" cy="7105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7474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16469"/>
            <a:ext cx="2562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30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ZA" dirty="0" smtClean="0"/>
              <a:t>Decision making without probability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9592" y="1052736"/>
            <a:ext cx="8507412" cy="876300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 smtClean="0"/>
              <a:t>Hotel industry simple example (placed ordered-&gt; alternatives and how many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1800" dirty="0" smtClean="0"/>
              <a:t>of them will really arrive)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5686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51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291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26" y="3140968"/>
            <a:ext cx="42195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5064"/>
            <a:ext cx="42672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01" y="1052736"/>
            <a:ext cx="43529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629" y="3051268"/>
            <a:ext cx="39909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435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52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6913563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Example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analysis</a:t>
            </a:r>
            <a:r>
              <a:rPr lang="cs-CZ" b="1" dirty="0" smtClean="0"/>
              <a:t>- use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questions</a:t>
            </a:r>
            <a:r>
              <a:rPr lang="cs-CZ" b="1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395599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53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018042" cy="292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075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importance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  <a:r>
              <a:rPr lang="cs-CZ" dirty="0" smtClean="0"/>
              <a:t>(o čem se bude rozhodovat) </a:t>
            </a:r>
            <a:endParaRPr lang="en-US" dirty="0" smtClean="0"/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  <a:r>
              <a:rPr lang="cs-CZ" sz="2600" dirty="0" smtClean="0"/>
              <a:t>- cíle</a:t>
            </a:r>
            <a:endParaRPr lang="en-US" sz="2600" dirty="0" smtClean="0"/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2784</Words>
  <Application>Microsoft Office PowerPoint</Application>
  <PresentationFormat>Předvádění na obrazovce (4:3)</PresentationFormat>
  <Paragraphs>562</Paragraphs>
  <Slides>54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5" baseType="lpstr">
      <vt:lpstr>Motiv systému Office</vt:lpstr>
      <vt:lpstr>Kepner-Tregoe Methodology</vt:lpstr>
      <vt:lpstr>Prezentace aplikace PowerPoint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Opportunity=solution=řešení)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IS and What IS NOT</vt:lpstr>
      <vt:lpstr>Example for When and IS and IS NOT</vt:lpstr>
      <vt:lpstr>Another example for Where IS and Where IS NOT</vt:lpstr>
      <vt:lpstr>Problem Analysis - Where</vt:lpstr>
      <vt:lpstr>Problem Analysis - When</vt:lpstr>
      <vt:lpstr>Problem Analysis - Extent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CRT-Ishikawa</vt:lpstr>
      <vt:lpstr>Alternatives</vt:lpstr>
      <vt:lpstr>One possible solution Decision making methods without probabilities  (MaxiMax and MaxiMin) – 1st slide-explanantion</vt:lpstr>
      <vt:lpstr>MaxiMin Payoff</vt:lpstr>
      <vt:lpstr>Make decision (A choice between two or more alternatives)</vt:lpstr>
      <vt:lpstr>Decision making without probability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87</cp:revision>
  <dcterms:created xsi:type="dcterms:W3CDTF">2012-07-23T07:06:28Z</dcterms:created>
  <dcterms:modified xsi:type="dcterms:W3CDTF">2017-04-03T05:29:51Z</dcterms:modified>
</cp:coreProperties>
</file>