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58" r:id="rId5"/>
    <p:sldId id="259" r:id="rId6"/>
    <p:sldId id="257" r:id="rId7"/>
    <p:sldId id="260" r:id="rId8"/>
    <p:sldId id="262" r:id="rId9"/>
    <p:sldId id="263" r:id="rId10"/>
    <p:sldId id="264" r:id="rId11"/>
    <p:sldId id="267" r:id="rId12"/>
    <p:sldId id="26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3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11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4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99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16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64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99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45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76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73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5A1F3-7291-4550-AECA-2BE4B8435954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7CBC3-1246-430B-9008-E7CFD476D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31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Lineární programování-úvod a příklady s využitím Řešitele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Ing.J.Skorkovský,CSc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2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Řešitele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43" y="1719476"/>
            <a:ext cx="7885714" cy="3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Změna úlohy- </a:t>
            </a:r>
            <a:r>
              <a:rPr lang="cs-CZ" sz="1200" dirty="0" smtClean="0"/>
              <a:t>jiné výnosy jiná omezení typu práce na dvou strojích a jejich kapacitní omezení </a:t>
            </a:r>
            <a:endParaRPr lang="cs-CZ" sz="1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00" y="1700808"/>
            <a:ext cx="4200000" cy="160952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721" y="1700808"/>
            <a:ext cx="4329735" cy="235611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06" y="3789040"/>
            <a:ext cx="4276190" cy="1533333"/>
          </a:xfrm>
          <a:prstGeom prst="rect">
            <a:avLst/>
          </a:prstGeom>
        </p:spPr>
      </p:pic>
      <p:sp>
        <p:nvSpPr>
          <p:cNvPr id="8" name="Šipka dolů 7"/>
          <p:cNvSpPr/>
          <p:nvPr/>
        </p:nvSpPr>
        <p:spPr>
          <a:xfrm>
            <a:off x="2123728" y="3068960"/>
            <a:ext cx="79208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4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900270"/>
            <a:ext cx="4141068" cy="495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ný popisek 4"/>
          <p:cNvSpPr/>
          <p:nvPr/>
        </p:nvSpPr>
        <p:spPr>
          <a:xfrm>
            <a:off x="7020272" y="980728"/>
            <a:ext cx="1163034" cy="944554"/>
          </a:xfrm>
          <a:prstGeom prst="wedgeEllipseCallout">
            <a:avLst>
              <a:gd name="adj1" fmla="val -297627"/>
              <a:gd name="adj2" fmla="val 1750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ovéPole 5"/>
          <p:cNvSpPr txBox="1"/>
          <p:nvPr/>
        </p:nvSpPr>
        <p:spPr>
          <a:xfrm>
            <a:off x="7380312" y="1317045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4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Dělení profilů </a:t>
            </a:r>
            <a:r>
              <a:rPr lang="cs-CZ" sz="2400" dirty="0" smtClean="0"/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cutting</a:t>
            </a:r>
            <a:r>
              <a:rPr lang="cs-CZ" sz="2400" dirty="0" smtClean="0">
                <a:solidFill>
                  <a:srgbClr val="00B050"/>
                </a:solidFill>
              </a:rPr>
              <a:t>, </a:t>
            </a:r>
            <a:r>
              <a:rPr lang="cs-CZ" sz="2400" dirty="0" err="1" smtClean="0">
                <a:solidFill>
                  <a:srgbClr val="00B050"/>
                </a:solidFill>
              </a:rPr>
              <a:t>trim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err="1" smtClean="0">
                <a:solidFill>
                  <a:srgbClr val="00B050"/>
                </a:solidFill>
              </a:rPr>
              <a:t>loss</a:t>
            </a:r>
            <a:r>
              <a:rPr lang="cs-CZ" sz="2400" dirty="0" smtClean="0"/>
              <a:t>)</a:t>
            </a:r>
          </a:p>
          <a:p>
            <a:r>
              <a:rPr lang="cs-CZ" sz="2400" b="1" dirty="0"/>
              <a:t>Mixování směsí </a:t>
            </a:r>
            <a:r>
              <a:rPr lang="cs-CZ" sz="2400" dirty="0"/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blending,diet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b="1" dirty="0"/>
              <a:t>Dopravní problémy </a:t>
            </a:r>
            <a:r>
              <a:rPr lang="cs-CZ" sz="2400" dirty="0" smtClean="0"/>
              <a:t>(tok </a:t>
            </a:r>
            <a:r>
              <a:rPr lang="cs-CZ" sz="2400" dirty="0"/>
              <a:t>materiálu do bodu určení a plánování </a:t>
            </a:r>
            <a:r>
              <a:rPr lang="cs-CZ" sz="2400" dirty="0" smtClean="0"/>
              <a:t>trasy- </a:t>
            </a:r>
            <a:r>
              <a:rPr lang="cs-CZ" sz="2400" dirty="0" err="1" smtClean="0">
                <a:solidFill>
                  <a:srgbClr val="00B050"/>
                </a:solidFill>
              </a:rPr>
              <a:t>shortest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err="1" smtClean="0">
                <a:solidFill>
                  <a:srgbClr val="00B050"/>
                </a:solidFill>
              </a:rPr>
              <a:t>route</a:t>
            </a:r>
            <a:r>
              <a:rPr lang="cs-CZ" sz="2400" dirty="0" smtClean="0"/>
              <a:t>)</a:t>
            </a:r>
          </a:p>
          <a:p>
            <a:r>
              <a:rPr lang="cs-CZ" sz="2400" b="1" dirty="0"/>
              <a:t>Přiřazování zdrojů limitovaných kapacitami </a:t>
            </a:r>
            <a:r>
              <a:rPr lang="cs-CZ" sz="2400" dirty="0" smtClean="0"/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assignment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b="1" dirty="0" smtClean="0"/>
              <a:t>Zdroj</a:t>
            </a:r>
            <a:r>
              <a:rPr lang="cs-CZ" sz="2400" dirty="0" smtClean="0"/>
              <a:t> : </a:t>
            </a:r>
            <a:r>
              <a:rPr lang="en-ZA" sz="1800" dirty="0" smtClean="0"/>
              <a:t>Operation Management, Quality and Competitiveness in a global environment, Russel and Taylor (v </a:t>
            </a:r>
            <a:r>
              <a:rPr lang="en-ZA" sz="1800" dirty="0" err="1" smtClean="0"/>
              <a:t>knihovně</a:t>
            </a:r>
            <a:r>
              <a:rPr lang="en-ZA" sz="1800" dirty="0" smtClean="0"/>
              <a:t>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7076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Zadání-formulace modelu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13175"/>
              </p:ext>
            </p:extLst>
          </p:nvPr>
        </p:nvGraphicFramePr>
        <p:xfrm>
          <a:off x="1691680" y="1340768"/>
          <a:ext cx="5410944" cy="1540767"/>
        </p:xfrm>
        <a:graphic>
          <a:graphicData uri="http://schemas.openxmlformats.org/drawingml/2006/table">
            <a:tbl>
              <a:tblPr/>
              <a:tblGrid>
                <a:gridCol w="1008002"/>
                <a:gridCol w="1026109"/>
                <a:gridCol w="1268645"/>
                <a:gridCol w="1212675"/>
                <a:gridCol w="895513"/>
              </a:tblGrid>
              <a:tr h="51358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Výrobek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Označení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Práce </a:t>
                      </a: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Materiál/ks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Výnos/ks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58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589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Hrnek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15041" y="3563671"/>
            <a:ext cx="649594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Jaká kombinace výrobků bude mít největší výnos </a:t>
            </a:r>
          </a:p>
          <a:p>
            <a:r>
              <a:rPr lang="cs-CZ" dirty="0" smtClean="0"/>
              <a:t>při ohraničení typu maximální kapacity výroby  v čase=40 hodin</a:t>
            </a:r>
          </a:p>
          <a:p>
            <a:r>
              <a:rPr lang="cs-CZ" dirty="0" smtClean="0"/>
              <a:t>a  množství materiálu, které je omezeno 120 kg  hlíny ?</a:t>
            </a:r>
          </a:p>
          <a:p>
            <a:r>
              <a:rPr lang="cs-CZ" sz="1200" i="1" dirty="0" smtClean="0">
                <a:solidFill>
                  <a:srgbClr val="FF0000"/>
                </a:solidFill>
              </a:rPr>
              <a:t>Poznámka : obdobná úloha z pohledu průtoku byla řešena v ukázce P</a:t>
            </a:r>
            <a:r>
              <a:rPr lang="en-US" sz="1200" i="1" dirty="0" smtClean="0">
                <a:solidFill>
                  <a:srgbClr val="FF0000"/>
                </a:solidFill>
              </a:rPr>
              <a:t>&amp;</a:t>
            </a:r>
            <a:r>
              <a:rPr lang="en-ZA" sz="1200" i="1" dirty="0" smtClean="0">
                <a:solidFill>
                  <a:srgbClr val="FF0000"/>
                </a:solidFill>
              </a:rPr>
              <a:t>Q </a:t>
            </a:r>
            <a:r>
              <a:rPr lang="cs-CZ" sz="1200" i="1" dirty="0" smtClean="0">
                <a:solidFill>
                  <a:srgbClr val="FF0000"/>
                </a:solidFill>
              </a:rPr>
              <a:t>, kde bylo omezení ve zdroji B </a:t>
            </a:r>
          </a:p>
          <a:p>
            <a:r>
              <a:rPr lang="cs-CZ" sz="1200" i="1" dirty="0" smtClean="0">
                <a:solidFill>
                  <a:srgbClr val="FF0000"/>
                </a:solidFill>
              </a:rPr>
              <a:t>a v  maximální kapacitě času 2400 minut)</a:t>
            </a:r>
            <a:endParaRPr lang="cs-CZ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struktura a terminologie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Minimalizujeme námi vytvořenou cílovou funkci ve tvaru 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/>
              <a:t> </a:t>
            </a:r>
            <a:r>
              <a:rPr lang="cs-CZ" b="1" dirty="0" smtClean="0"/>
              <a:t>       Z = </a:t>
            </a:r>
            <a:r>
              <a:rPr lang="cs-CZ" b="1" dirty="0" smtClean="0">
                <a:solidFill>
                  <a:srgbClr val="00B050"/>
                </a:solidFill>
              </a:rPr>
              <a:t>c1</a:t>
            </a:r>
            <a:r>
              <a:rPr lang="cs-CZ" b="1" dirty="0" smtClean="0"/>
              <a:t>*</a:t>
            </a:r>
            <a:r>
              <a:rPr lang="cs-CZ" b="1" dirty="0" smtClean="0">
                <a:solidFill>
                  <a:srgbClr val="0070C0"/>
                </a:solidFill>
              </a:rPr>
              <a:t>x1</a:t>
            </a:r>
            <a:r>
              <a:rPr lang="cs-CZ" b="1" dirty="0" smtClean="0"/>
              <a:t>+</a:t>
            </a:r>
            <a:r>
              <a:rPr lang="cs-CZ" b="1" dirty="0" smtClean="0">
                <a:solidFill>
                  <a:srgbClr val="00B050"/>
                </a:solidFill>
              </a:rPr>
              <a:t>c2</a:t>
            </a:r>
            <a:r>
              <a:rPr lang="cs-CZ" b="1" dirty="0" smtClean="0"/>
              <a:t>*</a:t>
            </a:r>
            <a:r>
              <a:rPr lang="cs-CZ" b="1" dirty="0" smtClean="0">
                <a:solidFill>
                  <a:srgbClr val="0070C0"/>
                </a:solidFill>
              </a:rPr>
              <a:t>x2</a:t>
            </a:r>
            <a:r>
              <a:rPr lang="cs-CZ" b="1" dirty="0" smtClean="0"/>
              <a:t>+…..+</a:t>
            </a:r>
            <a:r>
              <a:rPr lang="cs-CZ" b="1" dirty="0" err="1" smtClean="0">
                <a:solidFill>
                  <a:srgbClr val="00B050"/>
                </a:solidFill>
              </a:rPr>
              <a:t>cn</a:t>
            </a:r>
            <a:r>
              <a:rPr lang="cs-CZ" b="1" dirty="0" smtClean="0"/>
              <a:t>*</a:t>
            </a:r>
            <a:r>
              <a:rPr lang="cs-CZ" b="1" dirty="0" err="1" smtClean="0">
                <a:solidFill>
                  <a:srgbClr val="0070C0"/>
                </a:solidFill>
              </a:rPr>
              <a:t>xn</a:t>
            </a:r>
            <a:r>
              <a:rPr lang="cs-CZ" b="1" dirty="0" smtClean="0"/>
              <a:t> </a:t>
            </a:r>
            <a:r>
              <a:rPr lang="cs-CZ" dirty="0" smtClean="0"/>
              <a:t>vzhledem k matici  omezujících podmínek :</a:t>
            </a:r>
          </a:p>
          <a:p>
            <a:pPr>
              <a:buNone/>
            </a:pPr>
            <a:endParaRPr lang="cs-CZ" dirty="0" smtClean="0"/>
          </a:p>
          <a:p>
            <a:r>
              <a:rPr lang="cs-CZ" sz="2900" dirty="0" smtClean="0">
                <a:solidFill>
                  <a:srgbClr val="FF0000"/>
                </a:solidFill>
              </a:rPr>
              <a:t>A11</a:t>
            </a:r>
            <a:r>
              <a:rPr lang="cs-CZ" sz="2900" dirty="0" smtClean="0"/>
              <a:t>*</a:t>
            </a:r>
            <a:r>
              <a:rPr lang="cs-CZ" sz="2900" dirty="0" smtClean="0">
                <a:solidFill>
                  <a:srgbClr val="0070C0"/>
                </a:solidFill>
              </a:rPr>
              <a:t>x1</a:t>
            </a:r>
            <a:r>
              <a:rPr lang="cs-CZ" sz="2900" dirty="0" smtClean="0"/>
              <a:t> + </a:t>
            </a:r>
            <a:r>
              <a:rPr lang="cs-CZ" sz="2900" dirty="0" smtClean="0">
                <a:solidFill>
                  <a:srgbClr val="FF0000"/>
                </a:solidFill>
              </a:rPr>
              <a:t>A12</a:t>
            </a:r>
            <a:r>
              <a:rPr lang="cs-CZ" sz="2900" dirty="0" smtClean="0"/>
              <a:t>*</a:t>
            </a:r>
            <a:r>
              <a:rPr lang="cs-CZ" sz="2900" dirty="0" smtClean="0">
                <a:solidFill>
                  <a:srgbClr val="0070C0"/>
                </a:solidFill>
              </a:rPr>
              <a:t>x2</a:t>
            </a:r>
            <a:r>
              <a:rPr lang="cs-CZ" sz="2900" dirty="0" smtClean="0"/>
              <a:t>+ …+ </a:t>
            </a:r>
            <a:r>
              <a:rPr lang="cs-CZ" sz="2900" dirty="0" smtClean="0">
                <a:solidFill>
                  <a:srgbClr val="FF0000"/>
                </a:solidFill>
              </a:rPr>
              <a:t>A1n</a:t>
            </a:r>
            <a:r>
              <a:rPr lang="cs-CZ" sz="2900" dirty="0" smtClean="0"/>
              <a:t>*</a:t>
            </a:r>
            <a:r>
              <a:rPr lang="cs-CZ" sz="2900" dirty="0" err="1" smtClean="0">
                <a:solidFill>
                  <a:srgbClr val="0070C0"/>
                </a:solidFill>
              </a:rPr>
              <a:t>xn</a:t>
            </a:r>
            <a:r>
              <a:rPr lang="cs-CZ" sz="2900" dirty="0" smtClean="0"/>
              <a:t>    (&lt;&gt;=) B1 </a:t>
            </a:r>
          </a:p>
          <a:p>
            <a:r>
              <a:rPr lang="cs-CZ" sz="2900" dirty="0" smtClean="0">
                <a:solidFill>
                  <a:srgbClr val="FF0000"/>
                </a:solidFill>
              </a:rPr>
              <a:t>A22</a:t>
            </a:r>
            <a:r>
              <a:rPr lang="cs-CZ" sz="2900" dirty="0" smtClean="0"/>
              <a:t>*</a:t>
            </a:r>
            <a:r>
              <a:rPr lang="cs-CZ" sz="2900" dirty="0" smtClean="0">
                <a:solidFill>
                  <a:srgbClr val="0070C0"/>
                </a:solidFill>
              </a:rPr>
              <a:t>x1</a:t>
            </a:r>
            <a:r>
              <a:rPr lang="cs-CZ" sz="2900" dirty="0" smtClean="0"/>
              <a:t> + </a:t>
            </a:r>
            <a:r>
              <a:rPr lang="cs-CZ" sz="2900" dirty="0" smtClean="0">
                <a:solidFill>
                  <a:srgbClr val="FF0000"/>
                </a:solidFill>
              </a:rPr>
              <a:t>A22</a:t>
            </a:r>
            <a:r>
              <a:rPr lang="cs-CZ" sz="2900" dirty="0" smtClean="0"/>
              <a:t>*</a:t>
            </a:r>
            <a:r>
              <a:rPr lang="cs-CZ" sz="2900" dirty="0" smtClean="0">
                <a:solidFill>
                  <a:srgbClr val="0070C0"/>
                </a:solidFill>
              </a:rPr>
              <a:t>x2</a:t>
            </a:r>
            <a:r>
              <a:rPr lang="cs-CZ" sz="2900" dirty="0" smtClean="0"/>
              <a:t>+ …+ </a:t>
            </a:r>
            <a:r>
              <a:rPr lang="cs-CZ" sz="2900" dirty="0" smtClean="0">
                <a:solidFill>
                  <a:srgbClr val="FF0000"/>
                </a:solidFill>
              </a:rPr>
              <a:t>A2n</a:t>
            </a:r>
            <a:r>
              <a:rPr lang="cs-CZ" sz="2900" dirty="0" smtClean="0"/>
              <a:t>*</a:t>
            </a:r>
            <a:r>
              <a:rPr lang="cs-CZ" sz="2900" dirty="0" err="1" smtClean="0">
                <a:solidFill>
                  <a:srgbClr val="0070C0"/>
                </a:solidFill>
              </a:rPr>
              <a:t>xn</a:t>
            </a:r>
            <a:r>
              <a:rPr lang="cs-CZ" sz="2900" dirty="0" smtClean="0"/>
              <a:t>    (&lt;&gt;=) B2</a:t>
            </a:r>
          </a:p>
          <a:p>
            <a:endParaRPr lang="cs-CZ" sz="2900" dirty="0"/>
          </a:p>
          <a:p>
            <a:r>
              <a:rPr lang="cs-CZ" sz="2900" dirty="0" smtClean="0">
                <a:solidFill>
                  <a:srgbClr val="FF0000"/>
                </a:solidFill>
              </a:rPr>
              <a:t>Am1</a:t>
            </a:r>
            <a:r>
              <a:rPr lang="cs-CZ" sz="2900" dirty="0" smtClean="0"/>
              <a:t>*</a:t>
            </a:r>
            <a:r>
              <a:rPr lang="cs-CZ" sz="2900" dirty="0" smtClean="0">
                <a:solidFill>
                  <a:srgbClr val="0070C0"/>
                </a:solidFill>
              </a:rPr>
              <a:t>x1</a:t>
            </a:r>
            <a:r>
              <a:rPr lang="cs-CZ" sz="2900" dirty="0" smtClean="0"/>
              <a:t> + </a:t>
            </a:r>
            <a:r>
              <a:rPr lang="cs-CZ" sz="2900" dirty="0" smtClean="0">
                <a:solidFill>
                  <a:srgbClr val="FF0000"/>
                </a:solidFill>
              </a:rPr>
              <a:t>Am2</a:t>
            </a:r>
            <a:r>
              <a:rPr lang="cs-CZ" sz="2900" dirty="0" smtClean="0"/>
              <a:t>*</a:t>
            </a:r>
            <a:r>
              <a:rPr lang="cs-CZ" sz="2900" dirty="0" smtClean="0">
                <a:solidFill>
                  <a:srgbClr val="0070C0"/>
                </a:solidFill>
              </a:rPr>
              <a:t>x2</a:t>
            </a:r>
            <a:r>
              <a:rPr lang="cs-CZ" sz="2900" dirty="0" smtClean="0"/>
              <a:t>+ …+ </a:t>
            </a:r>
            <a:r>
              <a:rPr lang="cs-CZ" sz="2900" dirty="0" err="1" smtClean="0">
                <a:solidFill>
                  <a:srgbClr val="FF0000"/>
                </a:solidFill>
              </a:rPr>
              <a:t>Amn</a:t>
            </a:r>
            <a:r>
              <a:rPr lang="cs-CZ" sz="2900" dirty="0" smtClean="0"/>
              <a:t>*</a:t>
            </a:r>
            <a:r>
              <a:rPr lang="cs-CZ" sz="2900" dirty="0" err="1" smtClean="0"/>
              <a:t>xn</a:t>
            </a:r>
            <a:r>
              <a:rPr lang="cs-CZ" sz="2900" dirty="0" smtClean="0"/>
              <a:t> (&lt;&gt;=) B2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 klasickém výše uvedená soustava lineárních rovnic je  </a:t>
            </a:r>
            <a:r>
              <a:rPr lang="cs-CZ" b="1" dirty="0" err="1" smtClean="0">
                <a:solidFill>
                  <a:srgbClr val="FF0000"/>
                </a:solidFill>
              </a:rPr>
              <a:t>A</a:t>
            </a:r>
            <a:r>
              <a:rPr lang="cs-CZ" b="1" dirty="0" err="1" smtClean="0">
                <a:solidFill>
                  <a:srgbClr val="0070C0"/>
                </a:solidFill>
              </a:rPr>
              <a:t>x</a:t>
            </a:r>
            <a:r>
              <a:rPr lang="cs-CZ" b="1" dirty="0" smtClean="0"/>
              <a:t>=B</a:t>
            </a:r>
            <a:endParaRPr lang="cs-CZ" dirty="0" smtClean="0"/>
          </a:p>
          <a:p>
            <a:r>
              <a:rPr lang="cs-CZ" dirty="0" smtClean="0"/>
              <a:t>Řešení soustavy lineárních rovnic např. algoritmem GAUSS-JORDAN  není s pomocí doplňku Excelu typu Řešitel (</a:t>
            </a:r>
            <a:r>
              <a:rPr lang="cs-CZ" dirty="0" err="1" smtClean="0"/>
              <a:t>Solver</a:t>
            </a:r>
            <a:r>
              <a:rPr lang="cs-CZ" dirty="0" smtClean="0"/>
              <a:t>) nutné !!! </a:t>
            </a:r>
          </a:p>
          <a:p>
            <a:r>
              <a:rPr lang="cs-CZ" b="1" dirty="0" err="1" smtClean="0">
                <a:solidFill>
                  <a:srgbClr val="0070C0"/>
                </a:solidFill>
              </a:rPr>
              <a:t>xij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 : proměnná, které řešíme </a:t>
            </a:r>
            <a:r>
              <a:rPr lang="cs-CZ" sz="2200" dirty="0" smtClean="0"/>
              <a:t>(</a:t>
            </a:r>
            <a:r>
              <a:rPr lang="en-ZA" sz="2200" dirty="0" smtClean="0"/>
              <a:t>decision variables</a:t>
            </a:r>
            <a:r>
              <a:rPr lang="cs-CZ" sz="2200" dirty="0" smtClean="0"/>
              <a:t>= úroveň aktivity operace, kterou proměnná specifikuje</a:t>
            </a:r>
            <a:r>
              <a:rPr lang="cs-CZ" sz="1800" dirty="0" smtClean="0"/>
              <a:t>) </a:t>
            </a:r>
          </a:p>
          <a:p>
            <a:r>
              <a:rPr lang="cs-CZ" dirty="0" err="1"/>
              <a:t>Bi</a:t>
            </a:r>
            <a:r>
              <a:rPr lang="cs-CZ" dirty="0"/>
              <a:t> </a:t>
            </a:r>
            <a:r>
              <a:rPr lang="cs-CZ" dirty="0" smtClean="0"/>
              <a:t>  : omezující podmínky, povolené odchylky od normy </a:t>
            </a:r>
            <a:r>
              <a:rPr lang="cs-CZ" sz="2500" dirty="0" smtClean="0"/>
              <a:t>(omezení v čase a materiálu)</a:t>
            </a:r>
          </a:p>
          <a:p>
            <a:r>
              <a:rPr lang="cs-CZ" b="1" dirty="0" err="1" smtClean="0">
                <a:solidFill>
                  <a:srgbClr val="00B050"/>
                </a:solidFill>
              </a:rPr>
              <a:t>cj</a:t>
            </a:r>
            <a:r>
              <a:rPr lang="cs-CZ" b="1" dirty="0" smtClean="0">
                <a:solidFill>
                  <a:srgbClr val="00B050"/>
                </a:solidFill>
              </a:rPr>
              <a:t>  </a:t>
            </a:r>
            <a:r>
              <a:rPr lang="cs-CZ" dirty="0" smtClean="0"/>
              <a:t>:  koeficienty  účelové  (cílové) funkce </a:t>
            </a:r>
            <a:r>
              <a:rPr lang="cs-CZ" sz="2500" dirty="0" smtClean="0"/>
              <a:t>(v našem případě konkrétně výnosy)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Aij</a:t>
            </a:r>
            <a:r>
              <a:rPr lang="cs-CZ" dirty="0" smtClean="0"/>
              <a:t>  : koeficienty omezení  (práce a materiál na jednotku výrobku)</a:t>
            </a:r>
          </a:p>
          <a:p>
            <a:endParaRPr lang="cs-CZ" dirty="0" smtClean="0"/>
          </a:p>
          <a:p>
            <a:endParaRPr lang="en-GB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339752" y="3196191"/>
            <a:ext cx="0" cy="288032"/>
          </a:xfrm>
          <a:prstGeom prst="straightConnector1">
            <a:avLst/>
          </a:prstGeom>
          <a:ln w="22225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14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 </a:t>
            </a:r>
            <a:r>
              <a:rPr lang="cs-CZ" sz="1600" dirty="0" smtClean="0"/>
              <a:t>(úvod do problému-praktická ukázka)</a:t>
            </a:r>
            <a:endParaRPr lang="en-GB" sz="1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995860"/>
              </p:ext>
            </p:extLst>
          </p:nvPr>
        </p:nvGraphicFramePr>
        <p:xfrm>
          <a:off x="1619672" y="1340768"/>
          <a:ext cx="4104456" cy="936105"/>
        </p:xfrm>
        <a:graphic>
          <a:graphicData uri="http://schemas.openxmlformats.org/drawingml/2006/table">
            <a:tbl>
              <a:tblPr/>
              <a:tblGrid>
                <a:gridCol w="764617"/>
                <a:gridCol w="778352"/>
                <a:gridCol w="962327"/>
                <a:gridCol w="919871"/>
                <a:gridCol w="679289"/>
              </a:tblGrid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Výrobek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Označení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Práce </a:t>
                      </a:r>
                      <a:r>
                        <a:rPr lang="cs-CZ" sz="11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/</a:t>
                      </a:r>
                      <a:r>
                        <a:rPr lang="cs-CZ" sz="11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hod</a:t>
                      </a:r>
                      <a:endParaRPr lang="cs-CZ" sz="11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Materiál/ks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Výnos/ks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Hrnek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2928275"/>
            <a:ext cx="796910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Cílová funkce  </a:t>
            </a:r>
            <a:r>
              <a:rPr lang="cs-CZ" dirty="0" smtClean="0"/>
              <a:t>: Z= </a:t>
            </a:r>
            <a:r>
              <a:rPr lang="cs-CZ" dirty="0" smtClean="0">
                <a:solidFill>
                  <a:srgbClr val="FF0000"/>
                </a:solidFill>
              </a:rPr>
              <a:t>40</a:t>
            </a:r>
            <a:r>
              <a:rPr lang="cs-CZ" dirty="0" smtClean="0"/>
              <a:t>*x1+</a:t>
            </a:r>
            <a:r>
              <a:rPr lang="cs-CZ" dirty="0" smtClean="0">
                <a:solidFill>
                  <a:srgbClr val="0070C0"/>
                </a:solidFill>
              </a:rPr>
              <a:t>50</a:t>
            </a:r>
            <a:r>
              <a:rPr lang="cs-CZ" dirty="0" smtClean="0"/>
              <a:t>*x2, kterou musíme maximalizovat </a:t>
            </a:r>
          </a:p>
          <a:p>
            <a:endParaRPr lang="cs-CZ" dirty="0" smtClean="0"/>
          </a:p>
          <a:p>
            <a:r>
              <a:rPr lang="cs-CZ" dirty="0" smtClean="0"/>
              <a:t>Maximální kapacita výroby = </a:t>
            </a:r>
            <a:r>
              <a:rPr lang="cs-CZ" dirty="0" smtClean="0">
                <a:solidFill>
                  <a:srgbClr val="00B050"/>
                </a:solidFill>
              </a:rPr>
              <a:t>40</a:t>
            </a:r>
            <a:r>
              <a:rPr lang="cs-CZ" dirty="0" smtClean="0"/>
              <a:t> hodin a Maximální množství materiálu =</a:t>
            </a:r>
            <a:r>
              <a:rPr lang="cs-CZ" dirty="0" smtClean="0">
                <a:solidFill>
                  <a:srgbClr val="C00000"/>
                </a:solidFill>
              </a:rPr>
              <a:t>120</a:t>
            </a:r>
            <a:r>
              <a:rPr lang="cs-CZ" dirty="0" smtClean="0"/>
              <a:t> kg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Specifikace omezení úlohy s pomocí matice 2x2  :</a:t>
            </a:r>
          </a:p>
          <a:p>
            <a:r>
              <a:rPr lang="cs-CZ" dirty="0" smtClean="0"/>
              <a:t>1*x1   +   2*x2 =</a:t>
            </a:r>
            <a:r>
              <a:rPr lang="cs-CZ" dirty="0" smtClean="0">
                <a:solidFill>
                  <a:srgbClr val="00B050"/>
                </a:solidFill>
              </a:rPr>
              <a:t>40    (práce)</a:t>
            </a:r>
          </a:p>
          <a:p>
            <a:r>
              <a:rPr lang="cs-CZ" dirty="0" smtClean="0"/>
              <a:t>4*x1   +   3*x2 =</a:t>
            </a:r>
            <a:r>
              <a:rPr lang="cs-CZ" dirty="0" smtClean="0">
                <a:solidFill>
                  <a:srgbClr val="C00000"/>
                </a:solidFill>
              </a:rPr>
              <a:t>120  (materiál)</a:t>
            </a:r>
          </a:p>
          <a:p>
            <a:endParaRPr lang="cs-CZ" dirty="0"/>
          </a:p>
          <a:p>
            <a:r>
              <a:rPr lang="cs-CZ" b="1" dirty="0" smtClean="0"/>
              <a:t>Vyřešení rovnic (ručně) </a:t>
            </a:r>
            <a:r>
              <a:rPr lang="cs-CZ" dirty="0" smtClean="0"/>
              <a:t>-&gt; x1=24 a x2=8  a po dosazení do cílové funkce dostaneme</a:t>
            </a:r>
          </a:p>
          <a:p>
            <a:r>
              <a:rPr lang="cs-CZ" dirty="0" smtClean="0"/>
              <a:t>      </a:t>
            </a:r>
          </a:p>
          <a:p>
            <a:r>
              <a:rPr lang="cs-CZ" dirty="0" smtClean="0"/>
              <a:t>                                           Z=</a:t>
            </a:r>
            <a:r>
              <a:rPr lang="cs-CZ" dirty="0" smtClean="0">
                <a:solidFill>
                  <a:srgbClr val="FF0000"/>
                </a:solidFill>
              </a:rPr>
              <a:t>40</a:t>
            </a:r>
            <a:r>
              <a:rPr lang="cs-CZ" dirty="0" smtClean="0"/>
              <a:t>*24+</a:t>
            </a:r>
            <a:r>
              <a:rPr lang="cs-CZ" dirty="0" smtClean="0">
                <a:solidFill>
                  <a:srgbClr val="0070C0"/>
                </a:solidFill>
              </a:rPr>
              <a:t>50</a:t>
            </a:r>
            <a:r>
              <a:rPr lang="cs-CZ" dirty="0" smtClean="0"/>
              <a:t>*8=</a:t>
            </a:r>
            <a:r>
              <a:rPr lang="cs-CZ" b="1" dirty="0" smtClean="0"/>
              <a:t>1360</a:t>
            </a:r>
            <a:r>
              <a:rPr lang="cs-CZ" dirty="0" smtClean="0"/>
              <a:t> </a:t>
            </a:r>
          </a:p>
          <a:p>
            <a:r>
              <a:rPr lang="cs-CZ" dirty="0" smtClean="0"/>
              <a:t>(optimální náklad odpovídající bodu B – viz další obrázek) </a:t>
            </a:r>
          </a:p>
          <a:p>
            <a:endParaRPr lang="en-GB" dirty="0"/>
          </a:p>
        </p:txBody>
      </p:sp>
      <p:sp>
        <p:nvSpPr>
          <p:cNvPr id="3" name="Obdélník 2"/>
          <p:cNvSpPr/>
          <p:nvPr/>
        </p:nvSpPr>
        <p:spPr>
          <a:xfrm>
            <a:off x="2627784" y="2387193"/>
            <a:ext cx="3312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1600" b="1" dirty="0"/>
              <a:t>Z = </a:t>
            </a:r>
            <a:r>
              <a:rPr lang="cs-CZ" sz="1600" b="1" dirty="0">
                <a:solidFill>
                  <a:srgbClr val="FF0000"/>
                </a:solidFill>
              </a:rPr>
              <a:t>c1</a:t>
            </a:r>
            <a:r>
              <a:rPr lang="cs-CZ" sz="1600" b="1" dirty="0"/>
              <a:t>*x1+</a:t>
            </a:r>
            <a:r>
              <a:rPr lang="cs-CZ" sz="1600" b="1" dirty="0">
                <a:solidFill>
                  <a:srgbClr val="0070C0"/>
                </a:solidFill>
              </a:rPr>
              <a:t>c2</a:t>
            </a:r>
            <a:r>
              <a:rPr lang="cs-CZ" sz="1600" b="1" dirty="0"/>
              <a:t>*x2+…..+</a:t>
            </a:r>
            <a:r>
              <a:rPr lang="cs-CZ" sz="1600" b="1" dirty="0" err="1">
                <a:solidFill>
                  <a:srgbClr val="0070C0"/>
                </a:solidFill>
              </a:rPr>
              <a:t>cn</a:t>
            </a:r>
            <a:r>
              <a:rPr lang="cs-CZ" sz="1600" b="1" dirty="0"/>
              <a:t>*</a:t>
            </a:r>
            <a:r>
              <a:rPr lang="cs-CZ" sz="1600" b="1" dirty="0" err="1"/>
              <a:t>xn</a:t>
            </a:r>
            <a:r>
              <a:rPr lang="cs-CZ" sz="1600" b="1" dirty="0"/>
              <a:t> 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3059832" y="2725747"/>
            <a:ext cx="36004" cy="291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671900" y="2707622"/>
            <a:ext cx="0" cy="220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4139952" y="5445224"/>
            <a:ext cx="36004" cy="291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799907" y="5445223"/>
            <a:ext cx="36004" cy="291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2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řešení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74553"/>
            <a:ext cx="5182265" cy="4466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859039" y="3717032"/>
            <a:ext cx="4154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</a:t>
            </a:r>
            <a:endParaRPr lang="cs-CZ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64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Řešitele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85184"/>
            <a:ext cx="7704856" cy="801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316835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7164288" y="4221088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ravá složená závorka 2"/>
          <p:cNvSpPr/>
          <p:nvPr/>
        </p:nvSpPr>
        <p:spPr>
          <a:xfrm>
            <a:off x="4427984" y="1268760"/>
            <a:ext cx="648072" cy="25202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220072" y="2334942"/>
            <a:ext cx="1751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Nastavení Excelu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587" y="2040119"/>
            <a:ext cx="1929305" cy="23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96097"/>
            <a:ext cx="3082280" cy="101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/>
          <p:cNvSpPr/>
          <p:nvPr/>
        </p:nvSpPr>
        <p:spPr>
          <a:xfrm>
            <a:off x="4355976" y="3896097"/>
            <a:ext cx="25202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44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Řešitele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66609"/>
              </p:ext>
            </p:extLst>
          </p:nvPr>
        </p:nvGraphicFramePr>
        <p:xfrm>
          <a:off x="827584" y="1340768"/>
          <a:ext cx="3822700" cy="1194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499"/>
                <a:gridCol w="609094"/>
                <a:gridCol w="609094"/>
                <a:gridCol w="789919"/>
                <a:gridCol w="60909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Miska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Hrnek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Total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Kapacita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154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Proměnné </a:t>
                      </a:r>
                      <a:r>
                        <a:rPr lang="cs-CZ" sz="1100" u="none" strike="noStrike" dirty="0" smtClean="0">
                          <a:effectLst/>
                        </a:rPr>
                        <a:t> (x1, x2)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Výnos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cs-C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solidFill>
                            <a:srgbClr val="00B0F0"/>
                          </a:solidFill>
                          <a:effectLst/>
                        </a:rPr>
                        <a:t>50</a:t>
                      </a:r>
                      <a:endParaRPr lang="cs-CZ" sz="1100" b="0" i="0" u="none" strike="noStrike" dirty="0">
                        <a:solidFill>
                          <a:srgbClr val="00B0F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Materiál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120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 Práce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smtClean="0">
                          <a:effectLst/>
                        </a:rPr>
                        <a:t>40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2708920"/>
            <a:ext cx="5260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x1=Miska , x2=Hrnek, </a:t>
            </a:r>
            <a:r>
              <a:rPr lang="cs-CZ" dirty="0" err="1" smtClean="0"/>
              <a:t>max</a:t>
            </a:r>
            <a:r>
              <a:rPr lang="cs-CZ" dirty="0" smtClean="0"/>
              <a:t>  </a:t>
            </a:r>
            <a:r>
              <a:rPr lang="cs-CZ" dirty="0" smtClean="0">
                <a:solidFill>
                  <a:srgbClr val="C00000"/>
                </a:solidFill>
              </a:rPr>
              <a:t>40</a:t>
            </a:r>
            <a:r>
              <a:rPr lang="cs-CZ" dirty="0" smtClean="0"/>
              <a:t> hod (B1),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120</a:t>
            </a:r>
            <a:r>
              <a:rPr lang="cs-CZ" dirty="0" smtClean="0"/>
              <a:t> kg (B2)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42900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Cílová funkce </a:t>
            </a:r>
            <a:r>
              <a:rPr lang="cs-CZ" dirty="0" smtClean="0"/>
              <a:t>Z = x1*c1 + x2*c2 = </a:t>
            </a:r>
            <a:r>
              <a:rPr lang="cs-CZ" dirty="0" smtClean="0">
                <a:solidFill>
                  <a:srgbClr val="FF0000"/>
                </a:solidFill>
              </a:rPr>
              <a:t>40</a:t>
            </a:r>
            <a:r>
              <a:rPr lang="cs-CZ" dirty="0" smtClean="0"/>
              <a:t>*x1+</a:t>
            </a:r>
            <a:r>
              <a:rPr lang="cs-CZ" dirty="0" smtClean="0">
                <a:solidFill>
                  <a:srgbClr val="00B0F0"/>
                </a:solidFill>
              </a:rPr>
              <a:t>50</a:t>
            </a:r>
            <a:r>
              <a:rPr lang="cs-CZ" dirty="0" smtClean="0"/>
              <a:t>*x2 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3419872" y="1700808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>
            <a:endCxn id="8" idx="6"/>
          </p:cNvCxnSpPr>
          <p:nvPr/>
        </p:nvCxnSpPr>
        <p:spPr>
          <a:xfrm flipH="1">
            <a:off x="3851920" y="1880828"/>
            <a:ext cx="1800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796136" y="1696162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863588" y="4015431"/>
            <a:ext cx="74528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4 * x1   +   3 *x2 =</a:t>
            </a:r>
            <a:r>
              <a:rPr lang="cs-CZ" dirty="0" smtClean="0">
                <a:solidFill>
                  <a:srgbClr val="00B050"/>
                </a:solidFill>
              </a:rPr>
              <a:t>120 (omezení </a:t>
            </a:r>
            <a:r>
              <a:rPr lang="cs-CZ" dirty="0" err="1" smtClean="0">
                <a:solidFill>
                  <a:srgbClr val="00B050"/>
                </a:solidFill>
              </a:rPr>
              <a:t>max</a:t>
            </a:r>
            <a:r>
              <a:rPr lang="cs-CZ" dirty="0" smtClean="0">
                <a:solidFill>
                  <a:srgbClr val="00B050"/>
                </a:solidFill>
              </a:rPr>
              <a:t> množství materiálu)=B1</a:t>
            </a:r>
          </a:p>
          <a:p>
            <a:r>
              <a:rPr lang="cs-CZ" dirty="0" smtClean="0"/>
              <a:t>1 * x1   +   2 *x2 =   </a:t>
            </a:r>
            <a:r>
              <a:rPr lang="cs-CZ" dirty="0" smtClean="0">
                <a:solidFill>
                  <a:srgbClr val="C00000"/>
                </a:solidFill>
              </a:rPr>
              <a:t>40 (omezení </a:t>
            </a:r>
            <a:r>
              <a:rPr lang="cs-CZ" dirty="0" err="1" smtClean="0">
                <a:solidFill>
                  <a:srgbClr val="C00000"/>
                </a:solidFill>
              </a:rPr>
              <a:t>max</a:t>
            </a:r>
            <a:r>
              <a:rPr lang="cs-CZ" dirty="0" smtClean="0">
                <a:solidFill>
                  <a:srgbClr val="C00000"/>
                </a:solidFill>
              </a:rPr>
              <a:t> kapacitou práce)=B2</a:t>
            </a:r>
          </a:p>
          <a:p>
            <a:endParaRPr lang="cs-CZ" dirty="0" smtClean="0">
              <a:solidFill>
                <a:srgbClr val="00B05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2195736" y="1556792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2771800" y="1556792"/>
            <a:ext cx="28803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187624" y="980728"/>
            <a:ext cx="1016496" cy="6801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1755304" y="969093"/>
            <a:ext cx="1016496" cy="6801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956112" y="649551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x1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582821" y="64955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x2 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1792"/>
              </p:ext>
            </p:extLst>
          </p:nvPr>
        </p:nvGraphicFramePr>
        <p:xfrm>
          <a:off x="917600" y="5301208"/>
          <a:ext cx="4104456" cy="936105"/>
        </p:xfrm>
        <a:graphic>
          <a:graphicData uri="http://schemas.openxmlformats.org/drawingml/2006/table">
            <a:tbl>
              <a:tblPr/>
              <a:tblGrid>
                <a:gridCol w="764617"/>
                <a:gridCol w="778352"/>
                <a:gridCol w="962327"/>
                <a:gridCol w="919871"/>
                <a:gridCol w="679289"/>
              </a:tblGrid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Výrobek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Označení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Práce </a:t>
                      </a:r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Materiál/ks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Výnos/ks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Miska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Hrnek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3" name="Šipka nahoru 22"/>
          <p:cNvSpPr/>
          <p:nvPr/>
        </p:nvSpPr>
        <p:spPr>
          <a:xfrm>
            <a:off x="2204120" y="4653136"/>
            <a:ext cx="567680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Pravá složená závorka 23"/>
          <p:cNvSpPr/>
          <p:nvPr/>
        </p:nvSpPr>
        <p:spPr>
          <a:xfrm>
            <a:off x="5868144" y="2708920"/>
            <a:ext cx="272958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6408204" y="2812286"/>
            <a:ext cx="808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26" name="Pravá složená závorka 25"/>
          <p:cNvSpPr/>
          <p:nvPr/>
        </p:nvSpPr>
        <p:spPr>
          <a:xfrm>
            <a:off x="6271725" y="1205136"/>
            <a:ext cx="272958" cy="11437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6660232" y="1556792"/>
            <a:ext cx="229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Zadání formou tabulky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4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Využití Řešitele 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sp>
        <p:nvSpPr>
          <p:cNvPr id="10" name="Pravá složená závorka 9"/>
          <p:cNvSpPr/>
          <p:nvPr/>
        </p:nvSpPr>
        <p:spPr>
          <a:xfrm>
            <a:off x="4644008" y="1268760"/>
            <a:ext cx="272958" cy="17281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949284" y="1919792"/>
            <a:ext cx="3466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= x1*c1 + x2*c2 = </a:t>
            </a:r>
            <a:r>
              <a:rPr lang="cs-CZ" dirty="0" smtClean="0">
                <a:solidFill>
                  <a:srgbClr val="FF0000"/>
                </a:solidFill>
              </a:rPr>
              <a:t>40</a:t>
            </a:r>
            <a:r>
              <a:rPr lang="cs-CZ" dirty="0" smtClean="0"/>
              <a:t>*x1+</a:t>
            </a:r>
            <a:r>
              <a:rPr lang="cs-CZ" dirty="0" smtClean="0">
                <a:solidFill>
                  <a:srgbClr val="00B0F0"/>
                </a:solidFill>
              </a:rPr>
              <a:t>30</a:t>
            </a:r>
            <a:r>
              <a:rPr lang="cs-CZ" dirty="0" smtClean="0"/>
              <a:t>*x2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70" y="1366953"/>
            <a:ext cx="4249031" cy="153180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364088" y="2459630"/>
            <a:ext cx="347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E7=C7*C4+D7*D4=4*x1+3*x2=120</a:t>
            </a:r>
          </a:p>
          <a:p>
            <a:r>
              <a:rPr lang="cs-CZ" dirty="0" smtClean="0"/>
              <a:t>E8=C8*C4+D8*D4=x1+2*x2=40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201648"/>
            <a:ext cx="5361905" cy="2466667"/>
          </a:xfrm>
          <a:prstGeom prst="rect">
            <a:avLst/>
          </a:prstGeom>
        </p:spPr>
      </p:pic>
      <p:cxnSp>
        <p:nvCxnSpPr>
          <p:cNvPr id="11" name="Přímá spojnice se šipkou 10"/>
          <p:cNvCxnSpPr/>
          <p:nvPr/>
        </p:nvCxnSpPr>
        <p:spPr>
          <a:xfrm flipV="1">
            <a:off x="2699792" y="2210990"/>
            <a:ext cx="360040" cy="1729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899592" y="4530413"/>
            <a:ext cx="1368152" cy="304711"/>
          </a:xfrm>
          <a:prstGeom prst="rect">
            <a:avLst/>
          </a:prstGeom>
          <a:solidFill>
            <a:srgbClr val="FFFFFF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 flipV="1">
            <a:off x="2043527" y="2060848"/>
            <a:ext cx="224217" cy="2469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6528" y="4590252"/>
            <a:ext cx="4057143" cy="1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3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532</Words>
  <Application>Microsoft Office PowerPoint</Application>
  <PresentationFormat>Předvádění na obrazovce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Lineární programování-úvod a příklady s využitím Řešitele </vt:lpstr>
      <vt:lpstr>Použití </vt:lpstr>
      <vt:lpstr>Zadání-formulace modelu</vt:lpstr>
      <vt:lpstr>Základní struktura a terminologie</vt:lpstr>
      <vt:lpstr>Příklad I (úvod do problému-praktická ukázka)</vt:lpstr>
      <vt:lpstr>Grafické řešení </vt:lpstr>
      <vt:lpstr>Využití Řešitele</vt:lpstr>
      <vt:lpstr>Využití Řešitele</vt:lpstr>
      <vt:lpstr>Využití Řešitele  </vt:lpstr>
      <vt:lpstr>Využití Řešitele</vt:lpstr>
      <vt:lpstr>Změna úlohy- jiné výnosy jiná omezení typu práce na dvou strojích a jejich kapacitní omezení 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Linearní programování-úvod a příklady s využitím Řešitele</dc:title>
  <dc:creator>Jaromir Skorkovsky</dc:creator>
  <cp:lastModifiedBy>Skorkovsky Jaromir</cp:lastModifiedBy>
  <cp:revision>26</cp:revision>
  <dcterms:created xsi:type="dcterms:W3CDTF">2017-02-28T09:16:48Z</dcterms:created>
  <dcterms:modified xsi:type="dcterms:W3CDTF">2017-04-10T08:55:23Z</dcterms:modified>
</cp:coreProperties>
</file>