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8" r:id="rId7"/>
    <p:sldId id="264" r:id="rId8"/>
    <p:sldId id="265" r:id="rId9"/>
    <p:sldId id="261" r:id="rId10"/>
    <p:sldId id="262" r:id="rId11"/>
    <p:sldId id="260" r:id="rId12"/>
    <p:sldId id="267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ásek Michal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88D6BC1-DCDD-40FC-BE1C-F2B44D37AD9A}" type="datetimeFigureOut">
              <a:rPr lang="cs-CZ" smtClean="0"/>
              <a:t>21. 2. 2017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Řízení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2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– </a:t>
            </a:r>
            <a:r>
              <a:rPr lang="cs-CZ" dirty="0" err="1" smtClean="0"/>
              <a:t>topics</a:t>
            </a:r>
            <a:r>
              <a:rPr lang="cs-CZ" dirty="0" smtClean="0"/>
              <a:t> 2/2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 smtClean="0"/>
              <a:t>Experiment – </a:t>
            </a:r>
            <a:r>
              <a:rPr lang="cs-CZ" sz="2800" dirty="0" err="1" smtClean="0"/>
              <a:t>chosen</a:t>
            </a:r>
            <a:r>
              <a:rPr lang="cs-CZ" sz="2800" dirty="0" smtClean="0"/>
              <a:t> </a:t>
            </a:r>
            <a:r>
              <a:rPr lang="cs-CZ" sz="2800" dirty="0" err="1" smtClean="0"/>
              <a:t>bias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Case study – </a:t>
            </a:r>
            <a:r>
              <a:rPr lang="cs-CZ" sz="2800" dirty="0" err="1" smtClean="0"/>
              <a:t>biases</a:t>
            </a:r>
            <a:r>
              <a:rPr lang="cs-CZ" sz="2800" dirty="0" smtClean="0"/>
              <a:t> (</a:t>
            </a:r>
            <a:r>
              <a:rPr lang="cs-CZ" sz="2800" dirty="0" err="1" smtClean="0"/>
              <a:t>chosen</a:t>
            </a:r>
            <a:r>
              <a:rPr lang="cs-CZ" sz="2800" dirty="0" smtClean="0"/>
              <a:t> </a:t>
            </a:r>
            <a:r>
              <a:rPr lang="cs-CZ" sz="2800" dirty="0" err="1" smtClean="0"/>
              <a:t>bias</a:t>
            </a:r>
            <a:r>
              <a:rPr lang="cs-CZ" sz="2800" dirty="0" smtClean="0"/>
              <a:t> </a:t>
            </a:r>
            <a:r>
              <a:rPr lang="cs-CZ" sz="2800" dirty="0" err="1" smtClean="0"/>
              <a:t>or</a:t>
            </a:r>
            <a:r>
              <a:rPr lang="cs-CZ" sz="2800" dirty="0" smtClean="0"/>
              <a:t> proces </a:t>
            </a:r>
            <a:r>
              <a:rPr lang="cs-CZ" sz="2800" dirty="0" err="1" smtClean="0"/>
              <a:t>analysis</a:t>
            </a:r>
            <a:r>
              <a:rPr lang="cs-CZ" sz="2800" dirty="0" smtClean="0"/>
              <a:t>)</a:t>
            </a:r>
          </a:p>
          <a:p>
            <a:endParaRPr lang="cs-CZ" sz="2800" dirty="0"/>
          </a:p>
          <a:p>
            <a:r>
              <a:rPr lang="cs-CZ" sz="2800" dirty="0" err="1" smtClean="0"/>
              <a:t>Systematic</a:t>
            </a:r>
            <a:r>
              <a:rPr lang="cs-CZ" sz="2800" dirty="0" smtClean="0"/>
              <a:t> </a:t>
            </a:r>
            <a:r>
              <a:rPr lang="cs-CZ" sz="2800" dirty="0" err="1" smtClean="0"/>
              <a:t>review</a:t>
            </a:r>
            <a:r>
              <a:rPr lang="cs-CZ" sz="2800" dirty="0" smtClean="0"/>
              <a:t> – </a:t>
            </a:r>
            <a:r>
              <a:rPr lang="cs-CZ" sz="2800" dirty="0" err="1" smtClean="0"/>
              <a:t>biases</a:t>
            </a:r>
            <a:r>
              <a:rPr lang="cs-CZ" sz="2800" dirty="0" smtClean="0"/>
              <a:t> in </a:t>
            </a:r>
            <a:r>
              <a:rPr lang="cs-CZ" sz="2800" dirty="0" err="1" smtClean="0"/>
              <a:t>innovation</a:t>
            </a:r>
            <a:r>
              <a:rPr lang="cs-CZ" sz="2800" dirty="0" smtClean="0"/>
              <a:t> </a:t>
            </a:r>
            <a:r>
              <a:rPr lang="cs-CZ" sz="2800" dirty="0" err="1" smtClean="0"/>
              <a:t>process</a:t>
            </a:r>
            <a:endParaRPr lang="cs-CZ" sz="2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sz="2400" dirty="0" err="1" smtClean="0"/>
              <a:t>Generation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ideas</a:t>
            </a:r>
            <a:endParaRPr lang="cs-CZ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sz="2400" dirty="0" err="1" smtClean="0"/>
              <a:t>Selection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ideas</a:t>
            </a:r>
            <a:endParaRPr lang="cs-CZ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ideas</a:t>
            </a:r>
            <a:endParaRPr lang="cs-CZ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sz="2400" dirty="0" err="1" smtClean="0"/>
              <a:t>Implementation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ideas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064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Tři týmy</a:t>
            </a:r>
          </a:p>
          <a:p>
            <a:pPr lvl="1"/>
            <a:r>
              <a:rPr lang="cs-CZ" dirty="0" smtClean="0"/>
              <a:t>Handout (max. 2 A4), prezentace (10-15 minut), bez aktivit</a:t>
            </a:r>
          </a:p>
          <a:p>
            <a:pPr lvl="1"/>
            <a:r>
              <a:rPr lang="cs-CZ" dirty="0" smtClean="0"/>
              <a:t>Ozkoušení si formy seminárních prací</a:t>
            </a:r>
          </a:p>
          <a:p>
            <a:pPr lvl="1"/>
            <a:r>
              <a:rPr lang="cs-CZ" dirty="0" err="1" smtClean="0"/>
              <a:t>Deadline</a:t>
            </a:r>
            <a:r>
              <a:rPr lang="cs-CZ" dirty="0" smtClean="0"/>
              <a:t> už neděle (poslat na e-mail)</a:t>
            </a:r>
          </a:p>
          <a:p>
            <a:endParaRPr lang="cs-CZ" dirty="0"/>
          </a:p>
          <a:p>
            <a:r>
              <a:rPr lang="cs-CZ" dirty="0" smtClean="0"/>
              <a:t>Témata: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 smtClean="0"/>
              <a:t>Heuristics</a:t>
            </a:r>
            <a:r>
              <a:rPr lang="cs-CZ" dirty="0" smtClean="0"/>
              <a:t> and </a:t>
            </a:r>
            <a:r>
              <a:rPr lang="cs-CZ" dirty="0" err="1" smtClean="0"/>
              <a:t>biases</a:t>
            </a:r>
            <a:r>
              <a:rPr lang="cs-CZ" dirty="0" smtClean="0"/>
              <a:t> – </a:t>
            </a:r>
            <a:r>
              <a:rPr lang="cs-CZ" dirty="0" err="1" smtClean="0"/>
              <a:t>definitions</a:t>
            </a:r>
            <a:r>
              <a:rPr lang="cs-CZ" dirty="0" smtClean="0"/>
              <a:t> and relations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 smtClean="0"/>
              <a:t>Perception</a:t>
            </a:r>
            <a:r>
              <a:rPr lang="cs-CZ" dirty="0" smtClean="0"/>
              <a:t> and </a:t>
            </a:r>
            <a:r>
              <a:rPr lang="cs-CZ" dirty="0" err="1" smtClean="0"/>
              <a:t>decision-making</a:t>
            </a:r>
            <a:r>
              <a:rPr lang="cs-CZ" dirty="0" smtClean="0"/>
              <a:t> – </a:t>
            </a:r>
            <a:r>
              <a:rPr lang="cs-CZ" dirty="0" err="1" smtClean="0"/>
              <a:t>definitions</a:t>
            </a:r>
            <a:r>
              <a:rPr lang="cs-CZ" dirty="0" smtClean="0"/>
              <a:t> and relations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 smtClean="0"/>
              <a:t>Bounded</a:t>
            </a:r>
            <a:r>
              <a:rPr lang="cs-CZ" dirty="0" smtClean="0"/>
              <a:t> </a:t>
            </a:r>
            <a:r>
              <a:rPr lang="cs-CZ" dirty="0" err="1" smtClean="0"/>
              <a:t>rationality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40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Test</a:t>
            </a:r>
          </a:p>
          <a:p>
            <a:endParaRPr lang="cs-CZ" b="0" dirty="0"/>
          </a:p>
          <a:p>
            <a:r>
              <a:rPr lang="cs-CZ" b="0" dirty="0" smtClean="0"/>
              <a:t>Prezentace týmů (cca 45-60 minut)</a:t>
            </a:r>
          </a:p>
          <a:p>
            <a:endParaRPr lang="cs-CZ" b="0" dirty="0"/>
          </a:p>
          <a:p>
            <a:r>
              <a:rPr lang="cs-CZ" b="0" dirty="0" smtClean="0"/>
              <a:t>Rozdělení témat</a:t>
            </a:r>
          </a:p>
          <a:p>
            <a:endParaRPr lang="cs-CZ" b="0" dirty="0"/>
          </a:p>
          <a:p>
            <a:r>
              <a:rPr lang="cs-CZ" b="0" dirty="0" smtClean="0"/>
              <a:t>Úkol – výzkumný záměr trochu jinak – teoretická východiska, návrh řešení, vzorový (=obdobný, nikoliv stejný) článek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47335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zdroji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discovery.muni.cz</a:t>
            </a:r>
          </a:p>
          <a:p>
            <a:r>
              <a:rPr lang="cs-CZ" b="0" dirty="0" smtClean="0"/>
              <a:t>scholar.google.com</a:t>
            </a:r>
            <a:endParaRPr lang="cs-CZ" b="0" dirty="0"/>
          </a:p>
          <a:p>
            <a:endParaRPr lang="cs-CZ" b="0" dirty="0" smtClean="0"/>
          </a:p>
          <a:p>
            <a:r>
              <a:rPr lang="cs-CZ" b="0" dirty="0" smtClean="0"/>
              <a:t>Konference </a:t>
            </a:r>
            <a:r>
              <a:rPr lang="cs-CZ" b="0" dirty="0" err="1" smtClean="0"/>
              <a:t>vs</a:t>
            </a:r>
            <a:r>
              <a:rPr lang="cs-CZ" b="0" dirty="0" smtClean="0"/>
              <a:t> časopisy</a:t>
            </a:r>
            <a:endParaRPr lang="cs-CZ" b="0" dirty="0"/>
          </a:p>
          <a:p>
            <a:endParaRPr lang="cs-CZ" b="0" dirty="0" smtClean="0"/>
          </a:p>
          <a:p>
            <a:r>
              <a:rPr lang="cs-CZ" b="0" dirty="0" smtClean="0"/>
              <a:t>Kvalita?</a:t>
            </a:r>
          </a:p>
          <a:p>
            <a:pPr lvl="1"/>
            <a:r>
              <a:rPr lang="cs-CZ" dirty="0" smtClean="0"/>
              <a:t>scimagojr.com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5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Experiment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Seznamka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Vyhodnocení experimentu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Organizace předmětu a seminářů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Témata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Úkol na příště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Příští seminář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Práce se zdroji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90135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03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Sylabus</a:t>
            </a:r>
          </a:p>
          <a:p>
            <a:pPr lvl="1"/>
            <a:r>
              <a:rPr lang="cs-CZ" dirty="0" smtClean="0"/>
              <a:t>Průběžné testy</a:t>
            </a:r>
          </a:p>
          <a:p>
            <a:pPr lvl="1"/>
            <a:r>
              <a:rPr lang="cs-CZ" dirty="0" smtClean="0"/>
              <a:t>Seminární práce</a:t>
            </a:r>
          </a:p>
          <a:p>
            <a:pPr lvl="1"/>
            <a:r>
              <a:rPr lang="cs-CZ" dirty="0" smtClean="0"/>
              <a:t>Závěrečný test</a:t>
            </a:r>
          </a:p>
          <a:p>
            <a:endParaRPr lang="cs-CZ" dirty="0"/>
          </a:p>
          <a:p>
            <a:r>
              <a:rPr lang="cs-CZ" dirty="0" smtClean="0"/>
              <a:t>Rozpis seminářů</a:t>
            </a:r>
          </a:p>
          <a:p>
            <a:pPr lvl="1"/>
            <a:r>
              <a:rPr lang="cs-CZ" dirty="0" smtClean="0"/>
              <a:t>Účast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74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mi to bude?</a:t>
            </a:r>
          </a:p>
          <a:p>
            <a:pPr lvl="1"/>
            <a:r>
              <a:rPr lang="cs-CZ" dirty="0" smtClean="0"/>
              <a:t>Zhodnocení a kritická analýza textů</a:t>
            </a:r>
          </a:p>
          <a:p>
            <a:pPr lvl="1"/>
            <a:r>
              <a:rPr lang="cs-CZ" dirty="0" smtClean="0"/>
              <a:t>Argumentace</a:t>
            </a:r>
          </a:p>
          <a:p>
            <a:pPr lvl="1"/>
            <a:r>
              <a:rPr lang="cs-CZ" dirty="0" smtClean="0"/>
              <a:t>Diplomová práce</a:t>
            </a:r>
          </a:p>
          <a:p>
            <a:pPr lvl="1"/>
            <a:r>
              <a:rPr lang="cs-CZ" dirty="0" smtClean="0"/>
              <a:t>Zajímavé poznatky</a:t>
            </a:r>
          </a:p>
          <a:p>
            <a:pPr lvl="1"/>
            <a:r>
              <a:rPr lang="cs-CZ" dirty="0" smtClean="0"/>
              <a:t>Přispěji ke společnému dílu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84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Kvantitativní nebo kvalitativní výzkum</a:t>
            </a:r>
          </a:p>
          <a:p>
            <a:pPr marL="0" indent="0" algn="ctr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Abstrakt – 100-150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Úvod a základní východiska – 400-600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Popis výzkumné metody a dat – 300-700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Výsledky (popis) – 400-800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Diskuze (interpretace výsledků a jejich konfrontace s jinými studiemi) – 700-1200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Závěr – cca 150-200 slov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3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Systematická rešerše</a:t>
            </a:r>
          </a:p>
          <a:p>
            <a:pPr marL="0" indent="0" algn="ctr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Abstrakt – 100-150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Úvod a základní východiska – 400-600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Popis výzkumné metody a dat – 300-700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Přehled literatury (vychází z analýzy) – 800-1400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Diskuze (interpretace výsledků, náměty pro další výzkum) – 300-700 slov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Závěr – cca 150-200 slov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1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– </a:t>
            </a:r>
            <a:r>
              <a:rPr lang="cs-CZ" dirty="0" err="1" smtClean="0"/>
              <a:t>topics</a:t>
            </a:r>
            <a:r>
              <a:rPr lang="cs-CZ" dirty="0" smtClean="0"/>
              <a:t> 1/2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Systematic</a:t>
            </a:r>
            <a:r>
              <a:rPr lang="cs-CZ" dirty="0" smtClean="0"/>
              <a:t> </a:t>
            </a:r>
            <a:r>
              <a:rPr lang="cs-CZ" dirty="0" err="1" smtClean="0"/>
              <a:t>reviews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endParaRPr lang="cs-CZ" dirty="0" smtClean="0"/>
          </a:p>
          <a:p>
            <a:pPr marL="0" indent="0">
              <a:buNone/>
            </a:pPr>
            <a:r>
              <a:rPr lang="cs-CZ" b="0" dirty="0" smtClean="0"/>
              <a:t>	1. </a:t>
            </a:r>
            <a:r>
              <a:rPr lang="cs-CZ" b="0" dirty="0" err="1" smtClean="0"/>
              <a:t>Overconfidence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2. </a:t>
            </a:r>
            <a:r>
              <a:rPr lang="cs-CZ" b="0" dirty="0" err="1" smtClean="0"/>
              <a:t>Anchoring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3. </a:t>
            </a:r>
            <a:r>
              <a:rPr lang="cs-CZ" b="0" dirty="0" err="1" smtClean="0"/>
              <a:t>Confirmation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4. </a:t>
            </a:r>
            <a:r>
              <a:rPr lang="cs-CZ" b="0" dirty="0" err="1" smtClean="0"/>
              <a:t>Availability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5. </a:t>
            </a:r>
            <a:r>
              <a:rPr lang="cs-CZ" b="0" dirty="0" err="1" smtClean="0"/>
              <a:t>Escalation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commitment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6. </a:t>
            </a:r>
            <a:r>
              <a:rPr lang="cs-CZ" b="0" dirty="0" err="1" smtClean="0"/>
              <a:t>Randomness</a:t>
            </a:r>
            <a:r>
              <a:rPr lang="cs-CZ" b="0" dirty="0" smtClean="0"/>
              <a:t> </a:t>
            </a:r>
            <a:r>
              <a:rPr lang="cs-CZ" b="0" dirty="0" err="1" smtClean="0"/>
              <a:t>error</a:t>
            </a:r>
            <a:r>
              <a:rPr lang="cs-CZ" b="0" dirty="0" smtClean="0"/>
              <a:t>, hot hand </a:t>
            </a:r>
            <a:r>
              <a:rPr lang="cs-CZ" b="0" dirty="0" err="1" smtClean="0"/>
              <a:t>fallacy</a:t>
            </a:r>
            <a:r>
              <a:rPr lang="cs-CZ" b="0" dirty="0" smtClean="0"/>
              <a:t> (</a:t>
            </a:r>
            <a:r>
              <a:rPr lang="cs-CZ" b="0" dirty="0" err="1" smtClean="0"/>
              <a:t>sense-making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	</a:t>
            </a:r>
            <a:r>
              <a:rPr lang="cs-CZ" b="0" dirty="0" err="1" smtClean="0"/>
              <a:t>random</a:t>
            </a:r>
            <a:r>
              <a:rPr lang="cs-CZ" b="0" dirty="0" smtClean="0"/>
              <a:t> 	</a:t>
            </a:r>
            <a:r>
              <a:rPr lang="cs-CZ" b="0" dirty="0" err="1" smtClean="0"/>
              <a:t>events</a:t>
            </a:r>
            <a:r>
              <a:rPr lang="cs-CZ" b="0" dirty="0" smtClean="0"/>
              <a:t>)</a:t>
            </a:r>
          </a:p>
          <a:p>
            <a:pPr marL="0" indent="0">
              <a:buNone/>
            </a:pPr>
            <a:r>
              <a:rPr lang="cs-CZ" b="0" dirty="0" smtClean="0"/>
              <a:t>	7. </a:t>
            </a:r>
            <a:r>
              <a:rPr lang="cs-CZ" b="0" dirty="0" err="1" smtClean="0"/>
              <a:t>Hindsight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8. </a:t>
            </a:r>
            <a:r>
              <a:rPr lang="cs-CZ" b="0" dirty="0" err="1" smtClean="0"/>
              <a:t>Framing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9. </a:t>
            </a:r>
            <a:r>
              <a:rPr lang="cs-CZ" b="0" dirty="0" err="1" smtClean="0"/>
              <a:t>Categorization</a:t>
            </a:r>
            <a:r>
              <a:rPr lang="cs-CZ" b="0" dirty="0" smtClean="0"/>
              <a:t> and typology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bias</a:t>
            </a: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391327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281</TotalTime>
  <Words>299</Words>
  <Application>Microsoft Office PowerPoint</Application>
  <PresentationFormat>Předvádění na obrazovce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Úhly</vt:lpstr>
      <vt:lpstr>Seminář 1</vt:lpstr>
      <vt:lpstr>Program</vt:lpstr>
      <vt:lpstr>Experiment</vt:lpstr>
      <vt:lpstr>Seznamka</vt:lpstr>
      <vt:lpstr>Organizace</vt:lpstr>
      <vt:lpstr>Seminární práce</vt:lpstr>
      <vt:lpstr>Seminární práce</vt:lpstr>
      <vt:lpstr>Seminární práce</vt:lpstr>
      <vt:lpstr>Témata – topics 1/2</vt:lpstr>
      <vt:lpstr>Témata – topics 2/2</vt:lpstr>
      <vt:lpstr>Úkol na příště</vt:lpstr>
      <vt:lpstr>Další seminář</vt:lpstr>
      <vt:lpstr>Práce se zdroji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1</dc:title>
  <dc:creator>Jirásek Michal</dc:creator>
  <cp:lastModifiedBy>Jirásek Michal</cp:lastModifiedBy>
  <cp:revision>14</cp:revision>
  <dcterms:created xsi:type="dcterms:W3CDTF">2017-02-21T08:38:08Z</dcterms:created>
  <dcterms:modified xsi:type="dcterms:W3CDTF">2017-02-21T13:19:58Z</dcterms:modified>
</cp:coreProperties>
</file>