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59" r:id="rId6"/>
    <p:sldId id="268" r:id="rId7"/>
    <p:sldId id="264" r:id="rId8"/>
    <p:sldId id="265" r:id="rId9"/>
    <p:sldId id="261" r:id="rId10"/>
    <p:sldId id="262" r:id="rId11"/>
    <p:sldId id="260" r:id="rId12"/>
    <p:sldId id="267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rásek Michal" initials="J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6BC1-DCDD-40FC-BE1C-F2B44D37AD9A}" type="datetimeFigureOut">
              <a:rPr lang="cs-CZ" smtClean="0"/>
              <a:t>21. 2. 2017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5544-868E-4010-8EE2-199D74D2F4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6BC1-DCDD-40FC-BE1C-F2B44D37AD9A}" type="datetimeFigureOut">
              <a:rPr lang="cs-CZ" smtClean="0"/>
              <a:t>21. 2. 2017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5544-868E-4010-8EE2-199D74D2F4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6BC1-DCDD-40FC-BE1C-F2B44D37AD9A}" type="datetimeFigureOut">
              <a:rPr lang="cs-CZ" smtClean="0"/>
              <a:t>21. 2. 2017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5544-868E-4010-8EE2-199D74D2F4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6BC1-DCDD-40FC-BE1C-F2B44D37AD9A}" type="datetimeFigureOut">
              <a:rPr lang="cs-CZ" smtClean="0"/>
              <a:t>21. 2. 2017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5544-868E-4010-8EE2-199D74D2F4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6BC1-DCDD-40FC-BE1C-F2B44D37AD9A}" type="datetimeFigureOut">
              <a:rPr lang="cs-CZ" smtClean="0"/>
              <a:t>21. 2. 2017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5544-868E-4010-8EE2-199D74D2F4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6BC1-DCDD-40FC-BE1C-F2B44D37AD9A}" type="datetimeFigureOut">
              <a:rPr lang="cs-CZ" smtClean="0"/>
              <a:t>21. 2. 2017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5544-868E-4010-8EE2-199D74D2F46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6BC1-DCDD-40FC-BE1C-F2B44D37AD9A}" type="datetimeFigureOut">
              <a:rPr lang="cs-CZ" smtClean="0"/>
              <a:t>21. 2. 2017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5544-868E-4010-8EE2-199D74D2F4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6BC1-DCDD-40FC-BE1C-F2B44D37AD9A}" type="datetimeFigureOut">
              <a:rPr lang="cs-CZ" smtClean="0"/>
              <a:t>21. 2. 2017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5544-868E-4010-8EE2-199D74D2F4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6BC1-DCDD-40FC-BE1C-F2B44D37AD9A}" type="datetimeFigureOut">
              <a:rPr lang="cs-CZ" smtClean="0"/>
              <a:t>21. 2. 2017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5544-868E-4010-8EE2-199D74D2F4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6BC1-DCDD-40FC-BE1C-F2B44D37AD9A}" type="datetimeFigureOut">
              <a:rPr lang="cs-CZ" smtClean="0"/>
              <a:t>21. 2. 2017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C25544-868E-4010-8EE2-199D74D2F4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6BC1-DCDD-40FC-BE1C-F2B44D37AD9A}" type="datetimeFigureOut">
              <a:rPr lang="cs-CZ" smtClean="0"/>
              <a:t>21. 2. 2017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5544-868E-4010-8EE2-199D74D2F4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88D6BC1-DCDD-40FC-BE1C-F2B44D37AD9A}" type="datetimeFigureOut">
              <a:rPr lang="cs-CZ" smtClean="0"/>
              <a:t>21. 2. 2017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DC25544-868E-4010-8EE2-199D74D2F46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Seminář 1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Řízení lidských zdrojů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925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 – </a:t>
            </a:r>
            <a:r>
              <a:rPr lang="cs-CZ" dirty="0" err="1" smtClean="0"/>
              <a:t>topics</a:t>
            </a:r>
            <a:r>
              <a:rPr lang="cs-CZ" dirty="0" smtClean="0"/>
              <a:t> 2/2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2800" dirty="0" smtClean="0"/>
              <a:t>Experiment – </a:t>
            </a:r>
            <a:r>
              <a:rPr lang="cs-CZ" sz="2800" dirty="0" err="1" smtClean="0"/>
              <a:t>chosen</a:t>
            </a:r>
            <a:r>
              <a:rPr lang="cs-CZ" sz="2800" dirty="0" smtClean="0"/>
              <a:t> </a:t>
            </a:r>
            <a:r>
              <a:rPr lang="cs-CZ" sz="2800" dirty="0" err="1" smtClean="0"/>
              <a:t>bias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Case study – </a:t>
            </a:r>
            <a:r>
              <a:rPr lang="cs-CZ" sz="2800" dirty="0" err="1" smtClean="0"/>
              <a:t>biases</a:t>
            </a:r>
            <a:r>
              <a:rPr lang="cs-CZ" sz="2800" dirty="0" smtClean="0"/>
              <a:t> (</a:t>
            </a:r>
            <a:r>
              <a:rPr lang="cs-CZ" sz="2800" dirty="0" err="1" smtClean="0"/>
              <a:t>chosen</a:t>
            </a:r>
            <a:r>
              <a:rPr lang="cs-CZ" sz="2800" dirty="0" smtClean="0"/>
              <a:t> </a:t>
            </a:r>
            <a:r>
              <a:rPr lang="cs-CZ" sz="2800" dirty="0" err="1" smtClean="0"/>
              <a:t>bias</a:t>
            </a:r>
            <a:r>
              <a:rPr lang="cs-CZ" sz="2800" dirty="0" smtClean="0"/>
              <a:t> </a:t>
            </a:r>
            <a:r>
              <a:rPr lang="cs-CZ" sz="2800" dirty="0" err="1" smtClean="0"/>
              <a:t>or</a:t>
            </a:r>
            <a:r>
              <a:rPr lang="cs-CZ" sz="2800" dirty="0" smtClean="0"/>
              <a:t> proces </a:t>
            </a:r>
            <a:r>
              <a:rPr lang="cs-CZ" sz="2800" dirty="0" err="1" smtClean="0"/>
              <a:t>analysis</a:t>
            </a:r>
            <a:r>
              <a:rPr lang="cs-CZ" sz="2800" dirty="0" smtClean="0"/>
              <a:t>)</a:t>
            </a:r>
          </a:p>
          <a:p>
            <a:endParaRPr lang="cs-CZ" sz="2800" dirty="0"/>
          </a:p>
          <a:p>
            <a:r>
              <a:rPr lang="cs-CZ" sz="2800" dirty="0" err="1" smtClean="0"/>
              <a:t>Systematic</a:t>
            </a:r>
            <a:r>
              <a:rPr lang="cs-CZ" sz="2800" dirty="0" smtClean="0"/>
              <a:t> </a:t>
            </a:r>
            <a:r>
              <a:rPr lang="cs-CZ" sz="2800" dirty="0" err="1" smtClean="0"/>
              <a:t>review</a:t>
            </a:r>
            <a:r>
              <a:rPr lang="cs-CZ" sz="2800" dirty="0" smtClean="0"/>
              <a:t> – </a:t>
            </a:r>
            <a:r>
              <a:rPr lang="cs-CZ" sz="2800" dirty="0" err="1" smtClean="0"/>
              <a:t>biases</a:t>
            </a:r>
            <a:r>
              <a:rPr lang="cs-CZ" sz="2800" dirty="0" smtClean="0"/>
              <a:t> in </a:t>
            </a:r>
            <a:r>
              <a:rPr lang="cs-CZ" sz="2800" dirty="0" err="1" smtClean="0"/>
              <a:t>innovation</a:t>
            </a:r>
            <a:r>
              <a:rPr lang="cs-CZ" sz="2800" dirty="0" smtClean="0"/>
              <a:t> </a:t>
            </a:r>
            <a:r>
              <a:rPr lang="cs-CZ" sz="2800" dirty="0" err="1" smtClean="0"/>
              <a:t>process</a:t>
            </a:r>
            <a:endParaRPr lang="cs-CZ" sz="28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cs-CZ" sz="2400" dirty="0" err="1" smtClean="0"/>
              <a:t>Generation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ideas</a:t>
            </a:r>
            <a:endParaRPr lang="cs-CZ" sz="24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cs-CZ" sz="2400" dirty="0" err="1" smtClean="0"/>
              <a:t>Selection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ideas</a:t>
            </a:r>
            <a:endParaRPr lang="cs-CZ" sz="24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cs-CZ" sz="2400" dirty="0" err="1" smtClean="0"/>
              <a:t>Development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ideas</a:t>
            </a:r>
            <a:endParaRPr lang="cs-CZ" sz="24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cs-CZ" sz="2400" dirty="0" err="1" smtClean="0"/>
              <a:t>Implementation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ideas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60642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na příště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Tři týmy</a:t>
            </a:r>
          </a:p>
          <a:p>
            <a:pPr lvl="1"/>
            <a:r>
              <a:rPr lang="cs-CZ" dirty="0" smtClean="0"/>
              <a:t>Handout (max. 2 A4), prezentace (10-15 minut), bez aktivit</a:t>
            </a:r>
          </a:p>
          <a:p>
            <a:pPr lvl="1"/>
            <a:r>
              <a:rPr lang="cs-CZ" dirty="0" smtClean="0"/>
              <a:t>Ozkoušení si formy seminárních prací</a:t>
            </a:r>
          </a:p>
          <a:p>
            <a:pPr lvl="1"/>
            <a:r>
              <a:rPr lang="cs-CZ" dirty="0" err="1" smtClean="0"/>
              <a:t>Deadline</a:t>
            </a:r>
            <a:r>
              <a:rPr lang="cs-CZ" dirty="0" smtClean="0"/>
              <a:t> už neděle (poslat na e-mail)</a:t>
            </a:r>
          </a:p>
          <a:p>
            <a:endParaRPr lang="cs-CZ" dirty="0"/>
          </a:p>
          <a:p>
            <a:r>
              <a:rPr lang="cs-CZ" dirty="0" smtClean="0"/>
              <a:t>Témata: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err="1" smtClean="0"/>
              <a:t>Heuristics</a:t>
            </a:r>
            <a:r>
              <a:rPr lang="cs-CZ" dirty="0" smtClean="0"/>
              <a:t> and </a:t>
            </a:r>
            <a:r>
              <a:rPr lang="cs-CZ" dirty="0" err="1" smtClean="0"/>
              <a:t>biases</a:t>
            </a:r>
            <a:r>
              <a:rPr lang="cs-CZ" dirty="0" smtClean="0"/>
              <a:t> – </a:t>
            </a:r>
            <a:r>
              <a:rPr lang="cs-CZ" dirty="0" err="1" smtClean="0"/>
              <a:t>definitions</a:t>
            </a:r>
            <a:r>
              <a:rPr lang="cs-CZ" dirty="0" smtClean="0"/>
              <a:t> and relations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err="1" smtClean="0"/>
              <a:t>Perception</a:t>
            </a:r>
            <a:r>
              <a:rPr lang="cs-CZ" dirty="0" smtClean="0"/>
              <a:t> and </a:t>
            </a:r>
            <a:r>
              <a:rPr lang="cs-CZ" dirty="0" err="1" smtClean="0"/>
              <a:t>decision-making</a:t>
            </a:r>
            <a:r>
              <a:rPr lang="cs-CZ" dirty="0" smtClean="0"/>
              <a:t> – </a:t>
            </a:r>
            <a:r>
              <a:rPr lang="cs-CZ" dirty="0" err="1" smtClean="0"/>
              <a:t>definitions</a:t>
            </a:r>
            <a:r>
              <a:rPr lang="cs-CZ" dirty="0" smtClean="0"/>
              <a:t> and relations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err="1" smtClean="0"/>
              <a:t>Bounded</a:t>
            </a:r>
            <a:r>
              <a:rPr lang="cs-CZ" dirty="0" smtClean="0"/>
              <a:t> </a:t>
            </a:r>
            <a:r>
              <a:rPr lang="cs-CZ" dirty="0" err="1" smtClean="0"/>
              <a:t>rationality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240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seminář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0" dirty="0" smtClean="0"/>
              <a:t>Test</a:t>
            </a:r>
          </a:p>
          <a:p>
            <a:endParaRPr lang="cs-CZ" b="0" dirty="0"/>
          </a:p>
          <a:p>
            <a:r>
              <a:rPr lang="cs-CZ" b="0" dirty="0" smtClean="0"/>
              <a:t>Prezentace týmů (cca 45-60 minut)</a:t>
            </a:r>
          </a:p>
          <a:p>
            <a:endParaRPr lang="cs-CZ" b="0" dirty="0"/>
          </a:p>
          <a:p>
            <a:r>
              <a:rPr lang="cs-CZ" b="0" dirty="0" smtClean="0"/>
              <a:t>Rozdělení témat</a:t>
            </a:r>
          </a:p>
          <a:p>
            <a:endParaRPr lang="cs-CZ" b="0" dirty="0"/>
          </a:p>
          <a:p>
            <a:r>
              <a:rPr lang="cs-CZ" b="0" dirty="0" smtClean="0"/>
              <a:t>Úkol – výzkumný záměr trochu jinak – teoretická východiska, návrh řešení, vzorový (=obdobný, nikoliv stejný) článek</a:t>
            </a:r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47335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se zdroji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dirty="0" smtClean="0"/>
              <a:t>discovery.muni.cz</a:t>
            </a:r>
          </a:p>
          <a:p>
            <a:r>
              <a:rPr lang="cs-CZ" b="0" dirty="0" smtClean="0"/>
              <a:t>scholar.google.com</a:t>
            </a:r>
            <a:endParaRPr lang="cs-CZ" b="0" dirty="0"/>
          </a:p>
          <a:p>
            <a:endParaRPr lang="cs-CZ" b="0" dirty="0" smtClean="0"/>
          </a:p>
          <a:p>
            <a:r>
              <a:rPr lang="cs-CZ" b="0" dirty="0" smtClean="0"/>
              <a:t>Konference </a:t>
            </a:r>
            <a:r>
              <a:rPr lang="cs-CZ" b="0" dirty="0" err="1" smtClean="0"/>
              <a:t>vs</a:t>
            </a:r>
            <a:r>
              <a:rPr lang="cs-CZ" b="0" dirty="0" smtClean="0"/>
              <a:t> časopisy</a:t>
            </a:r>
            <a:endParaRPr lang="cs-CZ" b="0" dirty="0"/>
          </a:p>
          <a:p>
            <a:endParaRPr lang="cs-CZ" b="0" dirty="0" smtClean="0"/>
          </a:p>
          <a:p>
            <a:r>
              <a:rPr lang="cs-CZ" b="0" dirty="0" smtClean="0"/>
              <a:t>Kvalita?</a:t>
            </a:r>
          </a:p>
          <a:p>
            <a:pPr lvl="1"/>
            <a:r>
              <a:rPr lang="cs-CZ" dirty="0" smtClean="0"/>
              <a:t>scimagojr.com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553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0" dirty="0" smtClean="0"/>
              <a:t>Experiment</a:t>
            </a:r>
          </a:p>
          <a:p>
            <a:pPr marL="514350" indent="-514350">
              <a:buFont typeface="+mj-lt"/>
              <a:buAutoNum type="arabicPeriod"/>
            </a:pPr>
            <a:r>
              <a:rPr lang="cs-CZ" b="0" dirty="0" smtClean="0"/>
              <a:t>Seznamka</a:t>
            </a:r>
          </a:p>
          <a:p>
            <a:pPr marL="514350" indent="-514350">
              <a:buFont typeface="+mj-lt"/>
              <a:buAutoNum type="arabicPeriod"/>
            </a:pPr>
            <a:r>
              <a:rPr lang="cs-CZ" b="0" dirty="0" smtClean="0"/>
              <a:t>Vyhodnocení experimentu</a:t>
            </a:r>
          </a:p>
          <a:p>
            <a:pPr marL="514350" indent="-514350">
              <a:buFont typeface="+mj-lt"/>
              <a:buAutoNum type="arabicPeriod"/>
            </a:pPr>
            <a:r>
              <a:rPr lang="cs-CZ" b="0" dirty="0" smtClean="0"/>
              <a:t>Organizace předmětu a seminářů</a:t>
            </a:r>
          </a:p>
          <a:p>
            <a:pPr marL="514350" indent="-514350">
              <a:buFont typeface="+mj-lt"/>
              <a:buAutoNum type="arabicPeriod"/>
            </a:pPr>
            <a:r>
              <a:rPr lang="cs-CZ" b="0" dirty="0" smtClean="0"/>
              <a:t>Témata</a:t>
            </a:r>
          </a:p>
          <a:p>
            <a:pPr marL="514350" indent="-514350">
              <a:buFont typeface="+mj-lt"/>
              <a:buAutoNum type="arabicPeriod"/>
            </a:pPr>
            <a:r>
              <a:rPr lang="cs-CZ" b="0" dirty="0" smtClean="0"/>
              <a:t>Úkol na příště</a:t>
            </a:r>
          </a:p>
          <a:p>
            <a:pPr marL="514350" indent="-514350">
              <a:buFont typeface="+mj-lt"/>
              <a:buAutoNum type="arabicPeriod"/>
            </a:pPr>
            <a:r>
              <a:rPr lang="cs-CZ" b="0" dirty="0" smtClean="0"/>
              <a:t>Příští seminář</a:t>
            </a:r>
          </a:p>
          <a:p>
            <a:pPr marL="514350" indent="-514350">
              <a:buFont typeface="+mj-lt"/>
              <a:buAutoNum type="arabicPeriod"/>
            </a:pPr>
            <a:r>
              <a:rPr lang="cs-CZ" b="0" dirty="0" smtClean="0"/>
              <a:t>Práce se zdroji</a:t>
            </a:r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390135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Experiment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903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Seznamka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663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Sylabus</a:t>
            </a:r>
          </a:p>
          <a:p>
            <a:pPr lvl="1"/>
            <a:r>
              <a:rPr lang="cs-CZ" dirty="0" smtClean="0"/>
              <a:t>Průběžné testy</a:t>
            </a:r>
          </a:p>
          <a:p>
            <a:pPr lvl="1"/>
            <a:r>
              <a:rPr lang="cs-CZ" dirty="0" smtClean="0"/>
              <a:t>Seminární práce</a:t>
            </a:r>
          </a:p>
          <a:p>
            <a:pPr lvl="1"/>
            <a:r>
              <a:rPr lang="cs-CZ" dirty="0" smtClean="0"/>
              <a:t>Závěrečný test</a:t>
            </a:r>
          </a:p>
          <a:p>
            <a:endParaRPr lang="cs-CZ" dirty="0"/>
          </a:p>
          <a:p>
            <a:r>
              <a:rPr lang="cs-CZ" dirty="0" smtClean="0"/>
              <a:t>Rozpis seminářů</a:t>
            </a:r>
          </a:p>
          <a:p>
            <a:pPr lvl="1"/>
            <a:r>
              <a:rPr lang="cs-CZ" dirty="0" smtClean="0"/>
              <a:t>Účast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074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Seminární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 čemu mi to bude?</a:t>
            </a:r>
          </a:p>
          <a:p>
            <a:pPr lvl="1"/>
            <a:r>
              <a:rPr lang="cs-CZ" dirty="0" smtClean="0"/>
              <a:t>Zhodnocení a kritická analýza textů</a:t>
            </a:r>
          </a:p>
          <a:p>
            <a:pPr lvl="1"/>
            <a:r>
              <a:rPr lang="cs-CZ" dirty="0" smtClean="0"/>
              <a:t>Argumentace</a:t>
            </a:r>
          </a:p>
          <a:p>
            <a:pPr lvl="1"/>
            <a:r>
              <a:rPr lang="cs-CZ" dirty="0" smtClean="0"/>
              <a:t>Diplomová práce</a:t>
            </a:r>
          </a:p>
          <a:p>
            <a:pPr lvl="1"/>
            <a:r>
              <a:rPr lang="cs-CZ" dirty="0" smtClean="0"/>
              <a:t>Zajímavé poznatky</a:t>
            </a:r>
          </a:p>
          <a:p>
            <a:pPr lvl="1"/>
            <a:r>
              <a:rPr lang="cs-CZ" dirty="0" smtClean="0"/>
              <a:t>Přispěji ke společnému dílu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484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Seminární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 smtClean="0"/>
              <a:t>Kvantitativní nebo kvalitativní výzkum</a:t>
            </a:r>
          </a:p>
          <a:p>
            <a:pPr marL="0" indent="0" algn="ctr">
              <a:buNone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b="0" dirty="0" smtClean="0"/>
              <a:t>Abstrakt – 100-150 slov</a:t>
            </a:r>
          </a:p>
          <a:p>
            <a:pPr marL="514350" indent="-514350">
              <a:buFont typeface="+mj-lt"/>
              <a:buAutoNum type="arabicPeriod"/>
            </a:pPr>
            <a:r>
              <a:rPr lang="cs-CZ" b="0" dirty="0" smtClean="0"/>
              <a:t>Úvod a základní východiska – 400-600 slov</a:t>
            </a:r>
          </a:p>
          <a:p>
            <a:pPr marL="514350" indent="-514350">
              <a:buFont typeface="+mj-lt"/>
              <a:buAutoNum type="arabicPeriod"/>
            </a:pPr>
            <a:r>
              <a:rPr lang="cs-CZ" b="0" dirty="0" smtClean="0"/>
              <a:t>Popis výzkumné metody a dat – 300-700 slov</a:t>
            </a:r>
          </a:p>
          <a:p>
            <a:pPr marL="514350" indent="-514350">
              <a:buFont typeface="+mj-lt"/>
              <a:buAutoNum type="arabicPeriod"/>
            </a:pPr>
            <a:r>
              <a:rPr lang="cs-CZ" b="0" dirty="0" smtClean="0"/>
              <a:t>Výsledky (popis) – 400-800 slov</a:t>
            </a:r>
          </a:p>
          <a:p>
            <a:pPr marL="514350" indent="-514350">
              <a:buFont typeface="+mj-lt"/>
              <a:buAutoNum type="arabicPeriod"/>
            </a:pPr>
            <a:r>
              <a:rPr lang="cs-CZ" b="0" dirty="0" smtClean="0"/>
              <a:t>Diskuze (interpretace výsledků a jejich konfrontace s jinými studiemi) – 700-1200 slov</a:t>
            </a:r>
          </a:p>
          <a:p>
            <a:pPr marL="514350" indent="-514350">
              <a:buFont typeface="+mj-lt"/>
              <a:buAutoNum type="arabicPeriod"/>
            </a:pPr>
            <a:r>
              <a:rPr lang="cs-CZ" b="0" dirty="0" smtClean="0"/>
              <a:t>Závěr – cca 150-200 slov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130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Seminární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 smtClean="0"/>
              <a:t>Systematická rešerše</a:t>
            </a:r>
          </a:p>
          <a:p>
            <a:pPr marL="0" indent="0" algn="ctr">
              <a:buNone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b="0" dirty="0" smtClean="0"/>
              <a:t>Abstrakt – 100-150 slov</a:t>
            </a:r>
          </a:p>
          <a:p>
            <a:pPr marL="514350" indent="-514350">
              <a:buFont typeface="+mj-lt"/>
              <a:buAutoNum type="arabicPeriod"/>
            </a:pPr>
            <a:r>
              <a:rPr lang="cs-CZ" b="0" dirty="0" smtClean="0"/>
              <a:t>Úvod a základní východiska – 400-600 slov</a:t>
            </a:r>
          </a:p>
          <a:p>
            <a:pPr marL="514350" indent="-514350">
              <a:buFont typeface="+mj-lt"/>
              <a:buAutoNum type="arabicPeriod"/>
            </a:pPr>
            <a:r>
              <a:rPr lang="cs-CZ" b="0" dirty="0" smtClean="0"/>
              <a:t>Popis výzkumné metody a dat – 300-700 slov</a:t>
            </a:r>
          </a:p>
          <a:p>
            <a:pPr marL="514350" indent="-514350">
              <a:buFont typeface="+mj-lt"/>
              <a:buAutoNum type="arabicPeriod"/>
            </a:pPr>
            <a:r>
              <a:rPr lang="cs-CZ" b="0" dirty="0" smtClean="0"/>
              <a:t>Přehled literatury (vychází z analýzy) – 800-1400 slov</a:t>
            </a:r>
          </a:p>
          <a:p>
            <a:pPr marL="514350" indent="-514350">
              <a:buFont typeface="+mj-lt"/>
              <a:buAutoNum type="arabicPeriod"/>
            </a:pPr>
            <a:r>
              <a:rPr lang="cs-CZ" b="0" dirty="0" smtClean="0"/>
              <a:t>Diskuze (interpretace výsledků, náměty pro další výzkum) – 300-700 slov</a:t>
            </a:r>
          </a:p>
          <a:p>
            <a:pPr marL="514350" indent="-514350">
              <a:buFont typeface="+mj-lt"/>
              <a:buAutoNum type="arabicPeriod"/>
            </a:pPr>
            <a:r>
              <a:rPr lang="cs-CZ" b="0" dirty="0" smtClean="0"/>
              <a:t>Závěr – cca 150-200 slov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918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 – </a:t>
            </a:r>
            <a:r>
              <a:rPr lang="cs-CZ" dirty="0" err="1" smtClean="0"/>
              <a:t>topics</a:t>
            </a:r>
            <a:r>
              <a:rPr lang="cs-CZ" dirty="0" smtClean="0"/>
              <a:t> 1/2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Systematic</a:t>
            </a:r>
            <a:r>
              <a:rPr lang="cs-CZ" dirty="0" smtClean="0"/>
              <a:t> </a:t>
            </a:r>
            <a:r>
              <a:rPr lang="cs-CZ" dirty="0" err="1" smtClean="0"/>
              <a:t>reviews</a:t>
            </a:r>
            <a:r>
              <a:rPr lang="cs-CZ" dirty="0" smtClean="0"/>
              <a:t> </a:t>
            </a:r>
            <a:r>
              <a:rPr lang="cs-CZ" dirty="0" err="1" smtClean="0"/>
              <a:t>bias</a:t>
            </a:r>
            <a:endParaRPr lang="cs-CZ" dirty="0" smtClean="0"/>
          </a:p>
          <a:p>
            <a:pPr marL="0" indent="0">
              <a:buNone/>
            </a:pPr>
            <a:r>
              <a:rPr lang="cs-CZ" b="0" dirty="0" smtClean="0"/>
              <a:t>	1. </a:t>
            </a:r>
            <a:r>
              <a:rPr lang="cs-CZ" b="0" dirty="0" err="1" smtClean="0"/>
              <a:t>Overconfidence</a:t>
            </a:r>
            <a:endParaRPr lang="cs-CZ" b="0" dirty="0" smtClean="0"/>
          </a:p>
          <a:p>
            <a:pPr marL="0" indent="0">
              <a:buNone/>
            </a:pPr>
            <a:r>
              <a:rPr lang="cs-CZ" b="0" dirty="0" smtClean="0"/>
              <a:t>	2. </a:t>
            </a:r>
            <a:r>
              <a:rPr lang="cs-CZ" b="0" dirty="0" err="1" smtClean="0"/>
              <a:t>Anchoring</a:t>
            </a:r>
            <a:endParaRPr lang="cs-CZ" b="0" dirty="0" smtClean="0"/>
          </a:p>
          <a:p>
            <a:pPr marL="0" indent="0">
              <a:buNone/>
            </a:pPr>
            <a:r>
              <a:rPr lang="cs-CZ" b="0" dirty="0" smtClean="0"/>
              <a:t>	3. </a:t>
            </a:r>
            <a:r>
              <a:rPr lang="cs-CZ" b="0" dirty="0" err="1" smtClean="0"/>
              <a:t>Confirmation</a:t>
            </a:r>
            <a:endParaRPr lang="cs-CZ" b="0" dirty="0" smtClean="0"/>
          </a:p>
          <a:p>
            <a:pPr marL="0" indent="0">
              <a:buNone/>
            </a:pPr>
            <a:r>
              <a:rPr lang="cs-CZ" b="0" dirty="0" smtClean="0"/>
              <a:t>	4. </a:t>
            </a:r>
            <a:r>
              <a:rPr lang="cs-CZ" b="0" dirty="0" err="1" smtClean="0"/>
              <a:t>Availability</a:t>
            </a:r>
            <a:endParaRPr lang="cs-CZ" b="0" dirty="0" smtClean="0"/>
          </a:p>
          <a:p>
            <a:pPr marL="0" indent="0">
              <a:buNone/>
            </a:pPr>
            <a:r>
              <a:rPr lang="cs-CZ" b="0" dirty="0" smtClean="0"/>
              <a:t>	5. </a:t>
            </a:r>
            <a:r>
              <a:rPr lang="cs-CZ" b="0" dirty="0" err="1" smtClean="0"/>
              <a:t>Escalation</a:t>
            </a:r>
            <a:r>
              <a:rPr lang="cs-CZ" b="0" dirty="0" smtClean="0"/>
              <a:t> </a:t>
            </a:r>
            <a:r>
              <a:rPr lang="cs-CZ" b="0" dirty="0" err="1" smtClean="0"/>
              <a:t>of</a:t>
            </a:r>
            <a:r>
              <a:rPr lang="cs-CZ" b="0" dirty="0" smtClean="0"/>
              <a:t> </a:t>
            </a:r>
            <a:r>
              <a:rPr lang="cs-CZ" b="0" dirty="0" err="1" smtClean="0"/>
              <a:t>commitment</a:t>
            </a:r>
            <a:endParaRPr lang="cs-CZ" b="0" dirty="0" smtClean="0"/>
          </a:p>
          <a:p>
            <a:pPr marL="0" indent="0">
              <a:buNone/>
            </a:pPr>
            <a:r>
              <a:rPr lang="cs-CZ" b="0" dirty="0" smtClean="0"/>
              <a:t>	6. </a:t>
            </a:r>
            <a:r>
              <a:rPr lang="cs-CZ" b="0" dirty="0" err="1" smtClean="0"/>
              <a:t>Randomness</a:t>
            </a:r>
            <a:r>
              <a:rPr lang="cs-CZ" b="0" dirty="0" smtClean="0"/>
              <a:t> </a:t>
            </a:r>
            <a:r>
              <a:rPr lang="cs-CZ" b="0" dirty="0" err="1" smtClean="0"/>
              <a:t>error</a:t>
            </a:r>
            <a:r>
              <a:rPr lang="cs-CZ" b="0" dirty="0" smtClean="0"/>
              <a:t>, hot hand </a:t>
            </a:r>
            <a:r>
              <a:rPr lang="cs-CZ" b="0" dirty="0" err="1" smtClean="0"/>
              <a:t>fallacy</a:t>
            </a:r>
            <a:r>
              <a:rPr lang="cs-CZ" b="0" dirty="0" smtClean="0"/>
              <a:t> (</a:t>
            </a:r>
            <a:r>
              <a:rPr lang="cs-CZ" b="0" dirty="0" err="1" smtClean="0"/>
              <a:t>sense-making</a:t>
            </a:r>
            <a:r>
              <a:rPr lang="cs-CZ" b="0" dirty="0" smtClean="0"/>
              <a:t> </a:t>
            </a:r>
            <a:r>
              <a:rPr lang="cs-CZ" b="0" dirty="0" err="1" smtClean="0"/>
              <a:t>of</a:t>
            </a:r>
            <a:r>
              <a:rPr lang="cs-CZ" b="0" dirty="0" smtClean="0"/>
              <a:t> 	</a:t>
            </a:r>
            <a:r>
              <a:rPr lang="cs-CZ" b="0" dirty="0" err="1" smtClean="0"/>
              <a:t>random</a:t>
            </a:r>
            <a:r>
              <a:rPr lang="cs-CZ" b="0" dirty="0" smtClean="0"/>
              <a:t> 	</a:t>
            </a:r>
            <a:r>
              <a:rPr lang="cs-CZ" b="0" dirty="0" err="1" smtClean="0"/>
              <a:t>events</a:t>
            </a:r>
            <a:r>
              <a:rPr lang="cs-CZ" b="0" dirty="0" smtClean="0"/>
              <a:t>)</a:t>
            </a:r>
          </a:p>
          <a:p>
            <a:pPr marL="0" indent="0">
              <a:buNone/>
            </a:pPr>
            <a:r>
              <a:rPr lang="cs-CZ" b="0" dirty="0" smtClean="0"/>
              <a:t>	7. </a:t>
            </a:r>
            <a:r>
              <a:rPr lang="cs-CZ" b="0" dirty="0" err="1" smtClean="0"/>
              <a:t>Hindsight</a:t>
            </a:r>
            <a:endParaRPr lang="cs-CZ" b="0" dirty="0" smtClean="0"/>
          </a:p>
          <a:p>
            <a:pPr marL="0" indent="0">
              <a:buNone/>
            </a:pPr>
            <a:r>
              <a:rPr lang="cs-CZ" b="0" dirty="0" smtClean="0"/>
              <a:t>	8. </a:t>
            </a:r>
            <a:r>
              <a:rPr lang="cs-CZ" b="0" dirty="0" err="1" smtClean="0"/>
              <a:t>Framing</a:t>
            </a:r>
            <a:endParaRPr lang="cs-CZ" b="0" dirty="0" smtClean="0"/>
          </a:p>
          <a:p>
            <a:pPr marL="0" indent="0">
              <a:buNone/>
            </a:pPr>
            <a:r>
              <a:rPr lang="cs-CZ" b="0" dirty="0" smtClean="0"/>
              <a:t>	9. </a:t>
            </a:r>
            <a:r>
              <a:rPr lang="cs-CZ" b="0" dirty="0" err="1" smtClean="0"/>
              <a:t>Categorization</a:t>
            </a:r>
            <a:r>
              <a:rPr lang="cs-CZ" b="0" dirty="0" smtClean="0"/>
              <a:t> and typology </a:t>
            </a:r>
            <a:r>
              <a:rPr lang="cs-CZ" b="0" dirty="0" err="1" smtClean="0"/>
              <a:t>of</a:t>
            </a:r>
            <a:r>
              <a:rPr lang="cs-CZ" b="0" dirty="0" smtClean="0"/>
              <a:t> </a:t>
            </a:r>
            <a:r>
              <a:rPr lang="cs-CZ" b="0" dirty="0" err="1" smtClean="0"/>
              <a:t>bias</a:t>
            </a:r>
            <a:endParaRPr lang="cs-CZ" b="0" dirty="0" smtClean="0"/>
          </a:p>
        </p:txBody>
      </p:sp>
    </p:spTree>
    <p:extLst>
      <p:ext uri="{BB962C8B-B14F-4D97-AF65-F5344CB8AC3E}">
        <p14:creationId xmlns:p14="http://schemas.microsoft.com/office/powerpoint/2010/main" val="391327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Úhly">
  <a:themeElements>
    <a:clrScheme name="Úhl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Úhl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281</TotalTime>
  <Words>299</Words>
  <Application>Microsoft Office PowerPoint</Application>
  <PresentationFormat>Předvádění na obrazovce (4:3)</PresentationFormat>
  <Paragraphs>93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Úhly</vt:lpstr>
      <vt:lpstr>Seminář 1</vt:lpstr>
      <vt:lpstr>Program</vt:lpstr>
      <vt:lpstr>Experiment</vt:lpstr>
      <vt:lpstr>Seznamka</vt:lpstr>
      <vt:lpstr>Organizace</vt:lpstr>
      <vt:lpstr>Seminární práce</vt:lpstr>
      <vt:lpstr>Seminární práce</vt:lpstr>
      <vt:lpstr>Seminární práce</vt:lpstr>
      <vt:lpstr>Témata – topics 1/2</vt:lpstr>
      <vt:lpstr>Témata – topics 2/2</vt:lpstr>
      <vt:lpstr>Úkol na příště</vt:lpstr>
      <vt:lpstr>Další seminář</vt:lpstr>
      <vt:lpstr>Práce se zdroji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1</dc:title>
  <dc:creator>Jirásek Michal</dc:creator>
  <cp:lastModifiedBy>Jirásek Michal</cp:lastModifiedBy>
  <cp:revision>14</cp:revision>
  <dcterms:created xsi:type="dcterms:W3CDTF">2017-02-21T08:38:08Z</dcterms:created>
  <dcterms:modified xsi:type="dcterms:W3CDTF">2017-02-21T13:19:58Z</dcterms:modified>
</cp:coreProperties>
</file>