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71" r:id="rId6"/>
    <p:sldId id="261" r:id="rId7"/>
    <p:sldId id="262" r:id="rId8"/>
    <p:sldId id="270" r:id="rId9"/>
    <p:sldId id="260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ásek Michal" initials="J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88D6BC1-DCDD-40FC-BE1C-F2B44D37AD9A}" type="datetimeFigureOut">
              <a:rPr lang="cs-CZ" smtClean="0"/>
              <a:t>28. 2. 2017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CDC25544-868E-4010-8EE2-199D74D2F4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Seminář 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Řízení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25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seminář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0" dirty="0" smtClean="0"/>
              <a:t>Test</a:t>
            </a:r>
          </a:p>
          <a:p>
            <a:endParaRPr lang="cs-CZ" b="0" dirty="0"/>
          </a:p>
          <a:p>
            <a:r>
              <a:rPr lang="cs-CZ" b="0" dirty="0" smtClean="0"/>
              <a:t>Rozbor vybraných článků – v týmech</a:t>
            </a:r>
          </a:p>
          <a:p>
            <a:endParaRPr lang="cs-CZ" b="0" dirty="0"/>
          </a:p>
          <a:p>
            <a:r>
              <a:rPr lang="cs-CZ" b="0" dirty="0" smtClean="0"/>
              <a:t>Případná konzultace a odsouhlasení výzkumných záměrů</a:t>
            </a:r>
          </a:p>
        </p:txBody>
      </p:sp>
    </p:spTree>
    <p:extLst>
      <p:ext uri="{BB962C8B-B14F-4D97-AF65-F5344CB8AC3E}">
        <p14:creationId xmlns:p14="http://schemas.microsoft.com/office/powerpoint/2010/main" val="47335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Prezentace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Doplnění k seminárním </a:t>
            </a:r>
            <a:r>
              <a:rPr lang="cs-CZ" b="0" dirty="0" smtClean="0"/>
              <a:t>pracím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Inspirativní články</a:t>
            </a:r>
            <a:endParaRPr lang="cs-CZ" b="0" dirty="0" smtClean="0"/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Témata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Soutěž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Úkol na příště</a:t>
            </a:r>
          </a:p>
          <a:p>
            <a:pPr marL="514350" indent="-514350">
              <a:buFont typeface="+mj-lt"/>
              <a:buAutoNum type="arabicPeriod"/>
            </a:pPr>
            <a:r>
              <a:rPr lang="cs-CZ" b="0" dirty="0" smtClean="0"/>
              <a:t>Příští seminář</a:t>
            </a:r>
          </a:p>
        </p:txBody>
      </p:sp>
    </p:spTree>
    <p:extLst>
      <p:ext uri="{BB962C8B-B14F-4D97-AF65-F5344CB8AC3E}">
        <p14:creationId xmlns:p14="http://schemas.microsoft.com/office/powerpoint/2010/main" val="390135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6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Doplnění k seminárním pracím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Jazyk – anglicky, česky, slovensky</a:t>
            </a:r>
          </a:p>
          <a:p>
            <a:pPr marL="0" indent="0"/>
            <a:r>
              <a:rPr lang="cs-CZ" dirty="0" smtClean="0"/>
              <a:t>	pokud neanglicky, tak překládat (</a:t>
            </a:r>
            <a:r>
              <a:rPr lang="cs-CZ" dirty="0" err="1" smtClean="0"/>
              <a:t>bias</a:t>
            </a:r>
            <a:r>
              <a:rPr lang="cs-CZ" dirty="0" smtClean="0"/>
              <a:t> asi zkreslení)</a:t>
            </a:r>
          </a:p>
          <a:p>
            <a:pPr marL="0" indent="0"/>
            <a:endParaRPr lang="cs-CZ" dirty="0"/>
          </a:p>
          <a:p>
            <a:pPr marL="0" indent="0"/>
            <a:r>
              <a:rPr lang="cs-CZ" dirty="0" smtClean="0"/>
              <a:t>Citace – zásadně v textu v podobě:</a:t>
            </a:r>
          </a:p>
          <a:p>
            <a:pPr marL="0" indent="0"/>
            <a:r>
              <a:rPr lang="cs-CZ" dirty="0"/>
              <a:t>	</a:t>
            </a:r>
            <a:r>
              <a:rPr lang="cs-CZ" dirty="0" smtClean="0"/>
              <a:t>O tomto typu studií psal už Black (2017).</a:t>
            </a:r>
          </a:p>
          <a:p>
            <a:pPr marL="0" indent="0"/>
            <a:r>
              <a:rPr lang="cs-CZ" dirty="0"/>
              <a:t>	</a:t>
            </a:r>
            <a:r>
              <a:rPr lang="cs-CZ" dirty="0" smtClean="0"/>
              <a:t>Existuje řada autorů (Black, 2017; </a:t>
            </a:r>
            <a:r>
              <a:rPr lang="cs-CZ" dirty="0" err="1" smtClean="0"/>
              <a:t>Cerveny</a:t>
            </a:r>
            <a:r>
              <a:rPr lang="cs-CZ" dirty="0" smtClean="0"/>
              <a:t>, 2016)</a:t>
            </a:r>
          </a:p>
          <a:p>
            <a:pPr marL="0" indent="0"/>
            <a:r>
              <a:rPr lang="cs-CZ" dirty="0"/>
              <a:t>	</a:t>
            </a:r>
            <a:r>
              <a:rPr lang="cs-CZ" dirty="0" smtClean="0"/>
              <a:t>Jak napsal </a:t>
            </a:r>
            <a:r>
              <a:rPr lang="cs-CZ" dirty="0" err="1" smtClean="0"/>
              <a:t>Cerveny</a:t>
            </a:r>
            <a:r>
              <a:rPr lang="cs-CZ" dirty="0" smtClean="0"/>
              <a:t> (2016: 23): „přímá citace“</a:t>
            </a:r>
          </a:p>
          <a:p>
            <a:pPr marL="0" indent="0"/>
            <a:endParaRPr lang="cs-CZ" dirty="0"/>
          </a:p>
          <a:p>
            <a:pPr marL="0" indent="0"/>
            <a:r>
              <a:rPr lang="cs-CZ" dirty="0" smtClean="0"/>
              <a:t>Nestavět celé pasáže na jednom zdroji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903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Inspirativní články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Systematická rešerše</a:t>
            </a:r>
          </a:p>
          <a:p>
            <a:endParaRPr lang="cs-CZ" dirty="0"/>
          </a:p>
          <a:p>
            <a:r>
              <a:rPr lang="cs-CZ" dirty="0" smtClean="0"/>
              <a:t>Experiment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19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– </a:t>
            </a:r>
            <a:r>
              <a:rPr lang="cs-CZ" dirty="0" err="1" smtClean="0"/>
              <a:t>topics</a:t>
            </a:r>
            <a:r>
              <a:rPr lang="cs-CZ" dirty="0" smtClean="0"/>
              <a:t> 1/2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Systematic</a:t>
            </a:r>
            <a:r>
              <a:rPr lang="cs-CZ" dirty="0" smtClean="0"/>
              <a:t> </a:t>
            </a:r>
            <a:r>
              <a:rPr lang="cs-CZ" dirty="0" err="1" smtClean="0"/>
              <a:t>reviews</a:t>
            </a:r>
            <a:r>
              <a:rPr lang="cs-CZ" dirty="0" smtClean="0"/>
              <a:t> </a:t>
            </a:r>
            <a:r>
              <a:rPr lang="cs-CZ" dirty="0" err="1" smtClean="0"/>
              <a:t>bias</a:t>
            </a:r>
            <a:endParaRPr lang="cs-CZ" dirty="0" smtClean="0"/>
          </a:p>
          <a:p>
            <a:pPr marL="0" indent="0">
              <a:buNone/>
            </a:pPr>
            <a:r>
              <a:rPr lang="cs-CZ" b="0" dirty="0" smtClean="0"/>
              <a:t>	1. </a:t>
            </a:r>
            <a:r>
              <a:rPr lang="cs-CZ" b="0" dirty="0" err="1" smtClean="0"/>
              <a:t>Overconfidence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2. </a:t>
            </a:r>
            <a:r>
              <a:rPr lang="cs-CZ" b="0" dirty="0" err="1" smtClean="0"/>
              <a:t>Anchoring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3. </a:t>
            </a:r>
            <a:r>
              <a:rPr lang="cs-CZ" b="0" dirty="0" err="1" smtClean="0"/>
              <a:t>Confirmation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4. </a:t>
            </a:r>
            <a:r>
              <a:rPr lang="cs-CZ" b="0" dirty="0" err="1" smtClean="0"/>
              <a:t>Availability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5. </a:t>
            </a:r>
            <a:r>
              <a:rPr lang="cs-CZ" b="0" dirty="0" err="1" smtClean="0"/>
              <a:t>Escalation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commitment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6. </a:t>
            </a:r>
            <a:r>
              <a:rPr lang="cs-CZ" b="0" dirty="0" err="1" smtClean="0"/>
              <a:t>Randomness</a:t>
            </a:r>
            <a:r>
              <a:rPr lang="cs-CZ" b="0" dirty="0" smtClean="0"/>
              <a:t> </a:t>
            </a:r>
            <a:r>
              <a:rPr lang="cs-CZ" b="0" dirty="0" err="1" smtClean="0"/>
              <a:t>error</a:t>
            </a:r>
            <a:r>
              <a:rPr lang="cs-CZ" b="0" dirty="0" smtClean="0"/>
              <a:t>, hot hand </a:t>
            </a:r>
            <a:r>
              <a:rPr lang="cs-CZ" b="0" dirty="0" err="1" smtClean="0"/>
              <a:t>fallacy</a:t>
            </a:r>
            <a:r>
              <a:rPr lang="cs-CZ" b="0" dirty="0" smtClean="0"/>
              <a:t> (</a:t>
            </a:r>
            <a:r>
              <a:rPr lang="cs-CZ" b="0" dirty="0" err="1" smtClean="0"/>
              <a:t>sense-making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	</a:t>
            </a:r>
            <a:r>
              <a:rPr lang="cs-CZ" b="0" dirty="0" err="1" smtClean="0"/>
              <a:t>random</a:t>
            </a:r>
            <a:r>
              <a:rPr lang="cs-CZ" b="0" dirty="0" smtClean="0"/>
              <a:t> 	</a:t>
            </a:r>
            <a:r>
              <a:rPr lang="cs-CZ" b="0" dirty="0" err="1" smtClean="0"/>
              <a:t>events</a:t>
            </a:r>
            <a:r>
              <a:rPr lang="cs-CZ" b="0" dirty="0" smtClean="0"/>
              <a:t>)</a:t>
            </a:r>
          </a:p>
          <a:p>
            <a:pPr marL="0" indent="0">
              <a:buNone/>
            </a:pPr>
            <a:r>
              <a:rPr lang="cs-CZ" b="0" dirty="0" smtClean="0"/>
              <a:t>	7. </a:t>
            </a:r>
            <a:r>
              <a:rPr lang="cs-CZ" b="0" dirty="0" err="1" smtClean="0"/>
              <a:t>Hindsight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8. </a:t>
            </a:r>
            <a:r>
              <a:rPr lang="cs-CZ" b="0" dirty="0" err="1" smtClean="0"/>
              <a:t>Framing</a:t>
            </a:r>
            <a:endParaRPr lang="cs-CZ" b="0" dirty="0" smtClean="0"/>
          </a:p>
          <a:p>
            <a:pPr marL="0" indent="0">
              <a:buNone/>
            </a:pPr>
            <a:r>
              <a:rPr lang="cs-CZ" b="0" dirty="0" smtClean="0"/>
              <a:t>	9. </a:t>
            </a:r>
            <a:r>
              <a:rPr lang="cs-CZ" b="0" dirty="0" err="1" smtClean="0"/>
              <a:t>Categorization</a:t>
            </a:r>
            <a:r>
              <a:rPr lang="cs-CZ" b="0" dirty="0" smtClean="0"/>
              <a:t> and typology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bias</a:t>
            </a:r>
            <a:endParaRPr lang="cs-CZ" b="0" dirty="0" smtClean="0"/>
          </a:p>
        </p:txBody>
      </p:sp>
    </p:spTree>
    <p:extLst>
      <p:ext uri="{BB962C8B-B14F-4D97-AF65-F5344CB8AC3E}">
        <p14:creationId xmlns:p14="http://schemas.microsoft.com/office/powerpoint/2010/main" val="391327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– </a:t>
            </a:r>
            <a:r>
              <a:rPr lang="cs-CZ" dirty="0" err="1" smtClean="0"/>
              <a:t>topics</a:t>
            </a:r>
            <a:r>
              <a:rPr lang="cs-CZ" dirty="0" smtClean="0"/>
              <a:t> 2/2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800" dirty="0" smtClean="0"/>
              <a:t>Experiment – </a:t>
            </a:r>
            <a:r>
              <a:rPr lang="cs-CZ" sz="2800" dirty="0" err="1" smtClean="0"/>
              <a:t>chosen</a:t>
            </a:r>
            <a:r>
              <a:rPr lang="cs-CZ" sz="2800" dirty="0" smtClean="0"/>
              <a:t> </a:t>
            </a:r>
            <a:r>
              <a:rPr lang="cs-CZ" sz="2800" dirty="0" err="1" smtClean="0"/>
              <a:t>bias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cs-CZ" sz="2800" dirty="0" smtClean="0"/>
              <a:t>Case study – </a:t>
            </a:r>
            <a:r>
              <a:rPr lang="cs-CZ" sz="2800" dirty="0" err="1" smtClean="0"/>
              <a:t>biases</a:t>
            </a:r>
            <a:r>
              <a:rPr lang="cs-CZ" sz="2800" dirty="0" smtClean="0"/>
              <a:t> (</a:t>
            </a:r>
            <a:r>
              <a:rPr lang="cs-CZ" sz="2800" dirty="0" err="1" smtClean="0"/>
              <a:t>chosen</a:t>
            </a:r>
            <a:r>
              <a:rPr lang="cs-CZ" sz="2800" dirty="0" smtClean="0"/>
              <a:t> </a:t>
            </a:r>
            <a:r>
              <a:rPr lang="cs-CZ" sz="2800" dirty="0" err="1" smtClean="0"/>
              <a:t>bias</a:t>
            </a:r>
            <a:r>
              <a:rPr lang="cs-CZ" sz="2800" dirty="0" smtClean="0"/>
              <a:t> </a:t>
            </a:r>
            <a:r>
              <a:rPr lang="cs-CZ" sz="2800" dirty="0" err="1" smtClean="0"/>
              <a:t>or</a:t>
            </a:r>
            <a:r>
              <a:rPr lang="cs-CZ" sz="2800" dirty="0" smtClean="0"/>
              <a:t> proces </a:t>
            </a:r>
            <a:r>
              <a:rPr lang="cs-CZ" sz="2800" dirty="0" err="1" smtClean="0"/>
              <a:t>analysis</a:t>
            </a:r>
            <a:r>
              <a:rPr lang="cs-CZ" sz="2800" dirty="0" smtClean="0"/>
              <a:t>)</a:t>
            </a:r>
          </a:p>
          <a:p>
            <a:endParaRPr lang="cs-CZ" sz="2800" dirty="0" smtClean="0"/>
          </a:p>
          <a:p>
            <a:r>
              <a:rPr lang="cs-CZ" sz="2800" dirty="0" err="1" smtClean="0"/>
              <a:t>Systematic</a:t>
            </a:r>
            <a:r>
              <a:rPr lang="cs-CZ" sz="2800" dirty="0" smtClean="0"/>
              <a:t> </a:t>
            </a:r>
            <a:r>
              <a:rPr lang="cs-CZ" sz="2800" dirty="0" err="1" smtClean="0"/>
              <a:t>review</a:t>
            </a:r>
            <a:r>
              <a:rPr lang="cs-CZ" sz="2800" dirty="0" smtClean="0"/>
              <a:t> – positive </a:t>
            </a:r>
            <a:r>
              <a:rPr lang="cs-CZ" sz="2800" dirty="0" err="1" smtClean="0"/>
              <a:t>heuristics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err="1" smtClean="0"/>
              <a:t>Systematic</a:t>
            </a:r>
            <a:r>
              <a:rPr lang="cs-CZ" sz="2800" dirty="0" smtClean="0"/>
              <a:t> </a:t>
            </a:r>
            <a:r>
              <a:rPr lang="cs-CZ" sz="2800" dirty="0" err="1" smtClean="0"/>
              <a:t>review</a:t>
            </a:r>
            <a:r>
              <a:rPr lang="cs-CZ" sz="2800" dirty="0" smtClean="0"/>
              <a:t> – </a:t>
            </a:r>
            <a:r>
              <a:rPr lang="cs-CZ" sz="2800" dirty="0" err="1" smtClean="0"/>
              <a:t>biases</a:t>
            </a:r>
            <a:r>
              <a:rPr lang="cs-CZ" sz="2800" dirty="0" smtClean="0"/>
              <a:t> in </a:t>
            </a:r>
            <a:r>
              <a:rPr lang="cs-CZ" sz="2800" dirty="0" err="1" smtClean="0"/>
              <a:t>innovation</a:t>
            </a:r>
            <a:r>
              <a:rPr lang="cs-CZ" sz="2800" dirty="0" smtClean="0"/>
              <a:t> </a:t>
            </a:r>
            <a:r>
              <a:rPr lang="cs-CZ" sz="2800" dirty="0" err="1" smtClean="0"/>
              <a:t>process</a:t>
            </a:r>
            <a:endParaRPr lang="cs-CZ" sz="28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sz="2400" dirty="0" err="1" smtClean="0"/>
              <a:t>Generation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ideas</a:t>
            </a:r>
            <a:endParaRPr lang="cs-CZ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sz="2400" dirty="0" err="1" smtClean="0"/>
              <a:t>Selection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ideas</a:t>
            </a:r>
            <a:endParaRPr lang="cs-CZ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sz="2400" dirty="0" err="1" smtClean="0"/>
              <a:t>Development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ideas</a:t>
            </a:r>
            <a:endParaRPr lang="cs-CZ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cs-CZ" sz="2400" dirty="0" err="1" smtClean="0"/>
              <a:t>Implementation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ideas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60642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Soutěž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Nejlepší průběžná verze v dané</a:t>
            </a:r>
          </a:p>
          <a:p>
            <a:r>
              <a:rPr lang="cs-CZ" dirty="0" smtClean="0"/>
              <a:t>seminární skupině</a:t>
            </a:r>
          </a:p>
          <a:p>
            <a:endParaRPr lang="cs-CZ" dirty="0"/>
          </a:p>
          <a:p>
            <a:r>
              <a:rPr lang="cs-CZ" dirty="0" smtClean="0"/>
              <a:t>Metoda nuceného pořadí: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Srozumitelnost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Zajímavost zpracování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Prezentace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052736"/>
            <a:ext cx="1457325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070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 týmech seminárních prací</a:t>
            </a:r>
          </a:p>
          <a:p>
            <a:pPr lvl="1"/>
            <a:r>
              <a:rPr lang="cs-CZ" dirty="0" smtClean="0"/>
              <a:t>Výzkumný záměr (do </a:t>
            </a:r>
            <a:r>
              <a:rPr lang="cs-CZ" dirty="0" err="1" smtClean="0"/>
              <a:t>odevzdávárny</a:t>
            </a:r>
            <a:r>
              <a:rPr lang="cs-CZ" dirty="0" smtClean="0"/>
              <a:t>) – doporučený termín pondělí 6.3. vč., nejpozději 9.3. vč.</a:t>
            </a:r>
          </a:p>
          <a:p>
            <a:pPr lvl="1"/>
            <a:r>
              <a:rPr lang="cs-CZ" dirty="0" smtClean="0"/>
              <a:t>Povinnost konzultovat a nechat si schválit – seminář, e-mail,… </a:t>
            </a:r>
          </a:p>
          <a:p>
            <a:pPr marL="342900" lvl="1" indent="-342900">
              <a:spcBef>
                <a:spcPts val="800"/>
              </a:spcBef>
              <a:buClrTx/>
              <a:buNone/>
            </a:pPr>
            <a:endParaRPr lang="cs-CZ" dirty="0" smtClean="0"/>
          </a:p>
          <a:p>
            <a:pPr marL="342900" lvl="1" indent="-342900">
              <a:spcBef>
                <a:spcPts val="800"/>
              </a:spcBef>
              <a:buClrTx/>
              <a:buNone/>
            </a:pPr>
            <a:r>
              <a:rPr lang="cs-CZ" dirty="0" smtClean="0"/>
              <a:t>Části:</a:t>
            </a:r>
          </a:p>
          <a:p>
            <a:pPr lvl="1">
              <a:spcBef>
                <a:spcPts val="800"/>
              </a:spcBef>
              <a:buClrTx/>
            </a:pPr>
            <a:r>
              <a:rPr lang="cs-CZ" dirty="0" smtClean="0"/>
              <a:t>Teoretická východiska</a:t>
            </a:r>
          </a:p>
          <a:p>
            <a:pPr lvl="1">
              <a:spcBef>
                <a:spcPts val="800"/>
              </a:spcBef>
              <a:buClrTx/>
            </a:pPr>
            <a:r>
              <a:rPr lang="cs-CZ" dirty="0" smtClean="0"/>
              <a:t>Přístup k řešení</a:t>
            </a:r>
          </a:p>
          <a:p>
            <a:pPr lvl="1">
              <a:spcBef>
                <a:spcPts val="800"/>
              </a:spcBef>
              <a:buClrTx/>
            </a:pPr>
            <a:r>
              <a:rPr lang="cs-CZ" dirty="0" smtClean="0"/>
              <a:t>Vzorový článek k inspiraci</a:t>
            </a:r>
            <a:endParaRPr lang="cs-CZ" dirty="0"/>
          </a:p>
          <a:p>
            <a:endParaRPr lang="cs-CZ" dirty="0"/>
          </a:p>
          <a:p>
            <a:pPr marL="0" lvl="1" indent="0">
              <a:buNone/>
            </a:pPr>
            <a:r>
              <a:rPr lang="cs-CZ" dirty="0" smtClean="0"/>
              <a:t>Na co nezapomenout: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Načíst metodiku (co je to systematická rešerše, jak se provádí experiment)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40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Úhly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Úhl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337</TotalTime>
  <Words>184</Words>
  <Application>Microsoft Office PowerPoint</Application>
  <PresentationFormat>Předvádění na obrazovce (4:3)</PresentationFormat>
  <Paragraphs>74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Úhly</vt:lpstr>
      <vt:lpstr>Seminář 2</vt:lpstr>
      <vt:lpstr>Program</vt:lpstr>
      <vt:lpstr>prezentace</vt:lpstr>
      <vt:lpstr>Doplnění k seminárním pracím</vt:lpstr>
      <vt:lpstr>Inspirativní články</vt:lpstr>
      <vt:lpstr>Témata – topics 1/2</vt:lpstr>
      <vt:lpstr>Témata – topics 2/2</vt:lpstr>
      <vt:lpstr>Soutěž</vt:lpstr>
      <vt:lpstr>Úkol na příště</vt:lpstr>
      <vt:lpstr>Další seminář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1</dc:title>
  <dc:creator>Jirásek Michal</dc:creator>
  <cp:lastModifiedBy>Jirásek Michal</cp:lastModifiedBy>
  <cp:revision>21</cp:revision>
  <dcterms:created xsi:type="dcterms:W3CDTF">2017-02-21T08:38:08Z</dcterms:created>
  <dcterms:modified xsi:type="dcterms:W3CDTF">2017-02-28T11:12:15Z</dcterms:modified>
</cp:coreProperties>
</file>