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71" r:id="rId6"/>
    <p:sldId id="272" r:id="rId7"/>
    <p:sldId id="273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rásek Michal" initials="J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103" d="100"/>
          <a:sy n="103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11. 4. 2017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11. 4. 2017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11. 4. 2017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11. 4. 2017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11. 4. 2017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11. 4. 2017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11. 4. 2017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11. 4. 2017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11. 4. 2017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11. 4. 2017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11. 4. 2017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88D6BC1-DCDD-40FC-BE1C-F2B44D37AD9A}" type="datetimeFigureOut">
              <a:rPr lang="cs-CZ" smtClean="0"/>
              <a:t>11. 4. 2017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7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Řízení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25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Test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Peer </a:t>
            </a:r>
            <a:r>
              <a:rPr lang="cs-CZ" b="0" dirty="0" err="1" smtClean="0"/>
              <a:t>review</a:t>
            </a:r>
            <a:r>
              <a:rPr lang="cs-CZ" b="0" dirty="0" smtClean="0"/>
              <a:t> – pokyny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err="1" smtClean="0"/>
              <a:t>Teambuildingové</a:t>
            </a:r>
            <a:r>
              <a:rPr lang="cs-CZ" b="0" dirty="0" smtClean="0"/>
              <a:t> aktivity</a:t>
            </a:r>
          </a:p>
          <a:p>
            <a:pPr marL="514350" indent="-514350">
              <a:buFont typeface="+mj-lt"/>
              <a:buAutoNum type="arabicPeriod"/>
            </a:pPr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390135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63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Peer </a:t>
            </a:r>
            <a:r>
              <a:rPr lang="cs-CZ" dirty="0" err="1" smtClean="0"/>
              <a:t>Review</a:t>
            </a:r>
            <a:r>
              <a:rPr lang="cs-CZ" dirty="0" smtClean="0"/>
              <a:t> pokyny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 smtClean="0"/>
              <a:t>Odevzdání:</a:t>
            </a:r>
          </a:p>
          <a:p>
            <a:pPr marL="457200" indent="-457200">
              <a:buFont typeface="+mj-lt"/>
              <a:buAutoNum type="arabicPeriod"/>
            </a:pPr>
            <a:r>
              <a:rPr lang="cs-CZ" b="0" dirty="0" smtClean="0"/>
              <a:t>Verze k recenzi – do 11.4. </a:t>
            </a:r>
            <a:r>
              <a:rPr lang="cs-CZ" b="0" dirty="0" err="1" smtClean="0"/>
              <a:t>vč</a:t>
            </a:r>
            <a:r>
              <a:rPr lang="cs-CZ" b="0" dirty="0" smtClean="0"/>
              <a:t>, příslušná </a:t>
            </a:r>
            <a:r>
              <a:rPr lang="cs-CZ" b="0" dirty="0" err="1" smtClean="0"/>
              <a:t>odevzdávárna</a:t>
            </a:r>
            <a:endParaRPr lang="cs-CZ" b="0" dirty="0" smtClean="0"/>
          </a:p>
          <a:p>
            <a:pPr marL="1467612" lvl="6" indent="-457200"/>
            <a:r>
              <a:rPr lang="cs-CZ" sz="2000" dirty="0" smtClean="0"/>
              <a:t>Nikoliv </a:t>
            </a:r>
            <a:r>
              <a:rPr lang="cs-CZ" sz="2000" dirty="0" err="1" smtClean="0"/>
              <a:t>odevzdávárna</a:t>
            </a:r>
            <a:r>
              <a:rPr lang="cs-CZ" sz="2000" dirty="0" smtClean="0"/>
              <a:t> „Průběžné verze“</a:t>
            </a:r>
            <a:endParaRPr lang="cs-CZ" sz="2000" b="0" dirty="0" smtClean="0"/>
          </a:p>
          <a:p>
            <a:pPr marL="457200" indent="-457200">
              <a:buFont typeface="+mj-lt"/>
              <a:buAutoNum type="arabicPeriod"/>
            </a:pPr>
            <a:r>
              <a:rPr lang="cs-CZ" b="0" dirty="0" smtClean="0"/>
              <a:t>Recenze – do  18.4. </a:t>
            </a:r>
            <a:r>
              <a:rPr lang="cs-CZ" b="0" dirty="0" err="1" smtClean="0"/>
              <a:t>vč</a:t>
            </a:r>
            <a:r>
              <a:rPr lang="cs-CZ" b="0" dirty="0" smtClean="0"/>
              <a:t>, příslušná </a:t>
            </a:r>
            <a:r>
              <a:rPr lang="cs-CZ" b="0" dirty="0" err="1" smtClean="0"/>
              <a:t>odevzdávárna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367903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Peer </a:t>
            </a:r>
            <a:r>
              <a:rPr lang="cs-CZ" dirty="0" err="1" smtClean="0"/>
              <a:t>Review</a:t>
            </a:r>
            <a:r>
              <a:rPr lang="cs-CZ" dirty="0" smtClean="0"/>
              <a:t> pokyny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880319"/>
              </p:ext>
            </p:extLst>
          </p:nvPr>
        </p:nvGraphicFramePr>
        <p:xfrm>
          <a:off x="755576" y="1052736"/>
          <a:ext cx="7560840" cy="327736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192688"/>
                <a:gridCol w="1368152"/>
              </a:tblGrid>
              <a:tr h="75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Okruh</a:t>
                      </a:r>
                      <a:endParaRPr lang="en-GB" sz="1700" dirty="0">
                        <a:effectLst/>
                        <a:latin typeface="Century Schoolbook"/>
                        <a:ea typeface="Century Schoolbook"/>
                        <a:cs typeface="Times New Roman"/>
                      </a:endParaRPr>
                    </a:p>
                  </a:txBody>
                  <a:tcPr marL="26970" marR="269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Počet bodů</a:t>
                      </a:r>
                      <a:endParaRPr lang="en-GB" sz="1700">
                        <a:effectLst/>
                        <a:latin typeface="Century Schoolbook"/>
                        <a:ea typeface="Century Schoolbook"/>
                        <a:cs typeface="Times New Roman"/>
                      </a:endParaRPr>
                    </a:p>
                  </a:txBody>
                  <a:tcPr marL="26970" marR="269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Teoretická východiska – používá text moderní zdroje? Řádně a kriticky je analyzuje? Nejsou v logické návaznosti textu chyby?</a:t>
                      </a:r>
                      <a:endParaRPr lang="en-GB" sz="1700">
                        <a:effectLst/>
                        <a:latin typeface="Century Schoolbook"/>
                        <a:ea typeface="Century Schoolbook"/>
                        <a:cs typeface="Times New Roman"/>
                      </a:endParaRPr>
                    </a:p>
                  </a:txBody>
                  <a:tcPr marL="26970" marR="269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??/20</a:t>
                      </a:r>
                      <a:endParaRPr lang="en-GB" sz="1700">
                        <a:effectLst/>
                        <a:latin typeface="Century Schoolbook"/>
                        <a:ea typeface="Century Schoolbook"/>
                        <a:cs typeface="Times New Roman"/>
                      </a:endParaRPr>
                    </a:p>
                  </a:txBody>
                  <a:tcPr marL="26970" marR="269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Metody – odpovídají použité metody cíli textu?</a:t>
                      </a:r>
                      <a:endParaRPr lang="en-GB" sz="1700" dirty="0">
                        <a:effectLst/>
                        <a:latin typeface="Century Schoolbook"/>
                        <a:ea typeface="Century Schoolbook"/>
                        <a:cs typeface="Times New Roman"/>
                      </a:endParaRPr>
                    </a:p>
                  </a:txBody>
                  <a:tcPr marL="26970" marR="269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??/20</a:t>
                      </a:r>
                      <a:endParaRPr lang="en-GB" sz="1700">
                        <a:effectLst/>
                        <a:latin typeface="Century Schoolbook"/>
                        <a:ea typeface="Century Schoolbook"/>
                        <a:cs typeface="Times New Roman"/>
                      </a:endParaRPr>
                    </a:p>
                  </a:txBody>
                  <a:tcPr marL="26970" marR="269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Výsledky – jsou výsledky jasně a srozumitelně prezentovány?</a:t>
                      </a:r>
                      <a:endParaRPr lang="en-GB" sz="1700" dirty="0">
                        <a:effectLst/>
                        <a:latin typeface="Century Schoolbook"/>
                        <a:ea typeface="Century Schoolbook"/>
                        <a:cs typeface="Times New Roman"/>
                      </a:endParaRPr>
                    </a:p>
                  </a:txBody>
                  <a:tcPr marL="26970" marR="269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??/20</a:t>
                      </a:r>
                      <a:endParaRPr lang="en-GB" sz="1700">
                        <a:effectLst/>
                        <a:latin typeface="Century Schoolbook"/>
                        <a:ea typeface="Century Schoolbook"/>
                        <a:cs typeface="Times New Roman"/>
                      </a:endParaRPr>
                    </a:p>
                  </a:txBody>
                  <a:tcPr marL="26970" marR="269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Diskuze – rozvíjí diskuze výsledky? Interpretuje zjištění a konfrontuje je s další literaturou? Odpovídá diskuze cíli textu?</a:t>
                      </a:r>
                      <a:endParaRPr lang="en-GB" sz="1700" dirty="0">
                        <a:effectLst/>
                        <a:latin typeface="Century Schoolbook"/>
                        <a:ea typeface="Century Schoolbook"/>
                        <a:cs typeface="Times New Roman"/>
                      </a:endParaRPr>
                    </a:p>
                  </a:txBody>
                  <a:tcPr marL="26970" marR="269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??/20</a:t>
                      </a:r>
                      <a:endParaRPr lang="en-GB" sz="1700">
                        <a:effectLst/>
                        <a:latin typeface="Century Schoolbook"/>
                        <a:ea typeface="Century Schoolbook"/>
                        <a:cs typeface="Times New Roman"/>
                      </a:endParaRPr>
                    </a:p>
                  </a:txBody>
                  <a:tcPr marL="26970" marR="269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Jazyk a akademická úroveň textu – používá práce jasný, srozumitelný a jednotný jazyk? Cituje práce správně všechny zdroje</a:t>
                      </a:r>
                      <a:r>
                        <a:rPr lang="cs-CZ" sz="1700" dirty="0" smtClean="0">
                          <a:effectLst/>
                        </a:rPr>
                        <a:t>?</a:t>
                      </a:r>
                      <a:endParaRPr lang="en-GB" sz="1700" dirty="0">
                        <a:effectLst/>
                      </a:endParaRPr>
                    </a:p>
                  </a:txBody>
                  <a:tcPr marL="26970" marR="269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??/20</a:t>
                      </a:r>
                      <a:endParaRPr lang="en-GB" sz="1700" dirty="0">
                        <a:effectLst/>
                        <a:latin typeface="Century Schoolbook"/>
                        <a:ea typeface="Century Schoolbook"/>
                        <a:cs typeface="Times New Roman"/>
                      </a:endParaRPr>
                    </a:p>
                  </a:txBody>
                  <a:tcPr marL="26970" marR="269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Celkové zhodnocení</a:t>
                      </a:r>
                      <a:endParaRPr lang="en-GB" sz="1700" dirty="0">
                        <a:effectLst/>
                        <a:latin typeface="Century Schoolbook"/>
                        <a:ea typeface="Century Schoolbook"/>
                        <a:cs typeface="Times New Roman"/>
                      </a:endParaRPr>
                    </a:p>
                  </a:txBody>
                  <a:tcPr marL="26970" marR="269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700" dirty="0">
                          <a:effectLst/>
                        </a:rPr>
                        <a:t>??/100</a:t>
                      </a:r>
                      <a:endParaRPr lang="en-GB" sz="1700" dirty="0">
                        <a:effectLst/>
                        <a:latin typeface="Century Schoolbook"/>
                        <a:ea typeface="Century Schoolbook"/>
                        <a:cs typeface="Times New Roman"/>
                      </a:endParaRPr>
                    </a:p>
                  </a:txBody>
                  <a:tcPr marL="26970" marR="2697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00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Peer </a:t>
            </a:r>
            <a:r>
              <a:rPr lang="cs-CZ" dirty="0" err="1" smtClean="0"/>
              <a:t>Review</a:t>
            </a:r>
            <a:r>
              <a:rPr lang="cs-CZ" dirty="0" smtClean="0"/>
              <a:t> pokyny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 smtClean="0"/>
              <a:t>Buďte konstruktivně kritičtí – má pomoci</a:t>
            </a:r>
          </a:p>
          <a:p>
            <a:endParaRPr lang="cs-CZ" b="0" dirty="0"/>
          </a:p>
          <a:p>
            <a:r>
              <a:rPr lang="cs-CZ" b="0" dirty="0" smtClean="0"/>
              <a:t>20 bodů v kritériu odpovídá ideálu – dosažené body se nehodnotí</a:t>
            </a:r>
          </a:p>
          <a:p>
            <a:endParaRPr lang="cs-CZ" b="0" dirty="0" smtClean="0"/>
          </a:p>
          <a:p>
            <a:r>
              <a:rPr lang="cs-CZ" b="0" dirty="0" smtClean="0"/>
              <a:t>Každou oblast podrobně okomentujte, uveďte příklady z textu</a:t>
            </a:r>
            <a:endParaRPr lang="cs-CZ" b="0" dirty="0"/>
          </a:p>
          <a:p>
            <a:endParaRPr lang="cs-CZ" b="0" dirty="0"/>
          </a:p>
          <a:p>
            <a:r>
              <a:rPr lang="cs-CZ" b="0" dirty="0" smtClean="0"/>
              <a:t>Nekvalitní zpětné vazby mohou být vráceny k přepracování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280147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Teambuildingové</a:t>
            </a:r>
            <a:r>
              <a:rPr lang="cs-CZ" dirty="0" smtClean="0"/>
              <a:t>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06321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semináře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0" dirty="0"/>
          </a:p>
          <a:p>
            <a:r>
              <a:rPr lang="cs-CZ" b="0" dirty="0" smtClean="0"/>
              <a:t>18.4. – experiment (konzultovat!), rozdělení konzultačních termínů a finálních termínů</a:t>
            </a:r>
          </a:p>
          <a:p>
            <a:r>
              <a:rPr lang="cs-CZ" b="0" dirty="0" smtClean="0"/>
              <a:t>+ test</a:t>
            </a:r>
          </a:p>
          <a:p>
            <a:endParaRPr lang="cs-CZ" b="0" dirty="0" smtClean="0"/>
          </a:p>
          <a:p>
            <a:r>
              <a:rPr lang="cs-CZ" b="0" dirty="0" smtClean="0"/>
              <a:t>25.4. a 2.5. konzultační semináře (nejsou testy, nepovinná účast</a:t>
            </a:r>
            <a:r>
              <a:rPr lang="cs-CZ" b="0" dirty="0" smtClean="0"/>
              <a:t>)</a:t>
            </a:r>
          </a:p>
          <a:p>
            <a:endParaRPr lang="cs-CZ" b="0" dirty="0"/>
          </a:p>
          <a:p>
            <a:r>
              <a:rPr lang="cs-CZ" b="0" smtClean="0"/>
              <a:t>Vídeň?</a:t>
            </a:r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47335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384</TotalTime>
  <Words>203</Words>
  <Application>Microsoft Office PowerPoint</Application>
  <PresentationFormat>Předvádění na obrazovce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Úhly</vt:lpstr>
      <vt:lpstr>Seminář 7</vt:lpstr>
      <vt:lpstr>Program</vt:lpstr>
      <vt:lpstr>Test</vt:lpstr>
      <vt:lpstr>Peer Review pokyny</vt:lpstr>
      <vt:lpstr>Peer Review pokyny</vt:lpstr>
      <vt:lpstr>Peer Review pokyny</vt:lpstr>
      <vt:lpstr>Teambuildingové aktivity</vt:lpstr>
      <vt:lpstr>Další semináře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1</dc:title>
  <dc:creator>Jirásek Michal</dc:creator>
  <cp:lastModifiedBy>Jirásek Michal</cp:lastModifiedBy>
  <cp:revision>30</cp:revision>
  <dcterms:created xsi:type="dcterms:W3CDTF">2017-02-21T08:38:08Z</dcterms:created>
  <dcterms:modified xsi:type="dcterms:W3CDTF">2017-04-11T09:15:06Z</dcterms:modified>
</cp:coreProperties>
</file>