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6" r:id="rId2"/>
    <p:sldId id="257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9" r:id="rId12"/>
    <p:sldId id="270" r:id="rId13"/>
    <p:sldId id="267" r:id="rId14"/>
    <p:sldId id="271" r:id="rId15"/>
    <p:sldId id="272" r:id="rId16"/>
    <p:sldId id="268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3B97358-21E3-4989-AF09-0E6DB15945E7}">
          <p14:sldIdLst>
            <p14:sldId id="256"/>
            <p14:sldId id="257"/>
            <p14:sldId id="259"/>
            <p14:sldId id="260"/>
            <p14:sldId id="262"/>
            <p14:sldId id="261"/>
            <p14:sldId id="263"/>
            <p14:sldId id="264"/>
            <p14:sldId id="265"/>
            <p14:sldId id="266"/>
            <p14:sldId id="269"/>
            <p14:sldId id="270"/>
            <p14:sldId id="267"/>
            <p14:sldId id="271"/>
            <p14:sldId id="272"/>
            <p14:sldId id="268"/>
            <p14:sldId id="273"/>
            <p14:sldId id="274"/>
            <p14:sldId id="275"/>
            <p14:sldId id="276"/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C7F96-3713-4A1B-9F18-98A9A48BD25B}" type="datetimeFigureOut">
              <a:rPr lang="cs-CZ" smtClean="0"/>
              <a:t>26.02.2017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DC36B77-FB20-49A3-ACC4-F34160390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886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C7F96-3713-4A1B-9F18-98A9A48BD25B}" type="datetimeFigureOut">
              <a:rPr lang="cs-CZ" smtClean="0"/>
              <a:t>26.02.2017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C36B77-FB20-49A3-ACC4-F34160390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3910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C7F96-3713-4A1B-9F18-98A9A48BD25B}" type="datetimeFigureOut">
              <a:rPr lang="cs-CZ" smtClean="0"/>
              <a:t>26.02.2017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C36B77-FB20-49A3-ACC4-F34160390B57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0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C7F96-3713-4A1B-9F18-98A9A48BD25B}" type="datetimeFigureOut">
              <a:rPr lang="cs-CZ" smtClean="0"/>
              <a:t>26.02.2017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C36B77-FB20-49A3-ACC4-F34160390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5646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C7F96-3713-4A1B-9F18-98A9A48BD25B}" type="datetimeFigureOut">
              <a:rPr lang="cs-CZ" smtClean="0"/>
              <a:t>26.02.2017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C36B77-FB20-49A3-ACC4-F34160390B57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8286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C7F96-3713-4A1B-9F18-98A9A48BD25B}" type="datetimeFigureOut">
              <a:rPr lang="cs-CZ" smtClean="0"/>
              <a:t>26.02.2017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C36B77-FB20-49A3-ACC4-F34160390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9753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C7F96-3713-4A1B-9F18-98A9A48BD25B}" type="datetimeFigureOut">
              <a:rPr lang="cs-CZ" smtClean="0"/>
              <a:t>26.02.2017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36B77-FB20-49A3-ACC4-F34160390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2029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C7F96-3713-4A1B-9F18-98A9A48BD25B}" type="datetimeFigureOut">
              <a:rPr lang="cs-CZ" smtClean="0"/>
              <a:t>26.02.2017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36B77-FB20-49A3-ACC4-F34160390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892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C7F96-3713-4A1B-9F18-98A9A48BD25B}" type="datetimeFigureOut">
              <a:rPr lang="cs-CZ" smtClean="0"/>
              <a:t>26.02.2017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36B77-FB20-49A3-ACC4-F34160390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5060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C7F96-3713-4A1B-9F18-98A9A48BD25B}" type="datetimeFigureOut">
              <a:rPr lang="cs-CZ" smtClean="0"/>
              <a:t>26.02.2017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C36B77-FB20-49A3-ACC4-F34160390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591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C7F96-3713-4A1B-9F18-98A9A48BD25B}" type="datetimeFigureOut">
              <a:rPr lang="cs-CZ" smtClean="0"/>
              <a:t>26.02.2017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DC36B77-FB20-49A3-ACC4-F34160390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4941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C7F96-3713-4A1B-9F18-98A9A48BD25B}" type="datetimeFigureOut">
              <a:rPr lang="cs-CZ" smtClean="0"/>
              <a:t>26.02.2017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DC36B77-FB20-49A3-ACC4-F34160390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830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C7F96-3713-4A1B-9F18-98A9A48BD25B}" type="datetimeFigureOut">
              <a:rPr lang="cs-CZ" smtClean="0"/>
              <a:t>26.02.2017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36B77-FB20-49A3-ACC4-F34160390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937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C7F96-3713-4A1B-9F18-98A9A48BD25B}" type="datetimeFigureOut">
              <a:rPr lang="cs-CZ" smtClean="0"/>
              <a:t>26.02.2017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36B77-FB20-49A3-ACC4-F34160390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272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C7F96-3713-4A1B-9F18-98A9A48BD25B}" type="datetimeFigureOut">
              <a:rPr lang="cs-CZ" smtClean="0"/>
              <a:t>26.02.2017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36B77-FB20-49A3-ACC4-F34160390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706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C7F96-3713-4A1B-9F18-98A9A48BD25B}" type="datetimeFigureOut">
              <a:rPr lang="cs-CZ" smtClean="0"/>
              <a:t>26.02.2017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C36B77-FB20-49A3-ACC4-F34160390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767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C7F96-3713-4A1B-9F18-98A9A48BD25B}" type="datetimeFigureOut">
              <a:rPr lang="cs-CZ" smtClean="0"/>
              <a:t>26.02.2017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DC36B77-FB20-49A3-ACC4-F34160390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4557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ДЕЛОВЫЕ ПЕРЕГОВОРЫ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5457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принципы этики делового общения: </a:t>
            </a:r>
            <a:endParaRPr lang="cs-CZ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>
            <a:normAutofit/>
          </a:bodyPr>
          <a:lstStyle/>
          <a:p>
            <a:r>
              <a:rPr lang="ru-RU" dirty="0"/>
              <a:t>Пунктуальность – срок договоренности необходимо соблюдать с точностью до минуты. Любое опоздание свидетельствует о ненадежности в делах.</a:t>
            </a:r>
          </a:p>
          <a:p>
            <a:r>
              <a:rPr lang="ru-RU" dirty="0"/>
              <a:t>Честность – открытость в общении с деловым партнером, прямые деловые ответы на его вопросы.</a:t>
            </a:r>
          </a:p>
          <a:p>
            <a:r>
              <a:rPr lang="ru-RU" dirty="0"/>
              <a:t>Корректность и такт – следует избегать факторов, мешающих ходу беседы: раздражения, некорректных высказываний и т.д.</a:t>
            </a:r>
          </a:p>
          <a:p>
            <a:r>
              <a:rPr lang="ru-RU" dirty="0"/>
              <a:t>Умение выслушать </a:t>
            </a:r>
          </a:p>
          <a:p>
            <a:r>
              <a:rPr lang="ru-RU" dirty="0"/>
              <a:t>Конкретность</a:t>
            </a:r>
          </a:p>
          <a:p>
            <a:r>
              <a:rPr lang="ru-RU" dirty="0"/>
              <a:t>Конфиденциальность</a:t>
            </a:r>
          </a:p>
          <a:p>
            <a:r>
              <a:rPr lang="ru-RU" dirty="0"/>
              <a:t>Внимание к окружающим </a:t>
            </a:r>
          </a:p>
          <a:p>
            <a:r>
              <a:rPr lang="ru-RU" dirty="0"/>
              <a:t>Внешний вид</a:t>
            </a:r>
          </a:p>
          <a:p>
            <a:r>
              <a:rPr lang="ru-RU" dirty="0"/>
              <a:t>Грамотность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093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Приветствие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Здравствуйте! </a:t>
            </a:r>
          </a:p>
          <a:p>
            <a:r>
              <a:rPr lang="ru-RU" dirty="0"/>
              <a:t>Добрый день! </a:t>
            </a:r>
          </a:p>
          <a:p>
            <a:r>
              <a:rPr lang="ru-RU" dirty="0"/>
              <a:t>Доброе утро! </a:t>
            </a:r>
          </a:p>
          <a:p>
            <a:r>
              <a:rPr lang="ru-RU" dirty="0"/>
              <a:t>Добрый вечер! </a:t>
            </a:r>
          </a:p>
          <a:p>
            <a:r>
              <a:rPr lang="ru-RU" dirty="0"/>
              <a:t>Приветствую вас! </a:t>
            </a:r>
          </a:p>
          <a:p>
            <a:r>
              <a:rPr lang="ru-RU" dirty="0"/>
              <a:t>Рад с вами встретиться! </a:t>
            </a:r>
          </a:p>
          <a:p>
            <a:r>
              <a:rPr lang="ru-RU" dirty="0"/>
              <a:t>Разрешите / Позвольте поприветствовать Вас! </a:t>
            </a:r>
          </a:p>
          <a:p>
            <a:r>
              <a:rPr lang="ru-RU" dirty="0"/>
              <a:t>Добро пожаловать в нашу фирму!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5897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Обращение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Простите, ... </a:t>
            </a:r>
          </a:p>
          <a:p>
            <a:r>
              <a:rPr lang="ru-RU" dirty="0"/>
              <a:t>Извините, ... </a:t>
            </a:r>
          </a:p>
          <a:p>
            <a:r>
              <a:rPr lang="ru-RU" dirty="0"/>
              <a:t>Будьте добры, ... </a:t>
            </a:r>
          </a:p>
          <a:p>
            <a:r>
              <a:rPr lang="ru-RU" dirty="0"/>
              <a:t>Б</a:t>
            </a:r>
            <a:r>
              <a:rPr lang="ru-RU" dirty="0"/>
              <a:t>удьте любезны, ... </a:t>
            </a:r>
          </a:p>
          <a:p>
            <a:r>
              <a:rPr lang="ru-RU" dirty="0"/>
              <a:t>Скажите, пожалуйста, ...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3712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Как начать переговоры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Я хотел бы начать с…</a:t>
            </a:r>
          </a:p>
          <a:p>
            <a:r>
              <a:rPr lang="ru-RU" sz="2800" dirty="0"/>
              <a:t>Нам необходимо обсудить…</a:t>
            </a:r>
          </a:p>
          <a:p>
            <a:r>
              <a:rPr lang="ru-RU" sz="2800" dirty="0"/>
              <a:t>Обсудим некоторые вопросы…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505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Представление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Разрешите / Позвольте представиться. </a:t>
            </a:r>
          </a:p>
          <a:p>
            <a:r>
              <a:rPr lang="ru-RU" dirty="0"/>
              <a:t>Меня зовут ... </a:t>
            </a:r>
          </a:p>
          <a:p>
            <a:r>
              <a:rPr lang="ru-RU" dirty="0"/>
              <a:t>Моя фамилия ... </a:t>
            </a:r>
          </a:p>
          <a:p>
            <a:r>
              <a:rPr lang="ru-RU" dirty="0"/>
              <a:t>Разрешите / Позвольте представить Ва</a:t>
            </a:r>
            <a:r>
              <a:rPr lang="ru-RU" dirty="0"/>
              <a:t>м…</a:t>
            </a:r>
            <a:endParaRPr lang="ru-RU" dirty="0"/>
          </a:p>
          <a:p>
            <a:r>
              <a:rPr lang="ru-RU" dirty="0"/>
              <a:t>Разрешите / Позвольте познакомить Вас с …</a:t>
            </a:r>
            <a:endParaRPr lang="cs-CZ" dirty="0"/>
          </a:p>
          <a:p>
            <a:r>
              <a:rPr lang="ru-RU" dirty="0"/>
              <a:t>Представляю Вам моего коллегу ... </a:t>
            </a:r>
          </a:p>
        </p:txBody>
      </p:sp>
    </p:spTree>
    <p:extLst>
      <p:ext uri="{BB962C8B-B14F-4D97-AF65-F5344CB8AC3E}">
        <p14:creationId xmlns:p14="http://schemas.microsoft.com/office/powerpoint/2010/main" val="3079889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Просьба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Я хотел бы попросить ... </a:t>
            </a:r>
          </a:p>
          <a:p>
            <a:r>
              <a:rPr lang="ru-RU" dirty="0"/>
              <a:t>Мы будем благодарны вам, если ... </a:t>
            </a:r>
          </a:p>
          <a:p>
            <a:r>
              <a:rPr lang="ru-RU" dirty="0"/>
              <a:t>Не могли бы вы ... </a:t>
            </a:r>
          </a:p>
          <a:p>
            <a:r>
              <a:rPr lang="ru-RU" dirty="0"/>
              <a:t>С вашей стороны будет очень любезно, если ...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38404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Как выразить согласие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78215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Мы согласны с условиями вашего проекта</a:t>
            </a:r>
          </a:p>
          <a:p>
            <a:r>
              <a:rPr lang="ru-RU" dirty="0"/>
              <a:t>Я согласен / согласна</a:t>
            </a:r>
          </a:p>
          <a:p>
            <a:r>
              <a:rPr lang="ru-RU" dirty="0"/>
              <a:t>Нам это вполне подходит. </a:t>
            </a:r>
          </a:p>
          <a:p>
            <a:r>
              <a:rPr lang="ru-RU" dirty="0"/>
              <a:t>Нас это устраивает. </a:t>
            </a:r>
          </a:p>
          <a:p>
            <a:r>
              <a:rPr lang="ru-RU" dirty="0"/>
              <a:t>Вы совершенно правы. </a:t>
            </a:r>
            <a:endParaRPr lang="cs-CZ" dirty="0"/>
          </a:p>
          <a:p>
            <a:r>
              <a:rPr lang="ru-RU" dirty="0"/>
              <a:t>Я такого же мнения, как Вы</a:t>
            </a:r>
            <a:endParaRPr lang="cs-CZ" dirty="0"/>
          </a:p>
          <a:p>
            <a:r>
              <a:rPr lang="ru-RU" dirty="0"/>
              <a:t>Придерживаюсь того же мнения</a:t>
            </a:r>
            <a:endParaRPr lang="cs-CZ" dirty="0"/>
          </a:p>
          <a:p>
            <a:r>
              <a:rPr lang="ru-RU" dirty="0"/>
              <a:t>Это хорошая идея</a:t>
            </a:r>
          </a:p>
          <a:p>
            <a:r>
              <a:rPr lang="ru-RU" dirty="0"/>
              <a:t>Договорились</a:t>
            </a:r>
          </a:p>
          <a:p>
            <a:r>
              <a:rPr lang="ru-RU" dirty="0"/>
              <a:t>Без сомнений</a:t>
            </a:r>
          </a:p>
          <a:p>
            <a:r>
              <a:rPr lang="ru-RU" dirty="0"/>
              <a:t>Разумеется </a:t>
            </a:r>
          </a:p>
          <a:p>
            <a:r>
              <a:rPr lang="ru-RU" dirty="0"/>
              <a:t>С моей точки зрения…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31651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Как выразить несогласие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Я не согласен / не согласна. </a:t>
            </a:r>
          </a:p>
          <a:p>
            <a:r>
              <a:rPr lang="ru-RU" dirty="0"/>
              <a:t>Сомневаюсь в этом.</a:t>
            </a:r>
            <a:endParaRPr lang="cs-CZ" dirty="0"/>
          </a:p>
          <a:p>
            <a:r>
              <a:rPr lang="ru-RU" dirty="0"/>
              <a:t>Я не очень уверен. </a:t>
            </a:r>
          </a:p>
          <a:p>
            <a:r>
              <a:rPr lang="ru-RU" dirty="0"/>
              <a:t>К сожалению, я должен ответить отказом. </a:t>
            </a:r>
            <a:endParaRPr lang="cs-CZ" dirty="0"/>
          </a:p>
          <a:p>
            <a:r>
              <a:rPr lang="ru-RU" dirty="0"/>
              <a:t>Моя точка зрения отличается от Вашей. </a:t>
            </a:r>
            <a:endParaRPr lang="cs-CZ" dirty="0"/>
          </a:p>
          <a:p>
            <a:r>
              <a:rPr lang="ru-RU" dirty="0"/>
              <a:t>Боюсь, что Вы ошибаетесь. </a:t>
            </a:r>
          </a:p>
          <a:p>
            <a:r>
              <a:rPr lang="ru-RU" dirty="0"/>
              <a:t>Извините, но Вы не правы. </a:t>
            </a:r>
          </a:p>
          <a:p>
            <a:r>
              <a:rPr lang="ru-RU" dirty="0"/>
              <a:t>Ни при каких обстоятельствах. </a:t>
            </a:r>
            <a:endParaRPr lang="cs-CZ" dirty="0"/>
          </a:p>
          <a:p>
            <a:r>
              <a:rPr lang="ru-RU" dirty="0"/>
              <a:t>Ни в коем случае</a:t>
            </a:r>
          </a:p>
          <a:p>
            <a:r>
              <a:rPr lang="ru-RU" dirty="0"/>
              <a:t>С моей точки зрения…</a:t>
            </a:r>
          </a:p>
        </p:txBody>
      </p:sp>
    </p:spTree>
    <p:extLst>
      <p:ext uri="{BB962C8B-B14F-4D97-AF65-F5344CB8AC3E}">
        <p14:creationId xmlns:p14="http://schemas.microsoft.com/office/powerpoint/2010/main" val="19420093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 уйти от ответа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 этому вопросу я ничего не могу сказать…</a:t>
            </a:r>
          </a:p>
          <a:p>
            <a:r>
              <a:rPr lang="ru-RU" dirty="0"/>
              <a:t>Простите, я не в курсе дела…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93987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 выразить сомнение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Я не совсем понимаю вас</a:t>
            </a:r>
          </a:p>
          <a:p>
            <a:r>
              <a:rPr lang="ru-RU" dirty="0"/>
              <a:t>Я не совсем понимаю, о чем вы говорите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4601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Деловые переговоры:</a:t>
            </a:r>
            <a:br>
              <a:rPr lang="ru-RU" dirty="0"/>
            </a:b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/>
              <a:t>1) подготовка переговоров</a:t>
            </a:r>
          </a:p>
          <a:p>
            <a:endParaRPr lang="ru-RU" dirty="0"/>
          </a:p>
          <a:p>
            <a:r>
              <a:rPr lang="ru-RU" dirty="0"/>
              <a:t>2) ведение переговоров</a:t>
            </a:r>
          </a:p>
          <a:p>
            <a:endParaRPr lang="ru-RU" dirty="0"/>
          </a:p>
          <a:p>
            <a:r>
              <a:rPr lang="ru-RU" dirty="0"/>
              <a:t>3) завершение (анализ итогов переговоров)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09030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Извинение 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Прошу прощения. </a:t>
            </a:r>
          </a:p>
          <a:p>
            <a:r>
              <a:rPr lang="ru-RU" dirty="0"/>
              <a:t>Извините, пожалуйста! </a:t>
            </a:r>
          </a:p>
          <a:p>
            <a:r>
              <a:rPr lang="ru-RU" dirty="0"/>
              <a:t>Простите! </a:t>
            </a:r>
          </a:p>
          <a:p>
            <a:r>
              <a:rPr lang="ru-RU" dirty="0"/>
              <a:t>Примите, пожалуйста, наши извинения за ... </a:t>
            </a:r>
          </a:p>
          <a:p>
            <a:r>
              <a:rPr lang="ru-RU" dirty="0"/>
              <a:t>Я должен перед Вами извиниться. </a:t>
            </a:r>
            <a:endParaRPr lang="cs-CZ" dirty="0"/>
          </a:p>
          <a:p>
            <a:r>
              <a:rPr lang="ru-RU" dirty="0"/>
              <a:t>Должен извиниться за ...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5494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Прощание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19532"/>
            <a:ext cx="8915400" cy="3777622"/>
          </a:xfrm>
        </p:spPr>
        <p:txBody>
          <a:bodyPr>
            <a:normAutofit/>
          </a:bodyPr>
          <a:lstStyle/>
          <a:p>
            <a:r>
              <a:rPr lang="ru-RU" dirty="0"/>
              <a:t>До свидания! </a:t>
            </a:r>
          </a:p>
          <a:p>
            <a:r>
              <a:rPr lang="ru-RU" dirty="0"/>
              <a:t>До встречи! </a:t>
            </a:r>
          </a:p>
          <a:p>
            <a:r>
              <a:rPr lang="ru-RU" dirty="0"/>
              <a:t>Я рад, что мы нашли общий язык</a:t>
            </a:r>
            <a:r>
              <a:rPr lang="cs-CZ" dirty="0"/>
              <a:t>.</a:t>
            </a:r>
          </a:p>
          <a:p>
            <a:r>
              <a:rPr lang="ru-RU" dirty="0"/>
              <a:t>Всего хорошего! </a:t>
            </a:r>
          </a:p>
          <a:p>
            <a:r>
              <a:rPr lang="ru-RU" dirty="0"/>
              <a:t>Всего доброго! </a:t>
            </a:r>
          </a:p>
          <a:p>
            <a:r>
              <a:rPr lang="ru-RU" dirty="0"/>
              <a:t>Желаю Вам успехов! </a:t>
            </a:r>
          </a:p>
          <a:p>
            <a:r>
              <a:rPr lang="ru-RU" dirty="0"/>
              <a:t>Мы надеемся на дальнейшее сотрудничество.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2936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9311" y="624110"/>
            <a:ext cx="10339754" cy="4116702"/>
          </a:xfrm>
        </p:spPr>
        <p:txBody>
          <a:bodyPr>
            <a:normAutofit/>
          </a:bodyPr>
          <a:lstStyle/>
          <a:p>
            <a:pPr algn="ctr"/>
            <a:r>
              <a:rPr lang="ru-RU" sz="5400" dirty="0"/>
              <a:t>ЧТО ТАКОЕ </a:t>
            </a:r>
            <a:br>
              <a:rPr lang="ru-RU" sz="5400" dirty="0"/>
            </a:br>
            <a:br>
              <a:rPr lang="ru-RU" sz="5400" dirty="0"/>
            </a:br>
            <a:r>
              <a:rPr lang="ru-RU" sz="6700" dirty="0"/>
              <a:t>«Деловые переговоры»?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50290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Переговоры – 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/>
              <a:t>- это форма делового общения, предназначенная в основном для того, чтобы с помощью взаимного обмена мнениями (в форме различных предложений по решению поставленной на обсуждение проблемы) получить отвечающее интересам обеих сторон соглашение и достичь результатов, которые бы устроили всех его участников.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51418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84435" y="835126"/>
            <a:ext cx="7381068" cy="1280890"/>
          </a:xfrm>
        </p:spPr>
        <p:txBody>
          <a:bodyPr>
            <a:noAutofit/>
          </a:bodyPr>
          <a:lstStyle/>
          <a:p>
            <a:r>
              <a:rPr lang="ru-RU" sz="6000" dirty="0"/>
              <a:t>ЧТО ТАКОЕ</a:t>
            </a:r>
            <a:br>
              <a:rPr lang="ru-RU" dirty="0"/>
            </a:br>
            <a:br>
              <a:rPr lang="ru-RU" dirty="0"/>
            </a:br>
            <a:r>
              <a:rPr lang="ru-RU" sz="6600" dirty="0"/>
              <a:t>«Деловое общение»?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5280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Деловое общение -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2400" dirty="0"/>
              <a:t>- процесс взаимосвязи и взаимодействия, в котором происходит обмен деятельностью, информацией и опытом, предполагающим достижение определенного результата, решение конкретной проблемы или реализацию определенной цели.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12812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81354"/>
            <a:ext cx="8915400" cy="56298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/>
              <a:t>В процессе делового общения его участники обмениваются информацией, которая передается в различных формах: </a:t>
            </a:r>
          </a:p>
          <a:p>
            <a:pPr lvl="2"/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Деловой разговор</a:t>
            </a:r>
          </a:p>
          <a:p>
            <a:pPr lvl="2"/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Управленческое решение</a:t>
            </a:r>
          </a:p>
          <a:p>
            <a:pPr lvl="2"/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Замысел</a:t>
            </a:r>
          </a:p>
          <a:p>
            <a:pPr lvl="2"/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Идея</a:t>
            </a:r>
          </a:p>
          <a:p>
            <a:pPr lvl="2"/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Отчет</a:t>
            </a:r>
          </a:p>
          <a:p>
            <a:pPr lvl="2"/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Доклад</a:t>
            </a:r>
          </a:p>
          <a:p>
            <a:pPr lvl="2"/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Сообщение</a:t>
            </a:r>
          </a:p>
        </p:txBody>
      </p:sp>
    </p:spTree>
    <p:extLst>
      <p:ext uri="{BB962C8B-B14F-4D97-AF65-F5344CB8AC3E}">
        <p14:creationId xmlns:p14="http://schemas.microsoft.com/office/powerpoint/2010/main" val="19162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562707"/>
            <a:ext cx="9297988" cy="604910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/>
              <a:t>Специфической особенностью делового общения является </a:t>
            </a:r>
            <a:r>
              <a:rPr lang="ru-RU" sz="2400" b="1" dirty="0"/>
              <a:t>регламентированность</a:t>
            </a:r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r>
              <a:rPr lang="ru-RU" sz="2800" b="1" dirty="0"/>
              <a:t>Регламентированность</a:t>
            </a:r>
            <a:r>
              <a:rPr lang="ru-RU" sz="2400" dirty="0"/>
              <a:t> – это подчинение установленным правилам и ограничениям. </a:t>
            </a:r>
          </a:p>
          <a:p>
            <a:pPr marL="0" indent="0" algn="just">
              <a:buNone/>
            </a:pPr>
            <a:r>
              <a:rPr lang="ru-RU" sz="2400" dirty="0"/>
              <a:t>(порядок, упорядоченность, плановость)</a:t>
            </a:r>
            <a:endParaRPr lang="cs-CZ" sz="2400" dirty="0"/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r>
              <a:rPr lang="ru-RU" sz="2400" dirty="0"/>
              <a:t>Эти правила определяются видом делового общения, степенью его официальности, целями, задачами конкретной встречи, национальными и культурными традициями. Регламентированность предполагает соблюдение делового этикета, который включает в себя правила приветствия и представления, нормы поведения, диктует нормы речевого этикета. </a:t>
            </a:r>
          </a:p>
        </p:txBody>
      </p:sp>
    </p:spTree>
    <p:extLst>
      <p:ext uri="{BB962C8B-B14F-4D97-AF65-F5344CB8AC3E}">
        <p14:creationId xmlns:p14="http://schemas.microsoft.com/office/powerpoint/2010/main" val="4049876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/>
              <a:t>Деловой этикет </a:t>
            </a:r>
            <a:endParaRPr lang="cs-CZ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— это установленный порядок поведения в сфере бизнеса и деловых контактов.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6192909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93</TotalTime>
  <Words>570</Words>
  <Application>Microsoft Office PowerPoint</Application>
  <PresentationFormat>Широкоэкранный</PresentationFormat>
  <Paragraphs>116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Century Gothic</vt:lpstr>
      <vt:lpstr>Wingdings 3</vt:lpstr>
      <vt:lpstr>Легкий дым</vt:lpstr>
      <vt:lpstr>ДЕЛОВЫЕ ПЕРЕГОВОРЫ</vt:lpstr>
      <vt:lpstr>Деловые переговоры: </vt:lpstr>
      <vt:lpstr>ЧТО ТАКОЕ   «Деловые переговоры»?</vt:lpstr>
      <vt:lpstr>Переговоры – </vt:lpstr>
      <vt:lpstr>ЧТО ТАКОЕ  «Деловое общение»? </vt:lpstr>
      <vt:lpstr>Деловое общение -</vt:lpstr>
      <vt:lpstr>Презентация PowerPoint</vt:lpstr>
      <vt:lpstr>Презентация PowerPoint</vt:lpstr>
      <vt:lpstr>Деловой этикет </vt:lpstr>
      <vt:lpstr>Основные принципы этики делового общения: </vt:lpstr>
      <vt:lpstr>Приветствие</vt:lpstr>
      <vt:lpstr>Обращение</vt:lpstr>
      <vt:lpstr>Как начать переговоры</vt:lpstr>
      <vt:lpstr>Представление</vt:lpstr>
      <vt:lpstr>Просьба</vt:lpstr>
      <vt:lpstr>Как выразить согласие</vt:lpstr>
      <vt:lpstr>Как выразить несогласие</vt:lpstr>
      <vt:lpstr>Как уйти от ответа</vt:lpstr>
      <vt:lpstr>Как выразить сомнение</vt:lpstr>
      <vt:lpstr>Извинение </vt:lpstr>
      <vt:lpstr>Прощание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ДЕЛОВЫЕ ПЕРЕГОВОРЫ</dc:title>
  <dc:creator>Anastasiia Vodko</dc:creator>
  <cp:lastModifiedBy>Anastasiia Vodko</cp:lastModifiedBy>
  <cp:revision>7</cp:revision>
  <dcterms:created xsi:type="dcterms:W3CDTF">2017-02-20T08:50:06Z</dcterms:created>
  <dcterms:modified xsi:type="dcterms:W3CDTF">2017-02-26T18:44:53Z</dcterms:modified>
</cp:coreProperties>
</file>