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1" r:id="rId2"/>
    <p:sldId id="293" r:id="rId3"/>
    <p:sldId id="301" r:id="rId4"/>
    <p:sldId id="294" r:id="rId5"/>
    <p:sldId id="302" r:id="rId6"/>
    <p:sldId id="295" r:id="rId7"/>
    <p:sldId id="296" r:id="rId8"/>
    <p:sldId id="303" r:id="rId9"/>
    <p:sldId id="297" r:id="rId10"/>
    <p:sldId id="304" r:id="rId11"/>
    <p:sldId id="292" r:id="rId12"/>
    <p:sldId id="267" r:id="rId13"/>
    <p:sldId id="286" r:id="rId14"/>
    <p:sldId id="257" r:id="rId15"/>
    <p:sldId id="281" r:id="rId16"/>
    <p:sldId id="282" r:id="rId17"/>
    <p:sldId id="287" r:id="rId18"/>
    <p:sldId id="272" r:id="rId19"/>
    <p:sldId id="283" r:id="rId20"/>
    <p:sldId id="288" r:id="rId21"/>
    <p:sldId id="274" r:id="rId22"/>
    <p:sldId id="289" r:id="rId23"/>
    <p:sldId id="268" r:id="rId24"/>
    <p:sldId id="285" r:id="rId25"/>
    <p:sldId id="290" r:id="rId26"/>
    <p:sldId id="279" r:id="rId27"/>
    <p:sldId id="277" r:id="rId28"/>
    <p:sldId id="263" r:id="rId29"/>
    <p:sldId id="262" r:id="rId30"/>
    <p:sldId id="280" r:id="rId31"/>
    <p:sldId id="276" r:id="rId32"/>
    <p:sldId id="269" r:id="rId33"/>
    <p:sldId id="270" r:id="rId34"/>
    <p:sldId id="275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707" autoAdjust="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>
                <a:solidFill>
                  <a:schemeClr val="bg1"/>
                </a:solidFill>
              </a:rPr>
              <a:t>Unique</a:t>
            </a:r>
            <a:r>
              <a:rPr lang="cs-CZ" baseline="0" dirty="0">
                <a:solidFill>
                  <a:schemeClr val="bg1"/>
                </a:solidFill>
              </a:rPr>
              <a:t> </a:t>
            </a:r>
            <a:r>
              <a:rPr lang="cs-CZ" baseline="0" dirty="0" err="1">
                <a:solidFill>
                  <a:schemeClr val="bg1"/>
                </a:solidFill>
              </a:rPr>
              <a:t>visitors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F7-4221-A149-6C7849B5EA92}"/>
              </c:ext>
            </c:extLst>
          </c:dPt>
          <c:dPt>
            <c:idx val="1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F7-4221-A149-6C7849B5EA9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F7-4221-A149-6C7849B5EA9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F7-4221-A149-6C7849B5EA9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F7-4221-A149-6C7849B5EA92}"/>
              </c:ext>
            </c:extLst>
          </c:dPt>
          <c:dLbls>
            <c:dLbl>
              <c:idx val="0"/>
              <c:layout>
                <c:manualLayout>
                  <c:x val="0.14160711126819553"/>
                  <c:y val="-5.40529106459454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F7-4221-A149-6C7849B5EA92}"/>
                </c:ext>
              </c:extLst>
            </c:dLbl>
            <c:dLbl>
              <c:idx val="2"/>
              <c:layout>
                <c:manualLayout>
                  <c:x val="9.5135195223002955E-2"/>
                  <c:y val="-8.8347499008965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F7-4221-A149-6C7849B5EA92}"/>
                </c:ext>
              </c:extLst>
            </c:dLbl>
            <c:dLbl>
              <c:idx val="3"/>
              <c:layout>
                <c:manualLayout>
                  <c:x val="-8.5491130956081698E-2"/>
                  <c:y val="9.8400692061864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F7-4221-A149-6C7849B5EA92}"/>
                </c:ext>
              </c:extLst>
            </c:dLbl>
            <c:dLbl>
              <c:idx val="4"/>
              <c:layout>
                <c:manualLayout>
                  <c:x val="-0.12913365711802879"/>
                  <c:y val="-1.23830504181573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F7-4221-A149-6C7849B5EA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One-time visitors</c:v>
                </c:pt>
                <c:pt idx="1">
                  <c:v>Returning visitors</c:v>
                </c:pt>
                <c:pt idx="2">
                  <c:v>2x</c:v>
                </c:pt>
                <c:pt idx="3">
                  <c:v>3x and more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88</c:v>
                </c:pt>
                <c:pt idx="2">
                  <c:v>27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F7-4221-A149-6C7849B5E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Opakování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1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1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C-5FF7-4221-A149-6C7849B5EA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2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2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E-5FF7-4221-A149-6C7849B5EA92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3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3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0-5FF7-4221-A149-6C7849B5EA92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4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4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2-5FF7-4221-A149-6C7849B5EA92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5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5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4-5FF7-4221-A149-6C7849B5EA92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List1!$A$2:$A$5</c15:sqref>
                        </c15:formulaRef>
                      </c:ext>
                    </c:extLst>
                    <c:strCache>
                      <c:ptCount val="4"/>
                      <c:pt idx="0">
                        <c:v>One-time visitors</c:v>
                      </c:pt>
                      <c:pt idx="1">
                        <c:v>Returning visitors</c:v>
                      </c:pt>
                      <c:pt idx="2">
                        <c:v>2x</c:v>
                      </c:pt>
                      <c:pt idx="3">
                        <c:v>3x and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2">
                        <c:v>27</c:v>
                      </c:pt>
                      <c:pt idx="3">
                        <c:v>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5FF7-4221-A149-6C7849B5EA92}"/>
                  </c:ext>
                </c:extLst>
              </c15:ser>
            </c15:filteredPieSeries>
          </c:ext>
        </c:extLst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18549734822082"/>
          <c:y val="0.80923560839638042"/>
          <c:w val="0.75746592840953286"/>
          <c:h val="0.14208008762764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>
                <a:solidFill>
                  <a:schemeClr val="bg1"/>
                </a:solidFill>
              </a:rPr>
              <a:t>Unique</a:t>
            </a:r>
            <a:r>
              <a:rPr lang="cs-CZ" baseline="0" dirty="0">
                <a:solidFill>
                  <a:schemeClr val="bg1"/>
                </a:solidFill>
              </a:rPr>
              <a:t> </a:t>
            </a:r>
            <a:r>
              <a:rPr lang="cs-CZ" baseline="0" dirty="0" err="1">
                <a:solidFill>
                  <a:schemeClr val="bg1"/>
                </a:solidFill>
              </a:rPr>
              <a:t>visitors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6D-4E56-85F2-2DCFDB3D6495}"/>
              </c:ext>
            </c:extLst>
          </c:dPt>
          <c:dPt>
            <c:idx val="1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6D-4E56-85F2-2DCFDB3D649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6D-4E56-85F2-2DCFDB3D649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6D-4E56-85F2-2DCFDB3D649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6D-4E56-85F2-2DCFDB3D6495}"/>
              </c:ext>
            </c:extLst>
          </c:dPt>
          <c:dLbls>
            <c:dLbl>
              <c:idx val="0"/>
              <c:layout>
                <c:manualLayout>
                  <c:x val="0.14160711126819553"/>
                  <c:y val="-5.40529106459454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6D-4E56-85F2-2DCFDB3D6495}"/>
                </c:ext>
              </c:extLst>
            </c:dLbl>
            <c:dLbl>
              <c:idx val="2"/>
              <c:layout>
                <c:manualLayout>
                  <c:x val="9.5135195223002955E-2"/>
                  <c:y val="-8.83474990089658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6D-4E56-85F2-2DCFDB3D6495}"/>
                </c:ext>
              </c:extLst>
            </c:dLbl>
            <c:dLbl>
              <c:idx val="3"/>
              <c:layout>
                <c:manualLayout>
                  <c:x val="-8.5491130956081698E-2"/>
                  <c:y val="9.8400692061864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6D-4E56-85F2-2DCFDB3D6495}"/>
                </c:ext>
              </c:extLst>
            </c:dLbl>
            <c:dLbl>
              <c:idx val="4"/>
              <c:layout>
                <c:manualLayout>
                  <c:x val="-0.12913365711802879"/>
                  <c:y val="-1.23830504181573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6D-4E56-85F2-2DCFDB3D6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One-time visitors</c:v>
                </c:pt>
                <c:pt idx="1">
                  <c:v>Returning visitors</c:v>
                </c:pt>
                <c:pt idx="2">
                  <c:v>2x</c:v>
                </c:pt>
                <c:pt idx="3">
                  <c:v>3x and more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88</c:v>
                </c:pt>
                <c:pt idx="2">
                  <c:v>27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6D-4E56-85F2-2DCFDB3D6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Opakování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1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1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C-706D-4E56-85F2-2DCFDB3D6495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2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2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E-706D-4E56-85F2-2DCFDB3D6495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3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3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0-706D-4E56-85F2-2DCFDB3D6495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4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4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2-706D-4E56-85F2-2DCFDB3D6495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5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5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4-706D-4E56-85F2-2DCFDB3D6495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List1!$A$2:$A$5</c15:sqref>
                        </c15:formulaRef>
                      </c:ext>
                    </c:extLst>
                    <c:strCache>
                      <c:ptCount val="4"/>
                      <c:pt idx="0">
                        <c:v>One-time visitors</c:v>
                      </c:pt>
                      <c:pt idx="1">
                        <c:v>Returning visitors</c:v>
                      </c:pt>
                      <c:pt idx="2">
                        <c:v>2x</c:v>
                      </c:pt>
                      <c:pt idx="3">
                        <c:v>3x and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2">
                        <c:v>27</c:v>
                      </c:pt>
                      <c:pt idx="3">
                        <c:v>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706D-4E56-85F2-2DCFDB3D6495}"/>
                  </c:ext>
                </c:extLst>
              </c15:ser>
            </c15:filteredPieSeries>
          </c:ext>
        </c:extLst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18549734822082"/>
          <c:y val="0.80923560839638042"/>
          <c:w val="0.75746592840953286"/>
          <c:h val="0.14208008762764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>
                <a:solidFill>
                  <a:schemeClr val="bg1"/>
                </a:solidFill>
              </a:rPr>
              <a:t>Unique</a:t>
            </a:r>
            <a:r>
              <a:rPr lang="cs-CZ" baseline="0" dirty="0">
                <a:solidFill>
                  <a:schemeClr val="bg1"/>
                </a:solidFill>
              </a:rPr>
              <a:t> </a:t>
            </a:r>
            <a:r>
              <a:rPr lang="cs-CZ" baseline="0" dirty="0" err="1">
                <a:solidFill>
                  <a:schemeClr val="bg1"/>
                </a:solidFill>
              </a:rPr>
              <a:t>visitors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C0-4388-A789-04429952506A}"/>
              </c:ext>
            </c:extLst>
          </c:dPt>
          <c:dPt>
            <c:idx val="1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C0-4388-A789-04429952506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C0-4388-A789-04429952506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C0-4388-A789-04429952506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DC0-4388-A789-04429952506A}"/>
              </c:ext>
            </c:extLst>
          </c:dPt>
          <c:dLbls>
            <c:dLbl>
              <c:idx val="0"/>
              <c:layout>
                <c:manualLayout>
                  <c:x val="0.14160711126819553"/>
                  <c:y val="-5.405291064594547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C0-4388-A789-04429952506A}"/>
                </c:ext>
              </c:extLst>
            </c:dLbl>
            <c:dLbl>
              <c:idx val="2"/>
              <c:layout>
                <c:manualLayout>
                  <c:x val="0.21278223308828284"/>
                  <c:y val="-0.193014164027342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C0-4388-A789-04429952506A}"/>
                </c:ext>
              </c:extLst>
            </c:dLbl>
            <c:dLbl>
              <c:idx val="3"/>
              <c:layout>
                <c:manualLayout>
                  <c:x val="-0.2167128270365862"/>
                  <c:y val="0.189111563658180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C0-4388-A789-04429952506A}"/>
                </c:ext>
              </c:extLst>
            </c:dLbl>
            <c:dLbl>
              <c:idx val="4"/>
              <c:layout>
                <c:manualLayout>
                  <c:x val="-0.12913365711802879"/>
                  <c:y val="-1.23830504181573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C0-4388-A789-0442995250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One-time visitors</c:v>
                </c:pt>
                <c:pt idx="1">
                  <c:v>Returning visitors</c:v>
                </c:pt>
                <c:pt idx="2">
                  <c:v>2x</c:v>
                </c:pt>
                <c:pt idx="3">
                  <c:v>3x and more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91</c:v>
                </c:pt>
                <c:pt idx="2">
                  <c:v>24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C0-4388-A789-044299525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Opakování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1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1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C-ADC0-4388-A789-04429952506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2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2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E-ADC0-4388-A789-04429952506A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3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3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0-ADC0-4388-A789-04429952506A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4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4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2-ADC0-4388-A789-04429952506A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94000"/>
                            <a:satMod val="103000"/>
                            <a:lumMod val="102000"/>
                          </a:schemeClr>
                        </a:gs>
                        <a:gs pos="50000">
                          <a:schemeClr val="accent5">
                            <a:shade val="100000"/>
                            <a:satMod val="110000"/>
                            <a:lumMod val="100000"/>
                          </a:schemeClr>
                        </a:gs>
                        <a:gs pos="100000">
                          <a:schemeClr val="accent5">
                            <a:shade val="78000"/>
                            <a:satMod val="120000"/>
                            <a:lumMod val="99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4-ADC0-4388-A789-04429952506A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List1!$A$2:$A$5</c15:sqref>
                        </c15:formulaRef>
                      </c:ext>
                    </c:extLst>
                    <c:strCache>
                      <c:ptCount val="4"/>
                      <c:pt idx="0">
                        <c:v>One-time visitors</c:v>
                      </c:pt>
                      <c:pt idx="1">
                        <c:v>Returning visitors</c:v>
                      </c:pt>
                      <c:pt idx="2">
                        <c:v>2x</c:v>
                      </c:pt>
                      <c:pt idx="3">
                        <c:v>3x and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2">
                        <c:v>27</c:v>
                      </c:pt>
                      <c:pt idx="3">
                        <c:v>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ADC0-4388-A789-04429952506A}"/>
                  </c:ext>
                </c:extLst>
              </c15:ser>
            </c15:filteredPieSeries>
          </c:ext>
        </c:extLst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18549734822082"/>
          <c:y val="0.80923560839638042"/>
          <c:w val="0.75746592840953286"/>
          <c:h val="0.14208008762764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cs-CZ" b="1" dirty="0" err="1"/>
              <a:t>Origin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0D-4524-A1A0-3383E5E70EAC}"/>
              </c:ext>
            </c:extLst>
          </c:dPt>
          <c:dLbls>
            <c:dLbl>
              <c:idx val="0"/>
              <c:layout>
                <c:manualLayout>
                  <c:x val="-9.0497721434830685E-3"/>
                  <c:y val="-1.6188401700265708E-2"/>
                </c:manualLayout>
              </c:layout>
              <c:tx>
                <c:rich>
                  <a:bodyPr/>
                  <a:lstStyle/>
                  <a:p>
                    <a:r>
                      <a:rPr lang="cs-CZ" dirty="0"/>
                      <a:t>2</a:t>
                    </a:r>
                    <a:r>
                      <a:rPr lang="en-US" dirty="0"/>
                      <a:t>4</a:t>
                    </a:r>
                    <a:r>
                      <a:rPr lang="cs-CZ" dirty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0D-4524-A1A0-3383E5E70EAC}"/>
                </c:ext>
              </c:extLst>
            </c:dLbl>
            <c:dLbl>
              <c:idx val="1"/>
              <c:layout>
                <c:manualLayout>
                  <c:x val="-2.2624430358707671E-3"/>
                  <c:y val="1.28503405228977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0D-4524-A1A0-3383E5E70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ESF</c:v>
                </c:pt>
                <c:pt idx="1">
                  <c:v>FSS</c:v>
                </c:pt>
                <c:pt idx="2">
                  <c:v>LF</c:v>
                </c:pt>
                <c:pt idx="3">
                  <c:v>PřF</c:v>
                </c:pt>
                <c:pt idx="4">
                  <c:v>FI</c:v>
                </c:pt>
                <c:pt idx="5">
                  <c:v>FF</c:v>
                </c:pt>
                <c:pt idx="6">
                  <c:v>FSpS</c:v>
                </c:pt>
                <c:pt idx="7">
                  <c:v>PdF</c:v>
                </c:pt>
                <c:pt idx="8">
                  <c:v>MENDELU</c:v>
                </c:pt>
                <c:pt idx="9">
                  <c:v>VUT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246</c:v>
                </c:pt>
                <c:pt idx="1">
                  <c:v>20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0D-4524-A1A0-3383E5E70E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619520"/>
        <c:axId val="486225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Sloupec1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List1!$A$2:$A$11</c15:sqref>
                        </c15:formulaRef>
                      </c:ext>
                    </c:extLst>
                    <c:strCache>
                      <c:ptCount val="10"/>
                      <c:pt idx="0">
                        <c:v>ESF</c:v>
                      </c:pt>
                      <c:pt idx="1">
                        <c:v>FSS</c:v>
                      </c:pt>
                      <c:pt idx="2">
                        <c:v>LF</c:v>
                      </c:pt>
                      <c:pt idx="3">
                        <c:v>PřF</c:v>
                      </c:pt>
                      <c:pt idx="4">
                        <c:v>FI</c:v>
                      </c:pt>
                      <c:pt idx="5">
                        <c:v>FF</c:v>
                      </c:pt>
                      <c:pt idx="6">
                        <c:v>FSpS</c:v>
                      </c:pt>
                      <c:pt idx="7">
                        <c:v>PdF</c:v>
                      </c:pt>
                      <c:pt idx="8">
                        <c:v>MENDELU</c:v>
                      </c:pt>
                      <c:pt idx="9">
                        <c:v>VUT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BE0D-4524-A1A0-3383E5E70EAC}"/>
                  </c:ext>
                </c:extLst>
              </c15:ser>
            </c15:filteredBarSeries>
          </c:ext>
        </c:extLst>
      </c:barChart>
      <c:catAx>
        <c:axId val="4861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22592"/>
        <c:crosses val="autoZero"/>
        <c:auto val="1"/>
        <c:lblAlgn val="ctr"/>
        <c:lblOffset val="100"/>
        <c:noMultiLvlLbl val="0"/>
      </c:catAx>
      <c:valAx>
        <c:axId val="4862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1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cs-CZ" b="1" dirty="0" err="1"/>
              <a:t>Origin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DC-4BC4-AD65-6BF48CC412A4}"/>
              </c:ext>
            </c:extLst>
          </c:dPt>
          <c:dLbls>
            <c:dLbl>
              <c:idx val="0"/>
              <c:layout>
                <c:manualLayout>
                  <c:x val="-9.0497721434830685E-3"/>
                  <c:y val="-1.61884017002657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DC-4BC4-AD65-6BF48CC412A4}"/>
                </c:ext>
              </c:extLst>
            </c:dLbl>
            <c:dLbl>
              <c:idx val="1"/>
              <c:layout>
                <c:manualLayout>
                  <c:x val="-2.2624430358707671E-3"/>
                  <c:y val="1.28503405228977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DC-4BC4-AD65-6BF48CC41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ESF</c:v>
                </c:pt>
                <c:pt idx="1">
                  <c:v>FSS</c:v>
                </c:pt>
                <c:pt idx="2">
                  <c:v>LF</c:v>
                </c:pt>
                <c:pt idx="3">
                  <c:v>PřF</c:v>
                </c:pt>
                <c:pt idx="4">
                  <c:v>FI</c:v>
                </c:pt>
                <c:pt idx="5">
                  <c:v>FF</c:v>
                </c:pt>
                <c:pt idx="6">
                  <c:v>FSpS</c:v>
                </c:pt>
                <c:pt idx="7">
                  <c:v>PdF</c:v>
                </c:pt>
                <c:pt idx="8">
                  <c:v>MENDELU</c:v>
                </c:pt>
                <c:pt idx="9">
                  <c:v>VUT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264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DC-4BC4-AD65-6BF48CC412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376640"/>
        <c:axId val="648870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Sloupec1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List1!$A$2:$A$11</c15:sqref>
                        </c15:formulaRef>
                      </c:ext>
                    </c:extLst>
                    <c:strCache>
                      <c:ptCount val="10"/>
                      <c:pt idx="0">
                        <c:v>ESF</c:v>
                      </c:pt>
                      <c:pt idx="1">
                        <c:v>FSS</c:v>
                      </c:pt>
                      <c:pt idx="2">
                        <c:v>LF</c:v>
                      </c:pt>
                      <c:pt idx="3">
                        <c:v>PřF</c:v>
                      </c:pt>
                      <c:pt idx="4">
                        <c:v>FI</c:v>
                      </c:pt>
                      <c:pt idx="5">
                        <c:v>FF</c:v>
                      </c:pt>
                      <c:pt idx="6">
                        <c:v>FSpS</c:v>
                      </c:pt>
                      <c:pt idx="7">
                        <c:v>PdF</c:v>
                      </c:pt>
                      <c:pt idx="8">
                        <c:v>MENDELU</c:v>
                      </c:pt>
                      <c:pt idx="9">
                        <c:v>VUT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1DC-4BC4-AD65-6BF48CC412A4}"/>
                  </c:ext>
                </c:extLst>
              </c15:ser>
            </c15:filteredBarSeries>
          </c:ext>
        </c:extLst>
      </c:barChart>
      <c:catAx>
        <c:axId val="4937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87040"/>
        <c:crosses val="autoZero"/>
        <c:auto val="1"/>
        <c:lblAlgn val="ctr"/>
        <c:lblOffset val="100"/>
        <c:noMultiLvlLbl val="0"/>
      </c:catAx>
      <c:valAx>
        <c:axId val="648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7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cs-CZ" b="1" dirty="0" err="1"/>
              <a:t>Origin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32-4E1F-BF8A-E7D7FF6246E9}"/>
              </c:ext>
            </c:extLst>
          </c:dPt>
          <c:dLbls>
            <c:dLbl>
              <c:idx val="0"/>
              <c:layout>
                <c:manualLayout>
                  <c:x val="-9.0497721434830685E-3"/>
                  <c:y val="-1.61884017002657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2-4E1F-BF8A-E7D7FF6246E9}"/>
                </c:ext>
              </c:extLst>
            </c:dLbl>
            <c:dLbl>
              <c:idx val="1"/>
              <c:layout>
                <c:manualLayout>
                  <c:x val="-2.2624430358707671E-3"/>
                  <c:y val="1.28503405228977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32-4E1F-BF8A-E7D7FF6246E9}"/>
                </c:ext>
              </c:extLst>
            </c:dLbl>
            <c:dLbl>
              <c:idx val="8"/>
              <c:layout>
                <c:manualLayout>
                  <c:x val="-9.3763133327830828E-17"/>
                  <c:y val="-4.46043291804025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32-4E1F-BF8A-E7D7FF624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ESF</c:v>
                </c:pt>
                <c:pt idx="1">
                  <c:v>FSS</c:v>
                </c:pt>
                <c:pt idx="2">
                  <c:v>LF</c:v>
                </c:pt>
                <c:pt idx="3">
                  <c:v>PřF</c:v>
                </c:pt>
                <c:pt idx="4">
                  <c:v>FI</c:v>
                </c:pt>
                <c:pt idx="5">
                  <c:v>FF</c:v>
                </c:pt>
                <c:pt idx="6">
                  <c:v>FSpS</c:v>
                </c:pt>
                <c:pt idx="7">
                  <c:v>PdF</c:v>
                </c:pt>
                <c:pt idx="8">
                  <c:v>Faculty unspecified</c:v>
                </c:pt>
                <c:pt idx="9">
                  <c:v>MENDELU</c:v>
                </c:pt>
                <c:pt idx="10">
                  <c:v>VUT</c:v>
                </c:pt>
              </c:strCache>
            </c:strRef>
          </c:cat>
          <c:val>
            <c:numRef>
              <c:f>List1!$B$2:$B$12</c:f>
              <c:numCache>
                <c:formatCode>0</c:formatCode>
                <c:ptCount val="11"/>
                <c:pt idx="0">
                  <c:v>117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127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32-4E1F-BF8A-E7D7FF6246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613824"/>
        <c:axId val="496372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Sloupec1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List1!$A$2:$A$11</c15:sqref>
                        </c15:formulaRef>
                      </c:ext>
                    </c:extLst>
                    <c:strCache>
                      <c:ptCount val="10"/>
                      <c:pt idx="0">
                        <c:v>ESF</c:v>
                      </c:pt>
                      <c:pt idx="1">
                        <c:v>FSS</c:v>
                      </c:pt>
                      <c:pt idx="2">
                        <c:v>LF</c:v>
                      </c:pt>
                      <c:pt idx="3">
                        <c:v>PřF</c:v>
                      </c:pt>
                      <c:pt idx="4">
                        <c:v>FI</c:v>
                      </c:pt>
                      <c:pt idx="5">
                        <c:v>FF</c:v>
                      </c:pt>
                      <c:pt idx="6">
                        <c:v>FSpS</c:v>
                      </c:pt>
                      <c:pt idx="7">
                        <c:v>PdF</c:v>
                      </c:pt>
                      <c:pt idx="8">
                        <c:v>MENDELU</c:v>
                      </c:pt>
                      <c:pt idx="9">
                        <c:v>VUT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832-4E1F-BF8A-E7D7FF6246E9}"/>
                  </c:ext>
                </c:extLst>
              </c15:ser>
            </c15:filteredBarSeries>
          </c:ext>
        </c:extLst>
      </c:barChart>
      <c:catAx>
        <c:axId val="4961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37248"/>
        <c:crosses val="autoZero"/>
        <c:auto val="1"/>
        <c:lblAlgn val="ctr"/>
        <c:lblOffset val="100"/>
        <c:noMultiLvlLbl val="0"/>
      </c:catAx>
      <c:valAx>
        <c:axId val="4963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1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>
                <a:solidFill>
                  <a:schemeClr val="bg1"/>
                </a:solidFill>
              </a:rPr>
              <a:t>Final</a:t>
            </a:r>
            <a:r>
              <a:rPr lang="cs-CZ" baseline="0" dirty="0">
                <a:solidFill>
                  <a:schemeClr val="bg1"/>
                </a:solidFill>
              </a:rPr>
              <a:t> thesis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131768601601772"/>
          <c:y val="0.16975762175984035"/>
          <c:w val="0.39736444982284358"/>
          <c:h val="0.612769794103903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Pomoc při závěrečných pracech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92-4DCE-9942-284D4E8081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92-4DCE-9942-284D4E8081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92-4DCE-9942-284D4E8081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92-4DCE-9942-284D4E8081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Bachelor's thesis</c:v>
                </c:pt>
                <c:pt idx="1">
                  <c:v>Master's thesis</c:v>
                </c:pt>
                <c:pt idx="2">
                  <c:v>Dissertations</c:v>
                </c:pt>
                <c:pt idx="3">
                  <c:v>Final projects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22</c:v>
                </c:pt>
                <c:pt idx="1">
                  <c:v>37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92-4DCE-9942-284D4E808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47054789066379"/>
          <c:y val="0.82667987496075013"/>
          <c:w val="0.59413678089272437"/>
          <c:h val="0.13583115140996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>
                <a:solidFill>
                  <a:schemeClr val="bg1"/>
                </a:solidFill>
              </a:rPr>
              <a:t>Final</a:t>
            </a:r>
            <a:r>
              <a:rPr lang="cs-CZ" baseline="0" dirty="0">
                <a:solidFill>
                  <a:schemeClr val="bg1"/>
                </a:solidFill>
              </a:rPr>
              <a:t> thesis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131768601601772"/>
          <c:y val="0.16975762175984035"/>
          <c:w val="0.39736444982284358"/>
          <c:h val="0.612769794103903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Pomoc při závěrečných pracech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30-4F5A-9E0C-AAD6E9F8C2B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30-4F5A-9E0C-AAD6E9F8C2B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A30-4F5A-9E0C-AAD6E9F8C2B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A30-4F5A-9E0C-AAD6E9F8C2B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30-4F5A-9E0C-AAD6E9F8C2BF}"/>
                </c:ext>
              </c:extLst>
            </c:dLbl>
            <c:dLbl>
              <c:idx val="1"/>
              <c:layout>
                <c:manualLayout>
                  <c:x val="1.2442635044245013E-2"/>
                  <c:y val="-0.21911730245317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30-4F5A-9E0C-AAD6E9F8C2B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A30-4F5A-9E0C-AAD6E9F8C2B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A30-4F5A-9E0C-AAD6E9F8C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Bachelor's thesis</c:v>
                </c:pt>
                <c:pt idx="1">
                  <c:v>Master's thesis</c:v>
                </c:pt>
                <c:pt idx="2">
                  <c:v>Dissertations</c:v>
                </c:pt>
                <c:pt idx="3">
                  <c:v>Final projects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</c:v>
                </c:pt>
                <c:pt idx="1">
                  <c:v>37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30-4F5A-9E0C-AAD6E9F8C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47054789066379"/>
          <c:y val="0.82667987496075013"/>
          <c:w val="0.59413678089272437"/>
          <c:h val="0.13583115140996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 err="1">
                <a:solidFill>
                  <a:schemeClr val="bg2"/>
                </a:solidFill>
              </a:rPr>
              <a:t>Grades</a:t>
            </a:r>
            <a:r>
              <a:rPr lang="cs-CZ" sz="2400" baseline="0" dirty="0">
                <a:solidFill>
                  <a:schemeClr val="bg2"/>
                </a:solidFill>
              </a:rPr>
              <a:t> </a:t>
            </a:r>
            <a:r>
              <a:rPr lang="cs-CZ" sz="2400" baseline="0" dirty="0" err="1">
                <a:solidFill>
                  <a:schemeClr val="bg2"/>
                </a:solidFill>
              </a:rPr>
              <a:t>awarded</a:t>
            </a:r>
            <a:r>
              <a:rPr lang="cs-CZ" sz="2400" baseline="0" dirty="0">
                <a:solidFill>
                  <a:schemeClr val="bg2"/>
                </a:solidFill>
              </a:rPr>
              <a:t> by </a:t>
            </a:r>
            <a:r>
              <a:rPr lang="cs-CZ" sz="2400" baseline="0" dirty="0" err="1">
                <a:solidFill>
                  <a:schemeClr val="bg2"/>
                </a:solidFill>
              </a:rPr>
              <a:t>visitors</a:t>
            </a:r>
            <a:endParaRPr lang="en-US" sz="24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24046424876558425"/>
          <c:y val="2.3349139965684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Grade (1 is the best 5 is the worst)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27</c:v>
                </c:pt>
                <c:pt idx="1">
                  <c:v>10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E-47E6-A08B-0556E8FC2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27648"/>
        <c:axId val="49229184"/>
      </c:barChart>
      <c:catAx>
        <c:axId val="492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9184"/>
        <c:crosses val="autoZero"/>
        <c:auto val="1"/>
        <c:lblAlgn val="ctr"/>
        <c:lblOffset val="100"/>
        <c:noMultiLvlLbl val="0"/>
      </c:catAx>
      <c:valAx>
        <c:axId val="4922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3767954664305"/>
          <c:y val="0.92634403486927475"/>
          <c:w val="0.55500635256633946"/>
          <c:h val="5.614411015646222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D93DA-C617-44F1-8628-571F4E421F82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9D73-6911-42B9-BA39-B350B5FE01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0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4482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417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4891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50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-18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5161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0735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48302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836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63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72304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9719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4545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20CBFD6-CE77-45D7-9C45-1F3DF368901C}" type="datetimeFigureOut">
              <a:rPr lang="cs-CZ" smtClean="0"/>
              <a:t>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B547-B0A7-41FF-BA3B-F2851B7F9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6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254266/global-big-data-market-forecast/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archiv.ihned.cz/c1-65399490-ustup-maturity-z-matemati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hstat.econ.muni.cz/" TargetMode="External"/><Relationship Id="rId5" Type="http://schemas.openxmlformats.org/officeDocument/2006/relationships/hyperlink" Target="https://acadgild.com/blog/big-data-job-opportunities-in-2016-and-the-coming-years/" TargetMode="External"/><Relationship Id="rId4" Type="http://schemas.openxmlformats.org/officeDocument/2006/relationships/hyperlink" Target="https://www.oecd.org/pisa/keyfindings/pisa-2012-results-overview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293224"/>
            <a:ext cx="10515600" cy="4886914"/>
          </a:xfrm>
        </p:spPr>
        <p:txBody>
          <a:bodyPr/>
          <a:lstStyle/>
          <a:p>
            <a:pPr marL="0" indent="0" algn="ctr">
              <a:buNone/>
            </a:pPr>
            <a:r>
              <a:rPr lang="en-GB" sz="6600" dirty="0">
                <a:solidFill>
                  <a:schemeClr val="bg2"/>
                </a:solidFill>
              </a:rPr>
              <a:t>Statistics for Non-statisticians</a:t>
            </a:r>
            <a:endParaRPr lang="cs-CZ" sz="6600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GB" sz="4800" dirty="0">
                <a:solidFill>
                  <a:schemeClr val="bg2"/>
                </a:solidFill>
              </a:rPr>
              <a:t> What Matters is an Understanding</a:t>
            </a:r>
            <a:endParaRPr lang="cs-CZ" sz="4800" dirty="0">
              <a:solidFill>
                <a:schemeClr val="bg2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2400" dirty="0">
                <a:solidFill>
                  <a:schemeClr val="bg2"/>
                </a:solidFill>
              </a:rPr>
              <a:t>Mgr. Maria Králová, Ph.D. ;  kralova@econ.muni.cz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/>
                </a:solidFill>
              </a:rPr>
              <a:t>Faculty of Economics and Administration</a:t>
            </a:r>
            <a:r>
              <a:rPr lang="cs-CZ" sz="2400" dirty="0">
                <a:solidFill>
                  <a:schemeClr val="bg2"/>
                </a:solidFill>
              </a:rPr>
              <a:t>, Masaryk University, Brno, Czech Republic</a:t>
            </a:r>
          </a:p>
          <a:p>
            <a:pPr marL="0" indent="0">
              <a:buNone/>
            </a:pPr>
            <a:endParaRPr lang="cs-CZ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155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047" y="914401"/>
            <a:ext cx="10515600" cy="1325562"/>
          </a:xfrm>
        </p:spPr>
        <p:txBody>
          <a:bodyPr/>
          <a:lstStyle/>
          <a:p>
            <a:r>
              <a:rPr lang="cs-CZ" dirty="0" err="1">
                <a:solidFill>
                  <a:schemeClr val="bg2"/>
                </a:solidFill>
              </a:rPr>
              <a:t>What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we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say</a:t>
            </a:r>
            <a:r>
              <a:rPr lang="cs-CZ" dirty="0">
                <a:solidFill>
                  <a:schemeClr val="bg2"/>
                </a:solidFill>
              </a:rPr>
              <a:t> to </a:t>
            </a:r>
            <a:r>
              <a:rPr lang="cs-CZ" dirty="0" err="1">
                <a:solidFill>
                  <a:schemeClr val="bg2"/>
                </a:solidFill>
              </a:rPr>
              <a:t>our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students</a:t>
            </a:r>
            <a:r>
              <a:rPr lang="cs-CZ" dirty="0">
                <a:solidFill>
                  <a:schemeClr val="bg2"/>
                </a:solidFill>
              </a:rPr>
              <a:t>? Do </a:t>
            </a:r>
            <a:r>
              <a:rPr lang="cs-CZ" dirty="0" err="1">
                <a:solidFill>
                  <a:schemeClr val="bg2"/>
                </a:solidFill>
              </a:rPr>
              <a:t>all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your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best</a:t>
            </a:r>
            <a:r>
              <a:rPr lang="cs-CZ" dirty="0">
                <a:solidFill>
                  <a:schemeClr val="bg2"/>
                </a:solidFill>
              </a:rPr>
              <a:t> to …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Zástupný symbol pro obsah 3" descr="(4) Support Centre for math and stats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t="25223" r="29099" b="34754"/>
          <a:stretch/>
        </p:blipFill>
        <p:spPr>
          <a:xfrm>
            <a:off x="3836394" y="3065057"/>
            <a:ext cx="4009399" cy="13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014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8" y="1762686"/>
            <a:ext cx="10659963" cy="29912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0"/>
            <a:ext cx="1333499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699" y="365760"/>
            <a:ext cx="11116028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Introduction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28800"/>
            <a:ext cx="5088948" cy="4714875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gap </a:t>
            </a:r>
            <a:r>
              <a:rPr lang="cs-CZ" dirty="0" err="1">
                <a:solidFill>
                  <a:schemeClr val="bg1"/>
                </a:solidFill>
              </a:rPr>
              <a:t>between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highschool</a:t>
            </a:r>
            <a:r>
              <a:rPr lang="cs-CZ" dirty="0">
                <a:solidFill>
                  <a:schemeClr val="bg1"/>
                </a:solidFill>
              </a:rPr>
              <a:t> and university </a:t>
            </a:r>
            <a:r>
              <a:rPr lang="cs-CZ" dirty="0" err="1">
                <a:solidFill>
                  <a:schemeClr val="bg1"/>
                </a:solidFill>
              </a:rPr>
              <a:t>level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knowledge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math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keeps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getting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bigger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2"/>
                </a:solidFill>
              </a:rPr>
              <a:t>(1)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job</a:t>
            </a:r>
            <a:r>
              <a:rPr lang="cs-CZ" dirty="0">
                <a:solidFill>
                  <a:schemeClr val="bg1"/>
                </a:solidFill>
              </a:rPr>
              <a:t> market </a:t>
            </a:r>
            <a:r>
              <a:rPr lang="cs-CZ" dirty="0" err="1">
                <a:solidFill>
                  <a:schemeClr val="bg1"/>
                </a:solidFill>
              </a:rPr>
              <a:t>sorely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needs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graduates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math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skills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2"/>
                </a:solidFill>
              </a:rPr>
              <a:t>(2)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Czech </a:t>
            </a:r>
            <a:r>
              <a:rPr lang="cs-CZ" dirty="0" err="1">
                <a:solidFill>
                  <a:schemeClr val="bg1"/>
                </a:solidFill>
              </a:rPr>
              <a:t>republic</a:t>
            </a:r>
            <a:r>
              <a:rPr lang="cs-CZ" dirty="0">
                <a:solidFill>
                  <a:schemeClr val="bg1"/>
                </a:solidFill>
              </a:rPr>
              <a:t> PISA </a:t>
            </a:r>
            <a:r>
              <a:rPr lang="cs-CZ" dirty="0" err="1">
                <a:solidFill>
                  <a:schemeClr val="bg1"/>
                </a:solidFill>
              </a:rPr>
              <a:t>scores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keep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getting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worse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2"/>
                </a:solidFill>
              </a:rPr>
              <a:t>(3)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16" y="1249040"/>
            <a:ext cx="5262619" cy="5043605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>
            <a:off x="6096000" y="1386348"/>
            <a:ext cx="15089" cy="4906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>
          <a:xfrm>
            <a:off x="9832063" y="5214796"/>
            <a:ext cx="226337" cy="217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-1"/>
            <a:ext cx="1317170" cy="10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962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Our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inspiration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54880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MatRIC</a:t>
            </a:r>
            <a:r>
              <a:rPr lang="cs-CZ" dirty="0">
                <a:solidFill>
                  <a:schemeClr val="bg1"/>
                </a:solidFill>
              </a:rPr>
              <a:t> Drop-in, University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Agder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since</a:t>
            </a:r>
            <a:r>
              <a:rPr lang="cs-CZ" dirty="0">
                <a:solidFill>
                  <a:schemeClr val="bg1"/>
                </a:solidFill>
              </a:rPr>
              <a:t> 2015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sigma</a:t>
            </a:r>
            <a:r>
              <a:rPr lang="cs-CZ" dirty="0">
                <a:solidFill>
                  <a:schemeClr val="bg1"/>
                </a:solidFill>
              </a:rPr>
              <a:t> Network, </a:t>
            </a:r>
            <a:r>
              <a:rPr lang="cs-CZ" dirty="0" err="1">
                <a:solidFill>
                  <a:schemeClr val="bg1"/>
                </a:solidFill>
              </a:rPr>
              <a:t>England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since</a:t>
            </a:r>
            <a:r>
              <a:rPr lang="cs-CZ" dirty="0">
                <a:solidFill>
                  <a:schemeClr val="bg1"/>
                </a:solidFill>
              </a:rPr>
              <a:t> 2005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other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networks</a:t>
            </a:r>
            <a:r>
              <a:rPr lang="cs-CZ" dirty="0">
                <a:solidFill>
                  <a:schemeClr val="bg1"/>
                </a:solidFill>
              </a:rPr>
              <a:t> – </a:t>
            </a:r>
            <a:r>
              <a:rPr lang="cs-CZ" dirty="0" err="1">
                <a:solidFill>
                  <a:schemeClr val="bg1"/>
                </a:solidFill>
              </a:rPr>
              <a:t>Ireland</a:t>
            </a:r>
            <a:r>
              <a:rPr lang="cs-CZ" dirty="0">
                <a:solidFill>
                  <a:schemeClr val="bg1"/>
                </a:solidFill>
              </a:rPr>
              <a:t>, Scotland, Wales, …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993" y="1"/>
            <a:ext cx="1309006" cy="10613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55" y="3137670"/>
            <a:ext cx="3433985" cy="16918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2618059"/>
            <a:ext cx="7604067" cy="103922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4446539"/>
            <a:ext cx="7604067" cy="11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631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5182" y="353234"/>
            <a:ext cx="10515600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2"/>
                </a:solidFill>
                <a:latin typeface="Montserrat" panose="00000500000000000000" pitchFamily="50" charset="-18"/>
              </a:rPr>
              <a:t>Why</a:t>
            </a:r>
            <a:r>
              <a:rPr lang="cs-CZ" dirty="0">
                <a:solidFill>
                  <a:schemeClr val="bg2"/>
                </a:solidFill>
                <a:latin typeface="Montserrat" panose="00000500000000000000" pitchFamily="50" charset="-18"/>
              </a:rPr>
              <a:t> </a:t>
            </a:r>
            <a:r>
              <a:rPr lang="cs-CZ" dirty="0" err="1">
                <a:solidFill>
                  <a:schemeClr val="bg2"/>
                </a:solidFill>
                <a:latin typeface="Montserrat" panose="00000500000000000000" pitchFamily="50" charset="-18"/>
              </a:rPr>
              <a:t>we</a:t>
            </a:r>
            <a:r>
              <a:rPr lang="cs-CZ" dirty="0">
                <a:solidFill>
                  <a:schemeClr val="bg2"/>
                </a:solidFill>
                <a:latin typeface="Montserrat" panose="00000500000000000000" pitchFamily="50" charset="-18"/>
              </a:rPr>
              <a:t> </a:t>
            </a:r>
            <a:r>
              <a:rPr lang="cs-CZ" dirty="0" err="1">
                <a:solidFill>
                  <a:schemeClr val="bg2"/>
                </a:solidFill>
                <a:latin typeface="Montserrat" panose="00000500000000000000" pitchFamily="50" charset="-18"/>
              </a:rPr>
              <a:t>need</a:t>
            </a:r>
            <a:r>
              <a:rPr lang="cs-CZ" dirty="0">
                <a:solidFill>
                  <a:schemeClr val="bg2"/>
                </a:solidFill>
                <a:latin typeface="Montserrat" panose="00000500000000000000" pitchFamily="50" charset="-18"/>
              </a:rPr>
              <a:t> it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5" y="2345546"/>
            <a:ext cx="5503256" cy="3543904"/>
          </a:xfrm>
        </p:spPr>
      </p:pic>
      <p:cxnSp>
        <p:nvCxnSpPr>
          <p:cNvPr id="5" name="Přímá spojnice 4"/>
          <p:cNvCxnSpPr/>
          <p:nvPr/>
        </p:nvCxnSpPr>
        <p:spPr>
          <a:xfrm>
            <a:off x="6092982" y="2009869"/>
            <a:ext cx="0" cy="3996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213187" y="2499652"/>
            <a:ext cx="5088948" cy="3387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market </a:t>
            </a:r>
            <a:r>
              <a:rPr lang="cs-CZ" dirty="0" err="1">
                <a:solidFill>
                  <a:schemeClr val="bg1"/>
                </a:solidFill>
              </a:rPr>
              <a:t>volume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big data </a:t>
            </a:r>
            <a:r>
              <a:rPr lang="cs-CZ" dirty="0" err="1">
                <a:solidFill>
                  <a:schemeClr val="bg1"/>
                </a:solidFill>
              </a:rPr>
              <a:t>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expected</a:t>
            </a:r>
            <a:r>
              <a:rPr lang="cs-CZ" dirty="0">
                <a:solidFill>
                  <a:schemeClr val="bg1"/>
                </a:solidFill>
              </a:rPr>
              <a:t> to triple by 2026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Significant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growth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job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demand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big data </a:t>
            </a:r>
            <a:r>
              <a:rPr lang="cs-CZ" dirty="0" err="1">
                <a:solidFill>
                  <a:schemeClr val="bg1"/>
                </a:solidFill>
              </a:rPr>
              <a:t>related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vacancies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sz="1400" dirty="0">
                <a:solidFill>
                  <a:schemeClr val="bg1"/>
                </a:solidFill>
              </a:rPr>
              <a:t>(4)</a:t>
            </a:r>
          </a:p>
          <a:p>
            <a:endParaRPr lang="cs-CZ" sz="1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664" y="0"/>
            <a:ext cx="1325335" cy="9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648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007" y="365760"/>
            <a:ext cx="10164536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/>
              <a:t> </a:t>
            </a:r>
            <a:r>
              <a:rPr lang="cs-CZ" dirty="0" err="1">
                <a:solidFill>
                  <a:schemeClr val="bg1"/>
                </a:solidFill>
              </a:rPr>
              <a:t>Spring</a:t>
            </a:r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930900" y="2887663"/>
            <a:ext cx="494030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solidFill>
                  <a:schemeClr val="bg1"/>
                </a:solidFill>
              </a:rPr>
              <a:t>Timeframe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(1 </a:t>
            </a:r>
            <a:r>
              <a:rPr lang="cs-CZ" dirty="0" err="1">
                <a:solidFill>
                  <a:schemeClr val="bg1"/>
                </a:solidFill>
              </a:rPr>
              <a:t>semester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 err="1">
                <a:solidFill>
                  <a:schemeClr val="bg1"/>
                </a:solidFill>
              </a:rPr>
              <a:t>Total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visits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r>
              <a:rPr lang="cs-CZ" dirty="0" err="1">
                <a:solidFill>
                  <a:schemeClr val="bg1"/>
                </a:solidFill>
              </a:rPr>
              <a:t>Unique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visitors</a:t>
            </a:r>
            <a:r>
              <a:rPr lang="cs-CZ" dirty="0">
                <a:solidFill>
                  <a:schemeClr val="bg1"/>
                </a:solidFill>
              </a:rPr>
              <a:t>: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2747489170"/>
              </p:ext>
            </p:extLst>
          </p:nvPr>
        </p:nvGraphicFramePr>
        <p:xfrm>
          <a:off x="317499" y="2197100"/>
          <a:ext cx="5613401" cy="36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ástupný symbol pro obsah 2"/>
          <p:cNvSpPr txBox="1">
            <a:spLocks/>
          </p:cNvSpPr>
          <p:nvPr/>
        </p:nvSpPr>
        <p:spPr>
          <a:xfrm>
            <a:off x="7760508" y="2887663"/>
            <a:ext cx="395582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>
                <a:solidFill>
                  <a:schemeClr val="bg2"/>
                </a:solidFill>
              </a:rPr>
              <a:t>od 22. 2. 2016 </a:t>
            </a:r>
          </a:p>
          <a:p>
            <a:pPr marL="0" indent="0" algn="r">
              <a:buNone/>
            </a:pPr>
            <a:r>
              <a:rPr lang="cs-CZ" dirty="0">
                <a:solidFill>
                  <a:schemeClr val="bg2"/>
                </a:solidFill>
              </a:rPr>
              <a:t>do 4. 7. 2016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300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146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99" y="1"/>
            <a:ext cx="1320799" cy="10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0051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843" y="365760"/>
            <a:ext cx="10270671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 err="1">
                <a:solidFill>
                  <a:schemeClr val="bg1"/>
                </a:solidFill>
              </a:rPr>
              <a:t>Autumn</a:t>
            </a:r>
            <a:r>
              <a:rPr lang="cs-CZ" dirty="0">
                <a:solidFill>
                  <a:schemeClr val="bg1"/>
                </a:solidFill>
              </a:rPr>
              <a:t> 2016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930900" y="2887663"/>
            <a:ext cx="494030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solidFill>
                  <a:schemeClr val="bg1"/>
                </a:solidFill>
              </a:rPr>
              <a:t>Timeframe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(2 </a:t>
            </a:r>
            <a:r>
              <a:rPr lang="cs-CZ" dirty="0" err="1">
                <a:solidFill>
                  <a:schemeClr val="bg1"/>
                </a:solidFill>
              </a:rPr>
              <a:t>semester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 err="1">
                <a:solidFill>
                  <a:schemeClr val="bg1"/>
                </a:solidFill>
              </a:rPr>
              <a:t>Total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visits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r>
              <a:rPr lang="cs-CZ" dirty="0" err="1">
                <a:solidFill>
                  <a:schemeClr val="bg1"/>
                </a:solidFill>
              </a:rPr>
              <a:t>Unique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visitors</a:t>
            </a:r>
            <a:r>
              <a:rPr lang="cs-CZ" dirty="0">
                <a:solidFill>
                  <a:schemeClr val="bg1"/>
                </a:solidFill>
              </a:rPr>
              <a:t>: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3009086709"/>
              </p:ext>
            </p:extLst>
          </p:nvPr>
        </p:nvGraphicFramePr>
        <p:xfrm>
          <a:off x="389927" y="2197100"/>
          <a:ext cx="5613401" cy="36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ástupný symbol pro obsah 2"/>
          <p:cNvSpPr txBox="1">
            <a:spLocks/>
          </p:cNvSpPr>
          <p:nvPr/>
        </p:nvSpPr>
        <p:spPr>
          <a:xfrm>
            <a:off x="7760508" y="2887663"/>
            <a:ext cx="395582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>
                <a:solidFill>
                  <a:schemeClr val="bg2"/>
                </a:solidFill>
              </a:rPr>
              <a:t>od 26. 9. 2016 </a:t>
            </a:r>
          </a:p>
          <a:p>
            <a:pPr marL="0" indent="0" algn="r">
              <a:buNone/>
            </a:pPr>
            <a:r>
              <a:rPr lang="cs-CZ" dirty="0">
                <a:solidFill>
                  <a:schemeClr val="bg2"/>
                </a:solidFill>
              </a:rPr>
              <a:t>do 24. 1. 2017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273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137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0"/>
            <a:ext cx="1320799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9891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 err="1">
                <a:solidFill>
                  <a:schemeClr val="bg1"/>
                </a:solidFill>
              </a:rPr>
              <a:t>Spring</a:t>
            </a:r>
            <a:r>
              <a:rPr lang="cs-CZ" dirty="0">
                <a:solidFill>
                  <a:schemeClr val="bg1"/>
                </a:solidFill>
              </a:rPr>
              <a:t> 2017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930900" y="2887663"/>
            <a:ext cx="494030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solidFill>
                  <a:schemeClr val="bg1"/>
                </a:solidFill>
              </a:rPr>
              <a:t>Timeframe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(3 </a:t>
            </a:r>
            <a:r>
              <a:rPr lang="cs-CZ" dirty="0" err="1">
                <a:solidFill>
                  <a:schemeClr val="bg1"/>
                </a:solidFill>
              </a:rPr>
              <a:t>semester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 err="1">
                <a:solidFill>
                  <a:schemeClr val="bg1"/>
                </a:solidFill>
              </a:rPr>
              <a:t>Total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visits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r>
              <a:rPr lang="cs-CZ" dirty="0" err="1">
                <a:solidFill>
                  <a:schemeClr val="bg1"/>
                </a:solidFill>
              </a:rPr>
              <a:t>Unique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visitors</a:t>
            </a:r>
            <a:r>
              <a:rPr lang="cs-CZ" dirty="0">
                <a:solidFill>
                  <a:schemeClr val="bg1"/>
                </a:solidFill>
              </a:rPr>
              <a:t>: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2332907006"/>
              </p:ext>
            </p:extLst>
          </p:nvPr>
        </p:nvGraphicFramePr>
        <p:xfrm>
          <a:off x="389927" y="2197100"/>
          <a:ext cx="5613401" cy="36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ástupný symbol pro obsah 2"/>
          <p:cNvSpPr txBox="1">
            <a:spLocks/>
          </p:cNvSpPr>
          <p:nvPr/>
        </p:nvSpPr>
        <p:spPr>
          <a:xfrm>
            <a:off x="7760508" y="2887663"/>
            <a:ext cx="395582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>
                <a:solidFill>
                  <a:schemeClr val="bg2"/>
                </a:solidFill>
              </a:rPr>
              <a:t>od 6. 3. 2017 </a:t>
            </a:r>
          </a:p>
          <a:p>
            <a:pPr marL="0" indent="0" algn="r">
              <a:buNone/>
            </a:pPr>
            <a:r>
              <a:rPr lang="cs-CZ" dirty="0">
                <a:solidFill>
                  <a:schemeClr val="bg2"/>
                </a:solidFill>
              </a:rPr>
              <a:t>        do 27.6. 2017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283 (ID - 254)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143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0"/>
            <a:ext cx="1320799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6123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337" y="365760"/>
            <a:ext cx="10115550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/>
              <a:t> </a:t>
            </a:r>
            <a:r>
              <a:rPr lang="cs-CZ" dirty="0" err="1">
                <a:solidFill>
                  <a:schemeClr val="bg1"/>
                </a:solidFill>
              </a:rPr>
              <a:t>Spring</a:t>
            </a:r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768119" y="2885439"/>
            <a:ext cx="494030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ESF </a:t>
            </a:r>
            <a:r>
              <a:rPr lang="cs-CZ" dirty="0" err="1">
                <a:solidFill>
                  <a:schemeClr val="bg1"/>
                </a:solidFill>
              </a:rPr>
              <a:t>dominates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FSS </a:t>
            </a:r>
            <a:r>
              <a:rPr lang="cs-CZ" dirty="0" err="1">
                <a:solidFill>
                  <a:schemeClr val="bg1"/>
                </a:solidFill>
              </a:rPr>
              <a:t>follows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Other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faculties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Outside</a:t>
            </a:r>
            <a:r>
              <a:rPr lang="cs-CZ" dirty="0">
                <a:solidFill>
                  <a:schemeClr val="bg1"/>
                </a:solidFill>
              </a:rPr>
              <a:t> MUNI: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4243863788"/>
              </p:ext>
            </p:extLst>
          </p:nvPr>
        </p:nvGraphicFramePr>
        <p:xfrm>
          <a:off x="775682" y="2349501"/>
          <a:ext cx="4966358" cy="35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ástupný symbol pro obsah 2"/>
          <p:cNvSpPr txBox="1">
            <a:spLocks/>
          </p:cNvSpPr>
          <p:nvPr/>
        </p:nvSpPr>
        <p:spPr>
          <a:xfrm>
            <a:off x="6867696" y="2887663"/>
            <a:ext cx="395582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249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20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24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7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6093095" y="1976284"/>
            <a:ext cx="9832" cy="39329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994" y="1"/>
            <a:ext cx="1309006" cy="10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3373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99" y="390411"/>
            <a:ext cx="10252017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 err="1">
                <a:solidFill>
                  <a:schemeClr val="bg1"/>
                </a:solidFill>
              </a:rPr>
              <a:t>Autumn</a:t>
            </a:r>
            <a:r>
              <a:rPr lang="cs-CZ" dirty="0">
                <a:solidFill>
                  <a:schemeClr val="bg1"/>
                </a:solidFill>
              </a:rPr>
              <a:t> 2016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768119" y="2885439"/>
            <a:ext cx="494030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ESF </a:t>
            </a:r>
            <a:r>
              <a:rPr lang="cs-CZ" dirty="0" err="1">
                <a:solidFill>
                  <a:schemeClr val="bg1"/>
                </a:solidFill>
              </a:rPr>
              <a:t>dominates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FSS </a:t>
            </a:r>
            <a:r>
              <a:rPr lang="cs-CZ" dirty="0" err="1">
                <a:solidFill>
                  <a:schemeClr val="bg1"/>
                </a:solidFill>
              </a:rPr>
              <a:t>follows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Other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faculties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Outside</a:t>
            </a:r>
            <a:r>
              <a:rPr lang="cs-CZ" dirty="0">
                <a:solidFill>
                  <a:schemeClr val="bg1"/>
                </a:solidFill>
              </a:rPr>
              <a:t> MUNI: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582590459"/>
              </p:ext>
            </p:extLst>
          </p:nvPr>
        </p:nvGraphicFramePr>
        <p:xfrm>
          <a:off x="775682" y="2349501"/>
          <a:ext cx="4966358" cy="35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ástupný symbol pro obsah 2"/>
          <p:cNvSpPr txBox="1">
            <a:spLocks/>
          </p:cNvSpPr>
          <p:nvPr/>
        </p:nvSpPr>
        <p:spPr>
          <a:xfrm>
            <a:off x="6867696" y="2887663"/>
            <a:ext cx="395582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264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2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5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2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6093095" y="1976284"/>
            <a:ext cx="9832" cy="39329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6" y="1"/>
            <a:ext cx="1368483" cy="10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704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2"/>
                </a:solidFill>
              </a:rPr>
              <a:t>Computer-aided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seminar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sessions</a:t>
            </a:r>
            <a:r>
              <a:rPr lang="cs-CZ" dirty="0">
                <a:solidFill>
                  <a:schemeClr val="bg2"/>
                </a:solidFill>
              </a:rPr>
              <a:t> </a:t>
            </a:r>
            <a:br>
              <a:rPr lang="cs-CZ" dirty="0">
                <a:solidFill>
                  <a:schemeClr val="bg2"/>
                </a:solidFill>
              </a:rPr>
            </a:br>
            <a:r>
              <a:rPr lang="cs-CZ" dirty="0">
                <a:solidFill>
                  <a:schemeClr val="bg2"/>
                </a:solidFill>
              </a:rPr>
              <a:t>     and </a:t>
            </a:r>
            <a:r>
              <a:rPr lang="cs-CZ" dirty="0" err="1">
                <a:solidFill>
                  <a:schemeClr val="bg2"/>
                </a:solidFill>
              </a:rPr>
              <a:t>why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we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need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it</a:t>
            </a:r>
            <a:r>
              <a:rPr lang="cs-CZ" dirty="0">
                <a:solidFill>
                  <a:schemeClr val="bg2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D</a:t>
            </a:r>
            <a:r>
              <a:rPr lang="en-GB" dirty="0" err="1">
                <a:solidFill>
                  <a:schemeClr val="bg1"/>
                </a:solidFill>
              </a:rPr>
              <a:t>ata</a:t>
            </a:r>
            <a:r>
              <a:rPr lang="en-GB" dirty="0">
                <a:solidFill>
                  <a:schemeClr val="bg1"/>
                </a:solidFill>
              </a:rPr>
              <a:t> a</a:t>
            </a:r>
            <a:r>
              <a:rPr lang="cs-CZ" dirty="0">
                <a:solidFill>
                  <a:schemeClr val="bg1"/>
                </a:solidFill>
              </a:rPr>
              <a:t>re </a:t>
            </a:r>
            <a:r>
              <a:rPr lang="en-GB" dirty="0">
                <a:solidFill>
                  <a:schemeClr val="bg1"/>
                </a:solidFill>
              </a:rPr>
              <a:t>declared</a:t>
            </a:r>
            <a:r>
              <a:rPr lang="cs-CZ" dirty="0">
                <a:solidFill>
                  <a:schemeClr val="bg1"/>
                </a:solidFill>
              </a:rPr>
              <a:t> a</a:t>
            </a:r>
            <a:r>
              <a:rPr lang="en-GB" dirty="0">
                <a:solidFill>
                  <a:schemeClr val="bg1"/>
                </a:solidFill>
              </a:rPr>
              <a:t> new class of economic asset like currency or gold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Two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extreme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teaching</a:t>
            </a:r>
            <a:r>
              <a:rPr lang="cs-CZ" dirty="0">
                <a:solidFill>
                  <a:schemeClr val="bg1"/>
                </a:solidFill>
              </a:rPr>
              <a:t>  </a:t>
            </a:r>
            <a:r>
              <a:rPr lang="cs-CZ" dirty="0" err="1">
                <a:solidFill>
                  <a:schemeClr val="bg1"/>
                </a:solidFill>
              </a:rPr>
              <a:t>approaches</a:t>
            </a:r>
            <a:r>
              <a:rPr lang="cs-CZ" dirty="0">
                <a:solidFill>
                  <a:schemeClr val="bg1"/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“black board” </a:t>
            </a:r>
            <a:r>
              <a:rPr lang="cs-CZ" dirty="0">
                <a:solidFill>
                  <a:schemeClr val="bg1"/>
                </a:solidFill>
              </a:rPr>
              <a:t> vs. </a:t>
            </a:r>
            <a:r>
              <a:rPr lang="en-GB" dirty="0">
                <a:solidFill>
                  <a:schemeClr val="bg1"/>
                </a:solidFill>
              </a:rPr>
              <a:t>“black box” 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We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combine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both</a:t>
            </a:r>
            <a:r>
              <a:rPr lang="cs-CZ" dirty="0">
                <a:solidFill>
                  <a:schemeClr val="bg1"/>
                </a:solidFill>
              </a:rPr>
              <a:t>: </a:t>
            </a:r>
            <a:r>
              <a:rPr lang="cs-CZ" dirty="0" err="1">
                <a:solidFill>
                  <a:schemeClr val="bg1"/>
                </a:solidFill>
              </a:rPr>
              <a:t>computer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labs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a „</a:t>
            </a:r>
            <a:r>
              <a:rPr lang="cs-CZ" dirty="0" err="1">
                <a:solidFill>
                  <a:schemeClr val="bg1"/>
                </a:solidFill>
              </a:rPr>
              <a:t>blackboard</a:t>
            </a:r>
            <a:r>
              <a:rPr lang="cs-CZ" dirty="0">
                <a:solidFill>
                  <a:schemeClr val="bg1"/>
                </a:solidFill>
              </a:rPr>
              <a:t>“ </a:t>
            </a:r>
            <a:r>
              <a:rPr lang="cs-CZ" dirty="0" err="1">
                <a:solidFill>
                  <a:schemeClr val="bg1"/>
                </a:solidFill>
              </a:rPr>
              <a:t>approach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Tasks</a:t>
            </a:r>
            <a:r>
              <a:rPr lang="cs-CZ" dirty="0">
                <a:solidFill>
                  <a:schemeClr val="bg1"/>
                </a:solidFill>
              </a:rPr>
              <a:t> are </a:t>
            </a:r>
            <a:r>
              <a:rPr lang="cs-CZ" dirty="0" err="1">
                <a:solidFill>
                  <a:schemeClr val="bg1"/>
                </a:solidFill>
              </a:rPr>
              <a:t>demonstrated</a:t>
            </a:r>
            <a:r>
              <a:rPr lang="cs-CZ" dirty="0">
                <a:solidFill>
                  <a:schemeClr val="bg1"/>
                </a:solidFill>
              </a:rPr>
              <a:t> on </a:t>
            </a:r>
            <a:r>
              <a:rPr lang="cs-CZ" dirty="0" err="1">
                <a:solidFill>
                  <a:schemeClr val="bg1"/>
                </a:solidFill>
              </a:rPr>
              <a:t>real</a:t>
            </a:r>
            <a:r>
              <a:rPr lang="cs-CZ" dirty="0">
                <a:solidFill>
                  <a:schemeClr val="bg1"/>
                </a:solidFill>
              </a:rPr>
              <a:t> data: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</a:t>
            </a:r>
            <a:r>
              <a:rPr lang="cs-CZ" dirty="0" err="1">
                <a:solidFill>
                  <a:schemeClr val="bg1"/>
                </a:solidFill>
              </a:rPr>
              <a:t>mathematical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solution</a:t>
            </a:r>
            <a:r>
              <a:rPr lang="cs-CZ" dirty="0">
                <a:solidFill>
                  <a:schemeClr val="bg1"/>
                </a:solidFill>
              </a:rPr>
              <a:t> on a </a:t>
            </a:r>
            <a:r>
              <a:rPr lang="cs-CZ" dirty="0" err="1">
                <a:solidFill>
                  <a:schemeClr val="bg1"/>
                </a:solidFill>
              </a:rPr>
              <a:t>blackboard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computation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sw.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9146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337" y="365760"/>
            <a:ext cx="10115550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/>
              <a:t> </a:t>
            </a:r>
            <a:r>
              <a:rPr lang="cs-CZ" dirty="0" err="1">
                <a:solidFill>
                  <a:schemeClr val="bg1"/>
                </a:solidFill>
              </a:rPr>
              <a:t>Spring</a:t>
            </a:r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666328" y="2318768"/>
            <a:ext cx="494030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ESF </a:t>
            </a:r>
            <a:r>
              <a:rPr lang="cs-CZ" dirty="0" err="1">
                <a:solidFill>
                  <a:schemeClr val="bg1"/>
                </a:solidFill>
              </a:rPr>
              <a:t>dominates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FSS </a:t>
            </a:r>
            <a:r>
              <a:rPr lang="cs-CZ" dirty="0" err="1">
                <a:solidFill>
                  <a:schemeClr val="bg1"/>
                </a:solidFill>
              </a:rPr>
              <a:t>follows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Other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faculties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Faculty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unspecified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Outside</a:t>
            </a:r>
            <a:r>
              <a:rPr lang="cs-CZ" dirty="0">
                <a:solidFill>
                  <a:schemeClr val="bg1"/>
                </a:solidFill>
              </a:rPr>
              <a:t> MUNI: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1104287751"/>
              </p:ext>
            </p:extLst>
          </p:nvPr>
        </p:nvGraphicFramePr>
        <p:xfrm>
          <a:off x="775682" y="2349501"/>
          <a:ext cx="4966358" cy="35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ástupný symbol pro obsah 2"/>
          <p:cNvSpPr txBox="1">
            <a:spLocks/>
          </p:cNvSpPr>
          <p:nvPr/>
        </p:nvSpPr>
        <p:spPr>
          <a:xfrm>
            <a:off x="6674859" y="2318767"/>
            <a:ext cx="4208135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117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5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4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127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6093095" y="1976284"/>
            <a:ext cx="9832" cy="39329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994" y="1"/>
            <a:ext cx="1309006" cy="10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2555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007" y="365760"/>
            <a:ext cx="10254343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/>
              <a:t> </a:t>
            </a:r>
            <a:r>
              <a:rPr lang="cs-CZ" dirty="0" err="1">
                <a:solidFill>
                  <a:schemeClr val="bg1"/>
                </a:solidFill>
              </a:rPr>
              <a:t>Spring</a:t>
            </a:r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82543" y="2197100"/>
            <a:ext cx="494030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solidFill>
                  <a:schemeClr val="bg1"/>
                </a:solidFill>
              </a:rPr>
              <a:t>Percentage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visits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regarding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final</a:t>
            </a:r>
            <a:r>
              <a:rPr lang="cs-CZ" dirty="0">
                <a:solidFill>
                  <a:schemeClr val="bg1"/>
                </a:solidFill>
              </a:rPr>
              <a:t> thesis: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3584969738"/>
              </p:ext>
            </p:extLst>
          </p:nvPr>
        </p:nvGraphicFramePr>
        <p:xfrm>
          <a:off x="317499" y="2197100"/>
          <a:ext cx="5613401" cy="36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ástupný symbol pro obsah 2"/>
          <p:cNvSpPr txBox="1">
            <a:spLocks/>
          </p:cNvSpPr>
          <p:nvPr/>
        </p:nvSpPr>
        <p:spPr>
          <a:xfrm>
            <a:off x="7816644" y="3103177"/>
            <a:ext cx="2243971" cy="215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br>
              <a:rPr lang="cs-CZ" b="1" dirty="0">
                <a:solidFill>
                  <a:schemeClr val="bg2"/>
                </a:solidFill>
              </a:rPr>
            </a:br>
            <a:r>
              <a:rPr lang="cs-CZ" sz="6600" b="1" dirty="0">
                <a:solidFill>
                  <a:schemeClr val="bg2"/>
                </a:solidFill>
              </a:rPr>
              <a:t>27%</a:t>
            </a:r>
            <a:endParaRPr lang="cs-CZ" b="1" dirty="0">
              <a:solidFill>
                <a:schemeClr val="bg2"/>
              </a:solidFill>
            </a:endParaRPr>
          </a:p>
          <a:p>
            <a:pPr marL="0" indent="0" algn="r">
              <a:buNone/>
            </a:pPr>
            <a:endParaRPr lang="cs-CZ" b="1" dirty="0">
              <a:solidFill>
                <a:schemeClr val="bg2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6093095" y="1976284"/>
            <a:ext cx="9832" cy="39329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"/>
            <a:ext cx="1317170" cy="10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0148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007" y="365760"/>
            <a:ext cx="10254343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/>
              <a:t> </a:t>
            </a:r>
            <a:r>
              <a:rPr lang="cs-CZ" dirty="0" err="1">
                <a:solidFill>
                  <a:schemeClr val="bg1"/>
                </a:solidFill>
              </a:rPr>
              <a:t>Spring</a:t>
            </a:r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82543" y="2197100"/>
            <a:ext cx="4940300" cy="397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solidFill>
                  <a:schemeClr val="bg1"/>
                </a:solidFill>
              </a:rPr>
              <a:t>Percentage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visits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regarding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final</a:t>
            </a:r>
            <a:r>
              <a:rPr lang="cs-CZ" dirty="0">
                <a:solidFill>
                  <a:schemeClr val="bg1"/>
                </a:solidFill>
              </a:rPr>
              <a:t> thesis: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2138191588"/>
              </p:ext>
            </p:extLst>
          </p:nvPr>
        </p:nvGraphicFramePr>
        <p:xfrm>
          <a:off x="317499" y="2197100"/>
          <a:ext cx="5613401" cy="36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ástupný symbol pro obsah 2"/>
          <p:cNvSpPr txBox="1">
            <a:spLocks/>
          </p:cNvSpPr>
          <p:nvPr/>
        </p:nvSpPr>
        <p:spPr>
          <a:xfrm>
            <a:off x="7816644" y="3103177"/>
            <a:ext cx="2794017" cy="215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br>
              <a:rPr lang="cs-CZ" b="1" dirty="0">
                <a:solidFill>
                  <a:schemeClr val="bg2"/>
                </a:solidFill>
              </a:rPr>
            </a:br>
            <a:r>
              <a:rPr lang="cs-CZ" sz="6600" b="1" dirty="0">
                <a:solidFill>
                  <a:schemeClr val="bg2"/>
                </a:solidFill>
              </a:rPr>
              <a:t>17.7%</a:t>
            </a:r>
            <a:endParaRPr lang="cs-CZ" b="1" dirty="0">
              <a:solidFill>
                <a:schemeClr val="bg2"/>
              </a:solidFill>
            </a:endParaRPr>
          </a:p>
          <a:p>
            <a:pPr marL="0" indent="0" algn="r">
              <a:buNone/>
            </a:pPr>
            <a:endParaRPr lang="cs-CZ" b="1" dirty="0">
              <a:solidFill>
                <a:schemeClr val="bg2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6093095" y="1976284"/>
            <a:ext cx="9832" cy="39329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"/>
            <a:ext cx="1317170" cy="10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6541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515" y="365760"/>
            <a:ext cx="10278836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/>
              <a:t> </a:t>
            </a:r>
            <a:r>
              <a:rPr lang="cs-CZ" dirty="0" err="1">
                <a:solidFill>
                  <a:schemeClr val="bg1"/>
                </a:solidFill>
              </a:rPr>
              <a:t>Spring</a:t>
            </a:r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bg2"/>
                </a:solidFill>
              </a:rPr>
              <a:t>Stats</a:t>
            </a:r>
            <a:r>
              <a:rPr lang="cs-CZ" dirty="0">
                <a:solidFill>
                  <a:schemeClr val="bg2"/>
                </a:solidFill>
              </a:rPr>
              <a:t> and </a:t>
            </a:r>
            <a:r>
              <a:rPr lang="cs-CZ" dirty="0" err="1">
                <a:solidFill>
                  <a:schemeClr val="bg2"/>
                </a:solidFill>
              </a:rPr>
              <a:t>metrics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Average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hits</a:t>
            </a:r>
            <a:r>
              <a:rPr lang="cs-CZ" dirty="0">
                <a:solidFill>
                  <a:schemeClr val="bg1"/>
                </a:solidFill>
              </a:rPr>
              <a:t> per </a:t>
            </a:r>
            <a:r>
              <a:rPr lang="cs-CZ" dirty="0" err="1">
                <a:solidFill>
                  <a:schemeClr val="bg1"/>
                </a:solidFill>
              </a:rPr>
              <a:t>month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website</a:t>
            </a:r>
            <a:r>
              <a:rPr lang="cs-CZ" dirty="0">
                <a:solidFill>
                  <a:schemeClr val="bg1"/>
                </a:solidFill>
              </a:rPr>
              <a:t>) 		</a:t>
            </a:r>
            <a:r>
              <a:rPr lang="cs-CZ" dirty="0">
                <a:solidFill>
                  <a:schemeClr val="bg2"/>
                </a:solidFill>
              </a:rPr>
              <a:t>1,800</a:t>
            </a:r>
          </a:p>
          <a:p>
            <a:r>
              <a:rPr lang="cs-CZ" dirty="0" err="1">
                <a:solidFill>
                  <a:schemeClr val="bg1"/>
                </a:solidFill>
              </a:rPr>
              <a:t>Average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time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a visit (</a:t>
            </a:r>
            <a:r>
              <a:rPr lang="cs-CZ" dirty="0" err="1">
                <a:solidFill>
                  <a:schemeClr val="bg1"/>
                </a:solidFill>
              </a:rPr>
              <a:t>website</a:t>
            </a:r>
            <a:r>
              <a:rPr lang="cs-CZ" dirty="0">
                <a:solidFill>
                  <a:schemeClr val="bg1"/>
                </a:solidFill>
              </a:rPr>
              <a:t>) 		          </a:t>
            </a:r>
            <a:r>
              <a:rPr lang="cs-CZ" dirty="0">
                <a:solidFill>
                  <a:schemeClr val="bg2"/>
                </a:solidFill>
              </a:rPr>
              <a:t>00:03:02</a:t>
            </a:r>
          </a:p>
          <a:p>
            <a:r>
              <a:rPr lang="cs-CZ" dirty="0" err="1">
                <a:solidFill>
                  <a:schemeClr val="bg1"/>
                </a:solidFill>
              </a:rPr>
              <a:t>Peak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reach</a:t>
            </a:r>
            <a:r>
              <a:rPr lang="cs-CZ" dirty="0">
                <a:solidFill>
                  <a:schemeClr val="bg1"/>
                </a:solidFill>
              </a:rPr>
              <a:t> (Facebook) 				</a:t>
            </a:r>
            <a:r>
              <a:rPr lang="cs-CZ" dirty="0">
                <a:solidFill>
                  <a:schemeClr val="bg2"/>
                </a:solidFill>
              </a:rPr>
              <a:t>1,105</a:t>
            </a:r>
          </a:p>
          <a:p>
            <a:r>
              <a:rPr lang="cs-CZ" dirty="0" err="1">
                <a:solidFill>
                  <a:schemeClr val="bg1"/>
                </a:solidFill>
              </a:rPr>
              <a:t>Likes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first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month</a:t>
            </a:r>
            <a:r>
              <a:rPr lang="cs-CZ" dirty="0">
                <a:solidFill>
                  <a:schemeClr val="bg1"/>
                </a:solidFill>
              </a:rPr>
              <a:t> (Facebook)		</a:t>
            </a:r>
            <a:r>
              <a:rPr lang="cs-CZ" dirty="0">
                <a:solidFill>
                  <a:schemeClr val="bg2"/>
                </a:solidFill>
              </a:rPr>
              <a:t>228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7674245" y="2109634"/>
            <a:ext cx="9832" cy="39329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335" y="1"/>
            <a:ext cx="1341663" cy="10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128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007" y="365760"/>
            <a:ext cx="10401300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 err="1">
                <a:solidFill>
                  <a:schemeClr val="bg1"/>
                </a:solidFill>
              </a:rPr>
              <a:t>Autumn</a:t>
            </a:r>
            <a:r>
              <a:rPr lang="cs-CZ" dirty="0">
                <a:solidFill>
                  <a:schemeClr val="bg1"/>
                </a:solidFill>
              </a:rPr>
              <a:t>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bg2"/>
                </a:solidFill>
              </a:rPr>
              <a:t>Stats</a:t>
            </a:r>
            <a:r>
              <a:rPr lang="cs-CZ" dirty="0">
                <a:solidFill>
                  <a:schemeClr val="bg2"/>
                </a:solidFill>
              </a:rPr>
              <a:t> and </a:t>
            </a:r>
            <a:r>
              <a:rPr lang="cs-CZ" dirty="0" err="1">
                <a:solidFill>
                  <a:schemeClr val="bg2"/>
                </a:solidFill>
              </a:rPr>
              <a:t>metrics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Average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time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visit (</a:t>
            </a:r>
            <a:r>
              <a:rPr lang="cs-CZ" dirty="0" err="1">
                <a:solidFill>
                  <a:schemeClr val="bg1"/>
                </a:solidFill>
              </a:rPr>
              <a:t>website</a:t>
            </a:r>
            <a:r>
              <a:rPr lang="cs-CZ" dirty="0">
                <a:solidFill>
                  <a:schemeClr val="bg1"/>
                </a:solidFill>
              </a:rPr>
              <a:t>) 		          </a:t>
            </a:r>
            <a:r>
              <a:rPr lang="cs-CZ" dirty="0">
                <a:solidFill>
                  <a:schemeClr val="bg2"/>
                </a:solidFill>
              </a:rPr>
              <a:t>00:02:32</a:t>
            </a:r>
          </a:p>
          <a:p>
            <a:r>
              <a:rPr lang="cs-CZ" dirty="0" err="1">
                <a:solidFill>
                  <a:schemeClr val="bg1"/>
                </a:solidFill>
              </a:rPr>
              <a:t>Likes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Facebook</a:t>
            </a:r>
            <a:r>
              <a:rPr lang="cs-CZ" dirty="0">
                <a:solidFill>
                  <a:schemeClr val="bg1"/>
                </a:solidFill>
              </a:rPr>
              <a:t>)					</a:t>
            </a:r>
            <a:r>
              <a:rPr lang="cs-CZ" dirty="0">
                <a:solidFill>
                  <a:schemeClr val="bg2"/>
                </a:solidFill>
              </a:rPr>
              <a:t>459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7674245" y="2109634"/>
            <a:ext cx="9832" cy="39329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0"/>
            <a:ext cx="1333499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9820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007" y="365760"/>
            <a:ext cx="10401300" cy="1325562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service</a:t>
            </a:r>
            <a:r>
              <a:rPr lang="cs-CZ" dirty="0">
                <a:solidFill>
                  <a:schemeClr val="bg1"/>
                </a:solidFill>
              </a:rPr>
              <a:t> so far - </a:t>
            </a:r>
            <a:r>
              <a:rPr lang="cs-CZ" dirty="0" err="1">
                <a:solidFill>
                  <a:schemeClr val="bg1"/>
                </a:solidFill>
              </a:rPr>
              <a:t>Spring</a:t>
            </a:r>
            <a:r>
              <a:rPr lang="cs-CZ" dirty="0">
                <a:solidFill>
                  <a:schemeClr val="bg1"/>
                </a:solidFill>
              </a:rPr>
              <a:t> 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bg2"/>
                </a:solidFill>
              </a:rPr>
              <a:t>Stats</a:t>
            </a:r>
            <a:r>
              <a:rPr lang="cs-CZ" dirty="0">
                <a:solidFill>
                  <a:schemeClr val="bg2"/>
                </a:solidFill>
              </a:rPr>
              <a:t> and </a:t>
            </a:r>
            <a:r>
              <a:rPr lang="cs-CZ" dirty="0" err="1">
                <a:solidFill>
                  <a:schemeClr val="bg2"/>
                </a:solidFill>
              </a:rPr>
              <a:t>metrics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Average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hits</a:t>
            </a:r>
            <a:r>
              <a:rPr lang="cs-CZ" dirty="0">
                <a:solidFill>
                  <a:schemeClr val="bg1"/>
                </a:solidFill>
              </a:rPr>
              <a:t> per </a:t>
            </a:r>
            <a:r>
              <a:rPr lang="cs-CZ" dirty="0" err="1">
                <a:solidFill>
                  <a:schemeClr val="bg1"/>
                </a:solidFill>
              </a:rPr>
              <a:t>month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website</a:t>
            </a:r>
            <a:r>
              <a:rPr lang="cs-CZ" dirty="0">
                <a:solidFill>
                  <a:schemeClr val="bg1"/>
                </a:solidFill>
              </a:rPr>
              <a:t>)			</a:t>
            </a:r>
            <a:r>
              <a:rPr lang="cs-CZ" dirty="0">
                <a:solidFill>
                  <a:schemeClr val="bg2"/>
                </a:solidFill>
              </a:rPr>
              <a:t>1 417</a:t>
            </a:r>
          </a:p>
          <a:p>
            <a:r>
              <a:rPr lang="cs-CZ" dirty="0" err="1">
                <a:solidFill>
                  <a:schemeClr val="bg1"/>
                </a:solidFill>
              </a:rPr>
              <a:t>Average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time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a visit (</a:t>
            </a:r>
            <a:r>
              <a:rPr lang="cs-CZ" dirty="0" err="1">
                <a:solidFill>
                  <a:schemeClr val="bg1"/>
                </a:solidFill>
              </a:rPr>
              <a:t>website</a:t>
            </a:r>
            <a:r>
              <a:rPr lang="cs-CZ" dirty="0">
                <a:solidFill>
                  <a:schemeClr val="bg1"/>
                </a:solidFill>
              </a:rPr>
              <a:t>) 		          </a:t>
            </a:r>
            <a:r>
              <a:rPr lang="cs-CZ" dirty="0">
                <a:solidFill>
                  <a:schemeClr val="bg2"/>
                </a:solidFill>
              </a:rPr>
              <a:t>00:04:50</a:t>
            </a:r>
          </a:p>
          <a:p>
            <a:r>
              <a:rPr lang="cs-CZ" dirty="0" err="1">
                <a:solidFill>
                  <a:schemeClr val="bg1"/>
                </a:solidFill>
              </a:rPr>
              <a:t>Likes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Facebook</a:t>
            </a:r>
            <a:r>
              <a:rPr lang="cs-CZ" dirty="0">
                <a:solidFill>
                  <a:schemeClr val="bg1"/>
                </a:solidFill>
              </a:rPr>
              <a:t>)					</a:t>
            </a:r>
            <a:r>
              <a:rPr lang="cs-CZ" dirty="0">
                <a:solidFill>
                  <a:schemeClr val="bg2"/>
                </a:solidFill>
              </a:rPr>
              <a:t>467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7674245" y="2109634"/>
            <a:ext cx="9832" cy="39329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0"/>
            <a:ext cx="1333499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648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Events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28800"/>
            <a:ext cx="5752318" cy="4351337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Support Centre </a:t>
            </a:r>
            <a:r>
              <a:rPr lang="cs-CZ" dirty="0" err="1">
                <a:solidFill>
                  <a:schemeClr val="bg1"/>
                </a:solidFill>
              </a:rPr>
              <a:t>regularly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organizes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events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students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bg2"/>
                </a:solidFill>
              </a:rPr>
              <a:t>„</a:t>
            </a:r>
            <a:r>
              <a:rPr lang="cs-CZ" i="1" dirty="0" err="1">
                <a:solidFill>
                  <a:schemeClr val="bg2"/>
                </a:solidFill>
              </a:rPr>
              <a:t>Quantified</a:t>
            </a:r>
            <a:r>
              <a:rPr lang="cs-CZ" i="1" dirty="0">
                <a:solidFill>
                  <a:schemeClr val="bg2"/>
                </a:solidFill>
              </a:rPr>
              <a:t> </a:t>
            </a:r>
            <a:r>
              <a:rPr lang="cs-CZ" i="1" dirty="0" err="1">
                <a:solidFill>
                  <a:schemeClr val="bg2"/>
                </a:solidFill>
              </a:rPr>
              <a:t>Nature</a:t>
            </a:r>
            <a:r>
              <a:rPr lang="cs-CZ" i="1" dirty="0">
                <a:solidFill>
                  <a:schemeClr val="bg2"/>
                </a:solidFill>
              </a:rPr>
              <a:t>“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or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bg2"/>
                </a:solidFill>
              </a:rPr>
              <a:t>„</a:t>
            </a:r>
            <a:r>
              <a:rPr lang="cs-CZ" i="1" dirty="0" err="1">
                <a:solidFill>
                  <a:schemeClr val="bg2"/>
                </a:solidFill>
              </a:rPr>
              <a:t>The</a:t>
            </a:r>
            <a:r>
              <a:rPr lang="cs-CZ" i="1" dirty="0">
                <a:solidFill>
                  <a:schemeClr val="bg2"/>
                </a:solidFill>
              </a:rPr>
              <a:t> </a:t>
            </a:r>
            <a:r>
              <a:rPr lang="cs-CZ" i="1" dirty="0" err="1">
                <a:solidFill>
                  <a:schemeClr val="bg2"/>
                </a:solidFill>
              </a:rPr>
              <a:t>answer</a:t>
            </a:r>
            <a:r>
              <a:rPr lang="cs-CZ" i="1" dirty="0">
                <a:solidFill>
                  <a:schemeClr val="bg2"/>
                </a:solidFill>
              </a:rPr>
              <a:t> </a:t>
            </a:r>
            <a:r>
              <a:rPr lang="cs-CZ" i="1" dirty="0" err="1">
                <a:solidFill>
                  <a:schemeClr val="bg2"/>
                </a:solidFill>
              </a:rPr>
              <a:t>of</a:t>
            </a:r>
            <a:r>
              <a:rPr lang="cs-CZ" i="1" dirty="0">
                <a:solidFill>
                  <a:schemeClr val="bg2"/>
                </a:solidFill>
              </a:rPr>
              <a:t> Kurt </a:t>
            </a:r>
            <a:r>
              <a:rPr lang="cs-CZ" i="1" dirty="0" err="1">
                <a:solidFill>
                  <a:schemeClr val="bg2"/>
                </a:solidFill>
              </a:rPr>
              <a:t>Gödel</a:t>
            </a:r>
            <a:r>
              <a:rPr lang="cs-CZ" i="1" dirty="0">
                <a:solidFill>
                  <a:schemeClr val="bg2"/>
                </a:solidFill>
              </a:rPr>
              <a:t> to Pontius </a:t>
            </a:r>
            <a:r>
              <a:rPr lang="cs-CZ" i="1" dirty="0" err="1">
                <a:solidFill>
                  <a:schemeClr val="bg2"/>
                </a:solidFill>
              </a:rPr>
              <a:t>Pilate‘s</a:t>
            </a:r>
            <a:r>
              <a:rPr lang="cs-CZ" i="1" dirty="0">
                <a:solidFill>
                  <a:schemeClr val="bg2"/>
                </a:solidFill>
              </a:rPr>
              <a:t> </a:t>
            </a:r>
            <a:r>
              <a:rPr lang="cs-CZ" i="1" dirty="0" err="1">
                <a:solidFill>
                  <a:schemeClr val="bg2"/>
                </a:solidFill>
              </a:rPr>
              <a:t>question</a:t>
            </a:r>
            <a:r>
              <a:rPr lang="cs-CZ" i="1" dirty="0">
                <a:solidFill>
                  <a:schemeClr val="bg2"/>
                </a:solidFill>
              </a:rPr>
              <a:t>“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</a:rPr>
              <a:t>are just a </a:t>
            </a:r>
            <a:r>
              <a:rPr lang="cs-CZ" dirty="0" err="1">
                <a:solidFill>
                  <a:schemeClr val="bg1"/>
                </a:solidFill>
              </a:rPr>
              <a:t>few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them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50" y="1828799"/>
            <a:ext cx="4272679" cy="427267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0"/>
            <a:ext cx="1317169" cy="10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8502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Our</a:t>
            </a:r>
            <a:r>
              <a:rPr lang="cs-CZ" dirty="0">
                <a:solidFill>
                  <a:schemeClr val="bg1"/>
                </a:solidFill>
              </a:rPr>
              <a:t> team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So far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Support Centre </a:t>
            </a:r>
            <a:r>
              <a:rPr lang="cs-CZ" dirty="0" err="1">
                <a:solidFill>
                  <a:schemeClr val="bg1"/>
                </a:solidFill>
              </a:rPr>
              <a:t>operated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through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volunteers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Students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teachers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alike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offered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their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time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help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others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math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statistics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62" y="3934926"/>
            <a:ext cx="2701302" cy="2302966"/>
          </a:xfrm>
          <a:prstGeom prst="rect">
            <a:avLst/>
          </a:prstGeom>
          <a:effectLst>
            <a:softEdge rad="381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00" y="4022894"/>
            <a:ext cx="1847359" cy="200283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2" y="3950220"/>
            <a:ext cx="2238740" cy="2401287"/>
          </a:xfrm>
          <a:prstGeom prst="rect">
            <a:avLst/>
          </a:prstGeom>
          <a:effectLst>
            <a:softEdge rad="50800"/>
          </a:effectLst>
          <a:scene3d>
            <a:camera prst="perspectiveContrastingRightFacing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67" y="3950220"/>
            <a:ext cx="2067316" cy="2075504"/>
          </a:xfrm>
          <a:prstGeom prst="rect">
            <a:avLst/>
          </a:prstGeom>
          <a:effectLst>
            <a:softEdge rad="50800"/>
          </a:effectLst>
          <a:scene3d>
            <a:camera prst="isometricOffAxis2Right">
              <a:rot lat="1080000" lon="60000" rev="0"/>
            </a:camera>
            <a:lightRig rig="threePt" dir="t"/>
          </a:scene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993" y="1"/>
            <a:ext cx="1309006" cy="10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955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Visitor</a:t>
            </a:r>
            <a:r>
              <a:rPr lang="cs-CZ" dirty="0">
                <a:solidFill>
                  <a:schemeClr val="bg1"/>
                </a:solidFill>
              </a:rPr>
              <a:t> feedback (1/3)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527" y="1834040"/>
            <a:ext cx="10109200" cy="1539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solidFill>
                  <a:schemeClr val="bg1"/>
                </a:solidFill>
              </a:rPr>
              <a:t>„ (…) </a:t>
            </a:r>
            <a:r>
              <a:rPr lang="cs-CZ" i="1" dirty="0">
                <a:solidFill>
                  <a:schemeClr val="bg1"/>
                </a:solidFill>
              </a:rPr>
              <a:t>chci (znovu) projekt pochválit :) zatím jsem konzultaci nepotřebovala, ale to, že centrum funguje a že s ním můžu počítat, je skvělé“ – Respondent 3</a:t>
            </a:r>
            <a:endParaRPr lang="cs-CZ" b="1" i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03600" y="3373759"/>
            <a:ext cx="7957127" cy="139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i="1" dirty="0">
                <a:solidFill>
                  <a:schemeClr val="bg2"/>
                </a:solidFill>
              </a:rPr>
              <a:t>„Pan Josef </a:t>
            </a:r>
            <a:r>
              <a:rPr lang="cs-CZ" i="1" dirty="0" err="1">
                <a:solidFill>
                  <a:schemeClr val="bg2"/>
                </a:solidFill>
              </a:rPr>
              <a:t>Nešleha</a:t>
            </a:r>
            <a:r>
              <a:rPr lang="cs-CZ" i="1" dirty="0">
                <a:solidFill>
                  <a:schemeClr val="bg2"/>
                </a:solidFill>
              </a:rPr>
              <a:t> vysvětluje opravdu dobře a vždy si našel čas, i když to vypadá, že jeho den má 40 hodin.“ – Respondent  14</a:t>
            </a:r>
          </a:p>
          <a:p>
            <a:pPr marL="0" indent="0" algn="r">
              <a:buNone/>
            </a:pPr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1251526" y="4979557"/>
            <a:ext cx="84266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/>
              <a:t>„</a:t>
            </a:r>
            <a:r>
              <a:rPr lang="cs-CZ" sz="2800" i="1" dirty="0">
                <a:solidFill>
                  <a:schemeClr val="bg1"/>
                </a:solidFill>
              </a:rPr>
              <a:t>Myslím si, že </a:t>
            </a:r>
            <a:r>
              <a:rPr lang="cs-CZ" sz="2800" i="1" dirty="0" err="1">
                <a:solidFill>
                  <a:schemeClr val="bg1"/>
                </a:solidFill>
              </a:rPr>
              <a:t>Maths</a:t>
            </a:r>
            <a:r>
              <a:rPr lang="cs-CZ" sz="2800" i="1" dirty="0">
                <a:solidFill>
                  <a:schemeClr val="bg1"/>
                </a:solidFill>
              </a:rPr>
              <a:t> and </a:t>
            </a:r>
            <a:r>
              <a:rPr lang="cs-CZ" sz="2800" i="1" dirty="0" err="1">
                <a:solidFill>
                  <a:schemeClr val="bg1"/>
                </a:solidFill>
              </a:rPr>
              <a:t>Stats</a:t>
            </a:r>
            <a:r>
              <a:rPr lang="cs-CZ" sz="2800" i="1" dirty="0">
                <a:solidFill>
                  <a:schemeClr val="bg1"/>
                </a:solidFill>
              </a:rPr>
              <a:t> Support Centre je skvělý nápad a budu moc rád, pokud jeho fungování bude pokračovat.“ – Respondent  76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992" y="1"/>
            <a:ext cx="1309007" cy="10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5906"/>
      </p:ext>
    </p:extLst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1"/>
                </a:solidFill>
              </a:rPr>
              <a:t>Visitor</a:t>
            </a:r>
            <a:r>
              <a:rPr lang="cs-CZ" dirty="0">
                <a:solidFill>
                  <a:schemeClr val="bg1"/>
                </a:solidFill>
              </a:rPr>
              <a:t> feedback (2/3)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527" y="1834040"/>
            <a:ext cx="10109200" cy="15397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000" i="1" dirty="0">
                <a:solidFill>
                  <a:schemeClr val="bg2"/>
                </a:solidFill>
              </a:rPr>
              <a:t>„(…) </a:t>
            </a:r>
            <a:r>
              <a:rPr lang="cs-CZ" sz="3000" i="1" dirty="0" err="1">
                <a:solidFill>
                  <a:schemeClr val="bg2"/>
                </a:solidFill>
              </a:rPr>
              <a:t>veľmi</a:t>
            </a:r>
            <a:r>
              <a:rPr lang="cs-CZ" sz="3000" i="1" dirty="0">
                <a:solidFill>
                  <a:schemeClr val="bg2"/>
                </a:solidFill>
              </a:rPr>
              <a:t> </a:t>
            </a:r>
            <a:r>
              <a:rPr lang="cs-CZ" sz="3000" i="1" dirty="0" err="1">
                <a:solidFill>
                  <a:schemeClr val="bg2"/>
                </a:solidFill>
              </a:rPr>
              <a:t>ma</a:t>
            </a:r>
            <a:r>
              <a:rPr lang="cs-CZ" sz="3000" i="1" dirty="0">
                <a:solidFill>
                  <a:schemeClr val="bg2"/>
                </a:solidFill>
              </a:rPr>
              <a:t> </a:t>
            </a:r>
            <a:r>
              <a:rPr lang="cs-CZ" sz="3000" i="1" dirty="0" err="1">
                <a:solidFill>
                  <a:schemeClr val="bg2"/>
                </a:solidFill>
              </a:rPr>
              <a:t>potešilo</a:t>
            </a:r>
            <a:r>
              <a:rPr lang="cs-CZ" sz="3000" i="1" dirty="0">
                <a:solidFill>
                  <a:schemeClr val="bg2"/>
                </a:solidFill>
              </a:rPr>
              <a:t>, že </a:t>
            </a:r>
            <a:r>
              <a:rPr lang="cs-CZ" sz="3000" i="1" dirty="0" err="1">
                <a:solidFill>
                  <a:schemeClr val="bg2"/>
                </a:solidFill>
              </a:rPr>
              <a:t>sa</a:t>
            </a:r>
            <a:r>
              <a:rPr lang="cs-CZ" sz="3000" i="1" dirty="0">
                <a:solidFill>
                  <a:schemeClr val="bg2"/>
                </a:solidFill>
              </a:rPr>
              <a:t> </a:t>
            </a:r>
            <a:r>
              <a:rPr lang="cs-CZ" sz="3000" i="1" dirty="0" err="1">
                <a:solidFill>
                  <a:schemeClr val="bg2"/>
                </a:solidFill>
              </a:rPr>
              <a:t>niečo</a:t>
            </a:r>
            <a:r>
              <a:rPr lang="cs-CZ" sz="3000" i="1" dirty="0">
                <a:solidFill>
                  <a:schemeClr val="bg2"/>
                </a:solidFill>
              </a:rPr>
              <a:t> také </a:t>
            </a:r>
            <a:r>
              <a:rPr lang="cs-CZ" sz="3000" i="1" dirty="0" err="1">
                <a:solidFill>
                  <a:schemeClr val="bg2"/>
                </a:solidFill>
              </a:rPr>
              <a:t>vytvorilo</a:t>
            </a:r>
            <a:r>
              <a:rPr lang="cs-CZ" sz="3000" i="1" dirty="0">
                <a:solidFill>
                  <a:schemeClr val="bg2"/>
                </a:solidFill>
              </a:rPr>
              <a:t>, je to super </a:t>
            </a:r>
            <a:r>
              <a:rPr lang="cs-CZ" sz="3000" i="1" dirty="0" err="1">
                <a:solidFill>
                  <a:schemeClr val="bg2"/>
                </a:solidFill>
              </a:rPr>
              <a:t>pre</a:t>
            </a:r>
            <a:r>
              <a:rPr lang="cs-CZ" sz="3000" i="1" dirty="0">
                <a:solidFill>
                  <a:schemeClr val="bg2"/>
                </a:solidFill>
              </a:rPr>
              <a:t> </a:t>
            </a:r>
            <a:r>
              <a:rPr lang="cs-CZ" sz="3000" i="1" dirty="0" err="1">
                <a:solidFill>
                  <a:schemeClr val="bg2"/>
                </a:solidFill>
              </a:rPr>
              <a:t>študentov</a:t>
            </a:r>
            <a:r>
              <a:rPr lang="cs-CZ" sz="3000" i="1" dirty="0">
                <a:solidFill>
                  <a:schemeClr val="bg2"/>
                </a:solidFill>
              </a:rPr>
              <a:t>. </a:t>
            </a:r>
            <a:r>
              <a:rPr lang="cs-CZ" sz="3000" i="1" dirty="0" err="1">
                <a:solidFill>
                  <a:schemeClr val="bg2"/>
                </a:solidFill>
              </a:rPr>
              <a:t>Našťastie</a:t>
            </a:r>
            <a:r>
              <a:rPr lang="cs-CZ" sz="3000" i="1" dirty="0">
                <a:solidFill>
                  <a:schemeClr val="bg2"/>
                </a:solidFill>
              </a:rPr>
              <a:t> </a:t>
            </a:r>
            <a:r>
              <a:rPr lang="cs-CZ" sz="3000" i="1" dirty="0" err="1">
                <a:solidFill>
                  <a:schemeClr val="bg2"/>
                </a:solidFill>
              </a:rPr>
              <a:t>som</a:t>
            </a:r>
            <a:r>
              <a:rPr lang="cs-CZ" sz="3000" i="1" dirty="0">
                <a:solidFill>
                  <a:schemeClr val="bg2"/>
                </a:solidFill>
              </a:rPr>
              <a:t> </a:t>
            </a:r>
            <a:r>
              <a:rPr lang="cs-CZ" sz="3000" i="1" dirty="0" err="1">
                <a:solidFill>
                  <a:schemeClr val="bg2"/>
                </a:solidFill>
              </a:rPr>
              <a:t>zatiaľ</a:t>
            </a:r>
            <a:r>
              <a:rPr lang="cs-CZ" sz="3000" i="1" dirty="0">
                <a:solidFill>
                  <a:schemeClr val="bg2"/>
                </a:solidFill>
              </a:rPr>
              <a:t> Vašu pomoc </a:t>
            </a:r>
            <a:r>
              <a:rPr lang="cs-CZ" sz="3000" i="1" dirty="0" err="1">
                <a:solidFill>
                  <a:schemeClr val="bg2"/>
                </a:solidFill>
              </a:rPr>
              <a:t>nepotreboval</a:t>
            </a:r>
            <a:r>
              <a:rPr lang="cs-CZ" sz="3000" i="1" dirty="0">
                <a:solidFill>
                  <a:schemeClr val="bg2"/>
                </a:solidFill>
              </a:rPr>
              <a:t> ale rád </a:t>
            </a:r>
            <a:r>
              <a:rPr lang="cs-CZ" sz="3000" i="1" dirty="0" err="1">
                <a:solidFill>
                  <a:schemeClr val="bg2"/>
                </a:solidFill>
              </a:rPr>
              <a:t>ju</a:t>
            </a:r>
            <a:r>
              <a:rPr lang="cs-CZ" sz="3000" i="1" dirty="0">
                <a:solidFill>
                  <a:schemeClr val="bg2"/>
                </a:solidFill>
              </a:rPr>
              <a:t> </a:t>
            </a:r>
            <a:r>
              <a:rPr lang="cs-CZ" sz="3000" i="1" dirty="0" err="1">
                <a:solidFill>
                  <a:schemeClr val="bg2"/>
                </a:solidFill>
              </a:rPr>
              <a:t>využijem</a:t>
            </a:r>
            <a:r>
              <a:rPr lang="cs-CZ" sz="3000" i="1" dirty="0">
                <a:solidFill>
                  <a:schemeClr val="bg2"/>
                </a:solidFill>
              </a:rPr>
              <a:t> v </a:t>
            </a:r>
            <a:r>
              <a:rPr lang="cs-CZ" sz="3000" i="1" dirty="0" err="1">
                <a:solidFill>
                  <a:schemeClr val="bg2"/>
                </a:solidFill>
              </a:rPr>
              <a:t>budúcnosti</a:t>
            </a:r>
            <a:r>
              <a:rPr lang="cs-CZ" sz="3000" i="1" dirty="0">
                <a:solidFill>
                  <a:schemeClr val="bg2"/>
                </a:solidFill>
              </a:rPr>
              <a:t> </a:t>
            </a:r>
            <a:r>
              <a:rPr lang="cs-CZ" sz="3000" i="1" dirty="0" err="1">
                <a:solidFill>
                  <a:schemeClr val="bg2"/>
                </a:solidFill>
              </a:rPr>
              <a:t>ak</a:t>
            </a:r>
            <a:r>
              <a:rPr lang="cs-CZ" sz="3000" i="1" dirty="0">
                <a:solidFill>
                  <a:schemeClr val="bg2"/>
                </a:solidFill>
              </a:rPr>
              <a:t> bude </a:t>
            </a:r>
            <a:r>
              <a:rPr lang="cs-CZ" sz="3000" i="1" dirty="0" err="1">
                <a:solidFill>
                  <a:schemeClr val="bg2"/>
                </a:solidFill>
              </a:rPr>
              <a:t>príležitosť</a:t>
            </a:r>
            <a:r>
              <a:rPr lang="cs-CZ" sz="3000" i="1" dirty="0">
                <a:solidFill>
                  <a:schemeClr val="bg2"/>
                </a:solidFill>
              </a:rPr>
              <a:t> “ – Respondent 65</a:t>
            </a:r>
          </a:p>
          <a:p>
            <a:pPr marL="0" indent="0">
              <a:buNone/>
            </a:pPr>
            <a:endParaRPr lang="cs-CZ" b="1" dirty="0">
              <a:solidFill>
                <a:schemeClr val="bg2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03600" y="3453377"/>
            <a:ext cx="7957127" cy="139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i="1" dirty="0">
                <a:solidFill>
                  <a:schemeClr val="bg1"/>
                </a:solidFill>
              </a:rPr>
              <a:t>„Ačkoliv jsem nevyužil jeho služeb, tak jsem ho doporučil několika kamarádům (…) Ti, kteří služeb centra využili, si ho moc pochvalovali.“  - Respondent 76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251527" y="4913478"/>
            <a:ext cx="8235373" cy="139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i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bg2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251527" y="4913478"/>
            <a:ext cx="8235373" cy="139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i="1" dirty="0"/>
              <a:t>„</a:t>
            </a:r>
            <a:r>
              <a:rPr lang="cs-CZ" i="1" dirty="0">
                <a:solidFill>
                  <a:schemeClr val="bg2"/>
                </a:solidFill>
              </a:rPr>
              <a:t>Support Centre je super projekt, jsem hrozně rád, že se ho podařilo otevřít! Díky paní doktorce Králové i všem tutorům. :)“ – Respondent  23</a:t>
            </a:r>
          </a:p>
          <a:p>
            <a:pPr marL="0" indent="0">
              <a:buNone/>
            </a:pPr>
            <a:endParaRPr lang="cs-CZ" i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bg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0"/>
            <a:ext cx="1317169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100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666206"/>
            <a:ext cx="10515600" cy="55139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cs-CZ" sz="3000" dirty="0" err="1">
                <a:solidFill>
                  <a:schemeClr val="bg2"/>
                </a:solidFill>
              </a:rPr>
              <a:t>What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is</a:t>
            </a:r>
            <a:r>
              <a:rPr lang="cs-CZ" sz="3000" dirty="0">
                <a:solidFill>
                  <a:schemeClr val="bg2"/>
                </a:solidFill>
              </a:rPr>
              <a:t> on a </a:t>
            </a:r>
            <a:r>
              <a:rPr lang="cs-CZ" sz="3000" dirty="0" err="1">
                <a:solidFill>
                  <a:schemeClr val="bg2"/>
                </a:solidFill>
              </a:rPr>
              <a:t>blackboard</a:t>
            </a:r>
            <a:r>
              <a:rPr lang="cs-CZ" sz="3000" dirty="0">
                <a:solidFill>
                  <a:schemeClr val="bg2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/>
                </a:solidFill>
              </a:rPr>
              <a:t>(</a:t>
            </a:r>
            <a:r>
              <a:rPr lang="cs-CZ" sz="2400" dirty="0" err="1">
                <a:solidFill>
                  <a:schemeClr val="bg2"/>
                </a:solidFill>
              </a:rPr>
              <a:t>Tasks</a:t>
            </a:r>
            <a:r>
              <a:rPr lang="cs-CZ" sz="2400" dirty="0">
                <a:solidFill>
                  <a:schemeClr val="bg2"/>
                </a:solidFill>
              </a:rPr>
              <a:t>: </a:t>
            </a:r>
            <a:r>
              <a:rPr lang="cs-CZ" sz="2400" dirty="0" err="1">
                <a:solidFill>
                  <a:schemeClr val="bg2"/>
                </a:solidFill>
              </a:rPr>
              <a:t>hypothesis</a:t>
            </a:r>
            <a:r>
              <a:rPr lang="cs-CZ" sz="2400" dirty="0">
                <a:solidFill>
                  <a:schemeClr val="bg2"/>
                </a:solidFill>
              </a:rPr>
              <a:t> testing; </a:t>
            </a:r>
            <a:r>
              <a:rPr lang="cs-CZ" sz="2400" dirty="0" err="1">
                <a:solidFill>
                  <a:schemeClr val="bg2"/>
                </a:solidFill>
              </a:rPr>
              <a:t>estimation</a:t>
            </a:r>
            <a:r>
              <a:rPr lang="cs-CZ" sz="2400" dirty="0">
                <a:solidFill>
                  <a:schemeClr val="bg2"/>
                </a:solidFill>
              </a:rPr>
              <a:t> and </a:t>
            </a:r>
            <a:r>
              <a:rPr lang="cs-CZ" sz="2400" dirty="0" err="1">
                <a:solidFill>
                  <a:schemeClr val="bg2"/>
                </a:solidFill>
              </a:rPr>
              <a:t>confidence</a:t>
            </a:r>
            <a:r>
              <a:rPr lang="cs-CZ" sz="2400" dirty="0">
                <a:solidFill>
                  <a:schemeClr val="bg2"/>
                </a:solidFill>
              </a:rPr>
              <a:t> </a:t>
            </a:r>
            <a:r>
              <a:rPr lang="cs-CZ" sz="2400" dirty="0" err="1">
                <a:solidFill>
                  <a:schemeClr val="bg2"/>
                </a:solidFill>
              </a:rPr>
              <a:t>intervals</a:t>
            </a:r>
            <a:r>
              <a:rPr lang="cs-CZ" sz="2400" dirty="0">
                <a:solidFill>
                  <a:schemeClr val="bg2"/>
                </a:solidFill>
              </a:rPr>
              <a:t>; …)</a:t>
            </a:r>
          </a:p>
          <a:p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to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pivotal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 (and p-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intervals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re-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formulation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3000" dirty="0" err="1">
                <a:solidFill>
                  <a:schemeClr val="bg2"/>
                </a:solidFill>
              </a:rPr>
              <a:t>What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is</a:t>
            </a:r>
            <a:r>
              <a:rPr lang="cs-CZ" sz="3000" dirty="0">
                <a:solidFill>
                  <a:schemeClr val="bg2"/>
                </a:solidFill>
              </a:rPr>
              <a:t> done by sw in </a:t>
            </a:r>
            <a:r>
              <a:rPr lang="cs-CZ" sz="3000" dirty="0" err="1">
                <a:solidFill>
                  <a:schemeClr val="bg2"/>
                </a:solidFill>
              </a:rPr>
              <a:t>the</a:t>
            </a:r>
            <a:r>
              <a:rPr lang="cs-CZ" sz="3000" dirty="0">
                <a:solidFill>
                  <a:schemeClr val="bg2"/>
                </a:solidFill>
              </a:rPr>
              <a:t> „</a:t>
            </a:r>
            <a:r>
              <a:rPr lang="cs-CZ" sz="3000" dirty="0" err="1">
                <a:solidFill>
                  <a:schemeClr val="bg2"/>
                </a:solidFill>
              </a:rPr>
              <a:t>meantime</a:t>
            </a:r>
            <a:r>
              <a:rPr lang="cs-CZ" sz="3000" dirty="0">
                <a:solidFill>
                  <a:schemeClr val="bg2"/>
                </a:solidFill>
              </a:rPr>
              <a:t>“:</a:t>
            </a:r>
          </a:p>
          <a:p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visualisations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Checking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manipulations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show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show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contrasts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99463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</a:t>
            </a:r>
            <a:r>
              <a:rPr lang="cs-CZ" dirty="0"/>
              <a:t> </a:t>
            </a:r>
            <a:r>
              <a:rPr lang="cs-CZ" dirty="0" err="1">
                <a:solidFill>
                  <a:schemeClr val="bg1"/>
                </a:solidFill>
              </a:rPr>
              <a:t>Visitor</a:t>
            </a:r>
            <a:r>
              <a:rPr lang="cs-CZ" dirty="0">
                <a:solidFill>
                  <a:schemeClr val="bg1"/>
                </a:solidFill>
              </a:rPr>
              <a:t> feedback (3/3)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284724"/>
              </p:ext>
            </p:extLst>
          </p:nvPr>
        </p:nvGraphicFramePr>
        <p:xfrm>
          <a:off x="6642676" y="1691322"/>
          <a:ext cx="503497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45127" y="1876425"/>
            <a:ext cx="509587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2"/>
                </a:solidFill>
              </a:rPr>
              <a:t>Visitors</a:t>
            </a:r>
            <a:r>
              <a:rPr lang="cs-CZ" sz="2400" dirty="0">
                <a:solidFill>
                  <a:schemeClr val="bg2"/>
                </a:solidFill>
              </a:rPr>
              <a:t> </a:t>
            </a:r>
            <a:r>
              <a:rPr lang="cs-CZ" sz="2400" dirty="0" err="1">
                <a:solidFill>
                  <a:schemeClr val="bg2"/>
                </a:solidFill>
              </a:rPr>
              <a:t>liked</a:t>
            </a:r>
            <a:r>
              <a:rPr lang="cs-CZ" sz="2400" dirty="0">
                <a:solidFill>
                  <a:schemeClr val="bg2"/>
                </a:solidFill>
              </a:rPr>
              <a:t> </a:t>
            </a:r>
            <a:r>
              <a:rPr lang="cs-CZ" sz="2400" dirty="0" err="1">
                <a:solidFill>
                  <a:schemeClr val="bg2"/>
                </a:solidFill>
              </a:rPr>
              <a:t>the</a:t>
            </a:r>
            <a:r>
              <a:rPr lang="cs-CZ" sz="2400" dirty="0">
                <a:solidFill>
                  <a:schemeClr val="bg2"/>
                </a:solidFill>
              </a:rPr>
              <a:t> most: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 err="1">
                <a:solidFill>
                  <a:schemeClr val="bg1"/>
                </a:solidFill>
              </a:rPr>
              <a:t>Tutors</a:t>
            </a:r>
            <a:r>
              <a:rPr lang="cs-CZ" sz="2400" dirty="0">
                <a:solidFill>
                  <a:schemeClr val="bg1"/>
                </a:solidFill>
              </a:rPr>
              <a:t>‘ </a:t>
            </a:r>
            <a:r>
              <a:rPr lang="cs-CZ" sz="2400" dirty="0" err="1">
                <a:solidFill>
                  <a:schemeClr val="bg1"/>
                </a:solidFill>
              </a:rPr>
              <a:t>friendly</a:t>
            </a:r>
            <a:r>
              <a:rPr lang="cs-CZ" sz="2400" dirty="0">
                <a:solidFill>
                  <a:schemeClr val="bg1"/>
                </a:solidFill>
              </a:rPr>
              <a:t> and non-</a:t>
            </a:r>
            <a:r>
              <a:rPr lang="cs-CZ" sz="2400" dirty="0" err="1">
                <a:solidFill>
                  <a:schemeClr val="bg1"/>
                </a:solidFill>
              </a:rPr>
              <a:t>critical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approach</a:t>
            </a:r>
            <a:endParaRPr lang="cs-CZ" sz="2400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endParaRPr lang="cs-CZ" sz="2400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chemeClr val="bg1"/>
                </a:solidFill>
              </a:rPr>
              <a:t>Tutor </a:t>
            </a:r>
            <a:r>
              <a:rPr lang="cs-CZ" sz="2400" dirty="0" err="1">
                <a:solidFill>
                  <a:schemeClr val="bg1"/>
                </a:solidFill>
              </a:rPr>
              <a:t>explained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all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questions</a:t>
            </a:r>
            <a:endParaRPr lang="cs-CZ" sz="2400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endParaRPr lang="cs-CZ" sz="2400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chemeClr val="bg1"/>
                </a:solidFill>
              </a:rPr>
              <a:t>Tutor </a:t>
            </a:r>
            <a:r>
              <a:rPr lang="cs-CZ" sz="2400" dirty="0" err="1">
                <a:solidFill>
                  <a:schemeClr val="bg1"/>
                </a:solidFill>
              </a:rPr>
              <a:t>was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able</a:t>
            </a:r>
            <a:r>
              <a:rPr lang="cs-CZ" sz="2400" dirty="0">
                <a:solidFill>
                  <a:schemeClr val="bg1"/>
                </a:solidFill>
              </a:rPr>
              <a:t> to </a:t>
            </a:r>
            <a:r>
              <a:rPr lang="cs-CZ" sz="2400" dirty="0" err="1">
                <a:solidFill>
                  <a:schemeClr val="bg1"/>
                </a:solidFill>
              </a:rPr>
              <a:t>explain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complicated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issues</a:t>
            </a:r>
            <a:r>
              <a:rPr lang="cs-CZ" sz="2400" dirty="0">
                <a:solidFill>
                  <a:schemeClr val="bg1"/>
                </a:solidFill>
              </a:rPr>
              <a:t> in </a:t>
            </a:r>
            <a:r>
              <a:rPr lang="cs-CZ" sz="2400" dirty="0" err="1">
                <a:solidFill>
                  <a:schemeClr val="bg1"/>
                </a:solidFill>
              </a:rPr>
              <a:t>simple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terms</a:t>
            </a:r>
            <a:r>
              <a:rPr lang="cs-CZ" sz="2400" dirty="0">
                <a:solidFill>
                  <a:schemeClr val="bg1"/>
                </a:solidFill>
              </a:rPr>
              <a:t> (6)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6092982" y="2009869"/>
            <a:ext cx="0" cy="3996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664" y="0"/>
            <a:ext cx="1325336" cy="10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396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0" y="3758267"/>
            <a:ext cx="873653" cy="8736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</a:t>
            </a:r>
            <a:r>
              <a:rPr lang="cs-CZ" dirty="0"/>
              <a:t> </a:t>
            </a:r>
            <a:r>
              <a:rPr lang="cs-CZ" dirty="0" err="1">
                <a:solidFill>
                  <a:schemeClr val="bg1"/>
                </a:solidFill>
              </a:rPr>
              <a:t>Spreading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28800"/>
            <a:ext cx="10861004" cy="4351337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2"/>
                </a:solidFill>
              </a:rPr>
              <a:t>3 </a:t>
            </a:r>
            <a:r>
              <a:rPr lang="cs-CZ" dirty="0" err="1">
                <a:solidFill>
                  <a:schemeClr val="bg2"/>
                </a:solidFill>
              </a:rPr>
              <a:t>other</a:t>
            </a:r>
            <a:r>
              <a:rPr lang="cs-CZ" dirty="0">
                <a:solidFill>
                  <a:schemeClr val="bg2"/>
                </a:solidFill>
              </a:rPr>
              <a:t> support </a:t>
            </a:r>
            <a:r>
              <a:rPr lang="cs-CZ" dirty="0" err="1">
                <a:solidFill>
                  <a:schemeClr val="bg2"/>
                </a:solidFill>
              </a:rPr>
              <a:t>centers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were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inspired</a:t>
            </a:r>
            <a:r>
              <a:rPr lang="cs-CZ" dirty="0">
                <a:solidFill>
                  <a:schemeClr val="bg2"/>
                </a:solidFill>
              </a:rPr>
              <a:t> and are </a:t>
            </a:r>
            <a:r>
              <a:rPr lang="cs-CZ" dirty="0" err="1">
                <a:solidFill>
                  <a:schemeClr val="bg2"/>
                </a:solidFill>
              </a:rPr>
              <a:t>taking</a:t>
            </a:r>
            <a:r>
              <a:rPr lang="cs-CZ" dirty="0">
                <a:solidFill>
                  <a:schemeClr val="bg2"/>
                </a:solidFill>
              </a:rPr>
              <a:t> off</a:t>
            </a:r>
          </a:p>
          <a:p>
            <a:endParaRPr lang="cs-CZ" dirty="0"/>
          </a:p>
          <a:p>
            <a:pPr lvl="1"/>
            <a:r>
              <a:rPr lang="cs-CZ" b="1" dirty="0">
                <a:solidFill>
                  <a:schemeClr val="bg2"/>
                </a:solidFill>
              </a:rPr>
              <a:t>   VŠB</a:t>
            </a:r>
            <a:r>
              <a:rPr lang="cs-CZ" dirty="0"/>
              <a:t>    	</a:t>
            </a:r>
            <a:r>
              <a:rPr lang="cs-CZ" dirty="0" err="1">
                <a:solidFill>
                  <a:schemeClr val="bg1"/>
                </a:solidFill>
              </a:rPr>
              <a:t>Technical</a:t>
            </a:r>
            <a:r>
              <a:rPr lang="cs-CZ" dirty="0">
                <a:solidFill>
                  <a:schemeClr val="bg1"/>
                </a:solidFill>
              </a:rPr>
              <a:t> University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Ostrava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		           - </a:t>
            </a:r>
            <a:r>
              <a:rPr lang="cs-CZ" dirty="0" err="1">
                <a:solidFill>
                  <a:schemeClr val="bg1"/>
                </a:solidFill>
              </a:rPr>
              <a:t>launch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September</a:t>
            </a:r>
            <a:r>
              <a:rPr lang="cs-CZ" dirty="0">
                <a:solidFill>
                  <a:schemeClr val="bg1"/>
                </a:solidFill>
              </a:rPr>
              <a:t> 2016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dirty="0">
                <a:solidFill>
                  <a:schemeClr val="bg2"/>
                </a:solidFill>
              </a:rPr>
              <a:t>     UTB</a:t>
            </a:r>
            <a:r>
              <a:rPr lang="cs-CZ" dirty="0"/>
              <a:t>	           </a:t>
            </a:r>
            <a:r>
              <a:rPr lang="cs-CZ" dirty="0">
                <a:solidFill>
                  <a:schemeClr val="bg1"/>
                </a:solidFill>
              </a:rPr>
              <a:t>Tomáš Baťa University in Zlín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		           - </a:t>
            </a:r>
            <a:r>
              <a:rPr lang="cs-CZ" dirty="0" err="1">
                <a:solidFill>
                  <a:schemeClr val="bg1"/>
                </a:solidFill>
              </a:rPr>
              <a:t>launch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September</a:t>
            </a:r>
            <a:r>
              <a:rPr lang="cs-CZ" dirty="0">
                <a:solidFill>
                  <a:schemeClr val="bg1"/>
                </a:solidFill>
              </a:rPr>
              <a:t> 2016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b="1" dirty="0">
                <a:solidFill>
                  <a:schemeClr val="bg2"/>
                </a:solidFill>
              </a:rPr>
              <a:t>   VUT</a:t>
            </a:r>
            <a:r>
              <a:rPr lang="cs-CZ" dirty="0"/>
              <a:t>	           </a:t>
            </a:r>
            <a:r>
              <a:rPr lang="cs-CZ" dirty="0">
                <a:solidFill>
                  <a:schemeClr val="bg1"/>
                </a:solidFill>
              </a:rPr>
              <a:t>Brno </a:t>
            </a:r>
            <a:r>
              <a:rPr lang="cs-CZ" dirty="0" err="1">
                <a:solidFill>
                  <a:schemeClr val="bg1"/>
                </a:solidFill>
              </a:rPr>
              <a:t>Technical</a:t>
            </a:r>
            <a:r>
              <a:rPr lang="cs-CZ" dirty="0">
                <a:solidFill>
                  <a:schemeClr val="bg1"/>
                </a:solidFill>
              </a:rPr>
              <a:t> University (FME)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		           - </a:t>
            </a:r>
            <a:r>
              <a:rPr lang="cs-CZ" dirty="0" err="1">
                <a:solidFill>
                  <a:schemeClr val="bg1"/>
                </a:solidFill>
              </a:rPr>
              <a:t>launch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September</a:t>
            </a:r>
            <a:r>
              <a:rPr lang="cs-CZ" dirty="0">
                <a:solidFill>
                  <a:schemeClr val="bg1"/>
                </a:solidFill>
              </a:rPr>
              <a:t> 2017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support </a:t>
            </a:r>
            <a:r>
              <a:rPr lang="cs-CZ" dirty="0" err="1">
                <a:solidFill>
                  <a:schemeClr val="bg1"/>
                </a:solidFill>
              </a:rPr>
              <a:t>from</a:t>
            </a:r>
            <a:r>
              <a:rPr lang="cs-CZ" dirty="0">
                <a:solidFill>
                  <a:schemeClr val="bg1"/>
                </a:solidFill>
              </a:rPr>
              <a:t> OP VVV         			</a:t>
            </a:r>
            <a:r>
              <a:rPr lang="cs-CZ" dirty="0" err="1">
                <a:solidFill>
                  <a:schemeClr val="bg1"/>
                </a:solidFill>
              </a:rPr>
              <a:t>project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Výsledek obrázku pro vš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7" y="2692219"/>
            <a:ext cx="551741" cy="6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encrypted-tbn1.gstatic.com/images?q=tbn:ANd9GcRS27Xe-AHEAKs02dBu3FAqLuF2_ieXgoFusDnTFARXEngKor5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9" y="5058512"/>
            <a:ext cx="555302" cy="5553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57" y="7938"/>
            <a:ext cx="1300842" cy="10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0728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</a:t>
            </a:r>
            <a:r>
              <a:rPr lang="cs-CZ" dirty="0">
                <a:solidFill>
                  <a:schemeClr val="bg1"/>
                </a:solidFill>
              </a:rPr>
              <a:t> Outlook (1/2)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Engage</a:t>
            </a:r>
            <a:r>
              <a:rPr lang="cs-CZ" dirty="0">
                <a:solidFill>
                  <a:schemeClr val="bg1"/>
                </a:solidFill>
              </a:rPr>
              <a:t> more </a:t>
            </a:r>
            <a:r>
              <a:rPr lang="cs-CZ" dirty="0" err="1">
                <a:solidFill>
                  <a:schemeClr val="bg1"/>
                </a:solidFill>
              </a:rPr>
              <a:t>people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- </a:t>
            </a:r>
            <a:r>
              <a:rPr lang="cs-CZ" dirty="0" err="1">
                <a:solidFill>
                  <a:schemeClr val="bg1"/>
                </a:solidFill>
              </a:rPr>
              <a:t>spark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interest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mathematics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statistics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- </a:t>
            </a:r>
            <a:r>
              <a:rPr lang="cs-CZ" dirty="0" err="1">
                <a:solidFill>
                  <a:schemeClr val="bg1"/>
                </a:solidFill>
              </a:rPr>
              <a:t>break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2"/>
                </a:solidFill>
              </a:rPr>
              <a:t>„</a:t>
            </a:r>
            <a:r>
              <a:rPr lang="cs-CZ" dirty="0" err="1">
                <a:solidFill>
                  <a:schemeClr val="bg2"/>
                </a:solidFill>
              </a:rPr>
              <a:t>I‘m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bad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at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math</a:t>
            </a:r>
            <a:r>
              <a:rPr lang="cs-CZ" dirty="0">
                <a:solidFill>
                  <a:schemeClr val="bg2"/>
                </a:solidFill>
              </a:rPr>
              <a:t>“ </a:t>
            </a:r>
            <a:r>
              <a:rPr lang="cs-CZ" dirty="0" err="1">
                <a:solidFill>
                  <a:schemeClr val="bg1"/>
                </a:solidFill>
              </a:rPr>
              <a:t>mindset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Improve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website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- </a:t>
            </a:r>
            <a:r>
              <a:rPr lang="cs-CZ" dirty="0" err="1">
                <a:solidFill>
                  <a:schemeClr val="bg1"/>
                </a:solidFill>
              </a:rPr>
              <a:t>reduce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bounce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rate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- </a:t>
            </a:r>
            <a:r>
              <a:rPr lang="cs-CZ" dirty="0" err="1">
                <a:solidFill>
                  <a:schemeClr val="bg1"/>
                </a:solidFill>
              </a:rPr>
              <a:t>incentivise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visitors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browse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sylabi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Reduce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math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stats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failing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grades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at</a:t>
            </a:r>
            <a:r>
              <a:rPr lang="cs-CZ" dirty="0">
                <a:solidFill>
                  <a:schemeClr val="bg1"/>
                </a:solidFill>
              </a:rPr>
              <a:t> MU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AutoShape 2" descr="Hlavní strán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09" y="1242604"/>
            <a:ext cx="2255520" cy="128016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0"/>
            <a:ext cx="1317170" cy="10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80880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>
                <a:solidFill>
                  <a:schemeClr val="bg1"/>
                </a:solidFill>
              </a:rPr>
              <a:t>Outlook (2/2)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2155667"/>
            <a:ext cx="4946073" cy="4351337"/>
          </a:xfrm>
        </p:spPr>
        <p:txBody>
          <a:bodyPr>
            <a:normAutofit/>
          </a:bodyPr>
          <a:lstStyle/>
          <a:p>
            <a:r>
              <a:rPr lang="cs-CZ" sz="3200" dirty="0" err="1">
                <a:solidFill>
                  <a:schemeClr val="bg1"/>
                </a:solidFill>
              </a:rPr>
              <a:t>Academic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year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target</a:t>
            </a:r>
            <a:r>
              <a:rPr lang="cs-CZ" sz="3200" dirty="0">
                <a:solidFill>
                  <a:schemeClr val="bg1"/>
                </a:solidFill>
              </a:rPr>
              <a:t> budget: 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bg2"/>
                </a:solidFill>
              </a:rPr>
              <a:t>				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5400" dirty="0">
                <a:solidFill>
                  <a:schemeClr val="bg2"/>
                </a:solidFill>
              </a:rPr>
              <a:t>550,000 </a:t>
            </a:r>
            <a:r>
              <a:rPr lang="cs-CZ" sz="5400" dirty="0">
                <a:solidFill>
                  <a:schemeClr val="bg1"/>
                </a:solidFill>
              </a:rPr>
              <a:t>CZK</a:t>
            </a:r>
            <a:br>
              <a:rPr lang="cs-CZ" sz="3200" dirty="0">
                <a:solidFill>
                  <a:schemeClr val="bg1"/>
                </a:solidFill>
              </a:rPr>
            </a:br>
            <a:endParaRPr lang="cs-CZ" sz="3200" dirty="0">
              <a:solidFill>
                <a:schemeClr val="bg1"/>
              </a:solidFill>
            </a:endParaRPr>
          </a:p>
          <a:p>
            <a:pPr lvl="1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47" y="1330779"/>
            <a:ext cx="2134082" cy="1143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81724" y="2057547"/>
            <a:ext cx="5915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dirty="0" err="1">
                <a:solidFill>
                  <a:schemeClr val="bg2"/>
                </a:solidFill>
              </a:rPr>
              <a:t>Labor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costs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	-</a:t>
            </a:r>
            <a:r>
              <a:rPr lang="cs-CZ" sz="2800" dirty="0" err="1">
                <a:solidFill>
                  <a:schemeClr val="bg1"/>
                </a:solidFill>
              </a:rPr>
              <a:t>two</a:t>
            </a:r>
            <a:r>
              <a:rPr lang="cs-CZ" sz="2800" dirty="0">
                <a:solidFill>
                  <a:schemeClr val="bg1"/>
                </a:solidFill>
              </a:rPr>
              <a:t> part-</a:t>
            </a:r>
            <a:r>
              <a:rPr lang="cs-CZ" sz="2800" dirty="0" err="1">
                <a:solidFill>
                  <a:schemeClr val="bg1"/>
                </a:solidFill>
              </a:rPr>
              <a:t>time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tutors</a:t>
            </a:r>
            <a:endParaRPr lang="cs-CZ" sz="2800" dirty="0">
              <a:solidFill>
                <a:schemeClr val="bg1"/>
              </a:solidFill>
            </a:endParaRPr>
          </a:p>
          <a:p>
            <a:pPr lvl="1"/>
            <a:r>
              <a:rPr lang="cs-CZ" sz="2800" dirty="0" err="1">
                <a:solidFill>
                  <a:schemeClr val="bg2"/>
                </a:solidFill>
              </a:rPr>
              <a:t>Technical</a:t>
            </a:r>
            <a:r>
              <a:rPr lang="cs-CZ" sz="2800" dirty="0">
                <a:solidFill>
                  <a:schemeClr val="bg2"/>
                </a:solidFill>
              </a:rPr>
              <a:t> background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	-</a:t>
            </a:r>
            <a:r>
              <a:rPr lang="cs-CZ" sz="2800" dirty="0" err="1">
                <a:solidFill>
                  <a:schemeClr val="bg1"/>
                </a:solidFill>
              </a:rPr>
              <a:t>projector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	-</a:t>
            </a:r>
            <a:r>
              <a:rPr lang="cs-CZ" sz="2800" dirty="0" err="1">
                <a:solidFill>
                  <a:schemeClr val="bg1"/>
                </a:solidFill>
              </a:rPr>
              <a:t>interactive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whiteboard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	-software and web    </a:t>
            </a:r>
            <a:r>
              <a:rPr lang="cs-CZ" sz="2800" dirty="0" err="1">
                <a:solidFill>
                  <a:schemeClr val="bg1"/>
                </a:solidFill>
              </a:rPr>
              <a:t>development</a:t>
            </a:r>
            <a:endParaRPr lang="cs-CZ" sz="2800" dirty="0">
              <a:solidFill>
                <a:schemeClr val="bg1"/>
              </a:solidFill>
            </a:endParaRPr>
          </a:p>
          <a:p>
            <a:pPr lvl="1"/>
            <a:r>
              <a:rPr lang="cs-CZ" sz="2800" dirty="0">
                <a:solidFill>
                  <a:schemeClr val="bg2"/>
                </a:solidFill>
              </a:rPr>
              <a:t>Marketing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	-</a:t>
            </a:r>
            <a:r>
              <a:rPr lang="cs-CZ" sz="2800" dirty="0" err="1">
                <a:solidFill>
                  <a:schemeClr val="bg1"/>
                </a:solidFill>
              </a:rPr>
              <a:t>leaflets</a:t>
            </a:r>
            <a:r>
              <a:rPr lang="cs-CZ" sz="2800" dirty="0">
                <a:solidFill>
                  <a:schemeClr val="bg1"/>
                </a:solidFill>
              </a:rPr>
              <a:t>, DTP </a:t>
            </a:r>
            <a:r>
              <a:rPr lang="cs-CZ" sz="2800" dirty="0" err="1">
                <a:solidFill>
                  <a:schemeClr val="bg1"/>
                </a:solidFill>
              </a:rPr>
              <a:t>labor</a:t>
            </a:r>
            <a:r>
              <a:rPr lang="cs-CZ" sz="2800" dirty="0">
                <a:solidFill>
                  <a:schemeClr val="bg1"/>
                </a:solidFill>
              </a:rPr>
              <a:t>, </a:t>
            </a:r>
            <a:r>
              <a:rPr lang="cs-CZ" sz="2800" dirty="0" err="1">
                <a:solidFill>
                  <a:schemeClr val="bg1"/>
                </a:solidFill>
              </a:rPr>
              <a:t>print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6093095" y="2155667"/>
            <a:ext cx="9832" cy="39329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0"/>
            <a:ext cx="1317170" cy="11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6529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</a:t>
            </a:r>
            <a:r>
              <a:rPr lang="cs-CZ" dirty="0"/>
              <a:t> </a:t>
            </a:r>
            <a:r>
              <a:rPr lang="cs-CZ" dirty="0" err="1">
                <a:solidFill>
                  <a:schemeClr val="bg1"/>
                </a:solidFill>
              </a:rPr>
              <a:t>Sources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(1) </a:t>
            </a:r>
            <a:r>
              <a:rPr lang="cs-CZ" dirty="0">
                <a:hlinkClick r:id="rId2"/>
              </a:rPr>
              <a:t>http://archiv.ihned.cz/c1-65399490-ustup-maturity-z-mate</a:t>
            </a:r>
            <a:r>
              <a:rPr lang="cs-CZ" sz="3200" dirty="0">
                <a:hlinkClick r:id="rId2"/>
              </a:rPr>
              <a:t>matiky</a:t>
            </a:r>
            <a:endParaRPr lang="cs-CZ" sz="3200" dirty="0"/>
          </a:p>
          <a:p>
            <a:r>
              <a:rPr lang="cs-CZ" dirty="0"/>
              <a:t>(2) </a:t>
            </a:r>
            <a:r>
              <a:rPr lang="cs-CZ" dirty="0">
                <a:hlinkClick r:id="rId3"/>
              </a:rPr>
              <a:t>http://www.statista.com/statistics/254266/global-big-data-market-forecast/</a:t>
            </a:r>
            <a:endParaRPr lang="cs-CZ" dirty="0"/>
          </a:p>
          <a:p>
            <a:r>
              <a:rPr lang="cs-CZ" dirty="0"/>
              <a:t>(3) </a:t>
            </a:r>
            <a:r>
              <a:rPr lang="cs-CZ" dirty="0">
                <a:hlinkClick r:id="rId4"/>
              </a:rPr>
              <a:t>https://www.oecd.org/pisa/keyfindings/pisa-2012-results-overview.pdf</a:t>
            </a:r>
            <a:endParaRPr lang="cs-CZ" dirty="0"/>
          </a:p>
          <a:p>
            <a:r>
              <a:rPr lang="cs-CZ" dirty="0"/>
              <a:t>(4) </a:t>
            </a:r>
            <a:r>
              <a:rPr lang="cs-CZ" dirty="0">
                <a:hlinkClick r:id="rId5"/>
              </a:rPr>
              <a:t>https://acadgild.com/blog/big-data-job-opportunities-in-2016-and-the-coming-years/</a:t>
            </a:r>
            <a:endParaRPr lang="cs-CZ" dirty="0"/>
          </a:p>
          <a:p>
            <a:r>
              <a:rPr lang="cs-CZ" dirty="0"/>
              <a:t>(5) Google and </a:t>
            </a:r>
            <a:r>
              <a:rPr lang="cs-CZ" dirty="0">
                <a:solidFill>
                  <a:schemeClr val="bg1"/>
                </a:solidFill>
              </a:rPr>
              <a:t>Facebook </a:t>
            </a:r>
            <a:r>
              <a:rPr lang="cs-CZ" dirty="0" err="1">
                <a:solidFill>
                  <a:schemeClr val="bg1"/>
                </a:solidFill>
              </a:rPr>
              <a:t>analytics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internal</a:t>
            </a:r>
            <a:r>
              <a:rPr lang="cs-CZ" dirty="0">
                <a:solidFill>
                  <a:schemeClr val="bg1"/>
                </a:solidFill>
              </a:rPr>
              <a:t> data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>
                <a:hlinkClick r:id="rId6"/>
              </a:rPr>
              <a:t>http://mathstat.econ.muni.cz/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https://www.facebook.com/supportcentre/</a:t>
            </a:r>
          </a:p>
          <a:p>
            <a:r>
              <a:rPr lang="cs-CZ" dirty="0"/>
              <a:t>(6) </a:t>
            </a:r>
            <a:r>
              <a:rPr lang="cs-CZ" dirty="0">
                <a:solidFill>
                  <a:schemeClr val="bg1"/>
                </a:solidFill>
              </a:rPr>
              <a:t>Google </a:t>
            </a:r>
            <a:r>
              <a:rPr lang="cs-CZ" dirty="0" err="1">
                <a:solidFill>
                  <a:schemeClr val="bg1"/>
                </a:solidFill>
              </a:rPr>
              <a:t>forms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questionnare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survey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57" y="0"/>
            <a:ext cx="1300842" cy="10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5914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2"/>
                </a:solidFill>
              </a:rPr>
              <a:t>The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infrastructure</a:t>
            </a:r>
            <a:r>
              <a:rPr lang="cs-CZ" dirty="0">
                <a:solidFill>
                  <a:schemeClr val="bg2"/>
                </a:solidFill>
              </a:rPr>
              <a:t>:</a:t>
            </a:r>
            <a:br>
              <a:rPr lang="cs-CZ" dirty="0">
                <a:solidFill>
                  <a:schemeClr val="bg2"/>
                </a:solidFill>
              </a:rPr>
            </a:br>
            <a:r>
              <a:rPr lang="cs-CZ" dirty="0">
                <a:solidFill>
                  <a:schemeClr val="bg2"/>
                </a:solidFill>
              </a:rPr>
              <a:t>     </a:t>
            </a:r>
            <a:r>
              <a:rPr lang="cs-CZ" dirty="0" err="1">
                <a:solidFill>
                  <a:schemeClr val="bg2"/>
                </a:solidFill>
              </a:rPr>
              <a:t>people</a:t>
            </a:r>
            <a:r>
              <a:rPr lang="cs-CZ" dirty="0">
                <a:solidFill>
                  <a:schemeClr val="bg2"/>
                </a:solidFill>
              </a:rPr>
              <a:t>, </a:t>
            </a:r>
            <a:r>
              <a:rPr lang="cs-CZ" dirty="0" err="1">
                <a:solidFill>
                  <a:schemeClr val="bg2"/>
                </a:solidFill>
              </a:rPr>
              <a:t>systems</a:t>
            </a:r>
            <a:r>
              <a:rPr lang="cs-CZ" dirty="0">
                <a:solidFill>
                  <a:schemeClr val="bg2"/>
                </a:solidFill>
              </a:rPr>
              <a:t>, 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</a:t>
            </a:r>
            <a:r>
              <a:rPr lang="en-GB" dirty="0" err="1">
                <a:solidFill>
                  <a:schemeClr val="bg1"/>
                </a:solidFill>
              </a:rPr>
              <a:t>ultiple</a:t>
            </a:r>
            <a:r>
              <a:rPr lang="en-GB" dirty="0">
                <a:solidFill>
                  <a:schemeClr val="bg1"/>
                </a:solidFill>
              </a:rPr>
              <a:t> licence STATISTICA</a:t>
            </a:r>
            <a:r>
              <a:rPr lang="en-GB" dirty="0"/>
              <a:t>,</a:t>
            </a:r>
            <a:r>
              <a:rPr lang="cs-CZ" dirty="0">
                <a:solidFill>
                  <a:schemeClr val="bg1"/>
                </a:solidFill>
              </a:rPr>
              <a:t>- „</a:t>
            </a:r>
            <a:r>
              <a:rPr lang="cs-CZ" dirty="0" err="1">
                <a:solidFill>
                  <a:schemeClr val="bg1"/>
                </a:solidFill>
              </a:rPr>
              <a:t>clicking</a:t>
            </a:r>
            <a:r>
              <a:rPr lang="cs-CZ" dirty="0">
                <a:solidFill>
                  <a:schemeClr val="bg1"/>
                </a:solidFill>
              </a:rPr>
              <a:t> sw.“ 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elementary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courses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Free R environment - „</a:t>
            </a:r>
            <a:r>
              <a:rPr lang="cs-CZ" dirty="0" err="1">
                <a:solidFill>
                  <a:schemeClr val="bg1"/>
                </a:solidFill>
              </a:rPr>
              <a:t>command</a:t>
            </a:r>
            <a:r>
              <a:rPr lang="cs-CZ" dirty="0">
                <a:solidFill>
                  <a:schemeClr val="bg1"/>
                </a:solidFill>
              </a:rPr>
              <a:t> line sw.“ 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advanced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courses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Setting</a:t>
            </a:r>
            <a:r>
              <a:rPr lang="cs-CZ" dirty="0">
                <a:solidFill>
                  <a:schemeClr val="bg1"/>
                </a:solidFill>
              </a:rPr>
              <a:t> a </a:t>
            </a:r>
            <a:r>
              <a:rPr lang="cs-CZ" dirty="0" err="1">
                <a:solidFill>
                  <a:schemeClr val="bg1"/>
                </a:solidFill>
              </a:rPr>
              <a:t>same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standards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15-18 </a:t>
            </a:r>
            <a:r>
              <a:rPr lang="cs-CZ" dirty="0" err="1">
                <a:solidFill>
                  <a:schemeClr val="bg1"/>
                </a:solidFill>
              </a:rPr>
              <a:t>parallel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seminar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groups</a:t>
            </a:r>
            <a:r>
              <a:rPr lang="cs-CZ" dirty="0">
                <a:solidFill>
                  <a:schemeClr val="bg1"/>
                </a:solidFill>
              </a:rPr>
              <a:t>     -&gt;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online </a:t>
            </a:r>
            <a:r>
              <a:rPr lang="cs-CZ" dirty="0" err="1">
                <a:solidFill>
                  <a:schemeClr val="bg1"/>
                </a:solidFill>
              </a:rPr>
              <a:t>folder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each</a:t>
            </a:r>
            <a:r>
              <a:rPr lang="cs-CZ" dirty="0">
                <a:solidFill>
                  <a:schemeClr val="bg1"/>
                </a:solidFill>
              </a:rPr>
              <a:t> session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manuals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teachers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students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Special</a:t>
            </a:r>
            <a:r>
              <a:rPr lang="cs-CZ" dirty="0">
                <a:solidFill>
                  <a:schemeClr val="bg1"/>
                </a:solidFill>
              </a:rPr>
              <a:t> editor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math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expressions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on-line </a:t>
            </a:r>
            <a:r>
              <a:rPr lang="cs-CZ" dirty="0" err="1">
                <a:solidFill>
                  <a:schemeClr val="bg1"/>
                </a:solidFill>
              </a:rPr>
              <a:t>exams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202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391886"/>
            <a:ext cx="10515600" cy="5788251"/>
          </a:xfrm>
        </p:spPr>
        <p:txBody>
          <a:bodyPr/>
          <a:lstStyle/>
          <a:p>
            <a:pPr lvl="0"/>
            <a:r>
              <a:rPr lang="cs-CZ" sz="3200" dirty="0" err="1">
                <a:solidFill>
                  <a:schemeClr val="bg2"/>
                </a:solidFill>
              </a:rPr>
              <a:t>Folder</a:t>
            </a:r>
            <a:r>
              <a:rPr lang="cs-CZ" sz="3200" dirty="0">
                <a:solidFill>
                  <a:schemeClr val="bg2"/>
                </a:solidFill>
              </a:rPr>
              <a:t> </a:t>
            </a:r>
            <a:r>
              <a:rPr lang="cs-CZ" sz="3200" dirty="0" err="1">
                <a:solidFill>
                  <a:schemeClr val="bg2"/>
                </a:solidFill>
              </a:rPr>
              <a:t>for</a:t>
            </a:r>
            <a:r>
              <a:rPr lang="cs-CZ" sz="3200" dirty="0">
                <a:solidFill>
                  <a:schemeClr val="bg2"/>
                </a:solidFill>
              </a:rPr>
              <a:t> </a:t>
            </a:r>
            <a:r>
              <a:rPr lang="cs-CZ" sz="3200" dirty="0" err="1">
                <a:solidFill>
                  <a:schemeClr val="bg2"/>
                </a:solidFill>
              </a:rPr>
              <a:t>each</a:t>
            </a:r>
            <a:r>
              <a:rPr lang="cs-CZ" sz="3200" dirty="0">
                <a:solidFill>
                  <a:schemeClr val="bg2"/>
                </a:solidFill>
              </a:rPr>
              <a:t> session:</a:t>
            </a:r>
          </a:p>
          <a:p>
            <a:pPr lvl="0"/>
            <a:endParaRPr lang="cs-CZ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list of problems demonstrating particular topic and the link to related lecture materials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appropriate data sets for the seminar itself and further for homework tasks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software instructions providing step by step clues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handbook for teachers covering not only the solutions of problems but also remarks on what to point out, which question may prompt discussion etc.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5178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2"/>
                </a:solidFill>
              </a:rPr>
              <a:t>Chalenges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Schedule problem - 380 students in 3  computer labs with 24 seats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during semester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Schedule problem - 380 students in 3  computer labs </a:t>
            </a:r>
            <a:r>
              <a:rPr lang="en-US" dirty="0">
                <a:solidFill>
                  <a:schemeClr val="bg1"/>
                </a:solidFill>
              </a:rPr>
              <a:t>with 24 seats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during exam period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Security during the exam itself - how to protect  against cheating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135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27" y="378823"/>
            <a:ext cx="10515600" cy="1325562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2"/>
                </a:solidFill>
              </a:rPr>
              <a:t>How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the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initiative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was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received</a:t>
            </a:r>
            <a:r>
              <a:rPr lang="cs-CZ" dirty="0">
                <a:solidFill>
                  <a:schemeClr val="bg2"/>
                </a:solidFill>
              </a:rPr>
              <a:t> by</a:t>
            </a:r>
            <a:br>
              <a:rPr lang="cs-CZ" dirty="0">
                <a:solidFill>
                  <a:schemeClr val="bg2"/>
                </a:solidFill>
              </a:rPr>
            </a:br>
            <a:r>
              <a:rPr lang="cs-CZ" dirty="0">
                <a:solidFill>
                  <a:schemeClr val="bg2"/>
                </a:solidFill>
              </a:rPr>
              <a:t>     </a:t>
            </a:r>
            <a:r>
              <a:rPr lang="cs-CZ" dirty="0" err="1">
                <a:solidFill>
                  <a:schemeClr val="bg2"/>
                </a:solidFill>
              </a:rPr>
              <a:t>students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&lt;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Majority of students appreciate practical approach with understanding: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° not just to substitute numbers into formulas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° or  to click on recommended buttons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° but to link the </a:t>
            </a:r>
            <a:r>
              <a:rPr lang="en-US" dirty="0" err="1">
                <a:solidFill>
                  <a:schemeClr val="bg1"/>
                </a:solidFill>
              </a:rPr>
              <a:t>sw</a:t>
            </a:r>
            <a:r>
              <a:rPr lang="en-US" dirty="0">
                <a:solidFill>
                  <a:schemeClr val="bg1"/>
                </a:solidFill>
              </a:rPr>
              <a:t> output to formal problem description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° and </a:t>
            </a:r>
            <a:r>
              <a:rPr lang="cs-CZ" dirty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interpret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results</a:t>
            </a:r>
          </a:p>
          <a:p>
            <a:pPr>
              <a:buFont typeface="Wingdings 2" panose="05020102010507070707" pitchFamily="18" charset="2"/>
              <a:buChar char="=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Part of students take the chance to browse their FB profiles etc.</a:t>
            </a:r>
            <a:endParaRPr lang="cs-CZ" dirty="0">
              <a:solidFill>
                <a:schemeClr val="bg1"/>
              </a:solidFill>
            </a:endParaRPr>
          </a:p>
          <a:p>
            <a:pPr>
              <a:buFont typeface="Wingdings 2" panose="05020102010507070707" pitchFamily="18" charset="2"/>
              <a:buChar char="=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Some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students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criticise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final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exam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data </a:t>
            </a:r>
            <a:r>
              <a:rPr lang="cs-CZ" dirty="0" err="1">
                <a:solidFill>
                  <a:schemeClr val="bg1"/>
                </a:solidFill>
              </a:rPr>
              <a:t>procesing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be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too</a:t>
            </a:r>
            <a:r>
              <a:rPr lang="cs-CZ" dirty="0">
                <a:solidFill>
                  <a:schemeClr val="bg1"/>
                </a:solidFill>
              </a:rPr>
              <a:t>         </a:t>
            </a:r>
            <a:r>
              <a:rPr lang="cs-CZ" dirty="0" err="1">
                <a:solidFill>
                  <a:schemeClr val="bg1"/>
                </a:solidFill>
              </a:rPr>
              <a:t>demanding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complicated</a:t>
            </a:r>
            <a:endParaRPr lang="cs-CZ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377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900" dirty="0">
                <a:solidFill>
                  <a:schemeClr val="bg2"/>
                </a:solidFill>
              </a:rPr>
            </a:br>
            <a:r>
              <a:rPr lang="cs-CZ" sz="4900" dirty="0">
                <a:solidFill>
                  <a:schemeClr val="bg2"/>
                </a:solidFill>
              </a:rPr>
              <a:t>// </a:t>
            </a:r>
            <a:r>
              <a:rPr lang="cs-CZ" sz="4900" dirty="0" err="1">
                <a:solidFill>
                  <a:schemeClr val="bg2"/>
                </a:solidFill>
              </a:rPr>
              <a:t>How</a:t>
            </a:r>
            <a:r>
              <a:rPr lang="cs-CZ" sz="4900" dirty="0">
                <a:solidFill>
                  <a:schemeClr val="bg2"/>
                </a:solidFill>
              </a:rPr>
              <a:t> </a:t>
            </a:r>
            <a:r>
              <a:rPr lang="cs-CZ" sz="4900" dirty="0" err="1">
                <a:solidFill>
                  <a:schemeClr val="bg2"/>
                </a:solidFill>
              </a:rPr>
              <a:t>the</a:t>
            </a:r>
            <a:r>
              <a:rPr lang="cs-CZ" sz="4900" dirty="0">
                <a:solidFill>
                  <a:schemeClr val="bg2"/>
                </a:solidFill>
              </a:rPr>
              <a:t> </a:t>
            </a:r>
            <a:r>
              <a:rPr lang="cs-CZ" sz="4900" dirty="0" err="1">
                <a:solidFill>
                  <a:schemeClr val="bg2"/>
                </a:solidFill>
              </a:rPr>
              <a:t>initiative</a:t>
            </a:r>
            <a:r>
              <a:rPr lang="cs-CZ" sz="4900" dirty="0">
                <a:solidFill>
                  <a:schemeClr val="bg2"/>
                </a:solidFill>
              </a:rPr>
              <a:t> </a:t>
            </a:r>
            <a:r>
              <a:rPr lang="cs-CZ" sz="4900" dirty="0" err="1">
                <a:solidFill>
                  <a:schemeClr val="bg2"/>
                </a:solidFill>
              </a:rPr>
              <a:t>was</a:t>
            </a:r>
            <a:r>
              <a:rPr lang="cs-CZ" sz="4900" dirty="0">
                <a:solidFill>
                  <a:schemeClr val="bg2"/>
                </a:solidFill>
              </a:rPr>
              <a:t> </a:t>
            </a:r>
            <a:r>
              <a:rPr lang="cs-CZ" sz="4900" dirty="0" err="1">
                <a:solidFill>
                  <a:schemeClr val="bg2"/>
                </a:solidFill>
              </a:rPr>
              <a:t>received</a:t>
            </a:r>
            <a:r>
              <a:rPr lang="cs-CZ" sz="4900" dirty="0">
                <a:solidFill>
                  <a:schemeClr val="bg2"/>
                </a:solidFill>
              </a:rPr>
              <a:t> by</a:t>
            </a:r>
            <a:br>
              <a:rPr lang="cs-CZ" sz="4900" dirty="0">
                <a:solidFill>
                  <a:schemeClr val="bg2"/>
                </a:solidFill>
              </a:rPr>
            </a:br>
            <a:r>
              <a:rPr lang="cs-CZ" sz="4900" dirty="0">
                <a:solidFill>
                  <a:schemeClr val="bg2"/>
                </a:solidFill>
              </a:rPr>
              <a:t>     </a:t>
            </a:r>
            <a:r>
              <a:rPr lang="cs-CZ" sz="4900" dirty="0" err="1">
                <a:solidFill>
                  <a:schemeClr val="bg2"/>
                </a:solidFill>
              </a:rPr>
              <a:t>teachers</a:t>
            </a:r>
            <a:br>
              <a:rPr lang="cs-CZ" dirty="0">
                <a:solidFill>
                  <a:schemeClr val="bg2"/>
                </a:solidFill>
              </a:rPr>
            </a:br>
            <a:r>
              <a:rPr lang="cs-CZ" dirty="0">
                <a:solidFill>
                  <a:schemeClr val="bg2"/>
                </a:solidFill>
              </a:rPr>
              <a:t>    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Majority find it more attractive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beneficial</a:t>
            </a:r>
            <a:r>
              <a:rPr lang="en-US" dirty="0">
                <a:solidFill>
                  <a:schemeClr val="bg1"/>
                </a:solidFill>
              </a:rPr>
              <a:t> for students so they adjusted fast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It takes more time – precise planning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Exam period is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teachers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more time consuming</a:t>
            </a:r>
            <a:r>
              <a:rPr lang="cs-CZ" dirty="0">
                <a:solidFill>
                  <a:schemeClr val="bg1"/>
                </a:solidFill>
              </a:rPr>
              <a:t>; </a:t>
            </a:r>
            <a:r>
              <a:rPr lang="en-US" dirty="0">
                <a:solidFill>
                  <a:schemeClr val="bg1"/>
                </a:solidFill>
              </a:rPr>
              <a:t>more challenging than correction of „without-data“ tasks</a:t>
            </a:r>
            <a:endParaRPr lang="cs-CZ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observe better bachelor and diploma thesis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respect</a:t>
            </a:r>
            <a:r>
              <a:rPr lang="cs-CZ" dirty="0">
                <a:solidFill>
                  <a:schemeClr val="bg1"/>
                </a:solidFill>
              </a:rPr>
              <a:t> to data </a:t>
            </a:r>
            <a:r>
              <a:rPr lang="cs-CZ" dirty="0" err="1">
                <a:solidFill>
                  <a:schemeClr val="bg1"/>
                </a:solidFill>
              </a:rPr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758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// </a:t>
            </a:r>
            <a:r>
              <a:rPr lang="cs-CZ" dirty="0" err="1">
                <a:solidFill>
                  <a:schemeClr val="bg2"/>
                </a:solidFill>
              </a:rPr>
              <a:t>Future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plans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>
                <a:solidFill>
                  <a:schemeClr val="bg1"/>
                </a:solidFill>
              </a:rPr>
              <a:t>To </a:t>
            </a:r>
            <a:r>
              <a:rPr lang="cs-CZ" dirty="0" err="1">
                <a:solidFill>
                  <a:schemeClr val="bg1"/>
                </a:solidFill>
              </a:rPr>
              <a:t>diversify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datasets</a:t>
            </a:r>
            <a:r>
              <a:rPr lang="cs-CZ" dirty="0">
                <a:solidFill>
                  <a:schemeClr val="bg1"/>
                </a:solidFill>
              </a:rPr>
              <a:t>: up-to-</a:t>
            </a:r>
            <a:r>
              <a:rPr lang="cs-CZ" dirty="0" err="1">
                <a:solidFill>
                  <a:schemeClr val="bg1"/>
                </a:solidFill>
              </a:rPr>
              <a:t>date</a:t>
            </a:r>
            <a:r>
              <a:rPr lang="cs-CZ" dirty="0">
                <a:solidFill>
                  <a:schemeClr val="bg1"/>
                </a:solidFill>
              </a:rPr>
              <a:t> ane more </a:t>
            </a:r>
            <a:r>
              <a:rPr lang="cs-CZ" dirty="0" err="1">
                <a:solidFill>
                  <a:schemeClr val="bg1"/>
                </a:solidFill>
              </a:rPr>
              <a:t>relevant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students</a:t>
            </a:r>
            <a:r>
              <a:rPr lang="cs-CZ" dirty="0">
                <a:solidFill>
                  <a:schemeClr val="bg1"/>
                </a:solidFill>
              </a:rPr>
              <a:t>‘ background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To </a:t>
            </a:r>
            <a:r>
              <a:rPr lang="cs-CZ" dirty="0" err="1">
                <a:solidFill>
                  <a:schemeClr val="bg1"/>
                </a:solidFill>
              </a:rPr>
              <a:t>create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new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subject</a:t>
            </a:r>
            <a:r>
              <a:rPr lang="cs-CZ" dirty="0">
                <a:solidFill>
                  <a:schemeClr val="bg1"/>
                </a:solidFill>
              </a:rPr>
              <a:t> on data </a:t>
            </a:r>
            <a:r>
              <a:rPr lang="cs-CZ" dirty="0" err="1">
                <a:solidFill>
                  <a:schemeClr val="bg1"/>
                </a:solidFill>
              </a:rPr>
              <a:t>visualisation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617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SSC">
  <a:themeElements>
    <a:clrScheme name="MSSC">
      <a:dk1>
        <a:srgbClr val="022169"/>
      </a:dk1>
      <a:lt1>
        <a:sysClr val="window" lastClr="FFFFFF"/>
      </a:lt1>
      <a:dk2>
        <a:srgbClr val="022169"/>
      </a:dk2>
      <a:lt2>
        <a:srgbClr val="A1980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19809"/>
      </a:hlink>
      <a:folHlink>
        <a:srgbClr val="A19809"/>
      </a:folHlink>
    </a:clrScheme>
    <a:fontScheme name="MSSC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TM02900743[[fn=Organika]]</Template>
  <TotalTime>3111</TotalTime>
  <Words>1340</Words>
  <Application>Microsoft Office PowerPoint</Application>
  <PresentationFormat>Širokoúhlá obrazovka</PresentationFormat>
  <Paragraphs>269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Montserrat</vt:lpstr>
      <vt:lpstr>Wingdings</vt:lpstr>
      <vt:lpstr>Wingdings 2</vt:lpstr>
      <vt:lpstr>MSSC</vt:lpstr>
      <vt:lpstr>Prezentace aplikace PowerPoint</vt:lpstr>
      <vt:lpstr>// Computer-aided seminar sessions       and why we need it </vt:lpstr>
      <vt:lpstr>Prezentace aplikace PowerPoint</vt:lpstr>
      <vt:lpstr>// The infrastructure:      people, systems, software</vt:lpstr>
      <vt:lpstr>Prezentace aplikace PowerPoint</vt:lpstr>
      <vt:lpstr>// Chalenges</vt:lpstr>
      <vt:lpstr>// How the initiative was received by      students</vt:lpstr>
      <vt:lpstr> // How the initiative was received by      teachers      </vt:lpstr>
      <vt:lpstr>// Future plans</vt:lpstr>
      <vt:lpstr>What we say to our students? Do all your best to …</vt:lpstr>
      <vt:lpstr>Prezentace aplikace PowerPoint</vt:lpstr>
      <vt:lpstr>// Introduction</vt:lpstr>
      <vt:lpstr>// Our inspiration</vt:lpstr>
      <vt:lpstr>// Why we need it </vt:lpstr>
      <vt:lpstr>// The service so far -  Spring 2016</vt:lpstr>
      <vt:lpstr>// The service so far - Autumn 2016</vt:lpstr>
      <vt:lpstr>// The service so far - Spring 2017</vt:lpstr>
      <vt:lpstr>// The service so far -  Spring 2016</vt:lpstr>
      <vt:lpstr>// The service so far - Autumn 2016</vt:lpstr>
      <vt:lpstr>// The service so far -  Spring 2017</vt:lpstr>
      <vt:lpstr>// The service so far -  Spring 2016</vt:lpstr>
      <vt:lpstr>// The service so far -  Spring 2017</vt:lpstr>
      <vt:lpstr>// The service so far -  Spring 2016</vt:lpstr>
      <vt:lpstr>// The service so far - Autumn 2016</vt:lpstr>
      <vt:lpstr>// The service so far - Spring 2017</vt:lpstr>
      <vt:lpstr>// Events</vt:lpstr>
      <vt:lpstr>// Our team </vt:lpstr>
      <vt:lpstr>// Visitor feedback (1/3)</vt:lpstr>
      <vt:lpstr>// Visitor feedback (2/3)</vt:lpstr>
      <vt:lpstr>// Visitor feedback (3/3) </vt:lpstr>
      <vt:lpstr>// Spreading the idea</vt:lpstr>
      <vt:lpstr>// Outlook (1/2)</vt:lpstr>
      <vt:lpstr>// Outlook (2/2)</vt:lpstr>
      <vt:lpstr>//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Měrka</dc:creator>
  <cp:lastModifiedBy>Maria Králová</cp:lastModifiedBy>
  <cp:revision>138</cp:revision>
  <dcterms:created xsi:type="dcterms:W3CDTF">2016-08-14T19:45:39Z</dcterms:created>
  <dcterms:modified xsi:type="dcterms:W3CDTF">2017-09-05T12:30:22Z</dcterms:modified>
</cp:coreProperties>
</file>