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56" r:id="rId2"/>
    <p:sldId id="261" r:id="rId3"/>
    <p:sldId id="263" r:id="rId4"/>
    <p:sldId id="264" r:id="rId5"/>
    <p:sldId id="265" r:id="rId6"/>
    <p:sldId id="266" r:id="rId7"/>
    <p:sldId id="269" r:id="rId8"/>
    <p:sldId id="270" r:id="rId9"/>
    <p:sldId id="267" r:id="rId10"/>
    <p:sldId id="271" r:id="rId11"/>
    <p:sldId id="268" r:id="rId12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21C701A8-04A7-4575-A5EF-210262F0D376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otaceeu.cz/cs/Fondy-EU/Kohezni-politika-EU/Operacni-programy/OP-nadnarodni-spoluprace" TargetMode="External"/><Relationship Id="rId13" Type="http://schemas.openxmlformats.org/officeDocument/2006/relationships/hyperlink" Target="http://www.dotaceeu.cz/cs/Fondy-EU/Kohezni-politika-EU/Operacni-programy/OP-INTERACT-III" TargetMode="External"/><Relationship Id="rId3" Type="http://schemas.openxmlformats.org/officeDocument/2006/relationships/hyperlink" Target="http://www.dotaceeu.cz/cs/Fondy-EU/Kohezni-politika-EU/Operacni-programy/OP-CR-%E2%80%93-Polsko-(1)" TargetMode="External"/><Relationship Id="rId7" Type="http://schemas.openxmlformats.org/officeDocument/2006/relationships/hyperlink" Target="http://www.dotaceeu.cz/cs/Fondy-EU/2014-2020/Operacni-programy/OP-Sasko-%E2%80%93-CR" TargetMode="External"/><Relationship Id="rId12" Type="http://schemas.openxmlformats.org/officeDocument/2006/relationships/hyperlink" Target="http://www.dotaceeu.cz/cs/Fondy-EU/Kohezni-politika-EU/Operacni-programy/ESPON-2020" TargetMode="External"/><Relationship Id="rId2" Type="http://schemas.openxmlformats.org/officeDocument/2006/relationships/hyperlink" Target="http://www.dotaceeu.cz/cs/Fondy-EU/2014-2020/Operacni-programy/OP-CR-%E2%80%93-Polsk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rukturalni-fondy.cz/cs/Fondy-EU/2014-2020/Operacni-programy/Program-preshranicni-spoluprace-Ceska-republik" TargetMode="External"/><Relationship Id="rId11" Type="http://schemas.openxmlformats.org/officeDocument/2006/relationships/hyperlink" Target="http://www.dotaceeu.cz/cs/Fondy-EU/2014-2020/Operacni-programy/OP-INTERREG-EUROPE" TargetMode="External"/><Relationship Id="rId5" Type="http://schemas.openxmlformats.org/officeDocument/2006/relationships/hyperlink" Target="http://www.dotaceeu.cz/cs/Fondy-EU/2014-2020/Operacni-programy/OP-Rakousko-%E2%80%93-CR" TargetMode="External"/><Relationship Id="rId10" Type="http://schemas.openxmlformats.org/officeDocument/2006/relationships/hyperlink" Target="http://www.dotaceeu.cz/cs/Fondy-EU/Kohezni-politika-EU/Operacni-programy/OP-nadnarodni-spoluprace-Danube" TargetMode="External"/><Relationship Id="rId4" Type="http://schemas.openxmlformats.org/officeDocument/2006/relationships/hyperlink" Target="http://www.dotaceeu.cz/cs/Fondy-EU/2014-2020/Operacni-programy/OP-Slovensko-%E2%80%93-CR" TargetMode="External"/><Relationship Id="rId9" Type="http://schemas.openxmlformats.org/officeDocument/2006/relationships/hyperlink" Target="http://www.dotaceeu.cz/cs/Fondy-EU/2014-2020/Operacni-programy/OP-nadnarodni-spoluprace-Danube" TargetMode="External"/><Relationship Id="rId14" Type="http://schemas.openxmlformats.org/officeDocument/2006/relationships/hyperlink" Target="http://www.dotaceeu.cz/cs/Fondy-EU/2014-2020/Operacni-programy/Program-URBACT-III-(1)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 smtClean="0"/>
              <a:t>Strategie regionálního rozvoje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Regionální ekonomie a politika II</a:t>
            </a:r>
          </a:p>
          <a:p>
            <a:r>
              <a:rPr lang="cs-CZ" smtClean="0"/>
              <a:t>Prof. </a:t>
            </a:r>
            <a:r>
              <a:rPr lang="cs-CZ" dirty="0" smtClean="0"/>
              <a:t>RNDr. Milan </a:t>
            </a:r>
            <a:r>
              <a:rPr lang="cs-CZ" dirty="0" err="1" smtClean="0"/>
              <a:t>Viturka</a:t>
            </a:r>
            <a:r>
              <a:rPr lang="cs-CZ" dirty="0" smtClean="0"/>
              <a:t>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Programy územní spolupráce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2600" b="1" dirty="0"/>
              <a:t>Programy přeshraniční spolupráce</a:t>
            </a:r>
          </a:p>
          <a:p>
            <a:r>
              <a:rPr lang="cs-CZ" sz="2600" dirty="0" err="1">
                <a:hlinkClick r:id="rId2"/>
              </a:rPr>
              <a:t>Interreg</a:t>
            </a:r>
            <a:r>
              <a:rPr lang="cs-CZ" sz="2600" dirty="0">
                <a:hlinkClick r:id="rId2"/>
              </a:rPr>
              <a:t> V-A </a:t>
            </a:r>
            <a:r>
              <a:rPr lang="cs-CZ" sz="2600" dirty="0">
                <a:hlinkClick r:id="rId3"/>
              </a:rPr>
              <a:t>Česká republika - </a:t>
            </a:r>
            <a:r>
              <a:rPr lang="cs-CZ" sz="2600" dirty="0" smtClean="0">
                <a:hlinkClick r:id="rId3"/>
              </a:rPr>
              <a:t>Polsko</a:t>
            </a:r>
            <a:endParaRPr lang="cs-CZ" sz="2600" dirty="0" smtClean="0"/>
          </a:p>
          <a:p>
            <a:r>
              <a:rPr lang="cs-CZ" sz="2600" dirty="0" err="1" smtClean="0">
                <a:hlinkClick r:id="rId4"/>
              </a:rPr>
              <a:t>Interreg</a:t>
            </a:r>
            <a:r>
              <a:rPr lang="cs-CZ" sz="2600" dirty="0" smtClean="0">
                <a:hlinkClick r:id="rId4"/>
              </a:rPr>
              <a:t> </a:t>
            </a:r>
            <a:r>
              <a:rPr lang="cs-CZ" sz="2600" dirty="0">
                <a:hlinkClick r:id="rId4"/>
              </a:rPr>
              <a:t>V-A Slovenská republika - Česká </a:t>
            </a:r>
            <a:r>
              <a:rPr lang="cs-CZ" sz="2600" dirty="0" smtClean="0">
                <a:hlinkClick r:id="rId4"/>
              </a:rPr>
              <a:t>republika</a:t>
            </a:r>
            <a:endParaRPr lang="cs-CZ" sz="2600" dirty="0" smtClean="0"/>
          </a:p>
          <a:p>
            <a:r>
              <a:rPr lang="cs-CZ" sz="2600" dirty="0" err="1" smtClean="0">
                <a:hlinkClick r:id="rId5"/>
              </a:rPr>
              <a:t>Interreg</a:t>
            </a:r>
            <a:r>
              <a:rPr lang="cs-CZ" sz="2600" dirty="0" smtClean="0">
                <a:hlinkClick r:id="rId5"/>
              </a:rPr>
              <a:t> </a:t>
            </a:r>
            <a:r>
              <a:rPr lang="cs-CZ" sz="2600" dirty="0">
                <a:hlinkClick r:id="rId5"/>
              </a:rPr>
              <a:t>V-A Rakousko - Česká </a:t>
            </a:r>
            <a:r>
              <a:rPr lang="cs-CZ" sz="2600" dirty="0" smtClean="0">
                <a:hlinkClick r:id="rId5"/>
              </a:rPr>
              <a:t>republika</a:t>
            </a:r>
            <a:r>
              <a:rPr lang="cs-CZ" sz="2600" dirty="0" smtClean="0"/>
              <a:t> </a:t>
            </a:r>
            <a:endParaRPr lang="cs-CZ" sz="2600" dirty="0"/>
          </a:p>
          <a:p>
            <a:r>
              <a:rPr lang="cs-CZ" sz="2600" dirty="0">
                <a:hlinkClick r:id="rId6"/>
              </a:rPr>
              <a:t>Program přeshraniční spolupráce Česká republika - Svobodný stát Bavorsko Cíl EÚS </a:t>
            </a:r>
            <a:r>
              <a:rPr lang="cs-CZ" sz="2600" dirty="0" smtClean="0">
                <a:hlinkClick r:id="rId6"/>
              </a:rPr>
              <a:t>2014-2020</a:t>
            </a:r>
            <a:endParaRPr lang="cs-CZ" sz="2600" dirty="0"/>
          </a:p>
          <a:p>
            <a:r>
              <a:rPr lang="cs-CZ" sz="2600" dirty="0">
                <a:hlinkClick r:id="rId7"/>
              </a:rPr>
              <a:t>Program spolupráce Svobodný stát Sasko - Česká republika </a:t>
            </a:r>
            <a:r>
              <a:rPr lang="cs-CZ" sz="2600" dirty="0" smtClean="0">
                <a:hlinkClick r:id="rId7"/>
              </a:rPr>
              <a:t>2014-2020</a:t>
            </a:r>
            <a:r>
              <a:rPr lang="cs-CZ" sz="2600" dirty="0" smtClean="0"/>
              <a:t> </a:t>
            </a:r>
            <a:endParaRPr lang="cs-CZ" sz="2600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2600" dirty="0"/>
              <a:t>  </a:t>
            </a:r>
            <a:r>
              <a:rPr lang="cs-CZ" sz="2600" b="1" dirty="0"/>
              <a:t>Programy nadnárodní a meziregionální spolupráce</a:t>
            </a:r>
          </a:p>
          <a:p>
            <a:r>
              <a:rPr lang="cs-CZ" sz="2600" dirty="0"/>
              <a:t>Program </a:t>
            </a:r>
            <a:r>
              <a:rPr lang="cs-CZ" sz="2600" dirty="0" err="1"/>
              <a:t>nadárodní</a:t>
            </a:r>
            <a:r>
              <a:rPr lang="cs-CZ" sz="2600" dirty="0"/>
              <a:t> spolupráce </a:t>
            </a:r>
            <a:r>
              <a:rPr lang="cs-CZ" sz="2600" dirty="0" err="1">
                <a:hlinkClick r:id="rId8"/>
              </a:rPr>
              <a:t>Interreg</a:t>
            </a:r>
            <a:r>
              <a:rPr lang="cs-CZ" sz="2600" dirty="0">
                <a:hlinkClick r:id="rId8"/>
              </a:rPr>
              <a:t> CENTRAL </a:t>
            </a:r>
            <a:r>
              <a:rPr lang="cs-CZ" sz="2600" dirty="0" smtClean="0">
                <a:hlinkClick r:id="rId8"/>
              </a:rPr>
              <a:t>EUROPE</a:t>
            </a:r>
            <a:r>
              <a:rPr lang="cs-CZ" sz="2600" dirty="0" smtClean="0"/>
              <a:t> </a:t>
            </a:r>
            <a:endParaRPr lang="cs-CZ" sz="2600" dirty="0"/>
          </a:p>
          <a:p>
            <a:r>
              <a:rPr lang="cs-CZ" sz="2600" dirty="0"/>
              <a:t>Program nadnárodní spolupráce </a:t>
            </a:r>
            <a:r>
              <a:rPr lang="cs-CZ" sz="2600" dirty="0" err="1">
                <a:hlinkClick r:id="rId9"/>
              </a:rPr>
              <a:t>Interreg</a:t>
            </a:r>
            <a:r>
              <a:rPr lang="cs-CZ" sz="2600" dirty="0">
                <a:hlinkClick r:id="rId9"/>
              </a:rPr>
              <a:t> </a:t>
            </a:r>
            <a:r>
              <a:rPr lang="cs-CZ" sz="2600" dirty="0" smtClean="0">
                <a:hlinkClick r:id="rId10"/>
              </a:rPr>
              <a:t>DANUBE</a:t>
            </a:r>
            <a:endParaRPr lang="cs-CZ" sz="2600" dirty="0" smtClean="0"/>
          </a:p>
          <a:p>
            <a:r>
              <a:rPr lang="cs-CZ" sz="2600" dirty="0" smtClean="0"/>
              <a:t>Program </a:t>
            </a:r>
            <a:r>
              <a:rPr lang="cs-CZ" sz="2600" dirty="0"/>
              <a:t>meziregionální spolupráce </a:t>
            </a:r>
            <a:r>
              <a:rPr lang="cs-CZ" sz="2600" dirty="0">
                <a:hlinkClick r:id="rId11"/>
              </a:rPr>
              <a:t>INTERREG </a:t>
            </a:r>
            <a:r>
              <a:rPr lang="cs-CZ" sz="2600" dirty="0" smtClean="0">
                <a:hlinkClick r:id="rId11"/>
              </a:rPr>
              <a:t>EUROPE</a:t>
            </a:r>
            <a:r>
              <a:rPr lang="cs-CZ" sz="2600" dirty="0" smtClean="0"/>
              <a:t> </a:t>
            </a:r>
            <a:endParaRPr lang="cs-CZ" sz="2600" dirty="0"/>
          </a:p>
          <a:p>
            <a:r>
              <a:rPr lang="cs-CZ" sz="2600" dirty="0"/>
              <a:t>Program meziregionální spolupráce </a:t>
            </a:r>
            <a:r>
              <a:rPr lang="cs-CZ" sz="2600" dirty="0">
                <a:hlinkClick r:id="rId12"/>
              </a:rPr>
              <a:t>ESPON 2020</a:t>
            </a:r>
            <a:endParaRPr lang="cs-CZ" sz="2600" dirty="0"/>
          </a:p>
          <a:p>
            <a:r>
              <a:rPr lang="cs-CZ" sz="2600" dirty="0"/>
              <a:t>Program meziregionální spolupráce </a:t>
            </a:r>
            <a:r>
              <a:rPr lang="cs-CZ" sz="2600" dirty="0">
                <a:hlinkClick r:id="rId13"/>
              </a:rPr>
              <a:t>INTERACT III</a:t>
            </a:r>
            <a:endParaRPr lang="cs-CZ" sz="2600" dirty="0"/>
          </a:p>
          <a:p>
            <a:r>
              <a:rPr lang="cs-CZ" sz="2600" dirty="0"/>
              <a:t>Program </a:t>
            </a:r>
            <a:r>
              <a:rPr lang="cs-CZ" sz="2600" dirty="0">
                <a:hlinkClick r:id="rId14"/>
              </a:rPr>
              <a:t>URBACT III</a:t>
            </a:r>
            <a:endParaRPr lang="cs-CZ" sz="2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982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Rozvojové scénáře - konkurenční  typy </a:t>
            </a:r>
            <a:r>
              <a:rPr lang="cs-CZ" dirty="0"/>
              <a:t>regionů NUTS 3 </a:t>
            </a:r>
            <a:r>
              <a:rPr lang="cs-CZ" dirty="0" smtClean="0"/>
              <a:t>(</a:t>
            </a:r>
            <a:r>
              <a:rPr lang="cs-CZ" dirty="0" err="1" smtClean="0"/>
              <a:t>Viturka</a:t>
            </a:r>
            <a:r>
              <a:rPr lang="cs-CZ" dirty="0"/>
              <a:t>, M, 2007):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Typ </a:t>
            </a:r>
            <a:r>
              <a:rPr lang="pl-PL" b="1" dirty="0"/>
              <a:t>A – regiony s vynikající konkurenční </a:t>
            </a:r>
            <a:r>
              <a:rPr lang="pl-PL" b="1" dirty="0" smtClean="0"/>
              <a:t>pozicí</a:t>
            </a:r>
          </a:p>
          <a:p>
            <a:pPr lvl="1"/>
            <a:r>
              <a:rPr lang="pl-PL" dirty="0"/>
              <a:t>nejvhodnější platformu považovat progresivní scénář ekonomického </a:t>
            </a:r>
            <a:r>
              <a:rPr lang="pl-PL" dirty="0" smtClean="0"/>
              <a:t>rozvoje</a:t>
            </a:r>
          </a:p>
          <a:p>
            <a:pPr lvl="1"/>
            <a:r>
              <a:rPr lang="pl-PL" dirty="0" smtClean="0"/>
              <a:t>Praha, Středočeský </a:t>
            </a:r>
            <a:r>
              <a:rPr lang="pl-PL" dirty="0"/>
              <a:t>kraj</a:t>
            </a:r>
            <a:endParaRPr lang="pl-PL" dirty="0" smtClean="0"/>
          </a:p>
          <a:p>
            <a:r>
              <a:rPr lang="cs-CZ" b="1" dirty="0" smtClean="0"/>
              <a:t>Typ </a:t>
            </a:r>
            <a:r>
              <a:rPr lang="cs-CZ" b="1" dirty="0"/>
              <a:t>B – regiony s příznivou konkurenční </a:t>
            </a:r>
            <a:r>
              <a:rPr lang="cs-CZ" b="1" dirty="0" smtClean="0"/>
              <a:t>pozicí</a:t>
            </a:r>
          </a:p>
          <a:p>
            <a:pPr lvl="1"/>
            <a:r>
              <a:rPr lang="cs-CZ" dirty="0"/>
              <a:t>růstový scénář ekonomického rozvoje, počítající s dlouhodobým ekonomickým růstem spojeným se selektivním zlepšováním jeho kvalitativního založení</a:t>
            </a:r>
            <a:endParaRPr lang="cs-CZ" dirty="0" smtClean="0"/>
          </a:p>
          <a:p>
            <a:pPr lvl="1"/>
            <a:r>
              <a:rPr lang="cs-CZ" dirty="0"/>
              <a:t>Jihočeský, Plzeňský, Královéhradecký, Pardubický, Vysočina, Jihomoravský, Liberecký a </a:t>
            </a:r>
            <a:r>
              <a:rPr lang="cs-CZ" dirty="0" smtClean="0"/>
              <a:t>Zlínský kraj</a:t>
            </a:r>
          </a:p>
          <a:p>
            <a:r>
              <a:rPr lang="cs-CZ" b="1" dirty="0" smtClean="0"/>
              <a:t>Typ </a:t>
            </a:r>
            <a:r>
              <a:rPr lang="cs-CZ" b="1" dirty="0"/>
              <a:t>C – regiony s méně příznivou konkurenční </a:t>
            </a:r>
            <a:r>
              <a:rPr lang="cs-CZ" b="1" dirty="0" smtClean="0"/>
              <a:t>pozicí</a:t>
            </a:r>
          </a:p>
          <a:p>
            <a:pPr lvl="1"/>
            <a:r>
              <a:rPr lang="cs-CZ" dirty="0"/>
              <a:t>adaptační scénář ekonomického rozvoje</a:t>
            </a:r>
            <a:endParaRPr lang="cs-CZ" dirty="0" smtClean="0"/>
          </a:p>
          <a:p>
            <a:pPr lvl="1"/>
            <a:r>
              <a:rPr lang="cs-CZ" dirty="0"/>
              <a:t>Karlovarský, Ústecký, Olomoucký a </a:t>
            </a:r>
            <a:r>
              <a:rPr lang="cs-CZ" dirty="0" smtClean="0"/>
              <a:t>Moravskoslezský kraj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0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Regionální politika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 fontScale="77500" lnSpcReduction="20000"/>
          </a:bodyPr>
          <a:lstStyle/>
          <a:p>
            <a:pPr marL="0" lvl="0" indent="0" hangingPunct="0">
              <a:spcAft>
                <a:spcPts val="600"/>
              </a:spcAft>
              <a:buNone/>
            </a:pPr>
            <a:r>
              <a:rPr lang="cs-CZ" sz="3200" dirty="0" smtClean="0"/>
              <a:t>= </a:t>
            </a:r>
            <a:r>
              <a:rPr lang="cs-CZ" sz="3200" dirty="0"/>
              <a:t>soubor nástrojů a opatření orientovaných na společensky žádoucí ovlivňování rozmístění ekonomických subjektů a podmínek jejich </a:t>
            </a:r>
            <a:r>
              <a:rPr lang="cs-CZ" sz="3200" dirty="0" smtClean="0"/>
              <a:t>činnosti</a:t>
            </a:r>
          </a:p>
          <a:p>
            <a:pPr lvl="0" hangingPunct="0"/>
            <a:r>
              <a:rPr lang="cs-CZ" sz="3200" b="1" dirty="0" smtClean="0"/>
              <a:t>Centralizovaný model regionální politiky</a:t>
            </a:r>
          </a:p>
          <a:p>
            <a:pPr lvl="1" hangingPunct="0"/>
            <a:r>
              <a:rPr lang="cs-CZ" sz="2800" dirty="0"/>
              <a:t>systémové zarámování výchozí teoreticko-metodologickou </a:t>
            </a:r>
            <a:r>
              <a:rPr lang="cs-CZ" sz="2800" dirty="0" smtClean="0"/>
              <a:t>doktrínou</a:t>
            </a:r>
          </a:p>
          <a:p>
            <a:pPr lvl="1" hangingPunct="0"/>
            <a:r>
              <a:rPr lang="cs-CZ" sz="2800" dirty="0"/>
              <a:t>r</a:t>
            </a:r>
            <a:r>
              <a:rPr lang="cs-CZ" sz="2800" dirty="0" smtClean="0"/>
              <a:t>egulace ekonomického rozvoje, přerozdělovací procesy</a:t>
            </a:r>
          </a:p>
          <a:p>
            <a:pPr lvl="0" hangingPunct="0"/>
            <a:r>
              <a:rPr lang="cs-CZ" sz="3200" b="1" dirty="0" smtClean="0"/>
              <a:t>Decentralizovaný model regionální politiky</a:t>
            </a:r>
          </a:p>
          <a:p>
            <a:pPr lvl="1" hangingPunct="0"/>
            <a:r>
              <a:rPr lang="cs-CZ" sz="2800" dirty="0"/>
              <a:t>aktivní </a:t>
            </a:r>
            <a:r>
              <a:rPr lang="cs-CZ" sz="2800" dirty="0" smtClean="0"/>
              <a:t>role </a:t>
            </a:r>
            <a:r>
              <a:rPr lang="cs-CZ" sz="2800" dirty="0"/>
              <a:t>nižších článků veřejné </a:t>
            </a:r>
            <a:r>
              <a:rPr lang="cs-CZ" sz="2800" dirty="0" smtClean="0"/>
              <a:t>správy → princip subsidiarity</a:t>
            </a:r>
          </a:p>
          <a:p>
            <a:pPr lvl="1" hangingPunct="0"/>
            <a:r>
              <a:rPr lang="cs-CZ" sz="2800" dirty="0"/>
              <a:t>inkorporace tržně konformního přístupu cíleného na uvolňování tržních sil </a:t>
            </a:r>
            <a:endParaRPr lang="cs-CZ" sz="2800" dirty="0" smtClean="0"/>
          </a:p>
          <a:p>
            <a:pPr lvl="1" hangingPunct="0"/>
            <a:r>
              <a:rPr lang="cs-CZ" sz="2800" dirty="0" smtClean="0"/>
              <a:t>důraz </a:t>
            </a:r>
            <a:r>
              <a:rPr lang="cs-CZ" sz="2800" dirty="0"/>
              <a:t>na řešení příčin a nikoliv následků nerovnoměrného ekonomického </a:t>
            </a:r>
            <a:r>
              <a:rPr lang="cs-CZ" sz="2800" dirty="0" smtClean="0"/>
              <a:t>rozvoje</a:t>
            </a:r>
          </a:p>
          <a:p>
            <a:pPr lvl="1" hangingPunct="0"/>
            <a:endParaRPr lang="cs-CZ" sz="2800" dirty="0" smtClean="0"/>
          </a:p>
          <a:p>
            <a:pPr lvl="1" hangingPunct="0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766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Regionální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Centrální (vládní) regionální politika</a:t>
            </a:r>
          </a:p>
          <a:p>
            <a:pPr lvl="1"/>
            <a:r>
              <a:rPr lang="cs-CZ" dirty="0"/>
              <a:t>hlavní prioritou centrální regionální politiky by mělo být řešení nejvýznamnějších negativních disparit generovaných nerovnoměrným ekonomickým </a:t>
            </a:r>
            <a:r>
              <a:rPr lang="cs-CZ" dirty="0" smtClean="0"/>
              <a:t>rozvojem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polečenským cílem je podpora sociální soudržnosti</a:t>
            </a:r>
          </a:p>
          <a:p>
            <a:r>
              <a:rPr lang="cs-CZ" b="1" dirty="0" smtClean="0"/>
              <a:t>Regionální politika regionů</a:t>
            </a:r>
          </a:p>
          <a:p>
            <a:pPr lvl="1"/>
            <a:r>
              <a:rPr lang="cs-CZ" dirty="0"/>
              <a:t>hlavní </a:t>
            </a:r>
            <a:r>
              <a:rPr lang="cs-CZ" dirty="0" smtClean="0"/>
              <a:t>prioritou by měla být koncepčně </a:t>
            </a:r>
            <a:r>
              <a:rPr lang="cs-CZ" dirty="0"/>
              <a:t>založená stimulace ekonomického </a:t>
            </a:r>
            <a:r>
              <a:rPr lang="cs-CZ" dirty="0" smtClean="0"/>
              <a:t>rozvoje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polečenským cílem podpora ekonomické výkonnosti regionů</a:t>
            </a:r>
          </a:p>
          <a:p>
            <a:r>
              <a:rPr lang="cs-CZ" b="1" dirty="0" smtClean="0"/>
              <a:t>Koncept </a:t>
            </a:r>
            <a:r>
              <a:rPr lang="cs-CZ" b="1" dirty="0"/>
              <a:t>tržně konformní regionální </a:t>
            </a:r>
            <a:r>
              <a:rPr lang="cs-CZ" b="1" dirty="0" smtClean="0"/>
              <a:t>politiky</a:t>
            </a:r>
          </a:p>
          <a:p>
            <a:pPr lvl="1"/>
            <a:r>
              <a:rPr lang="cs-CZ" dirty="0"/>
              <a:t>základní tendence a charakter ekonomického rozvoje determinovány aktivitami soukromého </a:t>
            </a:r>
            <a:r>
              <a:rPr lang="cs-CZ" dirty="0" smtClean="0"/>
              <a:t>sektoru</a:t>
            </a:r>
          </a:p>
          <a:p>
            <a:pPr lvl="1"/>
            <a:r>
              <a:rPr lang="cs-CZ" dirty="0" smtClean="0"/>
              <a:t>přejímání </a:t>
            </a:r>
            <a:r>
              <a:rPr lang="cs-CZ" dirty="0"/>
              <a:t>mikroekonomických analytických postupů v regionálně-ekonomickém </a:t>
            </a:r>
            <a:r>
              <a:rPr lang="cs-CZ" dirty="0" smtClean="0"/>
              <a:t>výzkumu (SWOT analýza)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0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Regionální politika EU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sz="2000" dirty="0"/>
              <a:t>cílem je podpora vytváření pracovních míst, konkurenceschopnosti firem, hospodářského růstu, udržitelného rozvoje a zlepšování kvality života </a:t>
            </a:r>
            <a:r>
              <a:rPr lang="cs-CZ" sz="2000" dirty="0" smtClean="0"/>
              <a:t>občanů</a:t>
            </a:r>
          </a:p>
          <a:p>
            <a:r>
              <a:rPr lang="cs-CZ" sz="2000" dirty="0" smtClean="0"/>
              <a:t>Financování – </a:t>
            </a:r>
            <a:r>
              <a:rPr lang="cs-CZ" sz="2000" b="1" dirty="0" smtClean="0"/>
              <a:t>tzv. Strukturální a investiční fondy</a:t>
            </a:r>
          </a:p>
          <a:p>
            <a:pPr lvl="1"/>
            <a:r>
              <a:rPr lang="cs-CZ" dirty="0" smtClean="0"/>
              <a:t>Evropský fond </a:t>
            </a:r>
            <a:r>
              <a:rPr lang="cs-CZ" dirty="0"/>
              <a:t>pro regionální rozvoj (</a:t>
            </a:r>
            <a:r>
              <a:rPr lang="cs-CZ" dirty="0" smtClean="0"/>
              <a:t>EFRR/ERDF)</a:t>
            </a:r>
          </a:p>
          <a:p>
            <a:pPr lvl="1"/>
            <a:r>
              <a:rPr lang="cs-CZ" dirty="0" smtClean="0"/>
              <a:t>Fond </a:t>
            </a:r>
            <a:r>
              <a:rPr lang="cs-CZ" dirty="0"/>
              <a:t>soudržnosti (</a:t>
            </a:r>
            <a:r>
              <a:rPr lang="cs-CZ" dirty="0" smtClean="0"/>
              <a:t>FS/CF)</a:t>
            </a:r>
          </a:p>
          <a:p>
            <a:pPr lvl="1"/>
            <a:r>
              <a:rPr lang="cs-CZ" dirty="0" smtClean="0"/>
              <a:t>Evropský sociální fond </a:t>
            </a:r>
            <a:r>
              <a:rPr lang="cs-CZ" dirty="0"/>
              <a:t>(</a:t>
            </a:r>
            <a:r>
              <a:rPr lang="cs-CZ" dirty="0" smtClean="0"/>
              <a:t>ESF/ESF)</a:t>
            </a:r>
          </a:p>
          <a:p>
            <a:pPr lvl="1"/>
            <a:r>
              <a:rPr lang="cs-CZ" dirty="0" smtClean="0"/>
              <a:t>Evropský zemědělský fond </a:t>
            </a:r>
            <a:r>
              <a:rPr lang="cs-CZ" dirty="0"/>
              <a:t>pro rozvoj venkova (</a:t>
            </a:r>
            <a:r>
              <a:rPr lang="cs-CZ" dirty="0" smtClean="0"/>
              <a:t>EZFRV/EAFRD)</a:t>
            </a:r>
          </a:p>
          <a:p>
            <a:pPr lvl="1"/>
            <a:r>
              <a:rPr lang="cs-CZ" dirty="0" smtClean="0"/>
              <a:t>Evropský námořní </a:t>
            </a:r>
            <a:r>
              <a:rPr lang="cs-CZ" dirty="0"/>
              <a:t>a </a:t>
            </a:r>
            <a:r>
              <a:rPr lang="cs-CZ" dirty="0" smtClean="0"/>
              <a:t>rybářský fond </a:t>
            </a:r>
            <a:r>
              <a:rPr lang="cs-CZ" dirty="0"/>
              <a:t>(</a:t>
            </a:r>
            <a:r>
              <a:rPr lang="cs-CZ" dirty="0" smtClean="0"/>
              <a:t>ENRF/EMFF)</a:t>
            </a:r>
          </a:p>
          <a:p>
            <a:pPr lvl="1"/>
            <a:r>
              <a:rPr lang="cs-CZ" b="1" i="1" dirty="0" smtClean="0"/>
              <a:t>Ostatní fondy </a:t>
            </a:r>
          </a:p>
          <a:p>
            <a:pPr lvl="1"/>
            <a:r>
              <a:rPr lang="cs-CZ" i="1" dirty="0" smtClean="0"/>
              <a:t>Fond solidarity (FS/SF)</a:t>
            </a:r>
          </a:p>
          <a:p>
            <a:pPr lvl="1"/>
            <a:r>
              <a:rPr lang="cs-CZ" i="1" dirty="0" smtClean="0"/>
              <a:t>Evropský fond pro přizpůsobení se globalizaci (EFPG/EGAF)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99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politiky soudržnosti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Koncentrace</a:t>
            </a:r>
          </a:p>
          <a:p>
            <a:pPr lvl="1"/>
            <a:r>
              <a:rPr lang="cs-CZ" i="1" dirty="0"/>
              <a:t>Koncentrace </a:t>
            </a:r>
            <a:r>
              <a:rPr lang="cs-CZ" i="1" dirty="0" smtClean="0"/>
              <a:t>zdrojů</a:t>
            </a:r>
            <a:r>
              <a:rPr lang="cs-CZ" dirty="0" smtClean="0"/>
              <a:t> – na nejchudší regiony a země</a:t>
            </a:r>
          </a:p>
          <a:p>
            <a:pPr lvl="1"/>
            <a:r>
              <a:rPr lang="cs-CZ" i="1" dirty="0"/>
              <a:t>R</a:t>
            </a:r>
            <a:r>
              <a:rPr lang="cs-CZ" i="1" dirty="0" smtClean="0"/>
              <a:t>egiony </a:t>
            </a:r>
            <a:r>
              <a:rPr lang="cs-CZ" i="1" dirty="0"/>
              <a:t>a </a:t>
            </a:r>
            <a:r>
              <a:rPr lang="cs-CZ" i="1" dirty="0" smtClean="0"/>
              <a:t>země </a:t>
            </a:r>
            <a:r>
              <a:rPr lang="cs-CZ" dirty="0" smtClean="0"/>
              <a:t>– cílení investic na hlavní růstové priority:</a:t>
            </a:r>
          </a:p>
          <a:p>
            <a:pPr lvl="2"/>
            <a:r>
              <a:rPr lang="cs-CZ" dirty="0"/>
              <a:t>Výzkum a inovace </a:t>
            </a:r>
          </a:p>
          <a:p>
            <a:pPr lvl="2"/>
            <a:r>
              <a:rPr lang="cs-CZ" dirty="0"/>
              <a:t>Informační a komunikační </a:t>
            </a:r>
            <a:r>
              <a:rPr lang="cs-CZ" dirty="0" smtClean="0"/>
              <a:t>technologie</a:t>
            </a:r>
            <a:endParaRPr lang="cs-CZ" dirty="0"/>
          </a:p>
          <a:p>
            <a:pPr lvl="2"/>
            <a:r>
              <a:rPr lang="cs-CZ" dirty="0"/>
              <a:t>Posilování konkurenceschopnosti malých a středních </a:t>
            </a:r>
            <a:r>
              <a:rPr lang="cs-CZ" dirty="0" smtClean="0"/>
              <a:t>podniků</a:t>
            </a:r>
            <a:endParaRPr lang="cs-CZ" dirty="0"/>
          </a:p>
          <a:p>
            <a:pPr lvl="2"/>
            <a:r>
              <a:rPr lang="cs-CZ" dirty="0"/>
              <a:t>Podporu přechodu na nízkouhlíkové hospodářství </a:t>
            </a:r>
            <a:endParaRPr lang="cs-CZ" dirty="0" smtClean="0"/>
          </a:p>
          <a:p>
            <a:pPr lvl="1"/>
            <a:r>
              <a:rPr lang="cs-CZ" i="1" dirty="0"/>
              <a:t>Koncentrace </a:t>
            </a:r>
            <a:r>
              <a:rPr lang="cs-CZ" i="1" dirty="0" smtClean="0"/>
              <a:t>výdajů </a:t>
            </a:r>
            <a:r>
              <a:rPr lang="cs-CZ" dirty="0" smtClean="0"/>
              <a:t>– pravidlo N+2</a:t>
            </a:r>
          </a:p>
          <a:p>
            <a:r>
              <a:rPr lang="cs-CZ" b="1" dirty="0" smtClean="0"/>
              <a:t>Tvorba programů </a:t>
            </a:r>
            <a:r>
              <a:rPr lang="cs-CZ" dirty="0" smtClean="0"/>
              <a:t>– víceleté národní programy</a:t>
            </a:r>
          </a:p>
          <a:p>
            <a:r>
              <a:rPr lang="cs-CZ" b="1" dirty="0"/>
              <a:t>Partnerství</a:t>
            </a:r>
            <a:r>
              <a:rPr lang="cs-CZ" dirty="0"/>
              <a:t> - program je vypracováván za účasti orgánů na evropské, regionální a místní úrovni, sociálních partnerů a organizací občanské </a:t>
            </a:r>
            <a:r>
              <a:rPr lang="cs-CZ" dirty="0" smtClean="0"/>
              <a:t>společnosti</a:t>
            </a:r>
          </a:p>
          <a:p>
            <a:r>
              <a:rPr lang="cs-CZ" b="1" dirty="0" err="1" smtClean="0"/>
              <a:t>Adicionalita</a:t>
            </a:r>
            <a:r>
              <a:rPr lang="cs-CZ" dirty="0"/>
              <a:t> - </a:t>
            </a:r>
            <a:r>
              <a:rPr lang="cs-CZ" dirty="0" smtClean="0"/>
              <a:t>financování </a:t>
            </a:r>
            <a:r>
              <a:rPr lang="cs-CZ" dirty="0"/>
              <a:t>z evropských strukturálních fondů nesmí nahrazovat výdaje jednotlivých členských </a:t>
            </a:r>
            <a:r>
              <a:rPr lang="cs-CZ" dirty="0" smtClean="0"/>
              <a:t>států</a:t>
            </a:r>
          </a:p>
        </p:txBody>
      </p:sp>
    </p:spTree>
    <p:extLst>
      <p:ext uri="{BB962C8B-B14F-4D97-AF65-F5344CB8AC3E}">
        <p14:creationId xmlns:p14="http://schemas.microsoft.com/office/powerpoint/2010/main" val="259501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Politika soudržnosti EU: Cíle 2014 - 2020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600" dirty="0" smtClean="0"/>
          </a:p>
          <a:p>
            <a:pPr marL="0" indent="0" algn="ctr">
              <a:buNone/>
            </a:pPr>
            <a:r>
              <a:rPr lang="cs-CZ" sz="1600" dirty="0" smtClean="0"/>
              <a:t>Zdroj: Europa.eu</a:t>
            </a:r>
            <a:endParaRPr lang="cs-CZ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98140"/>
            <a:ext cx="6443333" cy="495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25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politika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cíl </a:t>
            </a:r>
            <a:r>
              <a:rPr lang="cs-CZ" sz="2800" dirty="0"/>
              <a:t>regionální </a:t>
            </a:r>
            <a:r>
              <a:rPr lang="cs-CZ" sz="2800" dirty="0" smtClean="0"/>
              <a:t>politiky: rozvoj </a:t>
            </a:r>
            <a:r>
              <a:rPr lang="cs-CZ" sz="2800" dirty="0"/>
              <a:t>regionů zaměřený na jejich soudržnost a zvyšování </a:t>
            </a:r>
            <a:r>
              <a:rPr lang="cs-CZ" sz="2800" dirty="0" smtClean="0"/>
              <a:t>konkurenceschopnosti</a:t>
            </a:r>
          </a:p>
          <a:p>
            <a:r>
              <a:rPr lang="cs-CZ" sz="2800" dirty="0" smtClean="0"/>
              <a:t>základním </a:t>
            </a:r>
            <a:r>
              <a:rPr lang="cs-CZ" sz="2800" dirty="0"/>
              <a:t>nástrojem regionální </a:t>
            </a:r>
            <a:r>
              <a:rPr lang="cs-CZ" sz="2800" dirty="0" smtClean="0"/>
              <a:t>politiky</a:t>
            </a:r>
            <a:r>
              <a:rPr lang="cs-CZ" sz="2800" dirty="0"/>
              <a:t> </a:t>
            </a:r>
            <a:r>
              <a:rPr lang="cs-CZ" sz="2800" dirty="0" smtClean="0"/>
              <a:t>-  </a:t>
            </a:r>
            <a:r>
              <a:rPr lang="cs-CZ" sz="2800" b="1" dirty="0" smtClean="0"/>
              <a:t>Strategie </a:t>
            </a:r>
            <a:r>
              <a:rPr lang="cs-CZ" sz="2800" b="1" dirty="0"/>
              <a:t>regionálního rozvoje České republiky</a:t>
            </a:r>
            <a:r>
              <a:rPr lang="cs-CZ" sz="2800" dirty="0"/>
              <a:t> platná pro období </a:t>
            </a:r>
            <a:r>
              <a:rPr lang="cs-CZ" sz="2800" dirty="0" smtClean="0"/>
              <a:t>2014–2020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z</a:t>
            </a:r>
            <a:r>
              <a:rPr lang="cs-CZ" sz="2400" dirty="0" smtClean="0"/>
              <a:t>abezpečuje </a:t>
            </a:r>
            <a:r>
              <a:rPr lang="cs-CZ" sz="2400" dirty="0"/>
              <a:t>provázanost národní regionální politiky s regionální politikou Evropské unie a také s ostatními odvětvovými politikami </a:t>
            </a:r>
            <a:endParaRPr lang="cs-CZ" sz="2400" dirty="0" smtClean="0"/>
          </a:p>
          <a:p>
            <a:r>
              <a:rPr lang="cs-CZ" sz="2800" dirty="0"/>
              <a:t>f</a:t>
            </a:r>
            <a:r>
              <a:rPr lang="cs-CZ" sz="2800" dirty="0" smtClean="0"/>
              <a:t>inancování: zdroje EU, národní zdroje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465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Cíle regionální politiky ČR na období 2014–2020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Globální cíl:</a:t>
            </a:r>
            <a:endParaRPr lang="cs-CZ" b="1" dirty="0"/>
          </a:p>
          <a:p>
            <a:pPr lvl="1"/>
            <a:r>
              <a:rPr lang="cs-CZ" dirty="0"/>
              <a:t>zajistit dynamický a vyvážený rozvoj území České republiky se zřetelem na kvalitu života </a:t>
            </a:r>
            <a:r>
              <a:rPr lang="cs-CZ" dirty="0" smtClean="0"/>
              <a:t>a životního </a:t>
            </a:r>
            <a:r>
              <a:rPr lang="cs-CZ" dirty="0"/>
              <a:t>prostředí,</a:t>
            </a:r>
          </a:p>
          <a:p>
            <a:pPr lvl="1"/>
            <a:r>
              <a:rPr lang="cs-CZ" dirty="0"/>
              <a:t>přispět ke snižování regionálních rozdílů a zároveň umožnit využití místního potenciálu </a:t>
            </a:r>
            <a:r>
              <a:rPr lang="cs-CZ" dirty="0" smtClean="0"/>
              <a:t>pro posílení </a:t>
            </a:r>
            <a:r>
              <a:rPr lang="cs-CZ" dirty="0"/>
              <a:t>konkurenceschopnosti jednotlivých územně správních celků (územních jednotek</a:t>
            </a:r>
            <a:r>
              <a:rPr lang="cs-CZ" dirty="0" smtClean="0"/>
              <a:t>).</a:t>
            </a:r>
          </a:p>
          <a:p>
            <a:r>
              <a:rPr lang="cs-CZ" b="1" dirty="0" smtClean="0"/>
              <a:t>Základní cíle:</a:t>
            </a:r>
          </a:p>
          <a:p>
            <a:pPr lvl="1"/>
            <a:r>
              <a:rPr lang="cs-CZ" dirty="0"/>
              <a:t>Cíl 1: Podpořit zvyšování konkurenceschopnosti a využití ekonomického </a:t>
            </a:r>
            <a:r>
              <a:rPr lang="cs-CZ" dirty="0" smtClean="0"/>
              <a:t>potenciálu regionů </a:t>
            </a:r>
            <a:r>
              <a:rPr lang="cs-CZ" dirty="0"/>
              <a:t>(růstový cíl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Cíl 2: Zmírnit prohlubování negativních regionálních rozdílů (vyrovnávací cíl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Cíl 3: Posílit environmentální udržitelnost (preventivní cíl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Cíl 4: Optimalizovat institucionální rámec pro rozvoj regionů (institucionální cíl)</a:t>
            </a:r>
          </a:p>
        </p:txBody>
      </p:sp>
    </p:spTree>
    <p:extLst>
      <p:ext uri="{BB962C8B-B14F-4D97-AF65-F5344CB8AC3E}">
        <p14:creationId xmlns:p14="http://schemas.microsoft.com/office/powerpoint/2010/main" val="4528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Programy pro programové období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2014 - 2020 v ČR a jejich alokace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r>
              <a:rPr lang="cs-CZ" sz="1400" dirty="0" smtClean="0"/>
              <a:t>Zdroj: strukturalni-fondy.cz</a:t>
            </a:r>
            <a:endParaRPr lang="cs-CZ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28" y="1547148"/>
            <a:ext cx="7272808" cy="4967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47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534</TotalTime>
  <Words>599</Words>
  <Application>Microsoft Office PowerPoint</Application>
  <PresentationFormat>Předvádění na obrazovce (4:3)</PresentationFormat>
  <Paragraphs>111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Přehlednost</vt:lpstr>
      <vt:lpstr>Strategie regionálního rozvoje</vt:lpstr>
      <vt:lpstr> Regionální politika </vt:lpstr>
      <vt:lpstr>Regionální politika</vt:lpstr>
      <vt:lpstr>Regionální politika EU</vt:lpstr>
      <vt:lpstr>Zásady politiky soudržnosti EU</vt:lpstr>
      <vt:lpstr>Politika soudržnosti EU: Cíle 2014 - 2020</vt:lpstr>
      <vt:lpstr>Regionální politika v ČR</vt:lpstr>
      <vt:lpstr>Cíle regionální politiky ČR na období 2014–2020</vt:lpstr>
      <vt:lpstr>Programy pro programové období  2014 - 2020 v ČR a jejich alokace</vt:lpstr>
      <vt:lpstr>Programy územní spolupráce </vt:lpstr>
      <vt:lpstr>Rozvojové scénáře - konkurenční  typy regionů NUTS 3 (Viturka, M, 2007):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Viturka Milan</cp:lastModifiedBy>
  <cp:revision>67</cp:revision>
  <cp:lastPrinted>2017-04-11T07:37:07Z</cp:lastPrinted>
  <dcterms:created xsi:type="dcterms:W3CDTF">2016-02-27T17:26:19Z</dcterms:created>
  <dcterms:modified xsi:type="dcterms:W3CDTF">2019-03-13T10:29:21Z</dcterms:modified>
</cp:coreProperties>
</file>