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8" r:id="rId7"/>
    <p:sldId id="269" r:id="rId8"/>
    <p:sldId id="270" r:id="rId9"/>
    <p:sldId id="276" r:id="rId10"/>
    <p:sldId id="272" r:id="rId11"/>
    <p:sldId id="273" r:id="rId12"/>
    <p:sldId id="27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FF99"/>
    <a:srgbClr val="00FF00"/>
    <a:srgbClr val="00CC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A8-04A7-4575-A5EF-210262F0D376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Lokalizační chování firem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 smtClean="0"/>
              <a:t>Regionální ekonomie a politika II</a:t>
            </a:r>
          </a:p>
          <a:p>
            <a:r>
              <a:rPr lang="cs-CZ" smtClean="0"/>
              <a:t>Prof. </a:t>
            </a:r>
            <a:r>
              <a:rPr lang="cs-CZ" dirty="0" smtClean="0"/>
              <a:t>RNDr. Milan </a:t>
            </a:r>
            <a:r>
              <a:rPr lang="cs-CZ" dirty="0" err="1" smtClean="0"/>
              <a:t>Viturka</a:t>
            </a:r>
            <a:r>
              <a:rPr lang="cs-CZ" dirty="0" smtClean="0"/>
              <a:t>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846584"/>
          </a:xfrm>
        </p:spPr>
        <p:txBody>
          <a:bodyPr/>
          <a:lstStyle/>
          <a:p>
            <a:pPr algn="ctr"/>
            <a:r>
              <a:rPr lang="cs-CZ" dirty="0" smtClean="0"/>
              <a:t>Investiční pobídky v České republice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89740"/>
            <a:ext cx="763403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9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38200"/>
            <a:ext cx="8229600" cy="48654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Formy </a:t>
            </a:r>
            <a:r>
              <a:rPr lang="cs-CZ" dirty="0"/>
              <a:t>investičních pobídek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55576" y="1844824"/>
            <a:ext cx="7920880" cy="348557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400" b="1" dirty="0" smtClean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Sleva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na dani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z příjmů právnických osob na 10 let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Hmotná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podpora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vytváření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nových pracovních míst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až do výše 300 tis. Kč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Hmotná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podpora rekvalifikace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nebo školení nových zaměstnanců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až do výše 50 % ze školicích nákladů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Osvobození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od daně z nemovitostí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na 5 let – pouze ve zvýhodněných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průmyslových zónách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Hmotná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podpora na pořízení majetku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– pouze pro strategickou investiční akci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Uznatelné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náklady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Majetek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, kde nové strojní zařízení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musí tvořit 50 %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uznatelných nákladů.</a:t>
            </a:r>
          </a:p>
          <a:p>
            <a:pPr algn="just">
              <a:spcBef>
                <a:spcPts val="600"/>
              </a:spcBef>
            </a:pP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Veřejná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podpora</a:t>
            </a:r>
          </a:p>
          <a:p>
            <a:pPr algn="just">
              <a:spcAft>
                <a:spcPts val="600"/>
              </a:spcAft>
            </a:pP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25 % z uznatelných nákladů pro velké podniky pro celou Českou republiku, kromě Prahy.</a:t>
            </a:r>
          </a:p>
        </p:txBody>
      </p:sp>
    </p:spTree>
    <p:extLst>
      <p:ext uri="{BB962C8B-B14F-4D97-AF65-F5344CB8AC3E}">
        <p14:creationId xmlns:p14="http://schemas.microsoft.com/office/powerpoint/2010/main" val="25568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investicni-pobidky-matice-pobidek-5205-cz.pdf - Mozilla Firefox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5991"/>
            <a:ext cx="8640000" cy="4987637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4887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Procesy podmiňující mobilní investice firem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/>
          </a:bodyPr>
          <a:lstStyle/>
          <a:p>
            <a:pPr hangingPunct="0"/>
            <a:r>
              <a:rPr lang="cs-CZ" sz="3200" dirty="0" smtClean="0"/>
              <a:t>globalizace </a:t>
            </a:r>
            <a:r>
              <a:rPr lang="cs-CZ" sz="3200" dirty="0"/>
              <a:t>ekonomické </a:t>
            </a:r>
            <a:r>
              <a:rPr lang="cs-CZ" sz="3200" dirty="0" smtClean="0"/>
              <a:t>aktivity</a:t>
            </a:r>
            <a:endParaRPr lang="cs-CZ" sz="3200" dirty="0"/>
          </a:p>
          <a:p>
            <a:pPr lvl="0" hangingPunct="0"/>
            <a:r>
              <a:rPr lang="cs-CZ" sz="3200" dirty="0" smtClean="0"/>
              <a:t>vytváření </a:t>
            </a:r>
            <a:r>
              <a:rPr lang="cs-CZ" sz="3200" dirty="0"/>
              <a:t>vnitřně integrovaných hospodářských seskupení </a:t>
            </a:r>
          </a:p>
          <a:p>
            <a:pPr lvl="0" hangingPunct="0"/>
            <a:r>
              <a:rPr lang="cs-CZ" sz="3200" dirty="0" smtClean="0"/>
              <a:t>změny </a:t>
            </a:r>
            <a:r>
              <a:rPr lang="cs-CZ" sz="3200" dirty="0"/>
              <a:t>v povaze výroby v reakci na růst spotřebitelské poptávky po lepší </a:t>
            </a:r>
            <a:r>
              <a:rPr lang="cs-CZ" sz="3200" dirty="0" smtClean="0"/>
              <a:t>kvalitě, různorodosti </a:t>
            </a:r>
            <a:r>
              <a:rPr lang="cs-CZ" sz="3200" dirty="0"/>
              <a:t>a rychlosti dodávek </a:t>
            </a:r>
            <a:r>
              <a:rPr lang="cs-CZ" sz="3200" dirty="0" smtClean="0"/>
              <a:t>zboží</a:t>
            </a:r>
            <a:endParaRPr lang="cs-CZ" sz="3200" dirty="0"/>
          </a:p>
          <a:p>
            <a:pPr lvl="0" hangingPunct="0"/>
            <a:r>
              <a:rPr lang="cs-CZ" sz="3200" dirty="0" smtClean="0"/>
              <a:t>všestranné zlepšování </a:t>
            </a:r>
            <a:r>
              <a:rPr lang="cs-CZ" sz="3200" dirty="0"/>
              <a:t>dopravní a spojové </a:t>
            </a:r>
            <a:r>
              <a:rPr lang="cs-CZ" sz="3200" dirty="0" smtClean="0"/>
              <a:t>infrastruktury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766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</a:t>
            </a:r>
            <a:r>
              <a:rPr lang="cs-CZ" dirty="0" smtClean="0"/>
              <a:t>aktory </a:t>
            </a:r>
            <a:r>
              <a:rPr lang="cs-CZ" dirty="0"/>
              <a:t>stimulující firmy k prostorovým přesunům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>
            <a:normAutofit/>
          </a:bodyPr>
          <a:lstStyle/>
          <a:p>
            <a:pPr hangingPunct="0"/>
            <a:r>
              <a:rPr lang="cs-CZ" sz="3200" dirty="0" smtClean="0"/>
              <a:t>tržní </a:t>
            </a:r>
            <a:r>
              <a:rPr lang="cs-CZ" sz="3200" dirty="0"/>
              <a:t>faktory </a:t>
            </a:r>
          </a:p>
          <a:p>
            <a:pPr lvl="0" hangingPunct="0"/>
            <a:r>
              <a:rPr lang="cs-CZ" sz="3200" dirty="0" smtClean="0"/>
              <a:t>technologické </a:t>
            </a:r>
            <a:r>
              <a:rPr lang="cs-CZ" sz="3200" dirty="0"/>
              <a:t>faktory </a:t>
            </a:r>
            <a:endParaRPr lang="cs-CZ" sz="3200" dirty="0" smtClean="0"/>
          </a:p>
          <a:p>
            <a:pPr lvl="0" hangingPunct="0"/>
            <a:r>
              <a:rPr lang="cs-CZ" sz="3200" dirty="0" smtClean="0"/>
              <a:t>konkurenční </a:t>
            </a:r>
            <a:r>
              <a:rPr lang="cs-CZ" sz="3200" dirty="0"/>
              <a:t>faktory </a:t>
            </a:r>
            <a:endParaRPr lang="cs-CZ" sz="3200" dirty="0" smtClean="0"/>
          </a:p>
          <a:p>
            <a:pPr lvl="0" hangingPunct="0"/>
            <a:r>
              <a:rPr lang="cs-CZ" sz="3200" dirty="0" smtClean="0"/>
              <a:t>regulační </a:t>
            </a:r>
            <a:r>
              <a:rPr lang="cs-CZ" sz="3200" dirty="0"/>
              <a:t>faktory </a:t>
            </a:r>
            <a:endParaRPr lang="cs-CZ" sz="3200" dirty="0" smtClean="0"/>
          </a:p>
          <a:p>
            <a:pPr lvl="0" hangingPunct="0"/>
            <a:r>
              <a:rPr lang="cs-CZ" sz="3200" dirty="0" smtClean="0"/>
              <a:t>geografické faktory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951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typy reakcí rozvoje firem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cs-CZ" sz="3600" dirty="0" smtClean="0"/>
              <a:t>ustoupit </a:t>
            </a:r>
            <a:endParaRPr lang="cs-CZ" sz="3600" dirty="0"/>
          </a:p>
          <a:p>
            <a:pPr hangingPunct="0"/>
            <a:r>
              <a:rPr lang="cs-CZ" sz="3600" dirty="0" smtClean="0"/>
              <a:t>pokračovat</a:t>
            </a:r>
            <a:endParaRPr lang="cs-CZ" sz="3600" dirty="0"/>
          </a:p>
          <a:p>
            <a:pPr lvl="1" hangingPunct="0"/>
            <a:r>
              <a:rPr lang="cs-CZ" sz="3200" dirty="0" smtClean="0"/>
              <a:t>ohraničit </a:t>
            </a:r>
            <a:r>
              <a:rPr lang="cs-CZ" sz="3200" dirty="0"/>
              <a:t>se </a:t>
            </a:r>
          </a:p>
          <a:p>
            <a:pPr lvl="2" hangingPunct="0"/>
            <a:r>
              <a:rPr lang="cs-CZ" sz="2800" dirty="0" err="1" smtClean="0"/>
              <a:t>regionalizovat</a:t>
            </a:r>
            <a:r>
              <a:rPr lang="cs-CZ" sz="2800" dirty="0" smtClean="0"/>
              <a:t> se</a:t>
            </a:r>
          </a:p>
          <a:p>
            <a:pPr lvl="2" hangingPunct="0"/>
            <a:r>
              <a:rPr lang="cs-CZ" sz="2800" dirty="0" smtClean="0"/>
              <a:t>specializovat se</a:t>
            </a:r>
          </a:p>
          <a:p>
            <a:pPr lvl="1" hangingPunct="0"/>
            <a:r>
              <a:rPr lang="cs-CZ" sz="3200" dirty="0" smtClean="0"/>
              <a:t>růst</a:t>
            </a:r>
          </a:p>
          <a:p>
            <a:pPr lvl="2" hangingPunct="0"/>
            <a:r>
              <a:rPr lang="cs-CZ" sz="2800" dirty="0" smtClean="0"/>
              <a:t>diverzifikovat se</a:t>
            </a:r>
          </a:p>
          <a:p>
            <a:pPr lvl="2" hangingPunct="0"/>
            <a:r>
              <a:rPr lang="cs-CZ" sz="2800" dirty="0" smtClean="0"/>
              <a:t>geograficky </a:t>
            </a:r>
            <a:r>
              <a:rPr lang="cs-CZ" sz="2800" dirty="0"/>
              <a:t>se </a:t>
            </a:r>
            <a:r>
              <a:rPr lang="cs-CZ" sz="2800" dirty="0" smtClean="0"/>
              <a:t>rozšířit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0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Současné tendence mobilních investic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cs-CZ" sz="3200" dirty="0"/>
              <a:t>a</a:t>
            </a:r>
            <a:r>
              <a:rPr lang="cs-CZ" sz="3200" dirty="0" smtClean="0"/>
              <a:t>plikace </a:t>
            </a:r>
            <a:r>
              <a:rPr lang="cs-CZ" sz="3200" dirty="0"/>
              <a:t>moderních technologií a nových organizačních </a:t>
            </a:r>
            <a:r>
              <a:rPr lang="cs-CZ" sz="3200" dirty="0" smtClean="0"/>
              <a:t>principů</a:t>
            </a:r>
            <a:endParaRPr lang="cs-CZ" sz="3200" dirty="0"/>
          </a:p>
          <a:p>
            <a:pPr hangingPunct="0"/>
            <a:r>
              <a:rPr lang="cs-CZ" sz="3200" dirty="0"/>
              <a:t>r</a:t>
            </a:r>
            <a:r>
              <a:rPr lang="cs-CZ" sz="3200" dirty="0" smtClean="0"/>
              <a:t>ostoucí </a:t>
            </a:r>
            <a:r>
              <a:rPr lang="cs-CZ" sz="3200" dirty="0"/>
              <a:t>otevřenost trhů nutící firmy </a:t>
            </a:r>
            <a:r>
              <a:rPr lang="cs-CZ" sz="3200" dirty="0" smtClean="0"/>
              <a:t>k </a:t>
            </a:r>
            <a:r>
              <a:rPr lang="cs-CZ" sz="3200" dirty="0"/>
              <a:t>racionalizaci svých </a:t>
            </a:r>
            <a:r>
              <a:rPr lang="cs-CZ" sz="3200" dirty="0" smtClean="0"/>
              <a:t>aktivit </a:t>
            </a:r>
          </a:p>
          <a:p>
            <a:pPr hangingPunct="0"/>
            <a:r>
              <a:rPr lang="cs-CZ" sz="3200" dirty="0"/>
              <a:t>p</a:t>
            </a:r>
            <a:r>
              <a:rPr lang="cs-CZ" sz="3200" dirty="0" smtClean="0"/>
              <a:t>osilování </a:t>
            </a:r>
            <a:r>
              <a:rPr lang="cs-CZ" sz="3200" dirty="0"/>
              <a:t>vlivu znalostní báze </a:t>
            </a:r>
            <a:endParaRPr lang="cs-CZ" sz="3200" dirty="0" smtClean="0"/>
          </a:p>
          <a:p>
            <a:pPr hangingPunct="0"/>
            <a:r>
              <a:rPr lang="cs-CZ" sz="3200" dirty="0"/>
              <a:t>o</a:t>
            </a:r>
            <a:r>
              <a:rPr lang="cs-CZ" sz="3200" dirty="0" smtClean="0"/>
              <a:t>vlivňování </a:t>
            </a:r>
            <a:r>
              <a:rPr lang="cs-CZ" sz="3200" dirty="0"/>
              <a:t>lokalizačního rozhodování firem rostoucím </a:t>
            </a:r>
            <a:r>
              <a:rPr lang="cs-CZ" sz="3200" smtClean="0"/>
              <a:t>počtem faktorů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31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Investiční pobídky - důvody poskytování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překonání ekonomické deprese</a:t>
            </a:r>
          </a:p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zvýšení exportní výkonnosti</a:t>
            </a:r>
          </a:p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řešení regionálních problémů nezaměstnanosti resp. zvýšení nízké kupní síly obyvatelstva</a:t>
            </a:r>
          </a:p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podporující využití komparativních výhod s následnými pozitivními dopady na rozpočtové příjmy</a:t>
            </a:r>
          </a:p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podporující transfer know-how a moderních </a:t>
            </a:r>
            <a:r>
              <a:rPr lang="cs-CZ" sz="2800" dirty="0" smtClean="0"/>
              <a:t>technologií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4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Kategorie investičních pobídek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f</a:t>
            </a:r>
            <a:r>
              <a:rPr lang="cs-CZ" sz="2800" dirty="0" smtClean="0"/>
              <a:t>inanční/fiskální</a:t>
            </a:r>
          </a:p>
          <a:p>
            <a:r>
              <a:rPr lang="cs-CZ" sz="2800" dirty="0"/>
              <a:t>n</a:t>
            </a:r>
            <a:r>
              <a:rPr lang="cs-CZ" sz="2800" dirty="0" smtClean="0"/>
              <a:t>efinanční</a:t>
            </a:r>
          </a:p>
          <a:p>
            <a:endParaRPr lang="cs-CZ" sz="2800" dirty="0"/>
          </a:p>
          <a:p>
            <a:r>
              <a:rPr lang="cs-CZ" sz="2800" dirty="0"/>
              <a:t>automaticky </a:t>
            </a:r>
            <a:r>
              <a:rPr lang="cs-CZ" sz="2800" dirty="0" smtClean="0"/>
              <a:t>udělované pobídky</a:t>
            </a:r>
          </a:p>
          <a:p>
            <a:r>
              <a:rPr lang="cs-CZ" sz="2800" dirty="0" smtClean="0"/>
              <a:t>selektivně udělované pobídky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965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Hlavní </a:t>
            </a:r>
            <a:r>
              <a:rPr lang="cs-CZ" dirty="0"/>
              <a:t>kritéria určující úroveň veřejné podpory investičních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Autofit/>
          </a:bodyPr>
          <a:lstStyle/>
          <a:p>
            <a:pPr lvl="0" hangingPunct="0"/>
            <a:r>
              <a:rPr lang="cs-CZ" sz="2500" dirty="0"/>
              <a:t>míra regionální nezaměstnanosti </a:t>
            </a:r>
          </a:p>
          <a:p>
            <a:pPr lvl="0" hangingPunct="0"/>
            <a:r>
              <a:rPr lang="cs-CZ" sz="2500" dirty="0"/>
              <a:t>počet vytvořených pracovních míst</a:t>
            </a:r>
          </a:p>
          <a:p>
            <a:pPr lvl="0" hangingPunct="0"/>
            <a:r>
              <a:rPr lang="cs-CZ" sz="2500" dirty="0"/>
              <a:t>míra exportní orientace projektu resp. substituce importu</a:t>
            </a:r>
          </a:p>
          <a:p>
            <a:pPr lvl="0" hangingPunct="0"/>
            <a:r>
              <a:rPr lang="cs-CZ" sz="2500" dirty="0"/>
              <a:t>technologická úroveň </a:t>
            </a:r>
            <a:r>
              <a:rPr lang="cs-CZ" sz="2500" dirty="0" smtClean="0"/>
              <a:t>projektu</a:t>
            </a:r>
            <a:endParaRPr lang="cs-CZ" sz="2500" dirty="0"/>
          </a:p>
          <a:p>
            <a:pPr lvl="0" hangingPunct="0"/>
            <a:r>
              <a:rPr lang="cs-CZ" sz="2500" dirty="0"/>
              <a:t>stupeň využití místních dodavatelů a surovin</a:t>
            </a:r>
          </a:p>
          <a:p>
            <a:pPr lvl="0" hangingPunct="0"/>
            <a:r>
              <a:rPr lang="cs-CZ" sz="2500" dirty="0"/>
              <a:t>zvýšení příjmové úrovně místní ekonomiky</a:t>
            </a:r>
          </a:p>
          <a:p>
            <a:pPr lvl="0" hangingPunct="0"/>
            <a:r>
              <a:rPr lang="cs-CZ" sz="2500" dirty="0"/>
              <a:t>spoluúčast místní reprezentace při rozhodování investora </a:t>
            </a:r>
            <a:r>
              <a:rPr lang="cs-CZ" sz="2500" dirty="0" smtClean="0"/>
              <a:t>dlouhodobý </a:t>
            </a:r>
            <a:r>
              <a:rPr lang="cs-CZ" sz="2500" dirty="0"/>
              <a:t>růstový potenciál investující firmy</a:t>
            </a:r>
          </a:p>
          <a:p>
            <a:pPr lvl="0" hangingPunct="0"/>
            <a:r>
              <a:rPr lang="cs-CZ" sz="2500" dirty="0"/>
              <a:t>zvýšení produktivity </a:t>
            </a:r>
            <a:r>
              <a:rPr lang="cs-CZ" sz="2500" dirty="0" smtClean="0"/>
              <a:t>práce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9425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9548" y="1492548"/>
            <a:ext cx="8568951" cy="4439677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Irsko lze označit za rodnou zemi pobídek, které jsou zde uplatňovány již od 50. let. Selektivně poskytované podpory lze členit do následujících oblastí: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kapitálové dotace určené především pro průmysl a mezinárodně obchodovatelné služby (vyšší u nových a exportně orientovaných investic)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dotace na zaměstnanost udělované jako alternativa ke kapitálovým dotacím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dotace na školení poskytované investorům v průmyslu a vybraných druzích služeb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dotace na výzkum a vývoj až do výše 50 % podílu na nákladech příslušných projektů (zvyšování celkové konkurenceschopnosti zpracovatelského průmyslu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dotace na nájemné (zahrnující i leasing) orientované zejména na pronájem objektů vlastněných rozvojovou agenturou IDA.</a:t>
            </a: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19256" cy="735360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D2533C"/>
                </a:solidFill>
              </a:rPr>
              <a:t>Investiční pobídky </a:t>
            </a:r>
            <a:r>
              <a:rPr lang="cs-CZ" dirty="0" smtClean="0">
                <a:solidFill>
                  <a:srgbClr val="D2533C"/>
                </a:solidFill>
              </a:rPr>
              <a:t>v Irsku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1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436</Words>
  <Application>Microsoft Office PowerPoint</Application>
  <PresentationFormat>Předvádění na obrazovce (4:3)</PresentationFormat>
  <Paragraphs>71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Arial Unicode MS</vt:lpstr>
      <vt:lpstr>Calibri</vt:lpstr>
      <vt:lpstr>Times New Roman</vt:lpstr>
      <vt:lpstr>Přehlednost</vt:lpstr>
      <vt:lpstr>Lokalizační chování firem</vt:lpstr>
      <vt:lpstr> Procesy podmiňující mobilní investice firem </vt:lpstr>
      <vt:lpstr>Faktory stimulující firmy k prostorovým přesunům</vt:lpstr>
      <vt:lpstr>Základní typy reakcí rozvoje firem</vt:lpstr>
      <vt:lpstr>Současné tendence mobilních investic </vt:lpstr>
      <vt:lpstr>Investiční pobídky - důvody poskytování</vt:lpstr>
      <vt:lpstr>Kategorie investičních pobídek</vt:lpstr>
      <vt:lpstr>Hlavní kritéria určující úroveň veřejné podpory investičních projektů</vt:lpstr>
      <vt:lpstr>Investiční pobídky v Irsku</vt:lpstr>
      <vt:lpstr>Investiční pobídky v České republice</vt:lpstr>
      <vt:lpstr> Formy investičních pobídek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Viturka Milan</cp:lastModifiedBy>
  <cp:revision>40</cp:revision>
  <dcterms:created xsi:type="dcterms:W3CDTF">2016-02-27T17:26:19Z</dcterms:created>
  <dcterms:modified xsi:type="dcterms:W3CDTF">2019-03-13T10:28:37Z</dcterms:modified>
</cp:coreProperties>
</file>