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6" r:id="rId4"/>
    <p:sldId id="267" r:id="rId5"/>
    <p:sldId id="268" r:id="rId6"/>
    <p:sldId id="271" r:id="rId7"/>
    <p:sldId id="273" r:id="rId8"/>
    <p:sldId id="274" r:id="rId9"/>
    <p:sldId id="275" r:id="rId10"/>
    <p:sldId id="276" r:id="rId11"/>
    <p:sldId id="277" r:id="rId12"/>
    <p:sldId id="278" r:id="rId13"/>
    <p:sldId id="258" r:id="rId14"/>
    <p:sldId id="259" r:id="rId15"/>
    <p:sldId id="261" r:id="rId16"/>
    <p:sldId id="262" r:id="rId17"/>
    <p:sldId id="263" r:id="rId18"/>
    <p:sldId id="260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08917" y="2709864"/>
            <a:ext cx="7958667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pPr lvl="0"/>
            <a:r>
              <a:rPr lang="cs-CZ" altLang="en-US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08917" y="5373688"/>
            <a:ext cx="7958667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cs-CZ" altLang="en-US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608918" y="6442075"/>
            <a:ext cx="6614583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12192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>
              <a:latin typeface="Cambria" panose="02040503050406030204" pitchFamily="18" charset="0"/>
            </a:endParaRPr>
          </a:p>
        </p:txBody>
      </p:sp>
      <p:pic>
        <p:nvPicPr>
          <p:cNvPr id="251925" name="Picture 21" descr="text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1" y="798514"/>
            <a:ext cx="5018616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6" name="Picture 22" descr="pruh_TIT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1" y="50800"/>
            <a:ext cx="1862667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7" name="Picture 23" descr="N:\work\projekty\šablony\sablony\logoC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185" y="533400"/>
            <a:ext cx="2008716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17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53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6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3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7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1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4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2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0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12192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>
              <a:latin typeface="Cambria" panose="02040503050406030204" pitchFamily="18" charset="0"/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dirty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dirty="0"/>
              <a:t>Klepnutím lze upravit styly předlohy textu.</a:t>
            </a:r>
          </a:p>
          <a:p>
            <a:pPr lvl="1"/>
            <a:r>
              <a:rPr lang="cs-CZ" altLang="en-US" dirty="0"/>
              <a:t>Druhá úroveň</a:t>
            </a:r>
          </a:p>
          <a:p>
            <a:pPr lvl="2"/>
            <a:r>
              <a:rPr lang="cs-CZ" altLang="en-US" dirty="0"/>
              <a:t>Třetí úroveň</a:t>
            </a:r>
          </a:p>
          <a:p>
            <a:pPr lvl="3"/>
            <a:r>
              <a:rPr lang="cs-CZ" altLang="en-US" dirty="0"/>
              <a:t>Čtvrtá úroveň</a:t>
            </a:r>
          </a:p>
          <a:p>
            <a:pPr lvl="4"/>
            <a:r>
              <a:rPr lang="cs-CZ" altLang="en-US" dirty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8918" y="6442076"/>
            <a:ext cx="6783916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MPV_COMA Communication and Managerial Skills Training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Cambria" panose="02040503050406030204" pitchFamily="18" charset="0"/>
              </a:defRPr>
            </a:lvl1pPr>
          </a:lstStyle>
          <a:p>
            <a:fld id="{12EE810F-F3D8-45F2-B703-BAD786D31C0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9552385" y="463552"/>
            <a:ext cx="2059649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100" b="1" dirty="0">
                <a:solidFill>
                  <a:srgbClr val="FFFFFF"/>
                </a:solidFill>
                <a:latin typeface="Cambria" panose="02040503050406030204" pitchFamily="18" charset="0"/>
              </a:rPr>
              <a:t>www.econ.muni.cz</a:t>
            </a:r>
          </a:p>
        </p:txBody>
      </p:sp>
      <p:pic>
        <p:nvPicPr>
          <p:cNvPr id="226317" name="Picture 13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14" b="60695"/>
          <a:stretch>
            <a:fillRect/>
          </a:stretch>
        </p:blipFill>
        <p:spPr bwMode="auto">
          <a:xfrm>
            <a:off x="556685" y="25401"/>
            <a:ext cx="3119967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9" name="Picture 15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34" b="33293"/>
          <a:stretch>
            <a:fillRect/>
          </a:stretch>
        </p:blipFill>
        <p:spPr bwMode="auto">
          <a:xfrm>
            <a:off x="556685" y="6410325"/>
            <a:ext cx="3119967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0" name="Picture 16" descr="text_zahlavi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22250"/>
            <a:ext cx="5763684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32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Cambria" panose="02040503050406030204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Cambria" panose="020405030504060302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Cambria" panose="02040503050406030204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Cambria" panose="02040503050406030204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Cambria" panose="02040503050406030204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z/search?client=opera&amp;tbm=bks&amp;q=inauthor:%22D.H.J.+Morgan%22&amp;sa=X&amp;ved=0ahUKEwj0j5Tru5bMAhXjbZoKHbqEBtwQ9AgIPjAG" TargetMode="External"/><Relationship Id="rId3" Type="http://schemas.openxmlformats.org/officeDocument/2006/relationships/hyperlink" Target="https://en.wikipedia.org/wiki/Econometrica" TargetMode="External"/><Relationship Id="rId7" Type="http://schemas.openxmlformats.org/officeDocument/2006/relationships/hyperlink" Target="https://books.google.cz/books?id=bjVHBAAAQBAJ&amp;pg=PA149&amp;lpg=PA149&amp;dq=kantor+4+types+mover+follower+opposer&amp;source=bl&amp;ots=lLWcFaLBtJ&amp;sig=r4gh4JG6OAFUBJJz9IODT3ysiV4&amp;hl=en&amp;sa=X&amp;ved=0ahUKEwj0j5Tru5bMAhXjbZoKHbqEBtwQ6AEIPTAG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info.worldbank.org/etools/docs/library/200854/section06/06g1Section_6_Slides_Four_Player_Model_for_Conversations_sept1.pps" TargetMode="External"/><Relationship Id="rId5" Type="http://schemas.openxmlformats.org/officeDocument/2006/relationships/hyperlink" Target="http://www.goodreads.com/author/show/51187.Max_H_Bazerman" TargetMode="External"/><Relationship Id="rId10" Type="http://schemas.openxmlformats.org/officeDocument/2006/relationships/image" Target="../media/image9.wmf"/><Relationship Id="rId4" Type="http://schemas.openxmlformats.org/officeDocument/2006/relationships/hyperlink" Target="http://www.goodreads.com/author/show/727577.Deepak_Malhotra" TargetMode="External"/><Relationship Id="rId9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9bp__4Muh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34Zt1cEpF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Performance </a:t>
            </a:r>
            <a:r>
              <a:rPr lang="cs-CZ" dirty="0" err="1"/>
              <a:t>Review</a:t>
            </a:r>
            <a:r>
              <a:rPr lang="cs-CZ" dirty="0"/>
              <a:t>, Personality </a:t>
            </a:r>
            <a:r>
              <a:rPr lang="cs-CZ" dirty="0" err="1"/>
              <a:t>Types</a:t>
            </a:r>
            <a:r>
              <a:rPr lang="cs-CZ" dirty="0"/>
              <a:t> and </a:t>
            </a:r>
            <a:r>
              <a:rPr lang="cs-CZ" dirty="0" err="1"/>
              <a:t>Negotiation</a:t>
            </a:r>
            <a:r>
              <a:rPr lang="cs-CZ" sz="4000" dirty="0"/>
              <a:t/>
            </a:r>
            <a:br>
              <a:rPr lang="cs-CZ" sz="4000" dirty="0"/>
            </a:b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Jan Řezáč</a:t>
            </a:r>
            <a:endParaRPr lang="en-US" b="1" dirty="0"/>
          </a:p>
          <a:p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03/04</a:t>
            </a:r>
            <a:r>
              <a:rPr lang="en-US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/201</a:t>
            </a:r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7</a:t>
            </a: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835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cs-CZ"/>
              <a:t>6h-</a:t>
            </a:r>
            <a:fld id="{C33C2316-3F17-4FBA-A02B-FA45BA85070D}" type="slidenum">
              <a:rPr lang="en-US" altLang="cs-CZ"/>
              <a:pPr/>
              <a:t>10</a:t>
            </a:fld>
            <a:endParaRPr lang="en-US" altLang="cs-CZ"/>
          </a:p>
        </p:txBody>
      </p:sp>
      <p:sp>
        <p:nvSpPr>
          <p:cNvPr id="666628" name="Text Box 4"/>
          <p:cNvSpPr txBox="1">
            <a:spLocks noChangeArrowheads="1"/>
          </p:cNvSpPr>
          <p:nvPr/>
        </p:nvSpPr>
        <p:spPr bwMode="auto">
          <a:xfrm>
            <a:off x="1991544" y="980728"/>
            <a:ext cx="861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cs-CZ" sz="2800" spc="-5" dirty="0">
                <a:solidFill>
                  <a:srgbClr val="7D1E1E"/>
                </a:solidFill>
                <a:latin typeface="Cambria" panose="02040503050406030204" pitchFamily="18" charset="0"/>
                <a:ea typeface="+mj-ea"/>
                <a:cs typeface="+mj-cs"/>
              </a:rPr>
              <a:t>Potential Impact of the Four Player Model</a:t>
            </a:r>
          </a:p>
        </p:txBody>
      </p:sp>
      <p:sp>
        <p:nvSpPr>
          <p:cNvPr id="666630" name="Text Box 6"/>
          <p:cNvSpPr txBox="1">
            <a:spLocks noGrp="1" noChangeArrowheads="1"/>
          </p:cNvSpPr>
          <p:nvPr>
            <p:ph type="body" idx="1"/>
          </p:nvPr>
        </p:nvSpPr>
        <p:spPr>
          <a:xfrm>
            <a:off x="2567608" y="1700808"/>
            <a:ext cx="7086600" cy="4344888"/>
          </a:xfrm>
          <a:noFill/>
          <a:ln w="76200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marL="454025" indent="-454025" defTabSz="1019175"/>
            <a:endParaRPr lang="en-US" altLang="cs-CZ" dirty="0"/>
          </a:p>
          <a:p>
            <a:pPr marL="454025" indent="-454025" defTabSz="1019175"/>
            <a:r>
              <a:rPr lang="en-US" altLang="cs-CZ" dirty="0"/>
              <a:t>Without movers, there is no direction</a:t>
            </a:r>
          </a:p>
          <a:p>
            <a:pPr marL="454025" indent="-454025" defTabSz="1019175"/>
            <a:endParaRPr lang="en-US" altLang="cs-CZ" dirty="0"/>
          </a:p>
          <a:p>
            <a:pPr marL="454025" indent="-454025" defTabSz="1019175"/>
            <a:r>
              <a:rPr lang="en-US" altLang="cs-CZ" dirty="0"/>
              <a:t>Without followers, there is no implementation</a:t>
            </a:r>
          </a:p>
          <a:p>
            <a:pPr marL="454025" indent="-454025" defTabSz="1019175"/>
            <a:endParaRPr lang="en-US" altLang="cs-CZ" dirty="0"/>
          </a:p>
          <a:p>
            <a:pPr marL="454025" indent="-454025" defTabSz="1019175"/>
            <a:r>
              <a:rPr lang="en-US" altLang="cs-CZ" dirty="0"/>
              <a:t>Without </a:t>
            </a:r>
            <a:r>
              <a:rPr lang="en-US" altLang="cs-CZ" dirty="0" err="1"/>
              <a:t>opposers</a:t>
            </a:r>
            <a:r>
              <a:rPr lang="en-US" altLang="cs-CZ" dirty="0"/>
              <a:t>, there is no correction</a:t>
            </a:r>
          </a:p>
          <a:p>
            <a:pPr marL="454025" indent="-454025" defTabSz="1019175"/>
            <a:endParaRPr lang="en-US" altLang="cs-CZ" dirty="0"/>
          </a:p>
          <a:p>
            <a:pPr marL="454025" indent="-454025" defTabSz="1019175"/>
            <a:r>
              <a:rPr lang="en-US" altLang="cs-CZ" dirty="0"/>
              <a:t>Without bystanders, there is no perspective</a:t>
            </a:r>
          </a:p>
          <a:p>
            <a:pPr marL="454025" indent="-454025" defTabSz="1019175"/>
            <a:endParaRPr lang="en-US" altLang="cs-CZ" dirty="0"/>
          </a:p>
          <a:p>
            <a:pPr marL="454025" indent="-454025" defTabSz="1019175">
              <a:buClr>
                <a:srgbClr val="66CCFF"/>
              </a:buClr>
            </a:pPr>
            <a:endParaRPr lang="en-GB" altLang="cs-CZ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854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cs-CZ"/>
              <a:t>6h</a:t>
            </a:r>
            <a:fld id="{FE79196E-38B5-4D5A-BF89-1EEAECA7CE4D}" type="slidenum">
              <a:rPr lang="en-US" altLang="cs-CZ"/>
              <a:pPr/>
              <a:t>11</a:t>
            </a:fld>
            <a:endParaRPr lang="en-US" altLang="cs-CZ"/>
          </a:p>
        </p:txBody>
      </p:sp>
      <p:sp>
        <p:nvSpPr>
          <p:cNvPr id="638979" name="Text Box 3"/>
          <p:cNvSpPr txBox="1">
            <a:spLocks noChangeArrowheads="1"/>
          </p:cNvSpPr>
          <p:nvPr/>
        </p:nvSpPr>
        <p:spPr bwMode="auto">
          <a:xfrm>
            <a:off x="1919536" y="1052736"/>
            <a:ext cx="6629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cs-CZ" sz="2800" spc="-5" dirty="0">
                <a:solidFill>
                  <a:srgbClr val="7D1E1E"/>
                </a:solidFill>
                <a:latin typeface="Cambria" panose="02040503050406030204" pitchFamily="18" charset="0"/>
                <a:ea typeface="+mj-ea"/>
                <a:cs typeface="+mj-cs"/>
              </a:rPr>
              <a:t>Roles of the Four Player Model</a:t>
            </a:r>
          </a:p>
        </p:txBody>
      </p:sp>
      <p:sp>
        <p:nvSpPr>
          <p:cNvPr id="638984" name="Text Box 8"/>
          <p:cNvSpPr txBox="1">
            <a:spLocks noGrp="1" noChangeArrowheads="1"/>
          </p:cNvSpPr>
          <p:nvPr>
            <p:ph type="body" idx="1"/>
          </p:nvPr>
        </p:nvSpPr>
        <p:spPr>
          <a:xfrm>
            <a:off x="2639616" y="1844824"/>
            <a:ext cx="7162800" cy="3962400"/>
          </a:xfrm>
          <a:noFill/>
          <a:ln w="76200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marL="454025" indent="-454025" defTabSz="1019175"/>
            <a:r>
              <a:rPr lang="en-US" altLang="cs-CZ" dirty="0"/>
              <a:t>Movers are not necessarily leaders</a:t>
            </a:r>
          </a:p>
          <a:p>
            <a:pPr marL="454025" indent="-454025" defTabSz="1019175"/>
            <a:endParaRPr lang="en-US" altLang="cs-CZ" dirty="0"/>
          </a:p>
          <a:p>
            <a:pPr marL="454025" indent="-454025" defTabSz="1019175"/>
            <a:r>
              <a:rPr lang="en-US" altLang="cs-CZ" dirty="0"/>
              <a:t>Followers are not weak</a:t>
            </a:r>
          </a:p>
          <a:p>
            <a:pPr marL="454025" indent="-454025" defTabSz="1019175"/>
            <a:endParaRPr lang="en-US" altLang="cs-CZ" dirty="0"/>
          </a:p>
          <a:p>
            <a:pPr marL="454025" indent="-454025" defTabSz="1019175"/>
            <a:r>
              <a:rPr lang="en-US" altLang="cs-CZ" dirty="0" err="1"/>
              <a:t>Opposers</a:t>
            </a:r>
            <a:r>
              <a:rPr lang="en-US" altLang="cs-CZ" dirty="0"/>
              <a:t> are not devil’s advocates</a:t>
            </a:r>
          </a:p>
          <a:p>
            <a:pPr marL="454025" indent="-454025" defTabSz="1019175"/>
            <a:endParaRPr lang="en-US" altLang="cs-CZ" dirty="0"/>
          </a:p>
          <a:p>
            <a:pPr marL="454025" indent="-454025" defTabSz="1019175"/>
            <a:r>
              <a:rPr lang="en-US" altLang="cs-CZ" dirty="0"/>
              <a:t>Bystanders can be </a:t>
            </a:r>
            <a:r>
              <a:rPr lang="cs-CZ" altLang="cs-CZ" dirty="0"/>
              <a:t>called</a:t>
            </a:r>
            <a:r>
              <a:rPr lang="en-US" altLang="cs-CZ" dirty="0"/>
              <a:t> “Big Picture Synthesizers and Team Paraphrasers”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2081210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cs-CZ"/>
              <a:t>6h-</a:t>
            </a:r>
            <a:fld id="{2943D4C0-B091-4253-A0F3-BA44A0FB3B60}" type="slidenum">
              <a:rPr lang="en-US" altLang="cs-CZ"/>
              <a:pPr/>
              <a:t>12</a:t>
            </a:fld>
            <a:endParaRPr lang="en-US" altLang="cs-CZ"/>
          </a:p>
        </p:txBody>
      </p:sp>
      <p:sp>
        <p:nvSpPr>
          <p:cNvPr id="68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23592" y="1628800"/>
            <a:ext cx="7118350" cy="4495800"/>
          </a:xfr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cs-CZ" sz="2000" dirty="0"/>
              <a:t>Individuals get locked into a single </a:t>
            </a:r>
            <a:r>
              <a:rPr lang="cs-CZ" altLang="cs-CZ" sz="2000" dirty="0"/>
              <a:t>form of </a:t>
            </a:r>
            <a:r>
              <a:rPr lang="en-US" altLang="cs-CZ" sz="2000" dirty="0"/>
              <a:t>action</a:t>
            </a:r>
          </a:p>
          <a:p>
            <a:pPr>
              <a:spcBef>
                <a:spcPct val="30000"/>
              </a:spcBef>
            </a:pPr>
            <a:r>
              <a:rPr lang="en-US" altLang="cs-CZ" sz="2000" dirty="0" err="1"/>
              <a:t>Opposers</a:t>
            </a:r>
            <a:r>
              <a:rPr lang="en-US" altLang="cs-CZ" sz="2000" dirty="0"/>
              <a:t> are punished by the group, or they dominate</a:t>
            </a:r>
          </a:p>
          <a:p>
            <a:pPr>
              <a:spcBef>
                <a:spcPct val="30000"/>
              </a:spcBef>
            </a:pPr>
            <a:r>
              <a:rPr lang="en-US" altLang="cs-CZ" sz="2000" dirty="0"/>
              <a:t>There are no strong Movers, or no one ever Follows a move</a:t>
            </a:r>
          </a:p>
          <a:p>
            <a:pPr>
              <a:spcBef>
                <a:spcPct val="30000"/>
              </a:spcBef>
            </a:pPr>
            <a:r>
              <a:rPr lang="en-US" altLang="cs-CZ" sz="2000" dirty="0"/>
              <a:t>The Bystander is disabled</a:t>
            </a:r>
          </a:p>
          <a:p>
            <a:pPr>
              <a:spcBef>
                <a:spcPct val="30000"/>
              </a:spcBef>
            </a:pPr>
            <a:r>
              <a:rPr lang="en-US" altLang="cs-CZ" sz="2000" dirty="0"/>
              <a:t>Individuals attach double messages to their moves</a:t>
            </a:r>
          </a:p>
          <a:p>
            <a:pPr>
              <a:spcBef>
                <a:spcPct val="30000"/>
              </a:spcBef>
            </a:pPr>
            <a:r>
              <a:rPr lang="en-US" altLang="cs-CZ" sz="2000" dirty="0"/>
              <a:t>The team is unable to reach closure and produce results</a:t>
            </a:r>
          </a:p>
          <a:p>
            <a:pPr>
              <a:spcBef>
                <a:spcPct val="30000"/>
              </a:spcBef>
            </a:pPr>
            <a:r>
              <a:rPr lang="en-US" altLang="cs-CZ" sz="2000" dirty="0"/>
              <a:t>Lack of capability or flexibility to engage in all four action behaviors</a:t>
            </a:r>
          </a:p>
        </p:txBody>
      </p:sp>
      <p:sp>
        <p:nvSpPr>
          <p:cNvPr id="686084" name="Text Box 4"/>
          <p:cNvSpPr txBox="1">
            <a:spLocks noChangeArrowheads="1"/>
          </p:cNvSpPr>
          <p:nvPr/>
        </p:nvSpPr>
        <p:spPr bwMode="auto">
          <a:xfrm>
            <a:off x="1864306" y="939319"/>
            <a:ext cx="6934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cs-CZ" sz="2800" spc="-5" dirty="0">
                <a:solidFill>
                  <a:srgbClr val="7D1E1E"/>
                </a:solidFill>
                <a:latin typeface="Cambria" panose="02040503050406030204" pitchFamily="18" charset="0"/>
                <a:ea typeface="+mj-ea"/>
                <a:cs typeface="+mj-cs"/>
              </a:rPr>
              <a:t>Stuck Groups</a:t>
            </a:r>
          </a:p>
        </p:txBody>
      </p:sp>
    </p:spTree>
    <p:extLst>
      <p:ext uri="{BB962C8B-B14F-4D97-AF65-F5344CB8AC3E}">
        <p14:creationId xmlns:p14="http://schemas.microsoft.com/office/powerpoint/2010/main" val="4101117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NEGOTIATION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BATNA</a:t>
            </a:r>
          </a:p>
          <a:p>
            <a:endParaRPr lang="cs-CZ" dirty="0"/>
          </a:p>
          <a:p>
            <a:r>
              <a:rPr lang="cs-CZ" dirty="0" err="1"/>
              <a:t>Anchoring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Heuristics</a:t>
            </a:r>
            <a:endParaRPr lang="cs-CZ" dirty="0"/>
          </a:p>
          <a:p>
            <a:endParaRPr lang="cs-CZ" dirty="0"/>
          </a:p>
          <a:p>
            <a:r>
              <a:rPr lang="cs-CZ" dirty="0"/>
              <a:t>Model </a:t>
            </a:r>
            <a:r>
              <a:rPr lang="cs-CZ" dirty="0" err="1"/>
              <a:t>Example</a:t>
            </a:r>
            <a:r>
              <a:rPr lang="cs-CZ" dirty="0"/>
              <a:t> – </a:t>
            </a:r>
            <a:r>
              <a:rPr lang="cs-CZ" dirty="0" err="1"/>
              <a:t>multicultural</a:t>
            </a:r>
            <a:r>
              <a:rPr lang="cs-CZ" dirty="0"/>
              <a:t> </a:t>
            </a:r>
            <a:r>
              <a:rPr lang="cs-CZ" dirty="0" err="1"/>
              <a:t>negotiation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353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BATNA: </a:t>
            </a:r>
            <a:r>
              <a:rPr lang="en-US" smtClean="0"/>
              <a:t>Best </a:t>
            </a:r>
            <a:r>
              <a:rPr lang="en-US" dirty="0"/>
              <a:t>Alternative to a Negotiated Agreement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strategy</a:t>
            </a:r>
            <a:r>
              <a:rPr lang="cs-CZ" dirty="0"/>
              <a:t> </a:t>
            </a:r>
            <a:r>
              <a:rPr lang="cs-CZ" dirty="0" err="1"/>
              <a:t>calls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en-US" dirty="0"/>
              <a:t>alternate plan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en-US" dirty="0"/>
              <a:t>the talks start to </a:t>
            </a:r>
            <a:r>
              <a:rPr lang="cs-CZ" dirty="0"/>
              <a:t>go </a:t>
            </a:r>
            <a:r>
              <a:rPr lang="en-US" dirty="0"/>
              <a:t>out of control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buyer</a:t>
            </a:r>
            <a:r>
              <a:rPr lang="cs-CZ" dirty="0"/>
              <a:t> to </a:t>
            </a:r>
            <a:r>
              <a:rPr lang="cs-CZ" dirty="0" err="1"/>
              <a:t>request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more </a:t>
            </a:r>
            <a:r>
              <a:rPr lang="cs-CZ" dirty="0" err="1"/>
              <a:t>suppliers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commiting</a:t>
            </a:r>
            <a:endParaRPr lang="cs-CZ" dirty="0"/>
          </a:p>
          <a:p>
            <a:endParaRPr lang="cs-CZ" dirty="0"/>
          </a:p>
          <a:p>
            <a:r>
              <a:rPr lang="cs-CZ" dirty="0"/>
              <a:t>BATNA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include</a:t>
            </a:r>
            <a:r>
              <a:rPr lang="cs-CZ" dirty="0"/>
              <a:t> c</a:t>
            </a:r>
            <a:r>
              <a:rPr lang="en-US" dirty="0" err="1"/>
              <a:t>ost</a:t>
            </a:r>
            <a:r>
              <a:rPr lang="cs-CZ" dirty="0"/>
              <a:t>s, f</a:t>
            </a:r>
            <a:r>
              <a:rPr lang="en-US" dirty="0" err="1"/>
              <a:t>easibility</a:t>
            </a:r>
            <a:r>
              <a:rPr lang="cs-CZ" dirty="0"/>
              <a:t>, i</a:t>
            </a:r>
            <a:r>
              <a:rPr lang="en-US" dirty="0" err="1"/>
              <a:t>mpact</a:t>
            </a:r>
            <a:r>
              <a:rPr lang="en-US" dirty="0"/>
              <a:t> </a:t>
            </a:r>
            <a:r>
              <a:rPr lang="cs-CZ" dirty="0"/>
              <a:t>and c</a:t>
            </a:r>
            <a:r>
              <a:rPr lang="en-US" dirty="0" err="1"/>
              <a:t>onsequences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alternative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1247199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Anchoring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Anchoring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en-US" dirty="0"/>
              <a:t>first perception lingers in mind, affecting later perceptions and decisions</a:t>
            </a:r>
            <a:endParaRPr lang="cs-CZ" dirty="0"/>
          </a:p>
          <a:p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typical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are </a:t>
            </a:r>
            <a:r>
              <a:rPr lang="cs-CZ" dirty="0" err="1"/>
              <a:t>companies</a:t>
            </a:r>
            <a:r>
              <a:rPr lang="cs-CZ" dirty="0"/>
              <a:t> </a:t>
            </a:r>
            <a:r>
              <a:rPr lang="cs-CZ" dirty="0" err="1"/>
              <a:t>setting</a:t>
            </a:r>
            <a:r>
              <a:rPr lang="cs-CZ" dirty="0"/>
              <a:t> </a:t>
            </a:r>
            <a:r>
              <a:rPr lang="cs-CZ" dirty="0" err="1"/>
              <a:t>price</a:t>
            </a:r>
            <a:r>
              <a:rPr lang="cs-CZ" dirty="0"/>
              <a:t> </a:t>
            </a:r>
            <a:r>
              <a:rPr lang="cs-CZ" dirty="0" err="1"/>
              <a:t>artificially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, so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normal</a:t>
            </a:r>
            <a:r>
              <a:rPr lang="cs-CZ" dirty="0"/>
              <a:t> </a:t>
            </a:r>
            <a:r>
              <a:rPr lang="cs-CZ" dirty="0" err="1"/>
              <a:t>price</a:t>
            </a:r>
            <a:r>
              <a:rPr lang="cs-CZ" dirty="0"/>
              <a:t> as a „</a:t>
            </a:r>
            <a:r>
              <a:rPr lang="cs-CZ" dirty="0" err="1"/>
              <a:t>discount</a:t>
            </a:r>
            <a:r>
              <a:rPr lang="cs-CZ" dirty="0"/>
              <a:t>“ </a:t>
            </a:r>
            <a:r>
              <a:rPr lang="cs-CZ" dirty="0" err="1"/>
              <a:t>compared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initially</a:t>
            </a:r>
            <a:r>
              <a:rPr lang="cs-CZ" dirty="0"/>
              <a:t> </a:t>
            </a:r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price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This</a:t>
            </a:r>
            <a:r>
              <a:rPr lang="cs-CZ" dirty="0"/>
              <a:t> </a:t>
            </a:r>
            <a:r>
              <a:rPr lang="en-US" dirty="0"/>
              <a:t>phenomenon holds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anchoring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completely</a:t>
            </a:r>
            <a:r>
              <a:rPr lang="cs-CZ" dirty="0"/>
              <a:t> </a:t>
            </a:r>
            <a:r>
              <a:rPr lang="cs-CZ" dirty="0" err="1"/>
              <a:t>random</a:t>
            </a:r>
            <a:r>
              <a:rPr lang="cs-CZ" dirty="0"/>
              <a:t>, and has a </a:t>
            </a:r>
            <a:r>
              <a:rPr lang="cs-CZ" dirty="0" err="1"/>
              <a:t>surprisingly</a:t>
            </a:r>
            <a:r>
              <a:rPr lang="cs-CZ" dirty="0"/>
              <a:t> 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667615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230108"/>
            <a:ext cx="10086975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922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Heuristics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Heuristics</a:t>
            </a:r>
            <a:r>
              <a:rPr lang="cs-CZ" dirty="0"/>
              <a:t> (in psychology)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en-US" dirty="0"/>
              <a:t>practical </a:t>
            </a:r>
            <a:r>
              <a:rPr lang="cs-CZ" dirty="0" err="1"/>
              <a:t>method</a:t>
            </a:r>
            <a:r>
              <a:rPr lang="cs-CZ" dirty="0"/>
              <a:t> to </a:t>
            </a:r>
            <a:r>
              <a:rPr lang="cs-CZ" dirty="0" err="1"/>
              <a:t>solve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calculations</a:t>
            </a:r>
            <a:r>
              <a:rPr lang="cs-CZ" dirty="0"/>
              <a:t> </a:t>
            </a:r>
            <a:r>
              <a:rPr lang="en-US" dirty="0"/>
              <a:t>not guaranteed to be optimal or perfect</a:t>
            </a:r>
            <a:endParaRPr lang="cs-CZ" dirty="0"/>
          </a:p>
          <a:p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typical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heuristics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trying</a:t>
            </a:r>
            <a:r>
              <a:rPr lang="cs-CZ" dirty="0"/>
              <a:t> to </a:t>
            </a:r>
            <a:r>
              <a:rPr lang="cs-CZ" dirty="0" err="1"/>
              <a:t>avoid</a:t>
            </a:r>
            <a:r>
              <a:rPr lang="cs-CZ" dirty="0"/>
              <a:t> </a:t>
            </a:r>
            <a:r>
              <a:rPr lang="cs-CZ" dirty="0" err="1"/>
              <a:t>losses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useful</a:t>
            </a:r>
            <a:r>
              <a:rPr lang="cs-CZ" dirty="0"/>
              <a:t> to </a:t>
            </a:r>
            <a:r>
              <a:rPr lang="cs-CZ" dirty="0" err="1"/>
              <a:t>negotiatiors</a:t>
            </a:r>
            <a:r>
              <a:rPr lang="cs-CZ" dirty="0"/>
              <a:t>, as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to </a:t>
            </a:r>
            <a:r>
              <a:rPr lang="cs-CZ" dirty="0" err="1"/>
              <a:t>frame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decisions</a:t>
            </a:r>
            <a:r>
              <a:rPr lang="cs-CZ" dirty="0"/>
              <a:t> in positive </a:t>
            </a:r>
            <a:r>
              <a:rPr lang="cs-CZ" dirty="0" err="1"/>
              <a:t>way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580" y="4267566"/>
            <a:ext cx="3066571" cy="193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20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Sources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Getting to Yes: Negotiating Agreement Without Giving In</a:t>
            </a:r>
            <a:r>
              <a:rPr lang="cs-CZ" i="1" dirty="0"/>
              <a:t>, </a:t>
            </a:r>
            <a:r>
              <a:rPr lang="en-US" i="1" dirty="0"/>
              <a:t>Roger Fisher and William L. </a:t>
            </a:r>
            <a:r>
              <a:rPr lang="en-US" i="1" dirty="0" err="1"/>
              <a:t>Ury</a:t>
            </a:r>
            <a:r>
              <a:rPr lang="en-US" i="1" dirty="0"/>
              <a:t>.</a:t>
            </a:r>
            <a:r>
              <a:rPr lang="cs-CZ" i="1" dirty="0"/>
              <a:t> </a:t>
            </a:r>
            <a:r>
              <a:rPr lang="en-US" i="1" dirty="0"/>
              <a:t>1981</a:t>
            </a:r>
          </a:p>
          <a:p>
            <a:r>
              <a:rPr lang="en-US" i="1" dirty="0" err="1"/>
              <a:t>Kahneman</a:t>
            </a:r>
            <a:r>
              <a:rPr lang="en-US" i="1" dirty="0"/>
              <a:t>, D.; </a:t>
            </a:r>
            <a:r>
              <a:rPr lang="en-US" i="1" dirty="0" err="1"/>
              <a:t>Tversky</a:t>
            </a:r>
            <a:r>
              <a:rPr lang="en-US" i="1" dirty="0"/>
              <a:t>, A. (1979). "Prospect Theory: An Analysis of Decision under Risk". </a:t>
            </a:r>
            <a:r>
              <a:rPr lang="en-US" i="1" dirty="0" err="1">
                <a:hlinkClick r:id="rId3" tooltip="Econometrica"/>
              </a:rPr>
              <a:t>Econometrica</a:t>
            </a:r>
            <a:r>
              <a:rPr lang="en-US" i="1" dirty="0"/>
              <a:t> </a:t>
            </a:r>
            <a:r>
              <a:rPr lang="en-US" b="1" i="1" dirty="0"/>
              <a:t>47</a:t>
            </a:r>
            <a:r>
              <a:rPr lang="en-US" i="1" dirty="0"/>
              <a:t> (2): 263–291.</a:t>
            </a:r>
            <a:endParaRPr lang="cs-CZ" i="1" dirty="0"/>
          </a:p>
          <a:p>
            <a:r>
              <a:rPr lang="en-US" i="1" dirty="0"/>
              <a:t>Negotiation Genius: How to Overcome Obstacles and Achieve Brilliant Results at the Bargaining Table and Beyond</a:t>
            </a:r>
            <a:r>
              <a:rPr lang="cs-CZ" i="1" dirty="0"/>
              <a:t>, </a:t>
            </a:r>
            <a:r>
              <a:rPr lang="en-US" i="1" dirty="0">
                <a:hlinkClick r:id="rId4"/>
              </a:rPr>
              <a:t>Deepak Malhotra</a:t>
            </a:r>
            <a:r>
              <a:rPr lang="en-US" i="1" dirty="0"/>
              <a:t>, </a:t>
            </a:r>
            <a:r>
              <a:rPr lang="en-US" i="1" dirty="0">
                <a:hlinkClick r:id="rId5"/>
              </a:rPr>
              <a:t>Max H. </a:t>
            </a:r>
            <a:r>
              <a:rPr lang="en-US" i="1" dirty="0" err="1">
                <a:hlinkClick r:id="rId5"/>
              </a:rPr>
              <a:t>Bazerman</a:t>
            </a:r>
            <a:r>
              <a:rPr lang="cs-CZ" i="1" dirty="0"/>
              <a:t>, 2008</a:t>
            </a:r>
          </a:p>
          <a:p>
            <a:r>
              <a:rPr lang="cs-CZ" i="1" dirty="0">
                <a:hlinkClick r:id="rId6"/>
              </a:rPr>
              <a:t>http://info.worldbank.org/etools/docs/library/200854/section06/06g1Section_6_Slides_Four_Player_Model_for_Conversations_sept1.pps</a:t>
            </a:r>
            <a:endParaRPr lang="cs-CZ" i="1" dirty="0"/>
          </a:p>
          <a:p>
            <a:r>
              <a:rPr lang="en-US" i="1" dirty="0">
                <a:hlinkClick r:id="rId7"/>
              </a:rPr>
              <a:t>The Family, Politics, and Social Theory (RLE Social Theory)</a:t>
            </a:r>
            <a:r>
              <a:rPr lang="cs-CZ" i="1" dirty="0"/>
              <a:t>, </a:t>
            </a:r>
            <a:r>
              <a:rPr lang="cs-CZ" i="1" dirty="0">
                <a:hlinkClick r:id="rId8"/>
              </a:rPr>
              <a:t>D.H.J. Morgan</a:t>
            </a:r>
            <a:r>
              <a:rPr lang="cs-CZ" i="1" dirty="0"/>
              <a:t> - 2014</a:t>
            </a:r>
          </a:p>
          <a:p>
            <a:endParaRPr lang="cs-CZ" dirty="0"/>
          </a:p>
          <a:p>
            <a:endParaRPr lang="cs-CZ" i="1" dirty="0"/>
          </a:p>
          <a:p>
            <a:endParaRPr lang="en-US" i="1" dirty="0"/>
          </a:p>
          <a:p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627621"/>
              </p:ext>
            </p:extLst>
          </p:nvPr>
        </p:nvGraphicFramePr>
        <p:xfrm>
          <a:off x="92075" y="92075"/>
          <a:ext cx="533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Objekt prostředí balíčkovače" showAsIcon="1" r:id="rId9" imgW="533160" imgH="685800" progId="Package">
                  <p:embed/>
                </p:oleObj>
              </mc:Choice>
              <mc:Fallback>
                <p:oleObj name="Objekt prostředí balíčkovače" showAsIcon="1" r:id="rId9" imgW="533160" imgH="6858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5334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80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1125540"/>
            <a:ext cx="10363200" cy="959237"/>
          </a:xfrm>
          <a:prstGeom prst="rect">
            <a:avLst/>
          </a:prstGeom>
        </p:spPr>
        <p:txBody>
          <a:bodyPr vert="horz" wrap="square" lIns="0" tIns="5842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lang="cs-CZ" spc="-10" dirty="0"/>
              <a:t>PERFORMANCE REVIEW (</a:t>
            </a:r>
            <a:r>
              <a:rPr spc="-10" dirty="0"/>
              <a:t>appraisal</a:t>
            </a:r>
            <a:r>
              <a:rPr lang="cs-CZ" spc="-10" dirty="0"/>
              <a:t>)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716174" y="2390140"/>
            <a:ext cx="606933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 </a:t>
            </a:r>
            <a:r>
              <a:rPr lang="cs-CZ" sz="2000" spc="20" dirty="0">
                <a:solidFill>
                  <a:srgbClr val="3D3C2C"/>
                </a:solidFill>
                <a:latin typeface="Century Gothic"/>
                <a:cs typeface="Times New Roman"/>
              </a:rPr>
              <a:t>A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method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by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which 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the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job performance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of</a:t>
            </a:r>
            <a:r>
              <a:rPr sz="2000" spc="-12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an</a:t>
            </a:r>
            <a:endParaRPr sz="2000" dirty="0">
              <a:latin typeface="Century Gothic"/>
              <a:cs typeface="Century Gothic"/>
            </a:endParaRPr>
          </a:p>
          <a:p>
            <a:pPr marL="285115"/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employee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is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documented and</a:t>
            </a:r>
            <a:r>
              <a:rPr sz="2000" spc="-1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evaluated.</a:t>
            </a:r>
            <a:endParaRPr lang="cs-CZ" sz="2000" dirty="0">
              <a:solidFill>
                <a:srgbClr val="3D3C2C"/>
              </a:solidFill>
              <a:latin typeface="Century Gothic"/>
              <a:cs typeface="Century Gothic"/>
            </a:endParaRPr>
          </a:p>
          <a:p>
            <a:pPr marL="285115"/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2623895" y="3124161"/>
            <a:ext cx="5533390" cy="2410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2550">
              <a:spcBef>
                <a:spcPts val="1955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Facilitation of</a:t>
            </a:r>
            <a:r>
              <a:rPr sz="2000" spc="-1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communication,</a:t>
            </a:r>
            <a:endParaRPr sz="2000" dirty="0">
              <a:latin typeface="Century Gothic"/>
              <a:cs typeface="Century Gothic"/>
            </a:endParaRPr>
          </a:p>
          <a:p>
            <a:pPr marL="354965" marR="5080" indent="-273050">
              <a:spcBef>
                <a:spcPts val="48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Enhancement of employee focus through  promoting</a:t>
            </a:r>
            <a:r>
              <a:rPr sz="2000" spc="-114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trust,</a:t>
            </a:r>
            <a:endParaRPr sz="2000" dirty="0">
              <a:latin typeface="Century Gothic"/>
              <a:cs typeface="Century Gothic"/>
            </a:endParaRPr>
          </a:p>
          <a:p>
            <a:pPr marL="354965" marR="422275" indent="-273050">
              <a:spcBef>
                <a:spcPts val="48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Goal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setting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and desired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performance  reinforcement,</a:t>
            </a:r>
            <a:endParaRPr sz="2000" dirty="0">
              <a:latin typeface="Century Gothic"/>
              <a:cs typeface="Century Gothic"/>
            </a:endParaRPr>
          </a:p>
          <a:p>
            <a:pPr marL="82550">
              <a:spcBef>
                <a:spcPts val="48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Performance</a:t>
            </a:r>
            <a:r>
              <a:rPr sz="2000" spc="-10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improvement,</a:t>
            </a:r>
            <a:endParaRPr sz="2000" dirty="0">
              <a:latin typeface="Century Gothic"/>
              <a:cs typeface="Century Gothic"/>
            </a:endParaRPr>
          </a:p>
          <a:p>
            <a:pPr marL="82550">
              <a:spcBef>
                <a:spcPts val="48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Determination of training</a:t>
            </a:r>
            <a:r>
              <a:rPr sz="2000" spc="-13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needs.</a:t>
            </a:r>
            <a:endParaRPr sz="2000" dirty="0">
              <a:latin typeface="Century Gothic"/>
              <a:cs typeface="Century Gothic"/>
            </a:endParaRPr>
          </a:p>
        </p:txBody>
      </p:sp>
      <p:pic>
        <p:nvPicPr>
          <p:cNvPr id="1026" name="Picture 2" descr="Image result for Performance 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3921949"/>
            <a:ext cx="3548173" cy="2359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75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1125540"/>
            <a:ext cx="8597069" cy="1208022"/>
          </a:xfrm>
          <a:prstGeom prst="rect">
            <a:avLst/>
          </a:prstGeom>
        </p:spPr>
        <p:txBody>
          <a:bodyPr vert="horz" wrap="square" lIns="0" tIns="22097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 marR="5080"/>
            <a:r>
              <a:rPr sz="3200" spc="-5" dirty="0"/>
              <a:t>How performance appraisal  interview </a:t>
            </a:r>
            <a:r>
              <a:rPr lang="cs-CZ" sz="3200" spc="-5" dirty="0"/>
              <a:t/>
            </a:r>
            <a:br>
              <a:rPr lang="cs-CZ" sz="3200" spc="-5" dirty="0"/>
            </a:br>
            <a:r>
              <a:rPr sz="3200" spc="-5" dirty="0"/>
              <a:t>should </a:t>
            </a:r>
            <a:r>
              <a:rPr sz="3200" dirty="0">
                <a:solidFill>
                  <a:srgbClr val="E60000"/>
                </a:solidFill>
              </a:rPr>
              <a:t>not </a:t>
            </a:r>
            <a:r>
              <a:rPr sz="3200" spc="-5" dirty="0"/>
              <a:t>look</a:t>
            </a:r>
            <a:r>
              <a:rPr sz="3200" spc="-40" dirty="0"/>
              <a:t> </a:t>
            </a:r>
            <a:r>
              <a:rPr sz="3200" spc="-5" dirty="0"/>
              <a:t>like?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2716174" y="2389633"/>
            <a:ext cx="6381750" cy="732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pc="9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u="heavy" spc="-5" dirty="0">
                <a:solidFill>
                  <a:srgbClr val="E68200"/>
                </a:solidFill>
                <a:latin typeface="Century Gothic"/>
                <a:cs typeface="Century Gothic"/>
                <a:hlinkClick r:id="rId2"/>
              </a:rPr>
              <a:t>https://www.youtube.com/watch?v=09b</a:t>
            </a:r>
            <a:endParaRPr sz="2400" dirty="0">
              <a:latin typeface="Century Gothic"/>
              <a:cs typeface="Century Gothic"/>
            </a:endParaRPr>
          </a:p>
          <a:p>
            <a:pPr marL="285115">
              <a:tabLst>
                <a:tab pos="797560" algn="l"/>
              </a:tabLst>
            </a:pPr>
            <a:r>
              <a:rPr sz="2400" spc="-5" dirty="0">
                <a:solidFill>
                  <a:srgbClr val="E68200"/>
                </a:solidFill>
                <a:latin typeface="Century Gothic"/>
                <a:cs typeface="Century Gothic"/>
                <a:hlinkClick r:id="rId2"/>
              </a:rPr>
              <a:t>p</a:t>
            </a:r>
            <a:r>
              <a:rPr sz="2400" u="heavy" spc="-5" dirty="0">
                <a:solidFill>
                  <a:srgbClr val="E68200"/>
                </a:solidFill>
                <a:latin typeface="Century Gothic"/>
                <a:cs typeface="Century Gothic"/>
                <a:hlinkClick r:id="rId2"/>
              </a:rPr>
              <a:t> 	</a:t>
            </a:r>
            <a:r>
              <a:rPr sz="2400" dirty="0">
                <a:solidFill>
                  <a:srgbClr val="E68200"/>
                </a:solidFill>
                <a:latin typeface="Century Gothic"/>
                <a:cs typeface="Century Gothic"/>
                <a:hlinkClick r:id="rId2"/>
              </a:rPr>
              <a:t>4Muh8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01392" y="3097783"/>
            <a:ext cx="1503045" cy="0"/>
          </a:xfrm>
          <a:custGeom>
            <a:avLst/>
            <a:gdLst/>
            <a:ahLst/>
            <a:cxnLst/>
            <a:rect l="l" t="t" r="r" b="b"/>
            <a:pathLst>
              <a:path w="1503045">
                <a:moveTo>
                  <a:pt x="0" y="0"/>
                </a:moveTo>
                <a:lnTo>
                  <a:pt x="1502663" y="0"/>
                </a:lnTo>
              </a:path>
            </a:pathLst>
          </a:custGeom>
          <a:ln w="18287">
            <a:solidFill>
              <a:srgbClr val="E68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3783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2808" y="620689"/>
            <a:ext cx="7772400" cy="959237"/>
          </a:xfrm>
          <a:prstGeom prst="rect">
            <a:avLst/>
          </a:prstGeom>
        </p:spPr>
        <p:txBody>
          <a:bodyPr vert="horz" wrap="square" lIns="0" tIns="5842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pc="-5" dirty="0"/>
              <a:t>Preparation.</a:t>
            </a:r>
            <a:r>
              <a:rPr spc="-65" dirty="0"/>
              <a:t> </a:t>
            </a:r>
            <a:r>
              <a:rPr spc="-5" dirty="0"/>
              <a:t>Manager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2424113" y="1773238"/>
            <a:ext cx="7772400" cy="2103140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Choose neutral</a:t>
            </a:r>
            <a:r>
              <a:rPr sz="2000" spc="-114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territory,</a:t>
            </a:r>
            <a:endParaRPr sz="2000" dirty="0">
              <a:latin typeface="Century Gothic"/>
              <a:cs typeface="Century Gothic"/>
            </a:endParaRPr>
          </a:p>
          <a:p>
            <a:pPr marL="285115" marR="750570" indent="-273050">
              <a:spcBef>
                <a:spcPts val="48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Let employee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confirm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date, time, place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and 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content,</a:t>
            </a:r>
            <a:endParaRPr sz="2000" dirty="0">
              <a:latin typeface="Century Gothic"/>
              <a:cs typeface="Century Gothic"/>
            </a:endParaRPr>
          </a:p>
          <a:p>
            <a:pPr marL="12700">
              <a:spcBef>
                <a:spcPts val="48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Give employee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at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least 1 week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for</a:t>
            </a:r>
            <a:r>
              <a:rPr sz="2000" spc="-17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preparation,</a:t>
            </a:r>
            <a:endParaRPr sz="2000" dirty="0">
              <a:latin typeface="Century Gothic"/>
              <a:cs typeface="Century Gothic"/>
            </a:endParaRPr>
          </a:p>
          <a:p>
            <a:pPr marL="285115" marR="5080" indent="-273050">
              <a:spcBef>
                <a:spcPts val="48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Prepare a comprehensive 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overview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of employee’s  performance,</a:t>
            </a:r>
            <a:endParaRPr sz="2000" dirty="0">
              <a:latin typeface="Century Gothic"/>
              <a:cs typeface="Century Gothic"/>
            </a:endParaRPr>
          </a:p>
          <a:p>
            <a:pPr marL="12700">
              <a:spcBef>
                <a:spcPts val="48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Facts, concrete</a:t>
            </a:r>
            <a:r>
              <a:rPr sz="2000" spc="-9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evidence.</a:t>
            </a:r>
            <a:endParaRPr sz="20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95205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4113" y="548681"/>
            <a:ext cx="7772400" cy="959237"/>
          </a:xfrm>
          <a:prstGeom prst="rect">
            <a:avLst/>
          </a:prstGeom>
        </p:spPr>
        <p:txBody>
          <a:bodyPr vert="horz" wrap="square" lIns="0" tIns="5842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pc="-5" dirty="0"/>
              <a:t>Preparation.</a:t>
            </a:r>
            <a:r>
              <a:rPr spc="-65" dirty="0"/>
              <a:t> </a:t>
            </a:r>
            <a:r>
              <a:rPr spc="-5" dirty="0"/>
              <a:t>Manager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2424113" y="1773239"/>
            <a:ext cx="7772400" cy="4847481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sz="2200" b="1" spc="-10" dirty="0">
                <a:solidFill>
                  <a:srgbClr val="3D3C2C"/>
                </a:solidFill>
              </a:rPr>
              <a:t>Pay</a:t>
            </a:r>
            <a:r>
              <a:rPr sz="2200" b="1" spc="175" dirty="0">
                <a:solidFill>
                  <a:srgbClr val="3D3C2C"/>
                </a:solidFill>
              </a:rPr>
              <a:t> </a:t>
            </a:r>
            <a:r>
              <a:rPr sz="2200" b="1" spc="-5" dirty="0">
                <a:solidFill>
                  <a:srgbClr val="3D3C2C"/>
                </a:solidFill>
              </a:rPr>
              <a:t>attention</a:t>
            </a:r>
            <a:r>
              <a:rPr sz="2200" spc="-5" dirty="0">
                <a:solidFill>
                  <a:srgbClr val="3D3C2C"/>
                </a:solidFill>
                <a:latin typeface="Century Gothic"/>
                <a:cs typeface="Century Gothic"/>
              </a:rPr>
              <a:t>:</a:t>
            </a:r>
            <a:endParaRPr lang="cs-CZ" sz="2200" spc="-5" dirty="0">
              <a:solidFill>
                <a:srgbClr val="3D3C2C"/>
              </a:solidFill>
              <a:latin typeface="Century Gothic"/>
              <a:cs typeface="Century Gothic"/>
            </a:endParaRPr>
          </a:p>
          <a:p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Goal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s,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stated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during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previous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appraisal 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interview,</a:t>
            </a:r>
            <a:endParaRPr sz="2000" dirty="0">
              <a:latin typeface="Century Gothic"/>
              <a:cs typeface="Century Gothic"/>
            </a:endParaRPr>
          </a:p>
          <a:p>
            <a:pPr marL="309245">
              <a:lnSpc>
                <a:spcPts val="2280"/>
              </a:lnSpc>
              <a:spcBef>
                <a:spcPts val="21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Real successes and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failures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2000" spc="-1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their</a:t>
            </a:r>
            <a:r>
              <a:rPr lang="cs-CZ" sz="2000" dirty="0"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consequences,</a:t>
            </a:r>
            <a:endParaRPr sz="2000" dirty="0">
              <a:latin typeface="Century Gothic"/>
              <a:cs typeface="Century Gothic"/>
            </a:endParaRPr>
          </a:p>
          <a:p>
            <a:pPr marL="309245">
              <a:spcBef>
                <a:spcPts val="24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Conditions of successes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2000" spc="-1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failures,</a:t>
            </a:r>
            <a:endParaRPr sz="2000" dirty="0">
              <a:latin typeface="Century Gothic"/>
              <a:cs typeface="Century Gothic"/>
            </a:endParaRPr>
          </a:p>
          <a:p>
            <a:pPr marL="309245">
              <a:spcBef>
                <a:spcPts val="240"/>
              </a:spcBef>
            </a:pP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Any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changes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in job</a:t>
            </a:r>
            <a:r>
              <a:rPr sz="2000" spc="-5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description,</a:t>
            </a:r>
            <a:endParaRPr sz="2000" dirty="0">
              <a:latin typeface="Century Gothic"/>
              <a:cs typeface="Century Gothic"/>
            </a:endParaRPr>
          </a:p>
          <a:p>
            <a:pPr marL="309245">
              <a:spcBef>
                <a:spcPts val="24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Relationship with other</a:t>
            </a:r>
            <a:r>
              <a:rPr sz="2000" spc="-14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employees,</a:t>
            </a:r>
            <a:endParaRPr sz="2000" dirty="0">
              <a:latin typeface="Century Gothic"/>
              <a:cs typeface="Century Gothic"/>
            </a:endParaRPr>
          </a:p>
          <a:p>
            <a:pPr marL="309245">
              <a:spcBef>
                <a:spcPts val="24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Personal development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2000" spc="-10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self-education.</a:t>
            </a:r>
            <a:endParaRPr sz="2000" dirty="0">
              <a:latin typeface="Century Gothic"/>
              <a:cs typeface="Century Gothic"/>
            </a:endParaRPr>
          </a:p>
          <a:p>
            <a:pPr marL="12700">
              <a:spcBef>
                <a:spcPts val="265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Use forms provided by company</a:t>
            </a:r>
            <a:endParaRPr lang="cs-CZ" sz="2000" dirty="0">
              <a:solidFill>
                <a:srgbClr val="3D3C2C"/>
              </a:solidFill>
              <a:latin typeface="Century Gothic"/>
              <a:cs typeface="Century Gothic"/>
            </a:endParaRPr>
          </a:p>
          <a:p>
            <a:pPr marL="12700"/>
            <a:r>
              <a:rPr lang="en-US"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Open and </a:t>
            </a:r>
            <a:r>
              <a:rPr lang="en-US" sz="2000" dirty="0">
                <a:solidFill>
                  <a:srgbClr val="3D3C2C"/>
                </a:solidFill>
                <a:latin typeface="Century Gothic"/>
                <a:cs typeface="Century Gothic"/>
              </a:rPr>
              <a:t>relaxed</a:t>
            </a:r>
            <a:r>
              <a:rPr lang="en-US" sz="2000" spc="-9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2000" dirty="0">
                <a:solidFill>
                  <a:srgbClr val="3D3C2C"/>
                </a:solidFill>
                <a:latin typeface="Century Gothic"/>
                <a:cs typeface="Century Gothic"/>
              </a:rPr>
              <a:t>atmosphere</a:t>
            </a:r>
            <a:endParaRPr lang="en-US" sz="2000" dirty="0">
              <a:latin typeface="Century Gothic"/>
              <a:cs typeface="Century Gothic"/>
            </a:endParaRPr>
          </a:p>
          <a:p>
            <a:pPr marL="12700">
              <a:spcBef>
                <a:spcPts val="480"/>
              </a:spcBef>
            </a:pPr>
            <a:r>
              <a:rPr lang="en-US" sz="2000" dirty="0">
                <a:solidFill>
                  <a:srgbClr val="3D3C2C"/>
                </a:solidFill>
                <a:latin typeface="Century Gothic"/>
                <a:cs typeface="Century Gothic"/>
              </a:rPr>
              <a:t>Mutual</a:t>
            </a:r>
            <a:r>
              <a:rPr lang="en-US" sz="2000" spc="-12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2000" dirty="0">
                <a:solidFill>
                  <a:srgbClr val="3D3C2C"/>
                </a:solidFill>
                <a:latin typeface="Century Gothic"/>
                <a:cs typeface="Century Gothic"/>
              </a:rPr>
              <a:t>respect</a:t>
            </a:r>
            <a:endParaRPr lang="cs-CZ" sz="2000" dirty="0">
              <a:latin typeface="Century Gothic"/>
              <a:cs typeface="Century Gothic"/>
            </a:endParaRPr>
          </a:p>
          <a:p>
            <a:pPr marL="12700">
              <a:spcBef>
                <a:spcPts val="480"/>
              </a:spcBef>
            </a:pPr>
            <a:r>
              <a:rPr lang="en-US"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lang="en-US"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Goal is </a:t>
            </a:r>
            <a:r>
              <a:rPr lang="en-US"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to </a:t>
            </a:r>
            <a:r>
              <a:rPr lang="en-US"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gain </a:t>
            </a:r>
            <a:r>
              <a:rPr lang="en-US" sz="2000" dirty="0">
                <a:solidFill>
                  <a:srgbClr val="3D3C2C"/>
                </a:solidFill>
                <a:latin typeface="Century Gothic"/>
                <a:cs typeface="Century Gothic"/>
              </a:rPr>
              <a:t>agreement, </a:t>
            </a:r>
            <a:r>
              <a:rPr lang="en-US"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it is not </a:t>
            </a:r>
            <a:r>
              <a:rPr lang="en-US"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the </a:t>
            </a:r>
            <a:r>
              <a:rPr lang="en-US" sz="2000" dirty="0">
                <a:solidFill>
                  <a:srgbClr val="3D3C2C"/>
                </a:solidFill>
                <a:latin typeface="Century Gothic"/>
                <a:cs typeface="Century Gothic"/>
              </a:rPr>
              <a:t>situation  where manager commands </a:t>
            </a:r>
            <a:r>
              <a:rPr lang="en-US"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and </a:t>
            </a:r>
            <a:r>
              <a:rPr lang="en-US" sz="2000" dirty="0">
                <a:solidFill>
                  <a:srgbClr val="3D3C2C"/>
                </a:solidFill>
                <a:latin typeface="Century Gothic"/>
                <a:cs typeface="Century Gothic"/>
              </a:rPr>
              <a:t>employee  obeys</a:t>
            </a:r>
            <a:endParaRPr lang="en-US" sz="2000" dirty="0">
              <a:latin typeface="Century Gothic"/>
              <a:cs typeface="Century Gothic"/>
            </a:endParaRPr>
          </a:p>
          <a:p>
            <a:pPr marL="12700">
              <a:spcBef>
                <a:spcPts val="480"/>
              </a:spcBef>
            </a:pPr>
            <a:r>
              <a:rPr lang="en-US" sz="2000" dirty="0">
                <a:solidFill>
                  <a:srgbClr val="3D3C2C"/>
                </a:solidFill>
                <a:latin typeface="Century Gothic"/>
                <a:cs typeface="Century Gothic"/>
              </a:rPr>
              <a:t>Engage employee </a:t>
            </a:r>
            <a:r>
              <a:rPr lang="en-US"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in</a:t>
            </a:r>
            <a:r>
              <a:rPr lang="en-US" sz="2000" spc="-10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lang="en-US"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discussion</a:t>
            </a:r>
            <a:endParaRPr lang="en-US" sz="2000" dirty="0">
              <a:latin typeface="Century Gothic"/>
              <a:cs typeface="Century Gothic"/>
            </a:endParaRPr>
          </a:p>
          <a:p>
            <a:pPr marL="12700">
              <a:spcBef>
                <a:spcPts val="265"/>
              </a:spcBef>
            </a:pPr>
            <a:endParaRPr sz="2000" dirty="0">
              <a:solidFill>
                <a:srgbClr val="3D3C2C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6448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5560" y="692696"/>
            <a:ext cx="7772400" cy="1021304"/>
          </a:xfrm>
          <a:prstGeom prst="rect">
            <a:avLst/>
          </a:prstGeom>
        </p:spPr>
        <p:txBody>
          <a:bodyPr vert="horz" wrap="square" lIns="0" tIns="645667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pc="-5" dirty="0"/>
              <a:t>Appraisal </a:t>
            </a:r>
            <a:r>
              <a:rPr spc="-10" dirty="0"/>
              <a:t>process.</a:t>
            </a:r>
            <a:r>
              <a:rPr spc="-25" dirty="0"/>
              <a:t> </a:t>
            </a:r>
            <a:r>
              <a:rPr dirty="0"/>
              <a:t>Manager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2135560" y="1805686"/>
            <a:ext cx="7772400" cy="3370153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cs-CZ" sz="2200" b="1" spc="-10" dirty="0">
                <a:solidFill>
                  <a:srgbClr val="3D3C2C"/>
                </a:solidFill>
              </a:rPr>
              <a:t>	</a:t>
            </a:r>
            <a:r>
              <a:rPr sz="2200" b="1" spc="-10" dirty="0">
                <a:solidFill>
                  <a:srgbClr val="3D3C2C"/>
                </a:solidFill>
              </a:rPr>
              <a:t>DO</a:t>
            </a:r>
            <a:endParaRPr sz="2200" dirty="0">
              <a:latin typeface="Times New Roman"/>
              <a:cs typeface="Times New Roman"/>
            </a:endParaRPr>
          </a:p>
          <a:p>
            <a:pPr marL="307340">
              <a:spcBef>
                <a:spcPts val="245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Prepare</a:t>
            </a:r>
            <a:endParaRPr sz="2000" dirty="0">
              <a:latin typeface="Century Gothic"/>
              <a:cs typeface="Century Gothic"/>
            </a:endParaRPr>
          </a:p>
          <a:p>
            <a:pPr marL="307340">
              <a:spcBef>
                <a:spcPts val="24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Listen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and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ask</a:t>
            </a:r>
            <a:r>
              <a:rPr sz="2000" spc="-10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questions</a:t>
            </a:r>
            <a:endParaRPr sz="2000" dirty="0">
              <a:latin typeface="Century Gothic"/>
              <a:cs typeface="Century Gothic"/>
            </a:endParaRPr>
          </a:p>
          <a:p>
            <a:pPr marL="307340">
              <a:spcBef>
                <a:spcPts val="24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Concentrate on performance,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not</a:t>
            </a:r>
            <a:r>
              <a:rPr sz="2000" spc="-10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personality</a:t>
            </a:r>
            <a:endParaRPr sz="2000" dirty="0">
              <a:latin typeface="Century Gothic"/>
              <a:cs typeface="Century Gothic"/>
            </a:endParaRPr>
          </a:p>
          <a:p>
            <a:pPr marL="307340">
              <a:spcBef>
                <a:spcPts val="24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Be concrete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regarding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successes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and</a:t>
            </a:r>
            <a:r>
              <a:rPr sz="2000" spc="-7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failures</a:t>
            </a:r>
            <a:endParaRPr lang="cs-CZ" sz="2000" dirty="0">
              <a:latin typeface="Century Gothic"/>
              <a:cs typeface="Century Gothic"/>
            </a:endParaRPr>
          </a:p>
          <a:p>
            <a:pPr marL="307340">
              <a:spcBef>
                <a:spcPts val="240"/>
              </a:spcBef>
            </a:pP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Gain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commitment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regarding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goals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and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further 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actions</a:t>
            </a:r>
            <a:endParaRPr lang="cs-CZ" sz="2000" spc="-5" dirty="0">
              <a:solidFill>
                <a:srgbClr val="3D3C2C"/>
              </a:solidFill>
              <a:latin typeface="Century Gothic"/>
              <a:cs typeface="Century Gothic"/>
            </a:endParaRPr>
          </a:p>
          <a:p>
            <a:pPr marL="307340">
              <a:spcBef>
                <a:spcPts val="240"/>
              </a:spcBef>
            </a:pPr>
            <a:endParaRPr lang="cs-CZ" sz="2000" dirty="0">
              <a:latin typeface="Century Gothic"/>
              <a:cs typeface="Century Gothic"/>
            </a:endParaRPr>
          </a:p>
          <a:p>
            <a:pPr marL="0" indent="0">
              <a:spcBef>
                <a:spcPts val="240"/>
              </a:spcBef>
              <a:buNone/>
            </a:pPr>
            <a:r>
              <a:rPr lang="cs-CZ" sz="2000" b="1" spc="-5" dirty="0">
                <a:solidFill>
                  <a:srgbClr val="3D3C2C"/>
                </a:solidFill>
                <a:latin typeface="Century Gothic"/>
              </a:rPr>
              <a:t>	</a:t>
            </a:r>
            <a:r>
              <a:rPr sz="2200" b="1" spc="-5" dirty="0">
                <a:solidFill>
                  <a:srgbClr val="3D3C2C"/>
                </a:solidFill>
              </a:rPr>
              <a:t>DON’T</a:t>
            </a:r>
            <a:endParaRPr sz="2200" dirty="0">
              <a:latin typeface="Times New Roman"/>
              <a:cs typeface="Times New Roman"/>
            </a:endParaRPr>
          </a:p>
          <a:p>
            <a:pPr marL="307340">
              <a:spcBef>
                <a:spcPts val="235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Press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your</a:t>
            </a:r>
            <a:r>
              <a:rPr sz="2000" spc="-9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ideas</a:t>
            </a:r>
            <a:endParaRPr sz="2000" dirty="0">
              <a:latin typeface="Century Gothic"/>
              <a:cs typeface="Century Gothic"/>
            </a:endParaRPr>
          </a:p>
          <a:p>
            <a:pPr marL="307340">
              <a:spcBef>
                <a:spcPts val="240"/>
              </a:spcBef>
            </a:pP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Be</a:t>
            </a:r>
            <a:r>
              <a:rPr sz="2000" spc="-9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destructive</a:t>
            </a: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2135560" y="5267525"/>
            <a:ext cx="3014980" cy="10438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40"/>
              </a:spcBef>
            </a:pPr>
            <a:r>
              <a:rPr lang="cs-CZ" sz="2200" b="1" spc="-5" dirty="0">
                <a:solidFill>
                  <a:srgbClr val="3D3C2C"/>
                </a:solidFill>
                <a:latin typeface="Cambria" panose="02040503050406030204" pitchFamily="18" charset="0"/>
              </a:rPr>
              <a:t>	AFTER</a:t>
            </a:r>
          </a:p>
          <a:p>
            <a:pPr>
              <a:spcBef>
                <a:spcPts val="240"/>
              </a:spcBef>
            </a:pPr>
            <a:r>
              <a:rPr lang="en-US" sz="2000" dirty="0">
                <a:solidFill>
                  <a:srgbClr val="3D3C2C"/>
                </a:solidFill>
                <a:latin typeface="Century Gothic"/>
              </a:rPr>
              <a:t>Control improvement,</a:t>
            </a:r>
          </a:p>
          <a:p>
            <a:pPr marL="12700">
              <a:spcBef>
                <a:spcPts val="480"/>
              </a:spcBef>
            </a:pPr>
            <a:r>
              <a:rPr lang="en-US" sz="2000" dirty="0">
                <a:solidFill>
                  <a:srgbClr val="3D3C2C"/>
                </a:solidFill>
                <a:latin typeface="Century Gothic"/>
              </a:rPr>
              <a:t>Observe for problems</a:t>
            </a:r>
            <a:endParaRPr lang="cs-CZ" sz="2000" dirty="0">
              <a:solidFill>
                <a:srgbClr val="3D3C2C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866087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1125539"/>
            <a:ext cx="10363200" cy="1231618"/>
          </a:xfrm>
          <a:prstGeom prst="rect">
            <a:avLst/>
          </a:prstGeom>
        </p:spPr>
        <p:txBody>
          <a:bodyPr vert="horz" wrap="square" lIns="0" tIns="122427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3600" spc="-5" dirty="0"/>
              <a:t>How </a:t>
            </a:r>
            <a:r>
              <a:rPr sz="3600" dirty="0"/>
              <a:t>to </a:t>
            </a:r>
            <a:r>
              <a:rPr sz="3600" spc="-5" dirty="0"/>
              <a:t>do</a:t>
            </a:r>
            <a:r>
              <a:rPr sz="3600" spc="-70" dirty="0"/>
              <a:t> </a:t>
            </a:r>
            <a:r>
              <a:rPr sz="3600" spc="-5" dirty="0"/>
              <a:t>Effective</a:t>
            </a:r>
            <a:endParaRPr sz="3600" dirty="0"/>
          </a:p>
          <a:p>
            <a:pPr marL="12700"/>
            <a:r>
              <a:rPr sz="3600" spc="-5" dirty="0"/>
              <a:t>Performance</a:t>
            </a:r>
            <a:r>
              <a:rPr sz="3600" spc="-65" dirty="0"/>
              <a:t> </a:t>
            </a:r>
            <a:r>
              <a:rPr sz="3600" dirty="0"/>
              <a:t>Appraisals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16174" y="2364359"/>
            <a:ext cx="6483350" cy="731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marR="5080" indent="-273050"/>
            <a:r>
              <a:rPr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u="heavy" spc="-5" dirty="0">
                <a:solidFill>
                  <a:srgbClr val="E68200"/>
                </a:solidFill>
                <a:latin typeface="Century Gothic"/>
                <a:cs typeface="Century Gothic"/>
                <a:hlinkClick r:id="rId2"/>
              </a:rPr>
              <a:t>https://www.youtube.com/watch?v=E34Z </a:t>
            </a:r>
            <a:r>
              <a:rPr sz="2400" u="heavy" spc="-5" dirty="0">
                <a:solidFill>
                  <a:srgbClr val="E68200"/>
                </a:solidFill>
                <a:latin typeface="Century Gothic"/>
                <a:cs typeface="Century Gothic"/>
              </a:rPr>
              <a:t> </a:t>
            </a:r>
            <a:r>
              <a:rPr sz="2400" u="heavy" dirty="0">
                <a:solidFill>
                  <a:srgbClr val="E68200"/>
                </a:solidFill>
                <a:latin typeface="Century Gothic"/>
                <a:cs typeface="Century Gothic"/>
                <a:hlinkClick r:id="rId2"/>
              </a:rPr>
              <a:t>t1cEpFA</a:t>
            </a:r>
            <a:endParaRPr sz="2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50259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1125539"/>
            <a:ext cx="10363200" cy="777648"/>
          </a:xfrm>
          <a:prstGeom prst="rect">
            <a:avLst/>
          </a:prstGeom>
        </p:spPr>
        <p:txBody>
          <a:bodyPr vert="horz" wrap="square" lIns="0" tIns="343407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 marR="5080"/>
            <a:r>
              <a:rPr sz="2800" spc="-5" dirty="0"/>
              <a:t>Biggest Mistakes </a:t>
            </a:r>
            <a:r>
              <a:rPr sz="2800" spc="-10" dirty="0"/>
              <a:t>Bosses </a:t>
            </a:r>
            <a:r>
              <a:rPr sz="2800" spc="-5" dirty="0"/>
              <a:t>Make </a:t>
            </a:r>
            <a:r>
              <a:rPr sz="2800" spc="-10" dirty="0"/>
              <a:t>In  </a:t>
            </a:r>
            <a:r>
              <a:rPr sz="2800" spc="-5" dirty="0"/>
              <a:t>Performance</a:t>
            </a:r>
            <a:r>
              <a:rPr sz="2800" spc="-30" dirty="0"/>
              <a:t> </a:t>
            </a:r>
            <a:r>
              <a:rPr sz="2800" spc="-5" dirty="0"/>
              <a:t>Reviews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2714650" y="2390140"/>
            <a:ext cx="6493510" cy="35266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Too</a:t>
            </a:r>
            <a:r>
              <a:rPr sz="2000" spc="-8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vague,</a:t>
            </a:r>
            <a:endParaRPr sz="2000">
              <a:latin typeface="Century Gothic"/>
              <a:cs typeface="Century Gothic"/>
            </a:endParaRPr>
          </a:p>
          <a:p>
            <a:pPr marL="12700">
              <a:spcBef>
                <a:spcPts val="48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Everything’s perfect – 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until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it’s not and you’re</a:t>
            </a:r>
            <a:r>
              <a:rPr sz="2000" spc="-15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fired,</a:t>
            </a:r>
            <a:endParaRPr sz="2000">
              <a:latin typeface="Century Gothic"/>
              <a:cs typeface="Century Gothic"/>
            </a:endParaRPr>
          </a:p>
          <a:p>
            <a:pPr marL="12700">
              <a:spcBef>
                <a:spcPts val="48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Recency</a:t>
            </a:r>
            <a:r>
              <a:rPr sz="2000" spc="-5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effect,</a:t>
            </a:r>
            <a:endParaRPr sz="2000">
              <a:latin typeface="Century Gothic"/>
              <a:cs typeface="Century Gothic"/>
            </a:endParaRPr>
          </a:p>
          <a:p>
            <a:pPr marL="12700">
              <a:spcBef>
                <a:spcPts val="48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No</a:t>
            </a:r>
            <a:r>
              <a:rPr sz="2000" spc="-7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preparation,</a:t>
            </a:r>
            <a:endParaRPr sz="2000">
              <a:latin typeface="Century Gothic"/>
              <a:cs typeface="Century Gothic"/>
            </a:endParaRPr>
          </a:p>
          <a:p>
            <a:pPr marL="12700">
              <a:spcBef>
                <a:spcPts val="48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No</a:t>
            </a:r>
            <a:r>
              <a:rPr sz="2000" spc="-9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recognition,</a:t>
            </a:r>
            <a:endParaRPr sz="2000">
              <a:latin typeface="Century Gothic"/>
              <a:cs typeface="Century Gothic"/>
            </a:endParaRPr>
          </a:p>
          <a:p>
            <a:pPr marL="12700">
              <a:spcBef>
                <a:spcPts val="48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Not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being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truthful with employees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about</a:t>
            </a:r>
            <a:r>
              <a:rPr sz="2000" spc="-1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their</a:t>
            </a:r>
            <a:endParaRPr sz="2000">
              <a:latin typeface="Century Gothic"/>
              <a:cs typeface="Century Gothic"/>
            </a:endParaRPr>
          </a:p>
          <a:p>
            <a:pPr marR="4204335" algn="ctr"/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performance,</a:t>
            </a:r>
            <a:endParaRPr sz="2000">
              <a:latin typeface="Century Gothic"/>
              <a:cs typeface="Century Gothic"/>
            </a:endParaRPr>
          </a:p>
          <a:p>
            <a:pPr marL="12700">
              <a:spcBef>
                <a:spcPts val="48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No</a:t>
            </a:r>
            <a:r>
              <a:rPr sz="2000" spc="-90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follow-up,</a:t>
            </a:r>
            <a:endParaRPr sz="2000">
              <a:latin typeface="Century Gothic"/>
              <a:cs typeface="Century Gothic"/>
            </a:endParaRPr>
          </a:p>
          <a:p>
            <a:pPr marL="286385" marR="1223645" indent="-274320">
              <a:spcBef>
                <a:spcPts val="48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No discussion around </a:t>
            </a:r>
            <a:r>
              <a:rPr sz="2000" spc="5" dirty="0">
                <a:solidFill>
                  <a:srgbClr val="3D3C2C"/>
                </a:solidFill>
                <a:latin typeface="Century Gothic"/>
                <a:cs typeface="Century Gothic"/>
              </a:rPr>
              <a:t>the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report’s</a:t>
            </a:r>
            <a:r>
              <a:rPr sz="2000" spc="-135" dirty="0">
                <a:solidFill>
                  <a:srgbClr val="3D3C2C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D3C2C"/>
                </a:solidFill>
                <a:latin typeface="Century Gothic"/>
                <a:cs typeface="Century Gothic"/>
              </a:rPr>
              <a:t>career  </a:t>
            </a:r>
            <a:r>
              <a:rPr sz="2000" spc="-5" dirty="0">
                <a:solidFill>
                  <a:srgbClr val="3D3C2C"/>
                </a:solidFill>
                <a:latin typeface="Century Gothic"/>
                <a:cs typeface="Century Gothic"/>
              </a:rPr>
              <a:t>ambitions.</a:t>
            </a:r>
            <a:endParaRPr sz="200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332877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65" name="Text Box 17"/>
          <p:cNvSpPr txBox="1">
            <a:spLocks noChangeArrowheads="1"/>
          </p:cNvSpPr>
          <p:nvPr/>
        </p:nvSpPr>
        <p:spPr bwMode="auto">
          <a:xfrm>
            <a:off x="2218129" y="925226"/>
            <a:ext cx="8458200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spc="-5" dirty="0">
                <a:solidFill>
                  <a:srgbClr val="7D1E1E"/>
                </a:solidFill>
                <a:latin typeface="Cambria" panose="02040503050406030204" pitchFamily="18" charset="0"/>
                <a:ea typeface="+mj-ea"/>
                <a:cs typeface="+mj-cs"/>
              </a:rPr>
              <a:t>PERSONALITY TYPES:</a:t>
            </a:r>
          </a:p>
          <a:p>
            <a:pPr>
              <a:spcBef>
                <a:spcPct val="50000"/>
              </a:spcBef>
            </a:pPr>
            <a:r>
              <a:rPr lang="en-US" altLang="cs-CZ" sz="2800" spc="-5" dirty="0">
                <a:solidFill>
                  <a:srgbClr val="7D1E1E"/>
                </a:solidFill>
                <a:latin typeface="Cambria" panose="02040503050406030204" pitchFamily="18" charset="0"/>
                <a:ea typeface="+mj-ea"/>
                <a:cs typeface="+mj-cs"/>
              </a:rPr>
              <a:t>David Kantor</a:t>
            </a:r>
            <a:r>
              <a:rPr lang="cs-CZ" altLang="cs-CZ" sz="2800" spc="-5" dirty="0">
                <a:solidFill>
                  <a:srgbClr val="7D1E1E"/>
                </a:solidFill>
                <a:latin typeface="Cambria" panose="02040503050406030204" pitchFamily="18" charset="0"/>
                <a:ea typeface="+mj-ea"/>
                <a:cs typeface="+mj-cs"/>
              </a:rPr>
              <a:t>´s</a:t>
            </a:r>
            <a:r>
              <a:rPr lang="en-US" altLang="cs-CZ" sz="2800" spc="-5" dirty="0">
                <a:solidFill>
                  <a:srgbClr val="7D1E1E"/>
                </a:solidFill>
                <a:latin typeface="Cambria" panose="02040503050406030204" pitchFamily="18" charset="0"/>
                <a:ea typeface="+mj-ea"/>
                <a:cs typeface="+mj-cs"/>
              </a:rPr>
              <a:t> Four-Player Model</a:t>
            </a:r>
            <a:r>
              <a:rPr lang="en-US" altLang="cs-CZ" sz="3200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altLang="cs-CZ" sz="32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US" altLang="cs-CZ" sz="3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616466" name="Group 18"/>
          <p:cNvGrpSpPr>
            <a:grpSpLocks/>
          </p:cNvGrpSpPr>
          <p:nvPr/>
        </p:nvGrpSpPr>
        <p:grpSpPr bwMode="auto">
          <a:xfrm>
            <a:off x="1805031" y="2157368"/>
            <a:ext cx="8229600" cy="4114800"/>
            <a:chOff x="816" y="1200"/>
            <a:chExt cx="4032" cy="2592"/>
          </a:xfrm>
        </p:grpSpPr>
        <p:sp>
          <p:nvSpPr>
            <p:cNvPr id="616467" name="Text Box 19"/>
            <p:cNvSpPr txBox="1">
              <a:spLocks noChangeArrowheads="1"/>
            </p:cNvSpPr>
            <p:nvPr/>
          </p:nvSpPr>
          <p:spPr bwMode="auto">
            <a:xfrm>
              <a:off x="2112" y="1248"/>
              <a:ext cx="144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29" tIns="45714" rIns="91429" bIns="4571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cs-CZ">
                  <a:solidFill>
                    <a:srgbClr val="AF1E02"/>
                  </a:solidFill>
                  <a:latin typeface="Arial" panose="020B0604020202020204" pitchFamily="34" charset="0"/>
                </a:rPr>
                <a:t>Move</a:t>
              </a:r>
              <a:endParaRPr lang="en-GB" altLang="cs-CZ">
                <a:solidFill>
                  <a:srgbClr val="AF1E0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6468" name="Text Box 20"/>
            <p:cNvSpPr txBox="1">
              <a:spLocks noChangeArrowheads="1"/>
            </p:cNvSpPr>
            <p:nvPr/>
          </p:nvSpPr>
          <p:spPr bwMode="auto">
            <a:xfrm>
              <a:off x="816" y="2256"/>
              <a:ext cx="144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29" tIns="45714" rIns="91429" bIns="4571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cs-CZ">
                  <a:solidFill>
                    <a:srgbClr val="AF1E02"/>
                  </a:solidFill>
                  <a:latin typeface="Arial" panose="020B0604020202020204" pitchFamily="34" charset="0"/>
                </a:rPr>
                <a:t>Bystand</a:t>
              </a:r>
              <a:endParaRPr lang="en-GB" altLang="cs-CZ">
                <a:solidFill>
                  <a:srgbClr val="AF1E0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6469" name="Text Box 21"/>
            <p:cNvSpPr txBox="1">
              <a:spLocks noChangeArrowheads="1"/>
            </p:cNvSpPr>
            <p:nvPr/>
          </p:nvSpPr>
          <p:spPr bwMode="auto">
            <a:xfrm>
              <a:off x="3408" y="2208"/>
              <a:ext cx="144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29" tIns="45714" rIns="91429" bIns="4571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cs-CZ">
                  <a:solidFill>
                    <a:srgbClr val="AF1E02"/>
                  </a:solidFill>
                  <a:latin typeface="Arial" panose="020B0604020202020204" pitchFamily="34" charset="0"/>
                </a:rPr>
                <a:t>Follow</a:t>
              </a:r>
              <a:endParaRPr lang="en-GB" altLang="cs-CZ">
                <a:solidFill>
                  <a:srgbClr val="AF1E0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6470" name="Text Box 22"/>
            <p:cNvSpPr txBox="1">
              <a:spLocks noChangeArrowheads="1"/>
            </p:cNvSpPr>
            <p:nvPr/>
          </p:nvSpPr>
          <p:spPr bwMode="auto">
            <a:xfrm>
              <a:off x="2160" y="3264"/>
              <a:ext cx="144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29" tIns="45714" rIns="91429" bIns="4571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cs-CZ">
                  <a:solidFill>
                    <a:srgbClr val="AF1E02"/>
                  </a:solidFill>
                  <a:latin typeface="Arial" panose="020B0604020202020204" pitchFamily="34" charset="0"/>
                </a:rPr>
                <a:t>Oppose</a:t>
              </a:r>
              <a:endParaRPr lang="en-GB" altLang="cs-CZ">
                <a:solidFill>
                  <a:srgbClr val="AF1E0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6472" name="Rectangle 24"/>
            <p:cNvSpPr>
              <a:spLocks noChangeArrowheads="1"/>
            </p:cNvSpPr>
            <p:nvPr/>
          </p:nvSpPr>
          <p:spPr bwMode="auto">
            <a:xfrm>
              <a:off x="1152" y="1200"/>
              <a:ext cx="3456" cy="2592"/>
            </a:xfrm>
            <a:prstGeom prst="rect">
              <a:avLst/>
            </a:prstGeom>
            <a:solidFill>
              <a:srgbClr val="C2E0C2">
                <a:alpha val="50000"/>
              </a:srgbClr>
            </a:solidFill>
            <a:ln w="5715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616473" name="Group 25"/>
            <p:cNvGrpSpPr>
              <a:grpSpLocks/>
            </p:cNvGrpSpPr>
            <p:nvPr/>
          </p:nvGrpSpPr>
          <p:grpSpPr bwMode="auto">
            <a:xfrm>
              <a:off x="1920" y="1536"/>
              <a:ext cx="1901" cy="1743"/>
              <a:chOff x="1648" y="1872"/>
              <a:chExt cx="1616" cy="2556"/>
            </a:xfrm>
          </p:grpSpPr>
          <p:sp>
            <p:nvSpPr>
              <p:cNvPr id="616474" name="Oval 26"/>
              <p:cNvSpPr>
                <a:spLocks noChangeArrowheads="1"/>
              </p:cNvSpPr>
              <p:nvPr/>
            </p:nvSpPr>
            <p:spPr bwMode="auto">
              <a:xfrm>
                <a:off x="1648" y="1882"/>
                <a:ext cx="1596" cy="2540"/>
              </a:xfrm>
              <a:prstGeom prst="ellipse">
                <a:avLst/>
              </a:prstGeom>
              <a:solidFill>
                <a:srgbClr val="0099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616475" name="Group 27"/>
              <p:cNvGrpSpPr>
                <a:grpSpLocks/>
              </p:cNvGrpSpPr>
              <p:nvPr/>
            </p:nvGrpSpPr>
            <p:grpSpPr bwMode="auto">
              <a:xfrm>
                <a:off x="1652" y="1872"/>
                <a:ext cx="1612" cy="2556"/>
                <a:chOff x="1652" y="1872"/>
                <a:chExt cx="1612" cy="2556"/>
              </a:xfrm>
            </p:grpSpPr>
            <p:sp>
              <p:nvSpPr>
                <p:cNvPr id="616476" name="Freeform 28"/>
                <p:cNvSpPr>
                  <a:spLocks/>
                </p:cNvSpPr>
                <p:nvPr/>
              </p:nvSpPr>
              <p:spPr bwMode="auto">
                <a:xfrm>
                  <a:off x="1652" y="1872"/>
                  <a:ext cx="1592" cy="2556"/>
                </a:xfrm>
                <a:custGeom>
                  <a:avLst/>
                  <a:gdLst>
                    <a:gd name="T0" fmla="*/ 912 w 1824"/>
                    <a:gd name="T1" fmla="*/ 0 h 2928"/>
                    <a:gd name="T2" fmla="*/ 1824 w 1824"/>
                    <a:gd name="T3" fmla="*/ 1488 h 2928"/>
                    <a:gd name="T4" fmla="*/ 912 w 1824"/>
                    <a:gd name="T5" fmla="*/ 2928 h 2928"/>
                    <a:gd name="T6" fmla="*/ 0 w 1824"/>
                    <a:gd name="T7" fmla="*/ 1488 h 2928"/>
                    <a:gd name="T8" fmla="*/ 912 w 1824"/>
                    <a:gd name="T9" fmla="*/ 0 h 29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24" h="2928">
                      <a:moveTo>
                        <a:pt x="912" y="0"/>
                      </a:moveTo>
                      <a:lnTo>
                        <a:pt x="1824" y="1488"/>
                      </a:lnTo>
                      <a:lnTo>
                        <a:pt x="912" y="2928"/>
                      </a:lnTo>
                      <a:lnTo>
                        <a:pt x="0" y="1488"/>
                      </a:lnTo>
                      <a:lnTo>
                        <a:pt x="912" y="0"/>
                      </a:lnTo>
                      <a:close/>
                    </a:path>
                  </a:pathLst>
                </a:custGeom>
                <a:solidFill>
                  <a:srgbClr val="91FF9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16477" name="Line 29"/>
                <p:cNvSpPr>
                  <a:spLocks noChangeShapeType="1"/>
                </p:cNvSpPr>
                <p:nvPr/>
              </p:nvSpPr>
              <p:spPr bwMode="auto">
                <a:xfrm>
                  <a:off x="1671" y="3168"/>
                  <a:ext cx="159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16478" name="Line 30"/>
                <p:cNvSpPr>
                  <a:spLocks noChangeShapeType="1"/>
                </p:cNvSpPr>
                <p:nvPr/>
              </p:nvSpPr>
              <p:spPr bwMode="auto">
                <a:xfrm rot="-5400000">
                  <a:off x="1175" y="3145"/>
                  <a:ext cx="254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18204275"/>
      </p:ext>
    </p:extLst>
  </p:cSld>
  <p:clrMapOvr>
    <a:masterClrMapping/>
  </p:clrMapOvr>
</p:sld>
</file>

<file path=ppt/theme/theme1.xml><?xml version="1.0" encoding="utf-8"?>
<a:theme xmlns:a="http://schemas.openxmlformats.org/drawingml/2006/main" name="ESF_EN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BÉŽOVÁ základní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</TotalTime>
  <Words>716</Words>
  <Application>Microsoft Office PowerPoint</Application>
  <PresentationFormat>Vlastní</PresentationFormat>
  <Paragraphs>134</Paragraphs>
  <Slides>18</Slides>
  <Notes>0</Notes>
  <HiddenSlides>1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ESF_EN</vt:lpstr>
      <vt:lpstr>Objekt prostředí balíčkovače</vt:lpstr>
      <vt:lpstr>Performance Review, Personality Types and Negotiation </vt:lpstr>
      <vt:lpstr>PERFORMANCE REVIEW (appraisal)</vt:lpstr>
      <vt:lpstr>How performance appraisal  interview  should not look like?</vt:lpstr>
      <vt:lpstr>Preparation. Manager</vt:lpstr>
      <vt:lpstr>Preparation. Manager</vt:lpstr>
      <vt:lpstr>Appraisal process. Manager</vt:lpstr>
      <vt:lpstr>How to do Effective Performance Appraisals</vt:lpstr>
      <vt:lpstr>Biggest Mistakes Bosses Make In  Performance Reviews</vt:lpstr>
      <vt:lpstr>Prezentace aplikace PowerPoint</vt:lpstr>
      <vt:lpstr>Prezentace aplikace PowerPoint</vt:lpstr>
      <vt:lpstr>Prezentace aplikace PowerPoint</vt:lpstr>
      <vt:lpstr>Prezentace aplikace PowerPoint</vt:lpstr>
      <vt:lpstr>NEGOTIATION</vt:lpstr>
      <vt:lpstr>BATNA: Best Alternative to a Negotiated Agreement </vt:lpstr>
      <vt:lpstr>Anchoring</vt:lpstr>
      <vt:lpstr>Prezentace aplikace PowerPoint</vt:lpstr>
      <vt:lpstr>Heuristics</vt:lpstr>
      <vt:lpstr>Sources: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Introduction. Requirements,Communication processes</dc:title>
  <dc:creator>Seeger</dc:creator>
  <cp:lastModifiedBy>Your User Name</cp:lastModifiedBy>
  <cp:revision>30</cp:revision>
  <dcterms:created xsi:type="dcterms:W3CDTF">2016-03-06T16:01:46Z</dcterms:created>
  <dcterms:modified xsi:type="dcterms:W3CDTF">2017-04-03T14:10:54Z</dcterms:modified>
</cp:coreProperties>
</file>