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  <p:sldMasterId id="2147483661" r:id="rId2"/>
  </p:sldMasterIdLst>
  <p:notesMasterIdLst>
    <p:notesMasterId r:id="rId37"/>
  </p:notesMasterIdLst>
  <p:sldIdLst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08788" cy="99425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A159AFD-BEA8-4210-949F-E483AE1EF948}">
  <a:tblStyle styleId="{3A159AFD-BEA8-4210-949F-E483AE1EF948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12-04T06:14:53.246" idx="1">
    <p:pos x="6000" y="0"/>
    <p:text>V ní jsou pro posuzování kvality záměrů a žádostí stanovena konkrétní kritéria, která musí být naplněna. . Odhlédneme-li od formální stránky žádosti, setkáme se zpravidla s hodnocením připravenosti realizace záměru, hodnocením jeho kvality a přínosů, specifikace konkrétních opatření k zajištění realizace projektu, reálnost rozpočtu a dalších potřebných zdrojů k dosažení stanovených cílů, v neposlední řadě popis a míra konkrétnosti cílů projektu a předpokladů udržitelnosti výsledků. Projektové řízení poskytování veřejných služeb kultury má jednu nepopiratelnou přednost. Náklady na realizaci a náklady na udržitelnost jsou stanoveny a posouzeny předem. Je tím splněn jeden z hlavních předpokladů možnosti sledování efektivity a dostupnosti vyprodukovaných služeb. Bohužel je obvyklý opačný přístup k řízení hmotných zdrojů. Dosahovaná míra efektivity je zjišťována následně, a pokud je stanovena předem, děje se tak konzervativním způsobem indexování nákladů, výkonů a výnosů dle předchozího roku. Projektové řízení předpokládá stanovení indikátorů efektivnosti dopředu jako nedílnou součást projektu a jeho hodnocení, včetně vyhodnocení úspěšnosti jeho realizace (outputs). Otázku kvality ponechme v tomto případě stranou. Projektovým způsobem řízení není tak podstatně dotčena. Dotýká se tvůrčího procesu, jehož přesné a měřitelné výsledky (outcomes) lze jen stěží předem přesně odhadnout.
-Simona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51161" cy="4968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56037" y="0"/>
            <a:ext cx="2951161" cy="4968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6125"/>
            <a:ext cx="4973636" cy="372903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444036"/>
            <a:ext cx="2951161" cy="4968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56037" y="9444036"/>
            <a:ext cx="2951161" cy="496886"/>
          </a:xfrm>
          <a:prstGeom prst="rect">
            <a:avLst/>
          </a:prstGeom>
          <a:noFill/>
          <a:ln>
            <a:noFill/>
          </a:ln>
        </p:spPr>
        <p:txBody>
          <a:bodyPr lIns="92275" tIns="46125" rIns="92275" bIns="461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606069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6" cy="372903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6" name="Shape 26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4" name="Shape 27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9" name="Shape 289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7" name="Shape 297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5" name="Shape 305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3" name="Shape 31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2" name="Shape 32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0" name="Shape 330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8" name="Shape 33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4" name="Shape 35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2" name="Shape 36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1037" y="4722812"/>
            <a:ext cx="5446712" cy="44735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3638" cy="3729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2706688" y="2709863"/>
            <a:ext cx="5969000" cy="34559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2706688" y="5373687"/>
            <a:ext cx="5969000" cy="7921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4605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4960936" cy="279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027986" y="6442075"/>
            <a:ext cx="658812" cy="279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4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4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900112" y="1773238"/>
            <a:ext cx="3809999" cy="43576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2"/>
          </p:nvPr>
        </p:nvSpPr>
        <p:spPr>
          <a:xfrm>
            <a:off x="4862512" y="1773238"/>
            <a:ext cx="3809999" cy="43576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8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4605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900112" y="1125537"/>
            <a:ext cx="7786686" cy="50053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4605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Svislý nadpis a 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 rot="5400000">
            <a:off x="5210969" y="2655093"/>
            <a:ext cx="5005386" cy="19462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 rot="5400000">
            <a:off x="1241425" y="784225"/>
            <a:ext cx="5005386" cy="56880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4605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Nadpis a svislý 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 rot="5400000">
            <a:off x="2607468" y="65880"/>
            <a:ext cx="4357686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4605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ázek s titulkem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3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3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rgbClr val="7D1E1E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AEAEA"/>
            </a:gs>
            <a:gs pos="100000">
              <a:srgbClr val="D9D9D9"/>
            </a:gs>
          </a:gsLst>
          <a:lin ang="27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/>
        </p:nvSpPr>
        <p:spPr>
          <a:xfrm>
            <a:off x="0" y="-6350"/>
            <a:ext cx="9144000" cy="2355849"/>
          </a:xfrm>
          <a:prstGeom prst="rect">
            <a:avLst/>
          </a:prstGeom>
          <a:gradFill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0"/>
          </a:gra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Shape 11" descr="text_TITL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90811" y="798512"/>
            <a:ext cx="3763962" cy="846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Shape 12" descr="pruh_TITL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0112" y="50800"/>
            <a:ext cx="1397000" cy="676275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hape 13" descr="logoC"/>
          <p:cNvSpPr/>
          <p:nvPr/>
        </p:nvSpPr>
        <p:spPr>
          <a:xfrm>
            <a:off x="846137" y="533400"/>
            <a:ext cx="1506537" cy="15065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4605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4960936" cy="279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027986" y="6442075"/>
            <a:ext cx="658812" cy="279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AEAEA"/>
            </a:gs>
            <a:gs pos="100000">
              <a:srgbClr val="D9D9D9"/>
            </a:gs>
          </a:gsLst>
          <a:lin ang="2700000" scaled="0"/>
        </a:gra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/>
        </p:nvSpPr>
        <p:spPr>
          <a:xfrm>
            <a:off x="0" y="-6350"/>
            <a:ext cx="9144000" cy="812799"/>
          </a:xfrm>
          <a:prstGeom prst="rect">
            <a:avLst/>
          </a:prstGeom>
          <a:gradFill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0"/>
          </a:gradFill>
          <a:ln w="9525" cap="flat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4605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9" name="Shape 29"/>
          <p:cNvSpPr txBox="1"/>
          <p:nvPr/>
        </p:nvSpPr>
        <p:spPr>
          <a:xfrm>
            <a:off x="6548437" y="463550"/>
            <a:ext cx="2160586" cy="1682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Verdana"/>
              <a:buNone/>
            </a:pPr>
            <a:r>
              <a:rPr lang="en-US" sz="1100" b="1" i="0" u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www.econ.muni.cz</a:t>
            </a:r>
          </a:p>
        </p:txBody>
      </p:sp>
      <p:pic>
        <p:nvPicPr>
          <p:cNvPr id="30" name="Shape 30" descr="pruh+znak_ESF_13_gray4+bily_RGB"/>
          <p:cNvPicPr preferRelativeResize="0"/>
          <p:nvPr/>
        </p:nvPicPr>
        <p:blipFill rotWithShape="1">
          <a:blip r:embed="rId13">
            <a:alphaModFix/>
          </a:blip>
          <a:srcRect t="32014" b="60694"/>
          <a:stretch/>
        </p:blipFill>
        <p:spPr>
          <a:xfrm>
            <a:off x="417512" y="25400"/>
            <a:ext cx="2339975" cy="993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Shape 31" descr="pruh+znak_ESF_13_gray4+bily_RGB"/>
          <p:cNvPicPr preferRelativeResize="0"/>
          <p:nvPr/>
        </p:nvPicPr>
        <p:blipFill rotWithShape="1">
          <a:blip r:embed="rId14">
            <a:alphaModFix/>
          </a:blip>
          <a:srcRect t="63433" b="33292"/>
          <a:stretch/>
        </p:blipFill>
        <p:spPr>
          <a:xfrm>
            <a:off x="417512" y="6410325"/>
            <a:ext cx="2339975" cy="4460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Shape 32" descr="text_zahlavi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2705100" y="222250"/>
            <a:ext cx="4322762" cy="37464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ctrTitle"/>
          </p:nvPr>
        </p:nvSpPr>
        <p:spPr>
          <a:xfrm>
            <a:off x="2706686" y="2709861"/>
            <a:ext cx="5969000" cy="3455986"/>
          </a:xfrm>
          <a:prstGeom prst="rect">
            <a:avLst/>
          </a:prstGeom>
          <a:noFill/>
          <a:ln>
            <a:noFill/>
          </a:ln>
        </p:spPr>
        <p:txBody>
          <a:bodyPr lIns="0" tIns="0" rIns="0" bIns="10800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Metody hodnocení a vyjadřování ekonomických a sociálních výkonů a přínosů odvětví kultury</a:t>
            </a:r>
            <a:b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1" i="0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5" name="Shape 95"/>
          <p:cNvSpPr txBox="1">
            <a:spLocks noGrp="1"/>
          </p:cNvSpPr>
          <p:nvPr>
            <p:ph type="subTitle" idx="1"/>
          </p:nvPr>
        </p:nvSpPr>
        <p:spPr>
          <a:xfrm>
            <a:off x="2706686" y="5373687"/>
            <a:ext cx="5969000" cy="7921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Noto Sans Symbols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Přednáška EKKU	      Simona Škarabelová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title"/>
          </p:nvPr>
        </p:nvSpPr>
        <p:spPr>
          <a:xfrm>
            <a:off x="914400" y="981075"/>
            <a:ext cx="7772400" cy="64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Analýza efektivnosti nákladů</a:t>
            </a: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(cost – efectiveness analysis, CEA)</a:t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poskytované služby hodnoceny prostřednictvím posuzování efektivnosti vynaložených nákladů.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Výstupy - hodnoceny ne na základě ceny, ale ve fyzikálních či naturálních jednotkách.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Tato metoda není v oblasti kultury a umění tak široce využitelná, protože ve své podstatě nezahrnuje společenské náklady, i když také kalkuluje se společenskými dopady.</a:t>
            </a: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5" name="Shape 175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10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914400" y="908050"/>
            <a:ext cx="7772400" cy="720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Analýza užitečnosti nákladů</a:t>
            </a: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(cost – utility analysis, CUA)</a:t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veřejné služby hodnoceny na základě užitečnosti svých výstupů pro jednotlivce nebo celou společnost.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užitečnost je vyjadřována přímo uživateli, kteří mají možnost vyjádřit, jaké pro ně plyne ze spotřeby daného statku či služby uspokojení.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je možné postihnout i kvalitu výsledné služby.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 z tohoto důvodu se zde opět setkáváme s využitím naturálních jednotek.</a:t>
            </a:r>
          </a:p>
          <a:p>
            <a:pPr marL="342900" marR="0" lvl="0" indent="-34290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3" name="Shape 183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11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914400" y="836612"/>
            <a:ext cx="7772400" cy="7921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Analýza minimalizace nákladů</a:t>
            </a: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(cost minimizing analysis, CMA)</a:t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914399" y="1844824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2000" b="0" i="0" u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posuzování podle kritéria nejnižších nákladů.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2000" b="0" i="0" u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poměrně málo využitelná v oblasti kultury a umění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18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nezahrnuje v sobě hodnocení přínosů poskytování daných služeb a statků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18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generalizuje všechny výstupy a nekalkuluje tak s možnými odlišnostmi.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2000" b="0" i="0" u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Nicméně užitky daných služeb jsou zde stanoveny dopředu jako určitý standard, kterého musí být dosaženo a na základě této premisy jsou už posuzovány jen náklady.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cs-CZ" sz="1800" b="0" i="0" u="none" strike="noStrike" cap="none" dirty="0" smtClean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hojně využívaná například při posuzování veřejných zakázek ve veřejném sektoru, kdy jediným kritériem při tomto výběru je právě nejnižší cena ( např. dynamický nákupní systém MU).</a:t>
            </a:r>
          </a:p>
          <a:p>
            <a:pPr marL="342900" marR="0" lvl="0" indent="-3429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1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1" name="Shape 191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12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Analýza nákladů</a:t>
            </a: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(expense analysis)</a:t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Kvantitativní analýza, která má spojitost s finančními ukazateli (Kotler, Scheffová)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výhradně zaměřena na ekonomické ukazatele. Prostřednictvím tohoto postupu se vyhodnocuje rozdíl mezi rozpočtem a skutečnými náklady, což je pro všechny instituce zcela běžným úkonem.  Zhodnocení finančních ukazatelů je přirozenou součástí tohoto procesu.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 rámci využití této metody  možné 2 výsledky: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pozitivní rozdíl mezi rozpočtem a náklady, tj. aktuální výdaje jsou menší než plánované. Tento výsledek může poukazovat na malou výkonnost organizace, ale může také ukazovat na to, že instituce dosáhla významných finančních úspor například zvýšením své efektivity.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negativní rozdíl, jenž může naproti tomu poukazovat na příliš velká vydání nebo i na menší aktuální příjmy, než jaké byly očekávány.</a:t>
            </a:r>
          </a:p>
          <a:p>
            <a:pPr marL="342900" marR="0" lvl="0" indent="-342900" algn="l" rtl="0"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16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9" name="Shape 199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13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Další využitelné metody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827584" y="1916832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Nástroje řízení kvality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Mezi nejpoužívanější metody řízení jakosti patří </a:t>
            </a:r>
            <a:r>
              <a:rPr lang="en-US" sz="22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CAF, EFQM, TQM</a:t>
            </a: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další.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Specifikem těchto metod je, že v popředí kritérií hodnocení je zaměření se na uspokojení potřeb zákazníka, jako jedna z nejdůležitějších součástí hodnocení kvality.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Balanced Scorecard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Multiplikační efekty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SROI</a:t>
            </a:r>
          </a:p>
        </p:txBody>
      </p:sp>
      <p:sp>
        <p:nvSpPr>
          <p:cNvPr id="207" name="Shape 207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14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Nástroje řízení kvality </a:t>
            </a: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- základ</a:t>
            </a:r>
          </a:p>
        </p:txBody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Mezi nejrozšířenější patří </a:t>
            </a:r>
            <a:r>
              <a:rPr lang="en-US" sz="18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soubor ukazatelů – indikátorů hodnotících jednotlivé oblasti kvality služeb</a:t>
            </a: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, který by měl být „SMART“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➢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specifický (Specific),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➢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měřitelný (Measurable),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➢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dosažitelný (Achievable),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➢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relevantní, reálný (Realistic),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➢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vztahující se k určitému časovému období, termínovaný (Timed).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především v personální oblasti, k řízení lidí, lze jej použít k řízení projektů za účelem dosažení měřitelných výsledků, konkrétně stanovených cílů.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Tento náhled na práci nejen s lidskými zdroji při řízení pracovních týmů podporuje koncept projektového řízení kulturních organizací a aktivit.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Využíván v oblasti grantů a dotační politiky.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25000"/>
              <a:buFont typeface="Verdana"/>
              <a:buNone/>
            </a:pPr>
            <a:r>
              <a:rPr lang="en-US"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rPr>
              <a:t>EKKU jaro 2016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15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914400" y="908050"/>
            <a:ext cx="7772400" cy="720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Balanced Scorecard – systém vyvážných ukazatelů výkonnosti podniku (Kaplan a Norton)</a:t>
            </a:r>
          </a:p>
        </p:txBody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zahrnuje i jiné než finanční ukazatele a tím se snaží zmírnit slabiny měření výkonnosti pouze na základě těchto údajů.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čtyři ukazatele výkonnosti podniku, v rámci kterých jsou vymezena měřítka a kritéria výkonnosti: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finanční perspektiva - </a:t>
            </a:r>
            <a:r>
              <a:rPr lang="en-US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jakých finančních výsledků by měla organizace dosáhnout, aby uspokojila ty, kteří činnost organizace podporují.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perspektiva zákazníka - </a:t>
            </a:r>
            <a:r>
              <a:rPr lang="en-US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co musí svým zákazníkům nabídnout k tomu, aby na trhu uspěla. </a:t>
            </a:r>
            <a:r>
              <a:rPr lang="en-US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(obě - výsledky, kterých má být dosaženo)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perspektiva vnitřních procesů - </a:t>
            </a:r>
            <a:r>
              <a:rPr lang="en-US"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jak to v organizaci funguje a zda je produkce statků a služeb v souladu s přáním zákazníka (návštěvníka) a zda přinese i požadované finanční výsledky.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perspektiva růstu a inovací – </a:t>
            </a:r>
            <a:r>
              <a:rPr lang="en-US"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např. školení a vzdělávání zaměstnanců, organizační kultura, pracovní prostředí a samozřejmě znalosti </a:t>
            </a:r>
            <a:r>
              <a:rPr lang="en-US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(obě - prostředky k dosažení definovaných výsledků).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23" name="Shape 223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16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Limity metod řízení jakosti</a:t>
            </a:r>
          </a:p>
        </p:txBody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Představují totiž určitou náročnost na jejich aplikaci a vyžadují byrokratickou disciplínu při systematickém sledování.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malé organizace + tvůrčí umělecké soubory, které nejenže takovéto metody řízení nemusí přijmout, ale z oprávněných důvodů mohou způsobit právě pokles kvality poskytovaných služeb.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riziko spočívá také v osobních vztazích a zaujetí u malých pracovních týmů, které může formálnost demotivovat stejně tak, jak ubíjí uměleckou kreativitu např. v živém a výtvarném umění.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 kvalitě scénické produkce rozhodují více manažerské výkony ekonomického nebo technického náměstka ředitele, než vlastních souborů a jejich uměleckých šéfů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 jaký silnější vztah než mezi umělcem a jeho divákem by mohly vytvořit uvedené nástroje řízení jakosti orientované na téhož zákazníka? </a:t>
            </a:r>
          </a:p>
          <a:p>
            <a:pPr marL="342900" marR="0" lvl="0" indent="-342900" algn="l" rtl="0">
              <a:spcBef>
                <a:spcPts val="2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1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31" name="Shape 231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17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18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Multiplikační efekty - Teoretická východiska</a:t>
            </a:r>
          </a:p>
        </p:txBody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Analýza na straně poptávky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Alternativní přístup – zakladatel Myerscough, studie </a:t>
            </a:r>
            <a:r>
              <a:rPr lang="en-US" sz="22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„The Economic Importance of the Arts in Britain“,</a:t>
            </a: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1988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Nejen v oblasti kultury (např. Praha – návratnost olympijských her)</a:t>
            </a:r>
          </a:p>
          <a:p>
            <a:pPr marL="1143000" marR="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oprávněně odmítán</a:t>
            </a:r>
          </a:p>
          <a:p>
            <a:pPr marL="16002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multiplikační efekt lze uplatnit v každém odvětví ekonomiky</a:t>
            </a:r>
          </a:p>
          <a:p>
            <a:pPr marL="1600200" marR="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část metodiky vůbec multiplikací není viz dále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19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45" name="Shape 245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Hypotézy výzkumu v Brně, 2007:</a:t>
            </a:r>
          </a:p>
        </p:txBody>
      </p:sp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Divadlem vyvolané externí vlivy na hospodářství, a přímé i zprostředkované daňové odvody, převyšující komunální subvence.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 dílčí hypotézy: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Divadlo – návštěvníci: </a:t>
            </a:r>
            <a:r>
              <a:rPr lang="en-US" sz="18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Návštěvníci divadel vydávají peníze nejen za vstupenku, ale i za další externí výdaje.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Divadlo – divadlo: </a:t>
            </a:r>
            <a:r>
              <a:rPr lang="en-US" sz="18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Divadlo jako zaměstnavatel odvání za své zaměstnance soc. a zdravotní pojištění + platí stravenky + daň z příjmů.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Divadlo  - dodavatelé:</a:t>
            </a:r>
            <a:r>
              <a:rPr lang="en-US" sz="18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Divadlo dává vydělat dodavatelům (standardní a specifičtí).</a:t>
            </a:r>
          </a:p>
          <a:p>
            <a:pPr marL="342900" marR="0" lvl="0" indent="-342900" algn="l" rtl="0"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1800" b="1" i="1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47" name="Shape 247"/>
          <p:cNvSpPr txBox="1"/>
          <p:nvPr/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25000"/>
              <a:buFont typeface="Verdana"/>
              <a:buNone/>
            </a:pPr>
            <a:r>
              <a:rPr lang="en-US"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rPr>
              <a:t>EKKU jaro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914400" y="1123950"/>
            <a:ext cx="7772400" cy="5048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Ekonomické a sociální přínosy kultury I: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Přímé příjmy vynaložené spotřebiteli na kulturní zboží a služby.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Nepřímé výnosy ze souvisejících služeb a ekonomických činností (tzv. multiplikační efekt).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Vytváření pracovních míst a dopad na zaměstnanost.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Nepřímé ekonomické dopady v podobě budování identity a image daného místa. Vytváření zájmu o dané prostředí a zvyšování atraktivity lokality pro investory. 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Budování sociálního kapitálu – sebevědomí, vlastní identita, sociální soudržnost komunit, aj.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20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xfrm>
            <a:off x="914400" y="765175"/>
            <a:ext cx="77724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Finanční toky při analýze multiplikačních efektů v divadle</a:t>
            </a:r>
          </a:p>
        </p:txBody>
      </p:sp>
      <p:pic>
        <p:nvPicPr>
          <p:cNvPr id="254" name="Shape 25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11187" y="1484312"/>
            <a:ext cx="8208962" cy="5373687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Shape 255"/>
          <p:cNvSpPr txBox="1"/>
          <p:nvPr/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25000"/>
              <a:buFont typeface="Verdana"/>
              <a:buNone/>
            </a:pPr>
            <a:r>
              <a:rPr lang="en-US"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rPr>
              <a:t>EKKU jaro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21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Metodika výzkumu v Brně (2007)</a:t>
            </a:r>
          </a:p>
        </p:txBody>
      </p:sp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711200" marR="0" lvl="0" indent="-7112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11200" marR="0" lvl="0" indent="-7112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3 oslovená divadla – ND + MDB + CED</a:t>
            </a:r>
          </a:p>
          <a:p>
            <a:pPr marL="711200" marR="0" lvl="0" indent="-7112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11200" marR="0" lvl="0" indent="-7112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20000"/>
              <a:buFont typeface="Noto Sans Symbols"/>
              <a:buChar char="■"/>
            </a:pPr>
            <a:r>
              <a:rPr lang="en-US" sz="20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Divadlo – Návštěvník</a:t>
            </a:r>
            <a:r>
              <a:rPr lang="en-US" sz="24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en-US" sz="2400" b="1" i="1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primární sběr dat </a:t>
            </a: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- při popisu externích efektů byla použita klasifikace na:</a:t>
            </a:r>
          </a:p>
          <a:p>
            <a:pPr marL="1498600" marR="0" lvl="2" indent="-5842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externí efekty „přímé“ (základní + rozšířené)</a:t>
            </a:r>
          </a:p>
          <a:p>
            <a:pPr marL="1498600" marR="0" lvl="2" indent="-5842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daňové odvody z přímých externích výdajů</a:t>
            </a:r>
          </a:p>
          <a:p>
            <a:pPr marL="1498600" marR="0" lvl="2" indent="-5842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Noto Sans Symbols"/>
              <a:buNone/>
            </a:pPr>
            <a:endParaRPr sz="2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11200" marR="0" lvl="0" indent="-7112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20000"/>
              <a:buFont typeface="Noto Sans Symbols"/>
              <a:buChar char="■"/>
            </a:pPr>
            <a:r>
              <a:rPr lang="en-US" sz="2000" b="1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Divadlo – Divadlo + Divadlo – Dodavatelé: </a:t>
            </a:r>
            <a:r>
              <a:rPr lang="en-US" sz="2400" b="1" i="1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sekundární sběr dat – dotazování na ekonomickém odd. divadla </a:t>
            </a:r>
          </a:p>
          <a:p>
            <a:pPr marL="1498600" marR="0" lvl="2" indent="-5842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externí efekty „nepřímé“ </a:t>
            </a:r>
          </a:p>
          <a:p>
            <a:pPr marL="1117600" marR="0" lvl="1" indent="-66040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22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Dotazníky pro abonenty:</a:t>
            </a:r>
          </a:p>
        </p:txBody>
      </p:sp>
      <p:graphicFrame>
        <p:nvGraphicFramePr>
          <p:cNvPr id="270" name="Shape 270"/>
          <p:cNvGraphicFramePr/>
          <p:nvPr/>
        </p:nvGraphicFramePr>
        <p:xfrm>
          <a:off x="900112" y="2133600"/>
          <a:ext cx="7772400" cy="4090020"/>
        </p:xfrm>
        <a:graphic>
          <a:graphicData uri="http://schemas.openxmlformats.org/drawingml/2006/table">
            <a:tbl>
              <a:tblPr>
                <a:noFill/>
                <a:tableStyleId>{3A159AFD-BEA8-4210-949F-E483AE1EF948}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13112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endParaRPr sz="1800">
                        <a:solidFill>
                          <a:schemeClr val="dk1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0" marR="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Národní divadlo v Brně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(ND) – 3 scény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Městské divadlo Brno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(MDB) – 2 scény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0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Centrum experimentál. divadla (CED) – 3 scény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20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osloveno</a:t>
                      </a:r>
                    </a:p>
                  </a:txBody>
                  <a:tcPr marL="0" marR="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2 700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3 500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18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Prostřednictvím www stránek CEDu, tedy plošně (nejsou abonenti)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odpovědělo</a:t>
                      </a:r>
                    </a:p>
                  </a:txBody>
                  <a:tcPr marL="0" marR="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550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521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70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Návratnost v procentech</a:t>
                      </a:r>
                    </a:p>
                  </a:txBody>
                  <a:tcPr marL="0" marR="0" marT="45725" marB="45725">
                    <a:lnL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20,4 %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14,9 %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Trebuchet MS"/>
                        <a:buNone/>
                      </a:pPr>
                      <a:r>
                        <a:rPr lang="en-US" sz="2400" b="0" i="0" u="none">
                          <a:solidFill>
                            <a:schemeClr val="dk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x</a:t>
                      </a:r>
                    </a:p>
                  </a:txBody>
                  <a:tcPr marL="0" marR="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23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77" name="Shape 277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39750" y="1052512"/>
            <a:ext cx="8208962" cy="50403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24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84" name="Shape 284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Zjištění</a:t>
            </a: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</a:p>
        </p:txBody>
      </p:sp>
      <p:pic>
        <p:nvPicPr>
          <p:cNvPr id="285" name="Shape 285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84212" y="1557337"/>
            <a:ext cx="7991475" cy="4873624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Shape 286"/>
          <p:cNvSpPr txBox="1"/>
          <p:nvPr/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25000"/>
              <a:buFont typeface="Verdana"/>
              <a:buNone/>
            </a:pPr>
            <a:r>
              <a:rPr lang="en-US"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rPr>
              <a:t>EKKU jaro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25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93" name="Shape 293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3587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Zjištění/závěry</a:t>
            </a:r>
            <a:r>
              <a:rPr lang="en-US" sz="2400" b="0" i="1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000" b="0" i="1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2000" b="0" i="1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000" b="0" i="1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94" name="Shape 294"/>
          <p:cNvSpPr txBox="1">
            <a:spLocks noGrp="1"/>
          </p:cNvSpPr>
          <p:nvPr>
            <p:ph type="body" idx="1"/>
          </p:nvPr>
        </p:nvSpPr>
        <p:spPr>
          <a:xfrm>
            <a:off x="900112" y="1557337"/>
            <a:ext cx="7772400" cy="45735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1600" b="0" i="1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Externí efekty přímé:</a:t>
            </a:r>
          </a:p>
          <a:p>
            <a:pPr marL="1143000" marR="0" lvl="2" indent="-2286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20000"/>
              <a:buFont typeface="Noto Sans Symbols"/>
              <a:buChar char="■"/>
            </a:pPr>
            <a:r>
              <a:rPr lang="en-US" sz="20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 Kč vložená do vstupenky </a:t>
            </a:r>
            <a:r>
              <a:rPr lang="en-US" sz="18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(průměr tří divadel),</a:t>
            </a:r>
            <a:r>
              <a:rPr lang="en-US" sz="24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vygeneruje v průměru </a:t>
            </a:r>
            <a:r>
              <a:rPr lang="en-US" sz="20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1,57 Kč na jiné vedlejší výdaje.</a:t>
            </a:r>
          </a:p>
          <a:p>
            <a:pPr marL="1143000" marR="0" lvl="2" indent="-2286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11111"/>
              <a:buFont typeface="Noto Sans Symbols"/>
              <a:buChar char="■"/>
            </a:pPr>
            <a:r>
              <a:rPr lang="en-US" sz="18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 daňových odvodech z přímých externích výdajů </a:t>
            </a:r>
            <a:r>
              <a:rPr lang="en-US" sz="20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získají veřejné rozpočty průměrně 15,23 Kč, což znamená cca 7,8 % z průměrné ceny vstupenky</a:t>
            </a:r>
          </a:p>
          <a:p>
            <a:pPr marL="1143000" marR="0" lvl="2" indent="-2286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Noto Sans Symbols"/>
              <a:buNone/>
            </a:pPr>
            <a:endParaRPr sz="2400" b="1" i="1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42950" marR="0" lvl="1" indent="-28575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Externí efekty nepřímé:</a:t>
            </a:r>
          </a:p>
          <a:p>
            <a:pPr marL="1143000" marR="0" lvl="2" indent="-2286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Divadla vracejí do veřejných rozpočtů v průměru 50% získané dotace</a:t>
            </a:r>
            <a:r>
              <a:rPr lang="en-US" sz="20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26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01" name="Shape 301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Výsledky dosavadních výzkumů</a:t>
            </a:r>
          </a:p>
        </p:txBody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Zahraniční výzkumy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Porýní - Vestfálsko,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Vídeň,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Švýcarsko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Výzkumy realizované v ČR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Marketingová latoratoř Ostrava, 1997 – sběr ve městech Ostrava, Olomouc, Šumperk and Plzeň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ESF MU, 2007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Potvrzení faktu: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Divadla peníze nejen stojí, ale i generují.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27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08" name="Shape 308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Slabá místa výzkumu v Brně:</a:t>
            </a:r>
          </a:p>
        </p:txBody>
      </p:sp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nízkou návratnost dotazníků v CED u vyčíslování přímých multiplikačních efektů,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 multiplikačních efektů divadel jako výrobních institucí pak využívání tzv. minimalizačního klíče stejně jako sledování ekonomických ukazatelů v jenom roce.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řazení povinných daňových odvodů do multiplikačního efektu.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Metodicky nezpochybnitelný multiplikační efekt je pouze přímý multiplikační efekt návštěvníků divadel. Ten lze však uplatnit v každém jiném odvětví NH.</a:t>
            </a:r>
          </a:p>
        </p:txBody>
      </p:sp>
      <p:sp>
        <p:nvSpPr>
          <p:cNvPr id="310" name="Shape 310"/>
          <p:cNvSpPr txBox="1"/>
          <p:nvPr/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25000"/>
              <a:buFont typeface="Verdana"/>
              <a:buNone/>
            </a:pPr>
            <a:r>
              <a:rPr lang="en-US"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rPr>
              <a:t>EKKU jaro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>
            <a:spLocks noGrp="1"/>
          </p:cNvSpPr>
          <p:nvPr>
            <p:ph type="title"/>
          </p:nvPr>
        </p:nvSpPr>
        <p:spPr>
          <a:xfrm>
            <a:off x="914400" y="908050"/>
            <a:ext cx="7772400" cy="720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Tereza Raabová: Multiplikační efekty kulturních odvětví v české ekonomice</a:t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16" name="Shape 316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Analyzuje různé druhy multiplikátorů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Ve spolupráci s ČSÚ a kanadským ministerstvem kultury vytváří model pro výpočet ekonomických dopadu českých kulturních a uměleckých organizací , eventuálně dalších organizací a událostí, které lákají návštěvníky.(podmínka přeshraničního přesahu kulturního projektu!)</a:t>
            </a:r>
          </a:p>
          <a:p>
            <a:pPr marL="342900" marR="0" lvl="0" indent="-342900" algn="l" rtl="0"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000" b="0" i="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18" name="Shape 318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28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319" name="Shape 3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5650" y="3716337"/>
            <a:ext cx="8064499" cy="2444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Vstupní data</a:t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25" name="Shape 325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Verdana"/>
              <a:buAutoNum type="arabicPeriod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podrobná struktura a výše výdajů sledované organizace/události 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Verdana"/>
              <a:buAutoNum type="arabicPeriod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struktura a výše výdajů návštěvníků této organizace. 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 základe těchto dat model spočítá dopady organizace na zvýšení produkce, hrubé přidané hodnoty, mzdových příjmů a pracovních míst v České republice.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AutoNum type="arabicPeriod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Počítá se s vývojem certifikované metodiky i pro malé organizace…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AutoNum type="arabicPeriod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Více viz dokument pro Samostudium…</a:t>
            </a:r>
          </a:p>
        </p:txBody>
      </p:sp>
      <p:sp>
        <p:nvSpPr>
          <p:cNvPr id="327" name="Shape 327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29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827087" y="981075"/>
            <a:ext cx="7772400" cy="64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Ekonomické a sociální přínosy kultury II: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Budování lidského kapitálu: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Participace na kultuře jako faktor vzdělání a růstu produktivity pracovní síly. Vytváření zásoby kvalifikované a kreativní pracovní síly a z toho plynoucí rozvoj ekonomických odvětví.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Produktivita práce v „kreativních oborech“ s „kulturní“ složkou je nesmírně vysoká a je tahounem růstu produktivity ekonomiky jako celku, kulturní průmysl je jedním z primárních zdrojů inovací pro jiné oblasti. </a:t>
            </a:r>
          </a:p>
        </p:txBody>
      </p:sp>
      <p:sp>
        <p:nvSpPr>
          <p:cNvPr id="111" name="Shape 111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3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SROI analýza</a:t>
            </a:r>
          </a:p>
        </p:txBody>
      </p:sp>
      <p:sp>
        <p:nvSpPr>
          <p:cNvPr id="333" name="Shape 333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Metoda měření sociální dopadů „social impact“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Řadu let využívána jako metoda k měření výkonu a efektivnosti organizace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Vychází z CBA analýzy a social accounting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Její podstatou je SROI matice – měří</a:t>
            </a: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Sociální</a:t>
            </a: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Ekologické	 dopady projektů ve vztahu k jejich 		  		nákladům</a:t>
            </a:r>
          </a:p>
          <a:p>
            <a:pPr marL="11430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Ekonomické 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Má svá omezení ve zhmotnění „nevyčíslitelného“</a:t>
            </a:r>
          </a:p>
          <a:p>
            <a:pPr marL="342900" marR="0" lvl="0" indent="-342900" algn="l" rtl="0"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35" name="Shape 335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30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SROI – východiska: zrealizované aktivity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31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343" name="Shape 343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344612" y="1773236"/>
            <a:ext cx="6883400" cy="43576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SROI – východiska: nezrealizované aktivity</a:t>
            </a:r>
          </a:p>
        </p:txBody>
      </p:sp>
      <p:sp>
        <p:nvSpPr>
          <p:cNvPr id="350" name="Shape 350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32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351" name="Shape 351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381125" y="1773236"/>
            <a:ext cx="6810374" cy="43576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 txBox="1">
            <a:spLocks noGrp="1"/>
          </p:cNvSpPr>
          <p:nvPr>
            <p:ph type="title"/>
          </p:nvPr>
        </p:nvSpPr>
        <p:spPr>
          <a:xfrm>
            <a:off x="914400" y="908050"/>
            <a:ext cx="7772400" cy="720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SROI – matice dopadů </a:t>
            </a:r>
            <a:r>
              <a:rPr lang="en-US" sz="16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(rozšířeno Ch.Schober, O. Rauscher)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2706686" y="6442075"/>
            <a:ext cx="5087936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77777"/>
              </a:buClr>
              <a:buSzPct val="25000"/>
              <a:buFont typeface="Verdana"/>
              <a:buNone/>
            </a:pPr>
            <a:r>
              <a:rPr lang="en-US" sz="1000" b="0" i="0" u="none">
                <a:solidFill>
                  <a:srgbClr val="777777"/>
                </a:solidFill>
                <a:latin typeface="Verdana"/>
                <a:ea typeface="Verdana"/>
                <a:cs typeface="Verdana"/>
                <a:sym typeface="Verdana"/>
              </a:rPr>
              <a:t>EKKU jaro 2016</a:t>
            </a:r>
          </a:p>
        </p:txBody>
      </p:sp>
      <p:sp>
        <p:nvSpPr>
          <p:cNvPr id="358" name="Shape 358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33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359" name="Shape 35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900112" y="1557337"/>
            <a:ext cx="7343775" cy="53006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Základní logika SROI analýzy</a:t>
            </a:r>
          </a:p>
        </p:txBody>
      </p:sp>
      <p:sp>
        <p:nvSpPr>
          <p:cNvPr id="366" name="Shape 366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34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367" name="Shape 367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952500" y="1871661"/>
            <a:ext cx="7667625" cy="416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971550" y="1268412"/>
            <a:ext cx="7772400" cy="5048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Ekonomické a sociální přínosy kultury III: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900112" y="2349500"/>
            <a:ext cx="7772400" cy="37814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Dle The Arts and Public Purpose, 1997 definovány 4 hlavní veřejné účely kultury: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2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Napomáhá definovat národní identitu.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Přispívá ke kvalitě života a ekonomické prosperitě.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Napomáhá utváření vzdělaného a uvědomělého občana.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Zvyšuje kvalitu individuálního života.</a:t>
            </a:r>
          </a:p>
        </p:txBody>
      </p:sp>
      <p:sp>
        <p:nvSpPr>
          <p:cNvPr id="119" name="Shape 119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4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50323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Kulturní turistika: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Cestování zaměřené na prožitek kulturních prostředí, zahrnujících i krajinu, výtvarná a performativní umění, životní styly, tradice, hodnoty a události.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Je pohybem osob ke kulturním atrakcím mimo jejich trvalé místo pobytu, se záměrem získat nové informace a prožitky  k uspokojení jejich kulturních potřeb. 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5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xfrm>
            <a:off x="914400" y="908050"/>
            <a:ext cx="7772400" cy="9366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Shrnutí: </a:t>
            </a: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ekonomické dopady </a:t>
            </a: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lze definovat jako dopady na zvýšení následujících ukazatelů: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900112" y="2133600"/>
            <a:ext cx="7772400" cy="39973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na celkovou produkci (obrat) ekonomiky,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na hrubou přidanou hodnotu, resp. hrubý domácí produkt,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na výběr daní, a tím zvýšení příjmu do státní, případně krajské či městské pokladny,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zvýšení běžného úctu platební bilance (v případě zahraničního cestovního ruchu).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6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914400" y="1125537"/>
            <a:ext cx="7772400" cy="15827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Sumary: Jako </a:t>
            </a: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ukazatele sociální nebo socio-ekonomické</a:t>
            </a: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, na které má kultura a kulturní</a:t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cestovní ruch vliv a které je možné statisticky měřit, můžeme označit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900112" y="2924175"/>
            <a:ext cx="7772400" cy="32067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zaměstnanost (tvorbu pracovních míst),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příjmy zaměstnanců (resp. pracovníků), potažmo obyvatel destinace.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7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914400" y="908050"/>
            <a:ext cx="7772400" cy="72072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Využitelnost ekonomických nástrojů měření efektivity v oblasti kultury</a:t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900112" y="1773236"/>
            <a:ext cx="7772400" cy="435768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Analýza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nákladů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užitků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(cost – benefit analysis, CBA)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Analýza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efektivnosti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nákladů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(cost – </a:t>
            </a:r>
            <a:r>
              <a:rPr lang="en-US" sz="2400" b="0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efectiveness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analysis, CEA)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Analýza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užitečnosti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nákladů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(cost – utility analysis, CUA)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Analýza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minimalizace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nákladů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(cost minimizing analysis, CMA)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Analýza</a:t>
            </a:r>
            <a:r>
              <a:rPr lang="en-US" sz="2400" b="1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400" b="1" i="0" u="none" dirty="0" err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nákladů</a:t>
            </a:r>
            <a:r>
              <a:rPr lang="en-US" sz="2400" b="0" i="0" u="none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(expense analysis)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4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4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4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4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2400" b="0" i="0" u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9" name="Shape 159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8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914400" y="765175"/>
            <a:ext cx="7772400" cy="863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r>
              <a:rPr lang="en-US" sz="2400" b="1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Analýza (společenských) nákladů a užitků</a:t>
            </a:r>
            <a: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 (cost – benefit analysis, CBA)</a:t>
            </a:r>
            <a:br>
              <a:rPr lang="en-US" sz="2400" b="0" i="0" u="none" strike="noStrike" cap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</a:br>
            <a:endParaRPr lang="en-US" sz="2400" b="0" i="0" u="none" strike="noStrike" cap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900112" y="1628775"/>
            <a:ext cx="7772400" cy="4502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spočívá v ocenění užitků, které přináší hodnocená instituce v poměru k nákladům, které byly na tuto činnost vynaloženy (a tedy potažmo i k poskytnuté finanční podpoře z prostředků veřejného rozpočtu).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Problém - oceňování užitků probíhá výhradně v peněžních jednotkách.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Ty - ve většině případů skutečně obtížně ocenitelné a měřitelné.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dáno samotnou povahou těchto produktů (nehmotnost) + samotný užitek kulturních statků a služeb je multidimenzionální a zahrnuje v sobě kromě samotné služby i další užitné efekty (např. multiplikace, dopady, externality)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přistupuje se k metodě odhadu ceny a doporučuje se i hledání tržní ceny tohoto produktu či služby).</a:t>
            </a:r>
          </a:p>
          <a:p>
            <a:pPr marL="742950" marR="0" lvl="2" indent="-34925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tržní cena produktu nebo substitutu nebo odhad částky, kterou by spotřebitelé byli ochotni za tuto službu či produkt dát. V oblasti kultury a umění se přistupuje nejčastěji právě k metodě odhadu ceny, ale častěji pouze k výčtu kulturních produktů, které hodnocená instituce vyprodukovala v určitém časovém období.</a:t>
            </a:r>
          </a:p>
          <a:p>
            <a:pPr marL="742950" marR="0" lvl="2" indent="-34925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Char char="■"/>
            </a:pPr>
            <a:r>
              <a:rPr lang="en-US"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společenské B+C - jsou kalkulovány navíc i nepřímé přínosy a náklady.</a:t>
            </a:r>
          </a:p>
          <a:p>
            <a:pPr marL="342900" marR="0" lvl="0" indent="-342900" algn="l" rtl="0">
              <a:spcBef>
                <a:spcPts val="280"/>
              </a:spcBef>
              <a:spcAft>
                <a:spcPts val="0"/>
              </a:spcAft>
              <a:buClr>
                <a:srgbClr val="7D1E1E"/>
              </a:buClr>
              <a:buSzPct val="100000"/>
              <a:buFont typeface="Noto Sans Symbols"/>
              <a:buNone/>
            </a:pPr>
            <a:endParaRPr sz="14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67" name="Shape 167"/>
          <p:cNvSpPr txBox="1"/>
          <p:nvPr/>
        </p:nvSpPr>
        <p:spPr>
          <a:xfrm>
            <a:off x="8023225" y="6442075"/>
            <a:ext cx="663574" cy="2635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1E1E"/>
              </a:buClr>
              <a:buSzPct val="25000"/>
              <a:buFont typeface="Verdana"/>
              <a:buNone/>
            </a:pPr>
            <a:fld id="{00000000-1234-1234-1234-123412341234}" type="slidenum">
              <a:rPr lang="en-US" sz="1000" b="1" i="0" u="none">
                <a:solidFill>
                  <a:srgbClr val="7D1E1E"/>
                </a:solidFill>
                <a:latin typeface="Verdana"/>
                <a:ea typeface="Verdana"/>
                <a:cs typeface="Verdana"/>
                <a:sym typeface="Verdana"/>
              </a:rPr>
              <a:t>9</a:t>
            </a:fld>
            <a:endParaRPr lang="en-US" sz="1000" b="1" i="0" u="none">
              <a:solidFill>
                <a:srgbClr val="7D1E1E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BÉŽOVÁ základní">
  <a:themeElements>
    <a:clrScheme name="1_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ÉŽOVÁ základní">
  <a:themeElements>
    <a:clrScheme name="1_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1598</Words>
  <Application>Microsoft Office PowerPoint</Application>
  <PresentationFormat>Předvádění na obrazovce (4:3)</PresentationFormat>
  <Paragraphs>227</Paragraphs>
  <Slides>34</Slides>
  <Notes>34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34</vt:i4>
      </vt:variant>
    </vt:vector>
  </HeadingPairs>
  <TitlesOfParts>
    <vt:vector size="36" baseType="lpstr">
      <vt:lpstr>2_BÉŽOVÁ základní</vt:lpstr>
      <vt:lpstr>1_BÉŽOVÁ základní</vt:lpstr>
      <vt:lpstr> Metody hodnocení a vyjadřování ekonomických a sociálních výkonů a přínosů odvětví kultury  </vt:lpstr>
      <vt:lpstr>Ekonomické a sociální přínosy kultury I:</vt:lpstr>
      <vt:lpstr>Ekonomické a sociální přínosy kultury II:</vt:lpstr>
      <vt:lpstr>Ekonomické a sociální přínosy kultury III:</vt:lpstr>
      <vt:lpstr>Kulturní turistika:</vt:lpstr>
      <vt:lpstr> Shrnutí: ekonomické dopady lze definovat jako dopady na zvýšení následujících ukazatelů:</vt:lpstr>
      <vt:lpstr>Sumary: Jako ukazatele sociální nebo socio-ekonomické, na které má kultura a kulturní cestovní ruch vliv a které je možné statisticky měřit, můžeme označit</vt:lpstr>
      <vt:lpstr>Využitelnost ekonomických nástrojů měření efektivity v oblasti kultury </vt:lpstr>
      <vt:lpstr>Analýza (společenských) nákladů a užitků (cost – benefit analysis, CBA) </vt:lpstr>
      <vt:lpstr>Analýza efektivnosti nákladů (cost – efectiveness analysis, CEA) </vt:lpstr>
      <vt:lpstr>Analýza užitečnosti nákladů (cost – utility analysis, CUA) </vt:lpstr>
      <vt:lpstr>Analýza minimalizace nákladů (cost minimizing analysis, CMA) </vt:lpstr>
      <vt:lpstr>Analýza nákladů (expense analysis) </vt:lpstr>
      <vt:lpstr>Další využitelné metody</vt:lpstr>
      <vt:lpstr>Nástroje řízení kvality - základ</vt:lpstr>
      <vt:lpstr>Balanced Scorecard – systém vyvážných ukazatelů výkonnosti podniku (Kaplan a Norton)</vt:lpstr>
      <vt:lpstr>Limity metod řízení jakosti</vt:lpstr>
      <vt:lpstr>Multiplikační efekty - Teoretická východiska</vt:lpstr>
      <vt:lpstr>Hypotézy výzkumu v Brně, 2007:</vt:lpstr>
      <vt:lpstr>Finanční toky při analýze multiplikačních efektů v divadle</vt:lpstr>
      <vt:lpstr>Metodika výzkumu v Brně (2007)</vt:lpstr>
      <vt:lpstr>Dotazníky pro abonenty:</vt:lpstr>
      <vt:lpstr>Prezentace aplikace PowerPoint</vt:lpstr>
      <vt:lpstr>Zjištění:</vt:lpstr>
      <vt:lpstr>Zjištění/závěry: </vt:lpstr>
      <vt:lpstr>Výsledky dosavadních výzkumů</vt:lpstr>
      <vt:lpstr>Slabá místa výzkumu v Brně:</vt:lpstr>
      <vt:lpstr>Tereza Raabová: Multiplikační efekty kulturních odvětví v české ekonomice </vt:lpstr>
      <vt:lpstr>Vstupní data </vt:lpstr>
      <vt:lpstr>SROI analýza</vt:lpstr>
      <vt:lpstr>SROI – východiska: zrealizované aktivity</vt:lpstr>
      <vt:lpstr>SROI – východiska: nezrealizované aktivity</vt:lpstr>
      <vt:lpstr>SROI – matice dopadů (rozšířeno Ch.Schober, O. Rauscher)</vt:lpstr>
      <vt:lpstr>Základní logika SROI analýzy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Metody hodnocení a vyjadřování ekonomických a sociálních výkonů a přínosů odvětví kultury  </dc:title>
  <dc:creator>Simona</dc:creator>
  <cp:lastModifiedBy>Simona</cp:lastModifiedBy>
  <cp:revision>2</cp:revision>
  <dcterms:modified xsi:type="dcterms:W3CDTF">2017-04-25T21:44:20Z</dcterms:modified>
</cp:coreProperties>
</file>