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4" r:id="rId5"/>
    <p:sldId id="277" r:id="rId6"/>
    <p:sldId id="268" r:id="rId7"/>
    <p:sldId id="266" r:id="rId8"/>
    <p:sldId id="267" r:id="rId9"/>
    <p:sldId id="271" r:id="rId10"/>
    <p:sldId id="261" r:id="rId11"/>
    <p:sldId id="280" r:id="rId12"/>
    <p:sldId id="272" r:id="rId13"/>
    <p:sldId id="275" r:id="rId14"/>
    <p:sldId id="273" r:id="rId15"/>
    <p:sldId id="274" r:id="rId16"/>
    <p:sldId id="276" r:id="rId17"/>
    <p:sldId id="262" r:id="rId18"/>
    <p:sldId id="279" r:id="rId19"/>
    <p:sldId id="278" r:id="rId20"/>
    <p:sldId id="270" r:id="rId21"/>
    <p:sldId id="281" r:id="rId22"/>
    <p:sldId id="263" r:id="rId23"/>
    <p:sldId id="269" r:id="rId24"/>
    <p:sldId id="265" r:id="rId25"/>
    <p:sldId id="260" r:id="rId26"/>
    <p:sldId id="259" r:id="rId27"/>
    <p:sldId id="28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9693" autoAdjust="0"/>
  </p:normalViewPr>
  <p:slideViewPr>
    <p:cSldViewPr>
      <p:cViewPr varScale="1">
        <p:scale>
          <a:sx n="65" d="100"/>
          <a:sy n="65" d="100"/>
        </p:scale>
        <p:origin x="-15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List_aplikace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e\AppData\Local\Temp\157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odpady celkem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List1!$A$2:$A$8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List1!$B$2:$B$8</c:f>
              <c:numCache>
                <c:formatCode>General</c:formatCode>
                <c:ptCount val="7"/>
                <c:pt idx="0">
                  <c:v>32.267000000000003</c:v>
                </c:pt>
                <c:pt idx="1">
                  <c:v>31.811000000000018</c:v>
                </c:pt>
                <c:pt idx="2">
                  <c:v>30.672000000000001</c:v>
                </c:pt>
                <c:pt idx="3">
                  <c:v>30.023</c:v>
                </c:pt>
                <c:pt idx="4">
                  <c:v>30.620999999999999</c:v>
                </c:pt>
                <c:pt idx="5">
                  <c:v>32.028000000000013</c:v>
                </c:pt>
                <c:pt idx="6">
                  <c:v>37.338000000000001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komunální odpad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cat>
            <c:numRef>
              <c:f>List1!$A$2:$A$8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List1!$C$2:$C$8</c:f>
              <c:numCache>
                <c:formatCode>General</c:formatCode>
                <c:ptCount val="7"/>
                <c:pt idx="0">
                  <c:v>5.3239999999999954</c:v>
                </c:pt>
                <c:pt idx="1">
                  <c:v>5.3619999999999965</c:v>
                </c:pt>
                <c:pt idx="2">
                  <c:v>5.3879999999999955</c:v>
                </c:pt>
                <c:pt idx="3">
                  <c:v>5.1929999999999952</c:v>
                </c:pt>
                <c:pt idx="4">
                  <c:v>5.1679999999999948</c:v>
                </c:pt>
                <c:pt idx="5">
                  <c:v>5.3239999999999954</c:v>
                </c:pt>
                <c:pt idx="6">
                  <c:v>5.274</c:v>
                </c:pt>
              </c:numCache>
            </c:numRef>
          </c:val>
        </c:ser>
        <c:axId val="146499456"/>
        <c:axId val="146500992"/>
      </c:barChart>
      <c:catAx>
        <c:axId val="146499456"/>
        <c:scaling>
          <c:orientation val="minMax"/>
        </c:scaling>
        <c:axPos val="b"/>
        <c:numFmt formatCode="General" sourceLinked="1"/>
        <c:tickLblPos val="nextTo"/>
        <c:crossAx val="146500992"/>
        <c:crosses val="autoZero"/>
        <c:auto val="1"/>
        <c:lblAlgn val="ctr"/>
        <c:lblOffset val="100"/>
      </c:catAx>
      <c:valAx>
        <c:axId val="1465009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dirty="0" smtClean="0"/>
                  <a:t>mil. tun</a:t>
                </a:r>
                <a:endParaRPr lang="cs-CZ" dirty="0"/>
              </a:p>
            </c:rich>
          </c:tx>
          <c:layout/>
        </c:title>
        <c:numFmt formatCode="General" sourceLinked="1"/>
        <c:tickLblPos val="nextTo"/>
        <c:crossAx val="14649945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Celkem</a:t>
            </a:r>
            <a:endParaRPr lang="cs-CZ" dirty="0"/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materiálové využití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List1!$A$2:$A$8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List1!$B$2:$B$8</c:f>
              <c:numCache>
                <c:formatCode>General</c:formatCode>
                <c:ptCount val="7"/>
                <c:pt idx="0">
                  <c:v>72.5</c:v>
                </c:pt>
                <c:pt idx="1">
                  <c:v>71</c:v>
                </c:pt>
                <c:pt idx="2">
                  <c:v>75</c:v>
                </c:pt>
                <c:pt idx="3">
                  <c:v>75.5</c:v>
                </c:pt>
                <c:pt idx="4">
                  <c:v>76</c:v>
                </c:pt>
                <c:pt idx="5">
                  <c:v>79.5</c:v>
                </c:pt>
                <c:pt idx="6">
                  <c:v>83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energetické využití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List1!$A$2:$A$8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List1!$C$2:$C$8</c:f>
              <c:numCache>
                <c:formatCode>General</c:formatCode>
                <c:ptCount val="7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skládkování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cat>
            <c:numRef>
              <c:f>List1!$A$2:$A$8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List1!$D$2:$D$8</c:f>
              <c:numCache>
                <c:formatCode>General</c:formatCode>
                <c:ptCount val="7"/>
                <c:pt idx="0">
                  <c:v>15</c:v>
                </c:pt>
                <c:pt idx="1">
                  <c:v>13.5</c:v>
                </c:pt>
                <c:pt idx="2">
                  <c:v>13</c:v>
                </c:pt>
                <c:pt idx="3">
                  <c:v>13</c:v>
                </c:pt>
                <c:pt idx="4">
                  <c:v>11</c:v>
                </c:pt>
                <c:pt idx="5">
                  <c:v>10</c:v>
                </c:pt>
                <c:pt idx="6">
                  <c:v>9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jiné nakládání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List1!$A$2:$A$8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List1!$E$2:$E$8</c:f>
              <c:numCache>
                <c:formatCode>General</c:formatCode>
                <c:ptCount val="7"/>
                <c:pt idx="0">
                  <c:v>10.5</c:v>
                </c:pt>
                <c:pt idx="1">
                  <c:v>13</c:v>
                </c:pt>
                <c:pt idx="2">
                  <c:v>9</c:v>
                </c:pt>
                <c:pt idx="3">
                  <c:v>8</c:v>
                </c:pt>
                <c:pt idx="4">
                  <c:v>9.5</c:v>
                </c:pt>
                <c:pt idx="5">
                  <c:v>7</c:v>
                </c:pt>
                <c:pt idx="6">
                  <c:v>5</c:v>
                </c:pt>
              </c:numCache>
            </c:numRef>
          </c:val>
        </c:ser>
        <c:gapWidth val="75"/>
        <c:overlap val="100"/>
        <c:axId val="146556800"/>
        <c:axId val="146558336"/>
      </c:barChart>
      <c:catAx>
        <c:axId val="146556800"/>
        <c:scaling>
          <c:orientation val="minMax"/>
        </c:scaling>
        <c:axPos val="b"/>
        <c:numFmt formatCode="General" sourceLinked="1"/>
        <c:majorTickMark val="none"/>
        <c:tickLblPos val="nextTo"/>
        <c:crossAx val="146558336"/>
        <c:crosses val="autoZero"/>
        <c:auto val="1"/>
        <c:lblAlgn val="ctr"/>
        <c:lblOffset val="100"/>
      </c:catAx>
      <c:valAx>
        <c:axId val="14655833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146556800"/>
        <c:crosses val="autoZero"/>
        <c:crossBetween val="between"/>
      </c:valAx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0.1070391452243897"/>
          <c:y val="0.71702333999925938"/>
          <c:w val="0.81733564328810504"/>
          <c:h val="0.26827921897566936"/>
        </c:manualLayout>
      </c:layout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Komunální odpad</a:t>
            </a:r>
            <a:endParaRPr lang="cs-CZ" dirty="0"/>
          </a:p>
        </c:rich>
      </c:tx>
      <c:layout/>
    </c:title>
    <c:plotArea>
      <c:layout/>
      <c:barChart>
        <c:barDir val="col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matriálové využití</c:v>
                </c:pt>
              </c:strCache>
            </c:strRef>
          </c:tx>
          <c:spPr>
            <a:solidFill>
              <a:srgbClr val="00B050"/>
            </a:solidFill>
          </c:spPr>
          <c:cat>
            <c:numRef>
              <c:f>List1!$A$2:$A$8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List1!$B$2:$B$8</c:f>
              <c:numCache>
                <c:formatCode>General</c:formatCode>
                <c:ptCount val="7"/>
                <c:pt idx="0">
                  <c:v>23</c:v>
                </c:pt>
                <c:pt idx="1">
                  <c:v>24</c:v>
                </c:pt>
                <c:pt idx="2">
                  <c:v>31</c:v>
                </c:pt>
                <c:pt idx="3">
                  <c:v>30</c:v>
                </c:pt>
                <c:pt idx="4">
                  <c:v>30</c:v>
                </c:pt>
                <c:pt idx="5">
                  <c:v>35</c:v>
                </c:pt>
                <c:pt idx="6">
                  <c:v>36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energetické využití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List1!$A$2:$A$8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List1!$C$2:$C$8</c:f>
              <c:numCache>
                <c:formatCode>General</c:formatCode>
                <c:ptCount val="7"/>
                <c:pt idx="0">
                  <c:v>6</c:v>
                </c:pt>
                <c:pt idx="1">
                  <c:v>9</c:v>
                </c:pt>
                <c:pt idx="2">
                  <c:v>11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11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skládkování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</c:spPr>
          <c:cat>
            <c:numRef>
              <c:f>List1!$A$2:$A$8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List1!$D$2:$D$8</c:f>
              <c:numCache>
                <c:formatCode>General</c:formatCode>
                <c:ptCount val="7"/>
                <c:pt idx="0">
                  <c:v>64</c:v>
                </c:pt>
                <c:pt idx="1">
                  <c:v>59</c:v>
                </c:pt>
                <c:pt idx="2">
                  <c:v>55</c:v>
                </c:pt>
                <c:pt idx="3">
                  <c:v>54</c:v>
                </c:pt>
                <c:pt idx="4">
                  <c:v>52</c:v>
                </c:pt>
                <c:pt idx="5">
                  <c:v>48</c:v>
                </c:pt>
                <c:pt idx="6">
                  <c:v>47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jiné nakládání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List1!$A$2:$A$8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List1!$E$2:$E$8</c:f>
              <c:numCache>
                <c:formatCode>General</c:formatCode>
                <c:ptCount val="7"/>
                <c:pt idx="0">
                  <c:v>7</c:v>
                </c:pt>
                <c:pt idx="1">
                  <c:v>8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5</c:v>
                </c:pt>
                <c:pt idx="6">
                  <c:v>6</c:v>
                </c:pt>
              </c:numCache>
            </c:numRef>
          </c:val>
        </c:ser>
        <c:gapWidth val="75"/>
        <c:overlap val="100"/>
        <c:axId val="146449920"/>
        <c:axId val="146451456"/>
      </c:barChart>
      <c:catAx>
        <c:axId val="146449920"/>
        <c:scaling>
          <c:orientation val="minMax"/>
        </c:scaling>
        <c:axPos val="b"/>
        <c:numFmt formatCode="General" sourceLinked="1"/>
        <c:majorTickMark val="none"/>
        <c:tickLblPos val="nextTo"/>
        <c:crossAx val="146451456"/>
        <c:crosses val="autoZero"/>
        <c:auto val="1"/>
        <c:lblAlgn val="ctr"/>
        <c:lblOffset val="100"/>
      </c:catAx>
      <c:valAx>
        <c:axId val="14645145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14644992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10687621467119852"/>
          <c:y val="0.12259980372551209"/>
          <c:w val="0.77996073450047498"/>
          <c:h val="0.60780052216420466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1"/>
            <c:spPr>
              <a:solidFill>
                <a:srgbClr val="FFFF00"/>
              </a:solidFill>
              <a:ln w="3175"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00B050"/>
              </a:solidFill>
              <a:ln w="3175"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FF0000"/>
              </a:solidFill>
              <a:ln w="3175"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c:spPr>
          </c:dPt>
          <c:dLbls>
            <c:dLbl>
              <c:idx val="3"/>
              <c:layout/>
              <c:dLblPos val="inEnd"/>
              <c:showVal val="1"/>
            </c:dLbl>
            <c:dLblPos val="ctr"/>
            <c:showVal val="1"/>
            <c:showLeaderLines val="1"/>
          </c:dLbls>
          <c:cat>
            <c:strRef>
              <c:f>List1!$A$2:$A$6</c:f>
              <c:strCache>
                <c:ptCount val="5"/>
                <c:pt idx="0">
                  <c:v>papír</c:v>
                </c:pt>
                <c:pt idx="1">
                  <c:v>plasty</c:v>
                </c:pt>
                <c:pt idx="2">
                  <c:v>sklo</c:v>
                </c:pt>
                <c:pt idx="3">
                  <c:v>kovy</c:v>
                </c:pt>
                <c:pt idx="4">
                  <c:v>ostatní</c:v>
                </c:pt>
              </c:strCache>
            </c:strRef>
          </c:cat>
          <c:val>
            <c:numRef>
              <c:f>List1!$B$2:$B$6</c:f>
              <c:numCache>
                <c:formatCode>0%</c:formatCode>
                <c:ptCount val="5"/>
                <c:pt idx="0">
                  <c:v>0.4</c:v>
                </c:pt>
                <c:pt idx="1">
                  <c:v>0.22</c:v>
                </c:pt>
                <c:pt idx="2">
                  <c:v>0.2</c:v>
                </c:pt>
                <c:pt idx="3">
                  <c:v>0.05</c:v>
                </c:pt>
                <c:pt idx="4">
                  <c:v>0.13</c:v>
                </c:pt>
              </c:numCache>
            </c:numRef>
          </c:val>
        </c:ser>
        <c:firstSliceAng val="0"/>
      </c:pieChart>
    </c:plotArea>
    <c:legend>
      <c:legendPos val="b"/>
      <c:layout/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cs-CZ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13052134314905448"/>
          <c:y val="0.13339721512424546"/>
          <c:w val="0.70473836397931366"/>
          <c:h val="0.58721567973928757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1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2"/>
              <c:layout/>
              <c:dLblPos val="inEnd"/>
              <c:showVal val="1"/>
            </c:dLbl>
            <c:dLbl>
              <c:idx val="3"/>
              <c:layout/>
              <c:dLblPos val="inEnd"/>
              <c:showVal val="1"/>
            </c:dLbl>
            <c:dLblPos val="ctr"/>
            <c:showVal val="1"/>
            <c:showLeaderLines val="1"/>
          </c:dLbls>
          <c:cat>
            <c:strRef>
              <c:f>List1!$A$2:$A$7</c:f>
              <c:strCache>
                <c:ptCount val="6"/>
                <c:pt idx="0">
                  <c:v>papír</c:v>
                </c:pt>
                <c:pt idx="1">
                  <c:v>plasty</c:v>
                </c:pt>
                <c:pt idx="2">
                  <c:v>sklo</c:v>
                </c:pt>
                <c:pt idx="3">
                  <c:v>kovy</c:v>
                </c:pt>
                <c:pt idx="4">
                  <c:v>bioodpad</c:v>
                </c:pt>
                <c:pt idx="5">
                  <c:v>ostatní</c:v>
                </c:pt>
              </c:strCache>
            </c:strRef>
          </c:cat>
          <c:val>
            <c:numRef>
              <c:f>List1!$B$2:$B$7</c:f>
              <c:numCache>
                <c:formatCode>0%</c:formatCode>
                <c:ptCount val="6"/>
                <c:pt idx="0">
                  <c:v>0.18000000000000019</c:v>
                </c:pt>
                <c:pt idx="1">
                  <c:v>0.14000000000000001</c:v>
                </c:pt>
                <c:pt idx="2">
                  <c:v>8.0000000000000043E-2</c:v>
                </c:pt>
                <c:pt idx="3">
                  <c:v>4.0000000000000022E-2</c:v>
                </c:pt>
                <c:pt idx="4">
                  <c:v>0.33000000000000052</c:v>
                </c:pt>
                <c:pt idx="5">
                  <c:v>0.23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0.12466844385501147"/>
          <c:y val="0.84006739991852752"/>
          <c:w val="0.77324070798348221"/>
          <c:h val="0.11995556049327852"/>
        </c:manualLayout>
      </c:layout>
    </c:legend>
    <c:plotVisOnly val="1"/>
  </c:chart>
  <c:txPr>
    <a:bodyPr/>
    <a:lstStyle/>
    <a:p>
      <a:pPr>
        <a:defRPr sz="1800"/>
      </a:pPr>
      <a:endParaRPr lang="cs-CZ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10324554617909062"/>
          <c:y val="0.16388732699002825"/>
          <c:w val="0.85603668541959765"/>
          <c:h val="0.5947669056592485"/>
        </c:manualLayout>
      </c:layout>
      <c:barChart>
        <c:barDir val="col"/>
        <c:grouping val="percentStacked"/>
        <c:ser>
          <c:idx val="0"/>
          <c:order val="0"/>
          <c:tx>
            <c:strRef>
              <c:f>'2.4.1.1._graf2'!$E$4</c:f>
              <c:strCache>
                <c:ptCount val="1"/>
                <c:pt idx="0">
                  <c:v>Jiné než energetické využití (recyklace) [%]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'2.4.1.1._graf2'!$A$5:$A$32</c:f>
              <c:strCache>
                <c:ptCount val="28"/>
                <c:pt idx="0">
                  <c:v>Bulharsko</c:v>
                </c:pt>
                <c:pt idx="1">
                  <c:v>Finsko</c:v>
                </c:pt>
                <c:pt idx="2">
                  <c:v>Estonsko</c:v>
                </c:pt>
                <c:pt idx="3">
                  <c:v>Švédsko</c:v>
                </c:pt>
                <c:pt idx="4">
                  <c:v>Lucembursko</c:v>
                </c:pt>
                <c:pt idx="5">
                  <c:v>Rumunsko</c:v>
                </c:pt>
                <c:pt idx="6">
                  <c:v>Nizozemsko</c:v>
                </c:pt>
                <c:pt idx="7">
                  <c:v>Řecko</c:v>
                </c:pt>
                <c:pt idx="8">
                  <c:v>Belgie</c:v>
                </c:pt>
                <c:pt idx="9">
                  <c:v>Francie</c:v>
                </c:pt>
                <c:pt idx="10">
                  <c:v>EU27</c:v>
                </c:pt>
                <c:pt idx="11">
                  <c:v>Německo</c:v>
                </c:pt>
                <c:pt idx="12">
                  <c:v>Polsko</c:v>
                </c:pt>
                <c:pt idx="13">
                  <c:v>Rakousko</c:v>
                </c:pt>
                <c:pt idx="14">
                  <c:v>Spojené království</c:v>
                </c:pt>
                <c:pt idx="15">
                  <c:v>Malta</c:v>
                </c:pt>
                <c:pt idx="16">
                  <c:v>Irsko</c:v>
                </c:pt>
                <c:pt idx="17">
                  <c:v>Dánsko</c:v>
                </c:pt>
                <c:pt idx="18">
                  <c:v>Itálie</c:v>
                </c:pt>
                <c:pt idx="19">
                  <c:v>Španělsko</c:v>
                </c:pt>
                <c:pt idx="20">
                  <c:v>Kypr</c:v>
                </c:pt>
                <c:pt idx="21">
                  <c:v>Slovinsko</c:v>
                </c:pt>
                <c:pt idx="22">
                  <c:v>Česká republika</c:v>
                </c:pt>
                <c:pt idx="23">
                  <c:v>Litva</c:v>
                </c:pt>
                <c:pt idx="24">
                  <c:v>Maďarsko</c:v>
                </c:pt>
                <c:pt idx="25">
                  <c:v>Slovensko</c:v>
                </c:pt>
                <c:pt idx="26">
                  <c:v>Portugalsko</c:v>
                </c:pt>
                <c:pt idx="27">
                  <c:v>Lotyšsko</c:v>
                </c:pt>
              </c:strCache>
            </c:strRef>
          </c:cat>
          <c:val>
            <c:numRef>
              <c:f>'2.4.1.1._graf2'!$E$5:$E$32</c:f>
              <c:numCache>
                <c:formatCode>#,##0.00</c:formatCode>
                <c:ptCount val="28"/>
                <c:pt idx="0">
                  <c:v>1.1266130819739537</c:v>
                </c:pt>
                <c:pt idx="1">
                  <c:v>35.036694076561254</c:v>
                </c:pt>
                <c:pt idx="2">
                  <c:v>58.704849488915535</c:v>
                </c:pt>
                <c:pt idx="3">
                  <c:v>12.898960104191261</c:v>
                </c:pt>
                <c:pt idx="4">
                  <c:v>64.307539086445203</c:v>
                </c:pt>
                <c:pt idx="5">
                  <c:v>7.5141460878574806</c:v>
                </c:pt>
                <c:pt idx="6">
                  <c:v>51.513457311291219</c:v>
                </c:pt>
                <c:pt idx="7">
                  <c:v>11.730978453473366</c:v>
                </c:pt>
                <c:pt idx="8">
                  <c:v>73.163785725400459</c:v>
                </c:pt>
                <c:pt idx="9">
                  <c:v>60.706553413282258</c:v>
                </c:pt>
                <c:pt idx="10">
                  <c:v>45.735271095339982</c:v>
                </c:pt>
                <c:pt idx="11">
                  <c:v>69.20075937335551</c:v>
                </c:pt>
                <c:pt idx="12">
                  <c:v>72.213263185511479</c:v>
                </c:pt>
                <c:pt idx="13">
                  <c:v>53.133429880886624</c:v>
                </c:pt>
                <c:pt idx="14">
                  <c:v>49.193799974741481</c:v>
                </c:pt>
                <c:pt idx="15">
                  <c:v>11.955623606203954</c:v>
                </c:pt>
                <c:pt idx="16">
                  <c:v>34.993501740338509</c:v>
                </c:pt>
                <c:pt idx="17">
                  <c:v>57.901251844391446</c:v>
                </c:pt>
                <c:pt idx="18">
                  <c:v>75.861245303512931</c:v>
                </c:pt>
                <c:pt idx="19">
                  <c:v>52.490601132498348</c:v>
                </c:pt>
                <c:pt idx="20">
                  <c:v>30.809622699820629</c:v>
                </c:pt>
                <c:pt idx="21">
                  <c:v>80.2526178963425</c:v>
                </c:pt>
                <c:pt idx="22">
                  <c:v>74.233483811858818</c:v>
                </c:pt>
                <c:pt idx="23">
                  <c:v>23.669579181524789</c:v>
                </c:pt>
                <c:pt idx="24">
                  <c:v>39.124213150610295</c:v>
                </c:pt>
                <c:pt idx="25">
                  <c:v>37.590934739421044</c:v>
                </c:pt>
                <c:pt idx="26">
                  <c:v>45.134515883866655</c:v>
                </c:pt>
                <c:pt idx="27">
                  <c:v>51.338669154710999</c:v>
                </c:pt>
              </c:numCache>
            </c:numRef>
          </c:val>
        </c:ser>
        <c:ser>
          <c:idx val="1"/>
          <c:order val="1"/>
          <c:tx>
            <c:strRef>
              <c:f>'2.4.1.1._graf2'!$G$4</c:f>
              <c:strCache>
                <c:ptCount val="1"/>
                <c:pt idx="0">
                  <c:v>Energetické využití [%]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'2.4.1.1._graf2'!$A$5:$A$32</c:f>
              <c:strCache>
                <c:ptCount val="28"/>
                <c:pt idx="0">
                  <c:v>Bulharsko</c:v>
                </c:pt>
                <c:pt idx="1">
                  <c:v>Finsko</c:v>
                </c:pt>
                <c:pt idx="2">
                  <c:v>Estonsko</c:v>
                </c:pt>
                <c:pt idx="3">
                  <c:v>Švédsko</c:v>
                </c:pt>
                <c:pt idx="4">
                  <c:v>Lucembursko</c:v>
                </c:pt>
                <c:pt idx="5">
                  <c:v>Rumunsko</c:v>
                </c:pt>
                <c:pt idx="6">
                  <c:v>Nizozemsko</c:v>
                </c:pt>
                <c:pt idx="7">
                  <c:v>Řecko</c:v>
                </c:pt>
                <c:pt idx="8">
                  <c:v>Belgie</c:v>
                </c:pt>
                <c:pt idx="9">
                  <c:v>Francie</c:v>
                </c:pt>
                <c:pt idx="10">
                  <c:v>EU27</c:v>
                </c:pt>
                <c:pt idx="11">
                  <c:v>Německo</c:v>
                </c:pt>
                <c:pt idx="12">
                  <c:v>Polsko</c:v>
                </c:pt>
                <c:pt idx="13">
                  <c:v>Rakousko</c:v>
                </c:pt>
                <c:pt idx="14">
                  <c:v>Spojené království</c:v>
                </c:pt>
                <c:pt idx="15">
                  <c:v>Malta</c:v>
                </c:pt>
                <c:pt idx="16">
                  <c:v>Irsko</c:v>
                </c:pt>
                <c:pt idx="17">
                  <c:v>Dánsko</c:v>
                </c:pt>
                <c:pt idx="18">
                  <c:v>Itálie</c:v>
                </c:pt>
                <c:pt idx="19">
                  <c:v>Španělsko</c:v>
                </c:pt>
                <c:pt idx="20">
                  <c:v>Kypr</c:v>
                </c:pt>
                <c:pt idx="21">
                  <c:v>Slovinsko</c:v>
                </c:pt>
                <c:pt idx="22">
                  <c:v>Česká republika</c:v>
                </c:pt>
                <c:pt idx="23">
                  <c:v>Litva</c:v>
                </c:pt>
                <c:pt idx="24">
                  <c:v>Maďarsko</c:v>
                </c:pt>
                <c:pt idx="25">
                  <c:v>Slovensko</c:v>
                </c:pt>
                <c:pt idx="26">
                  <c:v>Portugalsko</c:v>
                </c:pt>
                <c:pt idx="27">
                  <c:v>Lotyšsko</c:v>
                </c:pt>
              </c:strCache>
            </c:strRef>
          </c:cat>
          <c:val>
            <c:numRef>
              <c:f>'2.4.1.1._graf2'!$G$5:$G$32</c:f>
              <c:numCache>
                <c:formatCode>#,##0.00</c:formatCode>
                <c:ptCount val="28"/>
                <c:pt idx="0">
                  <c:v>0.10814482764489747</c:v>
                </c:pt>
                <c:pt idx="1">
                  <c:v>11.402907634121746</c:v>
                </c:pt>
                <c:pt idx="2">
                  <c:v>1.6910541113249067</c:v>
                </c:pt>
                <c:pt idx="3">
                  <c:v>4.4382786338747175</c:v>
                </c:pt>
                <c:pt idx="4">
                  <c:v>0.35083036096932213</c:v>
                </c:pt>
                <c:pt idx="5">
                  <c:v>0.64531233255419784</c:v>
                </c:pt>
                <c:pt idx="6">
                  <c:v>7.5000546216487765</c:v>
                </c:pt>
                <c:pt idx="7">
                  <c:v>0.16548435385990196</c:v>
                </c:pt>
                <c:pt idx="8">
                  <c:v>11.16022511723374</c:v>
                </c:pt>
                <c:pt idx="9">
                  <c:v>3.6925757128573204</c:v>
                </c:pt>
                <c:pt idx="10">
                  <c:v>4.3964932421854606</c:v>
                </c:pt>
                <c:pt idx="11">
                  <c:v>9.6185620292018879</c:v>
                </c:pt>
                <c:pt idx="12">
                  <c:v>2.2194450121110028</c:v>
                </c:pt>
                <c:pt idx="13">
                  <c:v>10.290252827160163</c:v>
                </c:pt>
                <c:pt idx="14">
                  <c:v>0.851233966738564</c:v>
                </c:pt>
                <c:pt idx="15">
                  <c:v>0</c:v>
                </c:pt>
                <c:pt idx="16">
                  <c:v>5.0174656289369146</c:v>
                </c:pt>
                <c:pt idx="17">
                  <c:v>23.133432487401329</c:v>
                </c:pt>
                <c:pt idx="18">
                  <c:v>1.9875927596535221</c:v>
                </c:pt>
                <c:pt idx="19">
                  <c:v>3.01378279317849</c:v>
                </c:pt>
                <c:pt idx="20">
                  <c:v>9.6469616403300526E-2</c:v>
                </c:pt>
                <c:pt idx="21">
                  <c:v>6.4352512002576034</c:v>
                </c:pt>
                <c:pt idx="22">
                  <c:v>5.2514293123640376</c:v>
                </c:pt>
                <c:pt idx="23">
                  <c:v>2.5006213349235717</c:v>
                </c:pt>
                <c:pt idx="24">
                  <c:v>7.4083347700168565</c:v>
                </c:pt>
                <c:pt idx="25">
                  <c:v>3.8318129032139052</c:v>
                </c:pt>
                <c:pt idx="26">
                  <c:v>17.029108520934329</c:v>
                </c:pt>
                <c:pt idx="27">
                  <c:v>9.7144320769598966</c:v>
                </c:pt>
              </c:numCache>
            </c:numRef>
          </c:val>
        </c:ser>
        <c:ser>
          <c:idx val="2"/>
          <c:order val="2"/>
          <c:tx>
            <c:strRef>
              <c:f>'2.4.1.1._graf2'!$I$4</c:f>
              <c:strCache>
                <c:ptCount val="1"/>
                <c:pt idx="0">
                  <c:v>Spalování (bez energetického využití) [%]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'2.4.1.1._graf2'!$A$5:$A$32</c:f>
              <c:strCache>
                <c:ptCount val="28"/>
                <c:pt idx="0">
                  <c:v>Bulharsko</c:v>
                </c:pt>
                <c:pt idx="1">
                  <c:v>Finsko</c:v>
                </c:pt>
                <c:pt idx="2">
                  <c:v>Estonsko</c:v>
                </c:pt>
                <c:pt idx="3">
                  <c:v>Švédsko</c:v>
                </c:pt>
                <c:pt idx="4">
                  <c:v>Lucembursko</c:v>
                </c:pt>
                <c:pt idx="5">
                  <c:v>Rumunsko</c:v>
                </c:pt>
                <c:pt idx="6">
                  <c:v>Nizozemsko</c:v>
                </c:pt>
                <c:pt idx="7">
                  <c:v>Řecko</c:v>
                </c:pt>
                <c:pt idx="8">
                  <c:v>Belgie</c:v>
                </c:pt>
                <c:pt idx="9">
                  <c:v>Francie</c:v>
                </c:pt>
                <c:pt idx="10">
                  <c:v>EU27</c:v>
                </c:pt>
                <c:pt idx="11">
                  <c:v>Německo</c:v>
                </c:pt>
                <c:pt idx="12">
                  <c:v>Polsko</c:v>
                </c:pt>
                <c:pt idx="13">
                  <c:v>Rakousko</c:v>
                </c:pt>
                <c:pt idx="14">
                  <c:v>Spojené království</c:v>
                </c:pt>
                <c:pt idx="15">
                  <c:v>Malta</c:v>
                </c:pt>
                <c:pt idx="16">
                  <c:v>Irsko</c:v>
                </c:pt>
                <c:pt idx="17">
                  <c:v>Dánsko</c:v>
                </c:pt>
                <c:pt idx="18">
                  <c:v>Itálie</c:v>
                </c:pt>
                <c:pt idx="19">
                  <c:v>Španělsko</c:v>
                </c:pt>
                <c:pt idx="20">
                  <c:v>Kypr</c:v>
                </c:pt>
                <c:pt idx="21">
                  <c:v>Slovinsko</c:v>
                </c:pt>
                <c:pt idx="22">
                  <c:v>Česká republika</c:v>
                </c:pt>
                <c:pt idx="23">
                  <c:v>Litva</c:v>
                </c:pt>
                <c:pt idx="24">
                  <c:v>Maďarsko</c:v>
                </c:pt>
                <c:pt idx="25">
                  <c:v>Slovensko</c:v>
                </c:pt>
                <c:pt idx="26">
                  <c:v>Portugalsko</c:v>
                </c:pt>
                <c:pt idx="27">
                  <c:v>Lotyšsko</c:v>
                </c:pt>
              </c:strCache>
            </c:strRef>
          </c:cat>
          <c:val>
            <c:numRef>
              <c:f>'2.4.1.1._graf2'!$I$5:$I$32</c:f>
              <c:numCache>
                <c:formatCode>#,##0.00</c:formatCode>
                <c:ptCount val="28"/>
                <c:pt idx="0">
                  <c:v>9.1217789233918479E-3</c:v>
                </c:pt>
                <c:pt idx="1">
                  <c:v>0.49157389834600557</c:v>
                </c:pt>
                <c:pt idx="2">
                  <c:v>2.7171919451562081E-4</c:v>
                </c:pt>
                <c:pt idx="3">
                  <c:v>2.8542907580109966E-2</c:v>
                </c:pt>
                <c:pt idx="4">
                  <c:v>1.3024851373710264</c:v>
                </c:pt>
                <c:pt idx="5">
                  <c:v>6.8781382181047623E-2</c:v>
                </c:pt>
                <c:pt idx="6">
                  <c:v>1.3439884880488373</c:v>
                </c:pt>
                <c:pt idx="7">
                  <c:v>2.9203616044673069E-2</c:v>
                </c:pt>
                <c:pt idx="8">
                  <c:v>8.05917093244482</c:v>
                </c:pt>
                <c:pt idx="9">
                  <c:v>2.2697557652978144</c:v>
                </c:pt>
                <c:pt idx="10">
                  <c:v>1.5937831585172817</c:v>
                </c:pt>
                <c:pt idx="11">
                  <c:v>3.1208636962560972</c:v>
                </c:pt>
                <c:pt idx="12">
                  <c:v>0.20432946907979041</c:v>
                </c:pt>
                <c:pt idx="13">
                  <c:v>0.23202543774830875</c:v>
                </c:pt>
                <c:pt idx="14">
                  <c:v>3.2780217632921875</c:v>
                </c:pt>
                <c:pt idx="15">
                  <c:v>0.44216468191093383</c:v>
                </c:pt>
                <c:pt idx="16">
                  <c:v>0.16702519133764571</c:v>
                </c:pt>
                <c:pt idx="17">
                  <c:v>0</c:v>
                </c:pt>
                <c:pt idx="18">
                  <c:v>4.4567390000002804</c:v>
                </c:pt>
                <c:pt idx="19">
                  <c:v>6.7370338855012478E-3</c:v>
                </c:pt>
                <c:pt idx="20">
                  <c:v>0.32382789897455433</c:v>
                </c:pt>
                <c:pt idx="21">
                  <c:v>0.71104892047352652</c:v>
                </c:pt>
                <c:pt idx="22">
                  <c:v>0.41708674129484691</c:v>
                </c:pt>
                <c:pt idx="23">
                  <c:v>2.4166315425856715E-2</c:v>
                </c:pt>
                <c:pt idx="24">
                  <c:v>0.69331839953841001</c:v>
                </c:pt>
                <c:pt idx="25">
                  <c:v>1.011015478280674</c:v>
                </c:pt>
                <c:pt idx="26">
                  <c:v>0.68704499685364484</c:v>
                </c:pt>
                <c:pt idx="27">
                  <c:v>5.3387873707171324E-2</c:v>
                </c:pt>
              </c:numCache>
            </c:numRef>
          </c:val>
        </c:ser>
        <c:ser>
          <c:idx val="3"/>
          <c:order val="3"/>
          <c:tx>
            <c:strRef>
              <c:f>'2.4.1.1._graf2'!$K$4</c:f>
              <c:strCache>
                <c:ptCount val="1"/>
                <c:pt idx="0">
                  <c:v>Skládkování [%]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cat>
            <c:strRef>
              <c:f>'2.4.1.1._graf2'!$A$5:$A$32</c:f>
              <c:strCache>
                <c:ptCount val="28"/>
                <c:pt idx="0">
                  <c:v>Bulharsko</c:v>
                </c:pt>
                <c:pt idx="1">
                  <c:v>Finsko</c:v>
                </c:pt>
                <c:pt idx="2">
                  <c:v>Estonsko</c:v>
                </c:pt>
                <c:pt idx="3">
                  <c:v>Švédsko</c:v>
                </c:pt>
                <c:pt idx="4">
                  <c:v>Lucembursko</c:v>
                </c:pt>
                <c:pt idx="5">
                  <c:v>Rumunsko</c:v>
                </c:pt>
                <c:pt idx="6">
                  <c:v>Nizozemsko</c:v>
                </c:pt>
                <c:pt idx="7">
                  <c:v>Řecko</c:v>
                </c:pt>
                <c:pt idx="8">
                  <c:v>Belgie</c:v>
                </c:pt>
                <c:pt idx="9">
                  <c:v>Francie</c:v>
                </c:pt>
                <c:pt idx="10">
                  <c:v>EU27</c:v>
                </c:pt>
                <c:pt idx="11">
                  <c:v>Německo</c:v>
                </c:pt>
                <c:pt idx="12">
                  <c:v>Polsko</c:v>
                </c:pt>
                <c:pt idx="13">
                  <c:v>Rakousko</c:v>
                </c:pt>
                <c:pt idx="14">
                  <c:v>Spojené království</c:v>
                </c:pt>
                <c:pt idx="15">
                  <c:v>Malta</c:v>
                </c:pt>
                <c:pt idx="16">
                  <c:v>Irsko</c:v>
                </c:pt>
                <c:pt idx="17">
                  <c:v>Dánsko</c:v>
                </c:pt>
                <c:pt idx="18">
                  <c:v>Itálie</c:v>
                </c:pt>
                <c:pt idx="19">
                  <c:v>Španělsko</c:v>
                </c:pt>
                <c:pt idx="20">
                  <c:v>Kypr</c:v>
                </c:pt>
                <c:pt idx="21">
                  <c:v>Slovinsko</c:v>
                </c:pt>
                <c:pt idx="22">
                  <c:v>Česká republika</c:v>
                </c:pt>
                <c:pt idx="23">
                  <c:v>Litva</c:v>
                </c:pt>
                <c:pt idx="24">
                  <c:v>Maďarsko</c:v>
                </c:pt>
                <c:pt idx="25">
                  <c:v>Slovensko</c:v>
                </c:pt>
                <c:pt idx="26">
                  <c:v>Portugalsko</c:v>
                </c:pt>
                <c:pt idx="27">
                  <c:v>Lotyšsko</c:v>
                </c:pt>
              </c:strCache>
            </c:strRef>
          </c:cat>
          <c:val>
            <c:numRef>
              <c:f>'2.4.1.1._graf2'!$K$5:$K$32</c:f>
              <c:numCache>
                <c:formatCode>#,##0.00</c:formatCode>
                <c:ptCount val="28"/>
                <c:pt idx="0">
                  <c:v>98.634302579088526</c:v>
                </c:pt>
                <c:pt idx="1">
                  <c:v>52.832623245550913</c:v>
                </c:pt>
                <c:pt idx="2">
                  <c:v>39.603824680564976</c:v>
                </c:pt>
                <c:pt idx="3">
                  <c:v>51.650171395650176</c:v>
                </c:pt>
                <c:pt idx="4">
                  <c:v>34.039145415214399</c:v>
                </c:pt>
                <c:pt idx="5">
                  <c:v>90.688348004683078</c:v>
                </c:pt>
                <c:pt idx="6">
                  <c:v>3.2927463709155647</c:v>
                </c:pt>
                <c:pt idx="7">
                  <c:v>85.350820213388218</c:v>
                </c:pt>
                <c:pt idx="8">
                  <c:v>7.6168158052733457</c:v>
                </c:pt>
                <c:pt idx="9">
                  <c:v>33.072128904912638</c:v>
                </c:pt>
                <c:pt idx="10">
                  <c:v>42.25938875263094</c:v>
                </c:pt>
                <c:pt idx="11">
                  <c:v>18.036490862001052</c:v>
                </c:pt>
                <c:pt idx="12">
                  <c:v>25.286275075477526</c:v>
                </c:pt>
                <c:pt idx="13">
                  <c:v>36.344291854204819</c:v>
                </c:pt>
                <c:pt idx="14">
                  <c:v>26.059007486877668</c:v>
                </c:pt>
                <c:pt idx="15">
                  <c:v>49.187489079154219</c:v>
                </c:pt>
                <c:pt idx="16">
                  <c:v>35.11602256713617</c:v>
                </c:pt>
                <c:pt idx="17">
                  <c:v>18.965315668207186</c:v>
                </c:pt>
                <c:pt idx="18">
                  <c:v>17.693378174364742</c:v>
                </c:pt>
                <c:pt idx="19">
                  <c:v>44.055403272183256</c:v>
                </c:pt>
                <c:pt idx="20">
                  <c:v>68.761703680383405</c:v>
                </c:pt>
                <c:pt idx="21">
                  <c:v>12.600036264718257</c:v>
                </c:pt>
                <c:pt idx="22">
                  <c:v>19.866379581295718</c:v>
                </c:pt>
                <c:pt idx="23">
                  <c:v>72.945170184168646</c:v>
                </c:pt>
                <c:pt idx="24">
                  <c:v>52.774125966097351</c:v>
                </c:pt>
                <c:pt idx="25">
                  <c:v>55.685804530389674</c:v>
                </c:pt>
                <c:pt idx="26">
                  <c:v>37.149330598345365</c:v>
                </c:pt>
                <c:pt idx="27">
                  <c:v>35.786273087872004</c:v>
                </c:pt>
              </c:numCache>
            </c:numRef>
          </c:val>
        </c:ser>
        <c:ser>
          <c:idx val="4"/>
          <c:order val="4"/>
          <c:tx>
            <c:strRef>
              <c:f>'2.4.1.1._graf2'!$M$4</c:f>
              <c:strCache>
                <c:ptCount val="1"/>
                <c:pt idx="0">
                  <c:v>Ostatní [%]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'2.4.1.1._graf2'!$A$5:$A$32</c:f>
              <c:strCache>
                <c:ptCount val="28"/>
                <c:pt idx="0">
                  <c:v>Bulharsko</c:v>
                </c:pt>
                <c:pt idx="1">
                  <c:v>Finsko</c:v>
                </c:pt>
                <c:pt idx="2">
                  <c:v>Estonsko</c:v>
                </c:pt>
                <c:pt idx="3">
                  <c:v>Švédsko</c:v>
                </c:pt>
                <c:pt idx="4">
                  <c:v>Lucembursko</c:v>
                </c:pt>
                <c:pt idx="5">
                  <c:v>Rumunsko</c:v>
                </c:pt>
                <c:pt idx="6">
                  <c:v>Nizozemsko</c:v>
                </c:pt>
                <c:pt idx="7">
                  <c:v>Řecko</c:v>
                </c:pt>
                <c:pt idx="8">
                  <c:v>Belgie</c:v>
                </c:pt>
                <c:pt idx="9">
                  <c:v>Francie</c:v>
                </c:pt>
                <c:pt idx="10">
                  <c:v>EU27</c:v>
                </c:pt>
                <c:pt idx="11">
                  <c:v>Německo</c:v>
                </c:pt>
                <c:pt idx="12">
                  <c:v>Polsko</c:v>
                </c:pt>
                <c:pt idx="13">
                  <c:v>Rakousko</c:v>
                </c:pt>
                <c:pt idx="14">
                  <c:v>Spojené království</c:v>
                </c:pt>
                <c:pt idx="15">
                  <c:v>Malta</c:v>
                </c:pt>
                <c:pt idx="16">
                  <c:v>Irsko</c:v>
                </c:pt>
                <c:pt idx="17">
                  <c:v>Dánsko</c:v>
                </c:pt>
                <c:pt idx="18">
                  <c:v>Itálie</c:v>
                </c:pt>
                <c:pt idx="19">
                  <c:v>Španělsko</c:v>
                </c:pt>
                <c:pt idx="20">
                  <c:v>Kypr</c:v>
                </c:pt>
                <c:pt idx="21">
                  <c:v>Slovinsko</c:v>
                </c:pt>
                <c:pt idx="22">
                  <c:v>Česká republika</c:v>
                </c:pt>
                <c:pt idx="23">
                  <c:v>Litva</c:v>
                </c:pt>
                <c:pt idx="24">
                  <c:v>Maďarsko</c:v>
                </c:pt>
                <c:pt idx="25">
                  <c:v>Slovensko</c:v>
                </c:pt>
                <c:pt idx="26">
                  <c:v>Portugalsko</c:v>
                </c:pt>
                <c:pt idx="27">
                  <c:v>Lotyšsko</c:v>
                </c:pt>
              </c:strCache>
            </c:strRef>
          </c:cat>
          <c:val>
            <c:numRef>
              <c:f>'2.4.1.1._graf2'!$M$5:$M$32</c:f>
              <c:numCache>
                <c:formatCode>#,##0.00</c:formatCode>
                <c:ptCount val="28"/>
                <c:pt idx="0">
                  <c:v>0.12181773236909757</c:v>
                </c:pt>
                <c:pt idx="1">
                  <c:v>0.23620114542010262</c:v>
                </c:pt>
                <c:pt idx="2">
                  <c:v>0</c:v>
                </c:pt>
                <c:pt idx="3">
                  <c:v>30.984046958703679</c:v>
                </c:pt>
                <c:pt idx="4">
                  <c:v>0</c:v>
                </c:pt>
                <c:pt idx="5">
                  <c:v>1.0834121927238851</c:v>
                </c:pt>
                <c:pt idx="6">
                  <c:v>36.349753208095528</c:v>
                </c:pt>
                <c:pt idx="7">
                  <c:v>2.7235133632337689</c:v>
                </c:pt>
                <c:pt idx="8">
                  <c:v>0</c:v>
                </c:pt>
                <c:pt idx="9">
                  <c:v>0.25898620364992198</c:v>
                </c:pt>
                <c:pt idx="10">
                  <c:v>6.0150637513263403</c:v>
                </c:pt>
                <c:pt idx="11">
                  <c:v>2.3324039185450993E-2</c:v>
                </c:pt>
                <c:pt idx="12">
                  <c:v>7.6687257820377802E-2</c:v>
                </c:pt>
                <c:pt idx="13">
                  <c:v>0</c:v>
                </c:pt>
                <c:pt idx="14">
                  <c:v>20.617936271186206</c:v>
                </c:pt>
                <c:pt idx="15">
                  <c:v>38.41472263273085</c:v>
                </c:pt>
                <c:pt idx="16">
                  <c:v>24.696175238891961</c:v>
                </c:pt>
                <c:pt idx="17">
                  <c:v>0</c:v>
                </c:pt>
                <c:pt idx="18">
                  <c:v>1.0447624685387014E-3</c:v>
                </c:pt>
                <c:pt idx="19">
                  <c:v>0.43347576825440609</c:v>
                </c:pt>
                <c:pt idx="20">
                  <c:v>8.3761044182506846E-3</c:v>
                </c:pt>
                <c:pt idx="21">
                  <c:v>1.0457182081440918E-3</c:v>
                </c:pt>
                <c:pt idx="22">
                  <c:v>0.23162055318654018</c:v>
                </c:pt>
                <c:pt idx="23">
                  <c:v>0.86046298395711918</c:v>
                </c:pt>
                <c:pt idx="24">
                  <c:v>0</c:v>
                </c:pt>
                <c:pt idx="25">
                  <c:v>1.8804323486947621</c:v>
                </c:pt>
                <c:pt idx="26">
                  <c:v>0</c:v>
                </c:pt>
                <c:pt idx="27">
                  <c:v>3.1072378067498811</c:v>
                </c:pt>
              </c:numCache>
            </c:numRef>
          </c:val>
        </c:ser>
        <c:gapWidth val="100"/>
        <c:overlap val="100"/>
        <c:axId val="93571712"/>
        <c:axId val="93581696"/>
      </c:barChart>
      <c:catAx>
        <c:axId val="93571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cs-CZ"/>
          </a:p>
        </c:txPr>
        <c:crossAx val="93581696"/>
        <c:crosses val="autoZero"/>
        <c:auto val="1"/>
        <c:lblAlgn val="ctr"/>
        <c:lblOffset val="100"/>
      </c:catAx>
      <c:valAx>
        <c:axId val="935816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cs-CZ" dirty="0"/>
                  <a:t>Struktura </a:t>
                </a:r>
                <a:r>
                  <a:rPr lang="cs-CZ" dirty="0" smtClean="0"/>
                  <a:t>nakládání s odpady </a:t>
                </a:r>
                <a:r>
                  <a:rPr lang="cs-CZ" dirty="0"/>
                  <a:t>[%]</a:t>
                </a:r>
              </a:p>
            </c:rich>
          </c:tx>
          <c:layout>
            <c:manualLayout>
              <c:xMode val="edge"/>
              <c:yMode val="edge"/>
              <c:x val="8.5325591284329746E-3"/>
              <c:y val="0.28305975266605177"/>
            </c:manualLayout>
          </c:layout>
          <c:spPr>
            <a:noFill/>
            <a:ln w="25400">
              <a:noFill/>
            </a:ln>
          </c:spPr>
        </c:title>
        <c:numFmt formatCode="0%" sourceLinked="0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935717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2515403451663509E-2"/>
          <c:y val="3.601711948168649E-2"/>
          <c:w val="0.91069358788252031"/>
          <c:h val="9.2172802723983843E-2"/>
        </c:manualLayout>
      </c:layout>
      <c:spPr>
        <a:solidFill>
          <a:schemeClr val="bg1"/>
        </a:solidFill>
      </c:spPr>
      <c:txPr>
        <a:bodyPr/>
        <a:lstStyle/>
        <a:p>
          <a:pPr>
            <a:defRPr sz="1100" b="0"/>
          </a:pPr>
          <a:endParaRPr lang="cs-CZ"/>
        </a:p>
      </c:txPr>
    </c:legend>
    <c:plotVisOnly val="1"/>
    <c:dispBlanksAs val="gap"/>
  </c:chart>
  <c:spPr>
    <a:ln>
      <a:noFill/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0.06401</cdr:x>
      <cdr:y>0.8984</cdr:y>
    </cdr:from>
    <cdr:to>
      <cdr:x>0.75208</cdr:x>
      <cdr:y>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288032" y="5184576"/>
          <a:ext cx="3096344" cy="548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D0F2E-8036-4243-B270-AEE19DF6B17E}" type="datetimeFigureOut">
              <a:rPr lang="cs-CZ" smtClean="0"/>
              <a:pPr/>
              <a:t>27.3.2017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EB11E-13D0-4C66-963C-0EE2186DEA1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B11E-13D0-4C66-963C-0EE2186DEA1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B11E-13D0-4C66-963C-0EE2186DEA10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B11E-13D0-4C66-963C-0EE2186DEA1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buschsystems.com</a:t>
            </a:r>
            <a:r>
              <a:rPr lang="cs-CZ" dirty="0" smtClean="0"/>
              <a:t>/recycling-</a:t>
            </a:r>
            <a:r>
              <a:rPr lang="cs-CZ" dirty="0" err="1" smtClean="0"/>
              <a:t>bin</a:t>
            </a:r>
            <a:r>
              <a:rPr lang="cs-CZ" dirty="0" smtClean="0"/>
              <a:t>-</a:t>
            </a:r>
            <a:r>
              <a:rPr lang="cs-CZ" dirty="0" err="1" smtClean="0"/>
              <a:t>news</a:t>
            </a:r>
            <a:r>
              <a:rPr lang="cs-CZ" dirty="0" smtClean="0"/>
              <a:t>/2014/05/a-</a:t>
            </a:r>
            <a:r>
              <a:rPr lang="cs-CZ" dirty="0" err="1" smtClean="0"/>
              <a:t>brief</a:t>
            </a:r>
            <a:r>
              <a:rPr lang="cs-CZ" dirty="0" smtClean="0"/>
              <a:t>-</a:t>
            </a:r>
            <a:r>
              <a:rPr lang="cs-CZ" dirty="0" err="1" smtClean="0"/>
              <a:t>timeline</a:t>
            </a:r>
            <a:r>
              <a:rPr lang="cs-CZ" dirty="0" smtClean="0"/>
              <a:t>-</a:t>
            </a:r>
            <a:r>
              <a:rPr lang="cs-CZ" dirty="0" err="1" smtClean="0"/>
              <a:t>of</a:t>
            </a:r>
            <a:r>
              <a:rPr lang="cs-CZ" dirty="0" smtClean="0"/>
              <a:t>-</a:t>
            </a:r>
            <a:r>
              <a:rPr lang="cs-CZ" dirty="0" err="1" smtClean="0"/>
              <a:t>the</a:t>
            </a:r>
            <a:r>
              <a:rPr lang="cs-CZ" dirty="0" smtClean="0"/>
              <a:t>-</a:t>
            </a:r>
            <a:r>
              <a:rPr lang="cs-CZ" dirty="0" err="1" smtClean="0"/>
              <a:t>history</a:t>
            </a:r>
            <a:r>
              <a:rPr lang="cs-CZ" dirty="0" smtClean="0"/>
              <a:t>-</a:t>
            </a:r>
            <a:r>
              <a:rPr lang="cs-CZ" dirty="0" err="1" smtClean="0"/>
              <a:t>of</a:t>
            </a:r>
            <a:r>
              <a:rPr lang="cs-CZ" dirty="0" smtClean="0"/>
              <a:t>-recycling/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B11E-13D0-4C66-963C-0EE2186DEA1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B11E-13D0-4C66-963C-0EE2186DEA1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B11E-13D0-4C66-963C-0EE2186DEA10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B11E-13D0-4C66-963C-0EE2186DEA10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emag.suez</a:t>
            </a:r>
            <a:r>
              <a:rPr lang="cs-CZ" dirty="0" smtClean="0"/>
              <a:t>-</a:t>
            </a:r>
            <a:r>
              <a:rPr lang="cs-CZ" dirty="0" err="1" smtClean="0"/>
              <a:t>environnement.com</a:t>
            </a:r>
            <a:r>
              <a:rPr lang="cs-CZ" dirty="0" smtClean="0"/>
              <a:t>/</a:t>
            </a:r>
            <a:r>
              <a:rPr lang="cs-CZ" dirty="0" err="1" smtClean="0"/>
              <a:t>en</a:t>
            </a:r>
            <a:r>
              <a:rPr lang="cs-CZ" dirty="0" smtClean="0"/>
              <a:t>/</a:t>
            </a:r>
            <a:r>
              <a:rPr lang="cs-CZ" dirty="0" err="1" smtClean="0"/>
              <a:t>biowaste</a:t>
            </a:r>
            <a:r>
              <a:rPr lang="cs-CZ" dirty="0" smtClean="0"/>
              <a:t>-recycling-</a:t>
            </a:r>
            <a:r>
              <a:rPr lang="cs-CZ" dirty="0" err="1" smtClean="0"/>
              <a:t>waste</a:t>
            </a:r>
            <a:r>
              <a:rPr lang="cs-CZ" dirty="0" smtClean="0"/>
              <a:t>-</a:t>
            </a:r>
            <a:r>
              <a:rPr lang="cs-CZ" dirty="0" err="1" smtClean="0"/>
              <a:t>treatment</a:t>
            </a:r>
            <a:r>
              <a:rPr lang="cs-CZ" dirty="0" smtClean="0"/>
              <a:t>-</a:t>
            </a:r>
            <a:r>
              <a:rPr lang="cs-CZ" dirty="0" err="1" smtClean="0"/>
              <a:t>challenge</a:t>
            </a:r>
            <a:r>
              <a:rPr lang="cs-CZ" dirty="0" smtClean="0"/>
              <a:t>-10899</a:t>
            </a:r>
          </a:p>
          <a:p>
            <a:r>
              <a:rPr lang="cs-CZ" dirty="0" smtClean="0"/>
              <a:t>http://www.kompostuj.</a:t>
            </a:r>
            <a:r>
              <a:rPr lang="cs-CZ" dirty="0" err="1" smtClean="0"/>
              <a:t>cz</a:t>
            </a:r>
            <a:r>
              <a:rPr lang="cs-CZ" dirty="0" smtClean="0"/>
              <a:t>/aktuality/?</a:t>
            </a:r>
            <a:r>
              <a:rPr lang="cs-CZ" dirty="0" err="1" smtClean="0"/>
              <a:t>tx</a:t>
            </a:r>
            <a:r>
              <a:rPr lang="cs-CZ" dirty="0" smtClean="0"/>
              <a:t>_</a:t>
            </a:r>
            <a:r>
              <a:rPr lang="cs-CZ" dirty="0" err="1" smtClean="0"/>
              <a:t>wecdiscussion</a:t>
            </a:r>
            <a:r>
              <a:rPr lang="cs-CZ" dirty="0" smtClean="0"/>
              <a:t>[single]=168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B11E-13D0-4C66-963C-0EE2186DEA10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B11E-13D0-4C66-963C-0EE2186DEA10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http://ekolist.cz/cz/publicistika/nazory-a-komentare/ladislav-trylc-zalohovy-system-na-jednocestne-pet-lahve-a-plechovky-by-vyresil-jen-cast-problemu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B11E-13D0-4C66-963C-0EE2186DEA10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D4A-7956-4F54-96A7-398E1BC90518}" type="datetimeFigureOut">
              <a:rPr lang="cs-CZ" smtClean="0"/>
              <a:pPr/>
              <a:t>27.3.2017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404-C85B-4687-A52E-FB44BF88DB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D4A-7956-4F54-96A7-398E1BC90518}" type="datetimeFigureOut">
              <a:rPr lang="cs-CZ" smtClean="0"/>
              <a:pPr/>
              <a:t>27.3.2017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404-C85B-4687-A52E-FB44BF88DB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D4A-7956-4F54-96A7-398E1BC90518}" type="datetimeFigureOut">
              <a:rPr lang="cs-CZ" smtClean="0"/>
              <a:pPr/>
              <a:t>27.3.2017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404-C85B-4687-A52E-FB44BF88DB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D4A-7956-4F54-96A7-398E1BC90518}" type="datetimeFigureOut">
              <a:rPr lang="cs-CZ" smtClean="0"/>
              <a:pPr/>
              <a:t>27.3.2017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404-C85B-4687-A52E-FB44BF88DB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D4A-7956-4F54-96A7-398E1BC90518}" type="datetimeFigureOut">
              <a:rPr lang="cs-CZ" smtClean="0"/>
              <a:pPr/>
              <a:t>27.3.2017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404-C85B-4687-A52E-FB44BF88DB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D4A-7956-4F54-96A7-398E1BC90518}" type="datetimeFigureOut">
              <a:rPr lang="cs-CZ" smtClean="0"/>
              <a:pPr/>
              <a:t>27.3.2017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404-C85B-4687-A52E-FB44BF88DB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D4A-7956-4F54-96A7-398E1BC90518}" type="datetimeFigureOut">
              <a:rPr lang="cs-CZ" smtClean="0"/>
              <a:pPr/>
              <a:t>27.3.2017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404-C85B-4687-A52E-FB44BF88DB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D4A-7956-4F54-96A7-398E1BC90518}" type="datetimeFigureOut">
              <a:rPr lang="cs-CZ" smtClean="0"/>
              <a:pPr/>
              <a:t>27.3.2017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404-C85B-4687-A52E-FB44BF88DB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D4A-7956-4F54-96A7-398E1BC90518}" type="datetimeFigureOut">
              <a:rPr lang="cs-CZ" smtClean="0"/>
              <a:pPr/>
              <a:t>27.3.2017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404-C85B-4687-A52E-FB44BF88DB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D4A-7956-4F54-96A7-398E1BC90518}" type="datetimeFigureOut">
              <a:rPr lang="cs-CZ" smtClean="0"/>
              <a:pPr/>
              <a:t>27.3.2017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404-C85B-4687-A52E-FB44BF88DB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D4A-7956-4F54-96A7-398E1BC90518}" type="datetimeFigureOut">
              <a:rPr lang="cs-CZ" smtClean="0"/>
              <a:pPr/>
              <a:t>27.3.2017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404-C85B-4687-A52E-FB44BF88DB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x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A9D4A-7956-4F54-96A7-398E1BC90518}" type="datetimeFigureOut">
              <a:rPr lang="cs-CZ" smtClean="0"/>
              <a:pPr/>
              <a:t>27.3.2017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CC404-C85B-4687-A52E-FB44BF88DB4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Gqmp9f5JlV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ideniodpadu.cz/" TargetMode="External"/><Relationship Id="rId3" Type="http://schemas.openxmlformats.org/officeDocument/2006/relationships/hyperlink" Target="http://www.mzp.cz/C1257458002F0DC7/cz/odpadove_hospodarstv%C3%AD_data_2015/$FILE/OODP-Souhrnna_data_2009_2015-20160930.pdf" TargetMode="External"/><Relationship Id="rId7" Type="http://schemas.openxmlformats.org/officeDocument/2006/relationships/hyperlink" Target="http://www.ekokom.cz/uploads/attachments/Klienti/znaceni_obalu_14-01a.pdf" TargetMode="External"/><Relationship Id="rId2" Type="http://schemas.openxmlformats.org/officeDocument/2006/relationships/hyperlink" Target="http://www.mzp.cz/C1257458002F0DC7/cz/produkce_nakladni_odpady_2015/$FILE/OODP-Produkce_a_nakladani_2015-2016100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nutiduha.cz/sites/default/files/publikace/typo3/Pytlovy_sber_odpadu.pdf" TargetMode="External"/><Relationship Id="rId5" Type="http://schemas.openxmlformats.org/officeDocument/2006/relationships/hyperlink" Target="http://biom.cz/upload/9982d8381d3da848a8072e06cf96ec87/Bioplyn_EFEKT_1.pdf" TargetMode="External"/><Relationship Id="rId10" Type="http://schemas.openxmlformats.org/officeDocument/2006/relationships/hyperlink" Target="http://www.wm.com/thinkgreen/what-can-i-recycle.jsp" TargetMode="External"/><Relationship Id="rId4" Type="http://schemas.openxmlformats.org/officeDocument/2006/relationships/hyperlink" Target="http://eceta.cz/wp-content/uploads/2016/04/Studie-CETA-042016.pdf" TargetMode="External"/><Relationship Id="rId9" Type="http://schemas.openxmlformats.org/officeDocument/2006/relationships/hyperlink" Target="http://www.ekokom.cz/cz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pcyklace.cz/" TargetMode="External"/><Relationship Id="rId3" Type="http://schemas.openxmlformats.org/officeDocument/2006/relationships/hyperlink" Target="http://vitejtenazemi.cz/cenia/index.php?p=recyklace_odpadu&amp;site=odpady" TargetMode="External"/><Relationship Id="rId7" Type="http://schemas.openxmlformats.org/officeDocument/2006/relationships/hyperlink" Target="http://www.rozhlas.cz/zpravy/domaciekonomika/_zprava/trideni-odpadu-v-ceske-republice-patri-k-nejefektivnejsim-v-eu-vyplyva-ze-studie--1558065" TargetMode="External"/><Relationship Id="rId2" Type="http://schemas.openxmlformats.org/officeDocument/2006/relationships/hyperlink" Target="http://www.all-recycling-facts.com/history-of-recyclin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oh.cz/clenove.html" TargetMode="External"/><Relationship Id="rId11" Type="http://schemas.openxmlformats.org/officeDocument/2006/relationships/hyperlink" Target="http://www.sedmagenerace.cz/text/detail/cerstve-natreno-zn-na-zeleno" TargetMode="External"/><Relationship Id="rId5" Type="http://schemas.openxmlformats.org/officeDocument/2006/relationships/hyperlink" Target="http://www.vitejtenazemi.cz/cenia/index.php?p=porovnani_odpadoveho_hospodarstvi_v_cr_a_eu&amp;site=odpady" TargetMode="External"/><Relationship Id="rId10" Type="http://schemas.openxmlformats.org/officeDocument/2006/relationships/hyperlink" Target="https://www.zakonyprolidi.cz/cs/2001-185" TargetMode="External"/><Relationship Id="rId4" Type="http://schemas.openxmlformats.org/officeDocument/2006/relationships/hyperlink" Target="http://www.kompostuj.cz/aktuality/?tx_wecdiscussion%5bsingle%5d=168" TargetMode="External"/><Relationship Id="rId9" Type="http://schemas.openxmlformats.org/officeDocument/2006/relationships/hyperlink" Target="http://www1.cenia.cz/www/odpady/zpetny-odb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1628801"/>
            <a:ext cx="7054552" cy="1872207"/>
          </a:xfrm>
        </p:spPr>
        <p:txBody>
          <a:bodyPr/>
          <a:lstStyle/>
          <a:p>
            <a:r>
              <a:rPr lang="cs-CZ" b="1" dirty="0" smtClean="0"/>
              <a:t>Odpadové hospodářství: </a:t>
            </a:r>
            <a:br>
              <a:rPr lang="cs-CZ" b="1" dirty="0" smtClean="0"/>
            </a:br>
            <a:r>
              <a:rPr lang="cs-CZ" b="1" dirty="0" smtClean="0"/>
              <a:t>Recyklace odpadů v ČR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7160840" cy="100811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cs-CZ" dirty="0" smtClean="0"/>
              <a:t>Marie Pojezdná</a:t>
            </a:r>
          </a:p>
          <a:p>
            <a:pPr algn="r"/>
            <a:r>
              <a:rPr lang="cs-CZ" dirty="0" smtClean="0"/>
              <a:t>UČO: 461931</a:t>
            </a:r>
            <a:endParaRPr lang="cs-CZ" dirty="0"/>
          </a:p>
        </p:txBody>
      </p:sp>
      <p:pic>
        <p:nvPicPr>
          <p:cNvPr id="4" name="Obrázek 3" descr="EU-recycling-targets-should-be-tougher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861048"/>
            <a:ext cx="2638425" cy="199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cs-CZ" b="1" dirty="0" smtClean="0"/>
              <a:t>Recyklovatelné materiály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 numCol="2">
            <a:normAutofit lnSpcReduction="10000"/>
          </a:bodyPr>
          <a:lstStyle/>
          <a:p>
            <a:r>
              <a:rPr lang="cs-CZ" dirty="0" smtClean="0"/>
              <a:t>kovy  (železo, hliník, měď)</a:t>
            </a:r>
          </a:p>
          <a:p>
            <a:r>
              <a:rPr lang="cs-CZ" dirty="0" smtClean="0"/>
              <a:t>papír</a:t>
            </a:r>
          </a:p>
          <a:p>
            <a:r>
              <a:rPr lang="cs-CZ" dirty="0" smtClean="0"/>
              <a:t>nápojové kartony</a:t>
            </a:r>
          </a:p>
          <a:p>
            <a:r>
              <a:rPr lang="cs-CZ" dirty="0" smtClean="0"/>
              <a:t>textilie</a:t>
            </a:r>
          </a:p>
          <a:p>
            <a:r>
              <a:rPr lang="cs-CZ" dirty="0" smtClean="0"/>
              <a:t>plasty</a:t>
            </a:r>
          </a:p>
          <a:p>
            <a:r>
              <a:rPr lang="cs-CZ" dirty="0" smtClean="0"/>
              <a:t>sklo</a:t>
            </a:r>
          </a:p>
          <a:p>
            <a:r>
              <a:rPr lang="cs-CZ" dirty="0" err="1" smtClean="0"/>
              <a:t>bioodpad</a:t>
            </a:r>
            <a:endParaRPr lang="cs-CZ" dirty="0" smtClean="0"/>
          </a:p>
          <a:p>
            <a:r>
              <a:rPr lang="cs-CZ" dirty="0" smtClean="0"/>
              <a:t>stavební odpad</a:t>
            </a:r>
          </a:p>
          <a:p>
            <a:r>
              <a:rPr lang="cs-CZ" dirty="0" smtClean="0"/>
              <a:t>rozpouštědla</a:t>
            </a:r>
          </a:p>
          <a:p>
            <a:r>
              <a:rPr lang="cs-CZ" dirty="0" smtClean="0"/>
              <a:t>oleje</a:t>
            </a:r>
          </a:p>
          <a:p>
            <a:r>
              <a:rPr lang="cs-CZ" dirty="0" smtClean="0"/>
              <a:t>vysloužilé světelné zdroje (zářivky lineální i kompaktní, LED světelné zdroje)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714202"/>
          </a:xfrm>
        </p:spPr>
        <p:txBody>
          <a:bodyPr>
            <a:normAutofit/>
          </a:bodyPr>
          <a:lstStyle/>
          <a:p>
            <a:r>
              <a:rPr lang="cs-CZ" b="1" dirty="0" smtClean="0"/>
              <a:t>Dosažená míra recyklace a využití odpadů z obalů 2015</a:t>
            </a:r>
            <a:endParaRPr lang="cs-CZ" dirty="0"/>
          </a:p>
        </p:txBody>
      </p:sp>
      <p:pic>
        <p:nvPicPr>
          <p:cNvPr id="9" name="Zástupný symbol pro obsah 8" descr="mira_recyklace_2015_f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0815" y="2348880"/>
            <a:ext cx="6106531" cy="3492936"/>
          </a:xfrm>
        </p:spPr>
      </p:pic>
      <p:sp>
        <p:nvSpPr>
          <p:cNvPr id="10" name="TextovéPole 9"/>
          <p:cNvSpPr txBox="1"/>
          <p:nvPr/>
        </p:nvSpPr>
        <p:spPr>
          <a:xfrm>
            <a:off x="1619672" y="5877272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EKO-KOM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44816" cy="1143000"/>
          </a:xfrm>
        </p:spPr>
        <p:txBody>
          <a:bodyPr/>
          <a:lstStyle/>
          <a:p>
            <a:r>
              <a:rPr lang="cs-CZ" b="1" dirty="0" smtClean="0"/>
              <a:t>Plasty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268760"/>
            <a:ext cx="7427168" cy="525658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PET</a:t>
            </a:r>
          </a:p>
          <a:p>
            <a:pPr lvl="1"/>
            <a:r>
              <a:rPr lang="cs-CZ" dirty="0" smtClean="0"/>
              <a:t>metoda drcení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etoda zvlákňování</a:t>
            </a:r>
          </a:p>
          <a:p>
            <a:pPr lvl="1"/>
            <a:r>
              <a:rPr lang="cs-CZ" dirty="0" err="1" smtClean="0"/>
              <a:t>regranulát</a:t>
            </a:r>
            <a:endParaRPr lang="cs-CZ" dirty="0" smtClean="0"/>
          </a:p>
          <a:p>
            <a:pPr lvl="1"/>
            <a:r>
              <a:rPr lang="cs-CZ" dirty="0" smtClean="0">
                <a:hlinkClick r:id="rId2"/>
              </a:rPr>
              <a:t>recyklace PET pomocí mikrovln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Polystyren</a:t>
            </a:r>
          </a:p>
          <a:p>
            <a:endParaRPr lang="cs-CZ" dirty="0" smtClean="0"/>
          </a:p>
          <a:p>
            <a:r>
              <a:rPr lang="cs-CZ" dirty="0" smtClean="0"/>
              <a:t>PVC</a:t>
            </a:r>
          </a:p>
          <a:p>
            <a:pPr lvl="1"/>
            <a:r>
              <a:rPr lang="cs-CZ" dirty="0" smtClean="0"/>
              <a:t>V ČR se nerecykluje</a:t>
            </a:r>
            <a:endParaRPr lang="cs-CZ" dirty="0"/>
          </a:p>
        </p:txBody>
      </p:sp>
      <p:pic>
        <p:nvPicPr>
          <p:cNvPr id="8" name="Obrázek 7" descr="100px-Plastic-recyc-01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908720"/>
            <a:ext cx="952500" cy="952500"/>
          </a:xfrm>
          <a:prstGeom prst="rect">
            <a:avLst/>
          </a:prstGeom>
        </p:spPr>
      </p:pic>
      <p:pic>
        <p:nvPicPr>
          <p:cNvPr id="9" name="Obrázek 8" descr="100px-Plastic-recyc-03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869160"/>
            <a:ext cx="952500" cy="952500"/>
          </a:xfrm>
          <a:prstGeom prst="rect">
            <a:avLst/>
          </a:prstGeom>
        </p:spPr>
      </p:pic>
      <p:pic>
        <p:nvPicPr>
          <p:cNvPr id="10" name="Obrázek 9" descr="Plastic-recyc-06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4005064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cs-CZ" b="1" dirty="0" smtClean="0"/>
              <a:t>Pro zajímavost: plastová víčka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r>
              <a:rPr lang="cs-CZ" dirty="0" smtClean="0"/>
              <a:t>Nevhodné pro recyklaci</a:t>
            </a:r>
          </a:p>
          <a:p>
            <a:r>
              <a:rPr lang="cs-CZ" dirty="0" smtClean="0"/>
              <a:t>Charita???</a:t>
            </a:r>
          </a:p>
          <a:p>
            <a:pPr lvl="1"/>
            <a:r>
              <a:rPr lang="cs-CZ" dirty="0" smtClean="0"/>
              <a:t>výkupní cena 5 až 8 Kč/kg</a:t>
            </a:r>
            <a:endParaRPr lang="cs-CZ" dirty="0"/>
          </a:p>
        </p:txBody>
      </p:sp>
      <p:pic>
        <p:nvPicPr>
          <p:cNvPr id="4" name="Obrázek 3" descr="vicka-pet-slu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284984"/>
            <a:ext cx="3995936" cy="3238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5472608" cy="1143000"/>
          </a:xfrm>
        </p:spPr>
        <p:txBody>
          <a:bodyPr/>
          <a:lstStyle/>
          <a:p>
            <a:r>
              <a:rPr lang="cs-CZ" b="1" dirty="0" smtClean="0"/>
              <a:t>Papír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r>
              <a:rPr lang="cs-CZ" dirty="0" smtClean="0"/>
              <a:t>Technologie náročná na spotřebu vody</a:t>
            </a:r>
          </a:p>
          <a:p>
            <a:r>
              <a:rPr lang="cs-CZ" dirty="0" smtClean="0"/>
              <a:t>Produkuje </a:t>
            </a:r>
            <a:r>
              <a:rPr lang="cs-CZ" smtClean="0"/>
              <a:t>odpadní materiál</a:t>
            </a:r>
          </a:p>
          <a:p>
            <a:endParaRPr lang="cs-CZ" dirty="0"/>
          </a:p>
        </p:txBody>
      </p:sp>
      <p:pic>
        <p:nvPicPr>
          <p:cNvPr id="4" name="Obrázek 3" descr="100px-Recycling-Code-20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04664"/>
            <a:ext cx="952500" cy="952500"/>
          </a:xfrm>
          <a:prstGeom prst="rect">
            <a:avLst/>
          </a:prstGeom>
        </p:spPr>
      </p:pic>
      <p:pic>
        <p:nvPicPr>
          <p:cNvPr id="5" name="Obrázek 4" descr="100px-Recycling-Code-21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04664"/>
            <a:ext cx="952500" cy="952500"/>
          </a:xfrm>
          <a:prstGeom prst="rect">
            <a:avLst/>
          </a:prstGeom>
        </p:spPr>
      </p:pic>
      <p:pic>
        <p:nvPicPr>
          <p:cNvPr id="6" name="Obrázek 5" descr="100px-Recycling-Code-22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404664"/>
            <a:ext cx="952500" cy="952500"/>
          </a:xfrm>
          <a:prstGeom prst="rect">
            <a:avLst/>
          </a:prstGeom>
        </p:spPr>
      </p:pic>
      <p:pic>
        <p:nvPicPr>
          <p:cNvPr id="7" name="Obrázek 6" descr="29336_5703.jpg"/>
          <p:cNvPicPr>
            <a:picLocks noChangeAspect="1"/>
          </p:cNvPicPr>
          <p:nvPr/>
        </p:nvPicPr>
        <p:blipFill>
          <a:blip r:embed="rId5" cstate="print"/>
          <a:srcRect t="15584" b="16883"/>
          <a:stretch>
            <a:fillRect/>
          </a:stretch>
        </p:blipFill>
        <p:spPr>
          <a:xfrm>
            <a:off x="2411760" y="3645024"/>
            <a:ext cx="554461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5832648" cy="1143000"/>
          </a:xfrm>
        </p:spPr>
        <p:txBody>
          <a:bodyPr/>
          <a:lstStyle/>
          <a:p>
            <a:r>
              <a:rPr lang="cs-CZ" b="1" dirty="0" smtClean="0"/>
              <a:t>Sklo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Klíčová je separace podle druhu</a:t>
            </a:r>
          </a:p>
          <a:p>
            <a:r>
              <a:rPr lang="cs-CZ" dirty="0" smtClean="0"/>
              <a:t>T</a:t>
            </a:r>
            <a:r>
              <a:rPr lang="pt-BR" dirty="0" smtClean="0"/>
              <a:t>ř</a:t>
            </a:r>
            <a:r>
              <a:rPr lang="cs-CZ" dirty="0" smtClean="0"/>
              <a:t>í</a:t>
            </a:r>
            <a:r>
              <a:rPr lang="pt-BR" dirty="0" smtClean="0"/>
              <a:t>dění</a:t>
            </a:r>
            <a:r>
              <a:rPr lang="cs-CZ" dirty="0" smtClean="0"/>
              <a:t> </a:t>
            </a:r>
            <a:r>
              <a:rPr lang="cs-CZ" dirty="0" smtClean="0">
                <a:sym typeface="Symbol"/>
              </a:rPr>
              <a:t></a:t>
            </a:r>
            <a:r>
              <a:rPr lang="cs-CZ" dirty="0" smtClean="0"/>
              <a:t> </a:t>
            </a:r>
            <a:r>
              <a:rPr lang="pt-BR" dirty="0" smtClean="0"/>
              <a:t>drcení</a:t>
            </a:r>
            <a:r>
              <a:rPr lang="cs-CZ" dirty="0" smtClean="0"/>
              <a:t> </a:t>
            </a:r>
            <a:r>
              <a:rPr lang="cs-CZ" dirty="0" smtClean="0">
                <a:sym typeface="Symbol"/>
              </a:rPr>
              <a:t></a:t>
            </a:r>
            <a:r>
              <a:rPr lang="pt-BR" dirty="0" smtClean="0"/>
              <a:t> separace </a:t>
            </a:r>
            <a:r>
              <a:rPr lang="cs-CZ" dirty="0" smtClean="0">
                <a:sym typeface="Symbol"/>
              </a:rPr>
              <a:t></a:t>
            </a:r>
            <a:r>
              <a:rPr lang="pt-BR" dirty="0" smtClean="0"/>
              <a:t> návrat do výroby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„Hlavní předností skleněných obalů není to, že je sklo recyklovatelné. Ale to, že je možné skleněné obaly opakovaně používat.“</a:t>
            </a:r>
          </a:p>
          <a:p>
            <a:endParaRPr lang="cs-CZ" dirty="0"/>
          </a:p>
        </p:txBody>
      </p:sp>
      <p:pic>
        <p:nvPicPr>
          <p:cNvPr id="4" name="Obrázek 3" descr="100px-Recycling-Code-70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76672"/>
            <a:ext cx="952500" cy="952500"/>
          </a:xfrm>
          <a:prstGeom prst="rect">
            <a:avLst/>
          </a:prstGeom>
        </p:spPr>
      </p:pic>
      <p:pic>
        <p:nvPicPr>
          <p:cNvPr id="5" name="Obrázek 4" descr="100px-Recycling-Code-71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76672"/>
            <a:ext cx="952500" cy="952500"/>
          </a:xfrm>
          <a:prstGeom prst="rect">
            <a:avLst/>
          </a:prstGeom>
        </p:spPr>
      </p:pic>
      <p:pic>
        <p:nvPicPr>
          <p:cNvPr id="6" name="Obrázek 5" descr="100px-Recycling-Code-72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476672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cs-CZ" b="1" dirty="0" err="1" smtClean="0"/>
              <a:t>Bioodpad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196752"/>
            <a:ext cx="7355160" cy="4896543"/>
          </a:xfrm>
        </p:spPr>
        <p:txBody>
          <a:bodyPr>
            <a:normAutofit/>
          </a:bodyPr>
          <a:lstStyle/>
          <a:p>
            <a:r>
              <a:rPr lang="cs-CZ" dirty="0" smtClean="0"/>
              <a:t>Kompostování</a:t>
            </a:r>
          </a:p>
          <a:p>
            <a:r>
              <a:rPr lang="cs-CZ" dirty="0" smtClean="0"/>
              <a:t>Bioplyn</a:t>
            </a:r>
          </a:p>
          <a:p>
            <a:endParaRPr lang="cs-CZ" dirty="0" smtClean="0"/>
          </a:p>
          <a:p>
            <a:pPr algn="ctr">
              <a:buNone/>
            </a:pPr>
            <a:r>
              <a:rPr lang="cs-CZ" sz="4400" b="1" dirty="0" smtClean="0"/>
              <a:t>Nápojové kartony</a:t>
            </a:r>
          </a:p>
          <a:p>
            <a:r>
              <a:rPr lang="cs-CZ" dirty="0" smtClean="0"/>
              <a:t>Mokrá metoda x suchá metoda</a:t>
            </a:r>
          </a:p>
          <a:p>
            <a:r>
              <a:rPr lang="cs-CZ" dirty="0" smtClean="0"/>
              <a:t>Nevýhody:</a:t>
            </a:r>
          </a:p>
          <a:p>
            <a:pPr lvl="1"/>
            <a:r>
              <a:rPr lang="cs-CZ" dirty="0" smtClean="0"/>
              <a:t>Jednorázový obal</a:t>
            </a:r>
          </a:p>
          <a:p>
            <a:pPr lvl="1"/>
            <a:r>
              <a:rPr lang="cs-CZ" dirty="0" err="1" smtClean="0"/>
              <a:t>Downcykling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98a2de_00997dae73164089a0bc08430ceb5a6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293096"/>
            <a:ext cx="3797793" cy="2564904"/>
          </a:xfrm>
          <a:prstGeom prst="rect">
            <a:avLst/>
          </a:prstGeom>
        </p:spPr>
      </p:pic>
      <p:pic>
        <p:nvPicPr>
          <p:cNvPr id="5" name="Obrázek 4" descr="100px-Recycling-Code-84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2852936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Srovnání v rámci EU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idx="1"/>
          </p:nvPr>
        </p:nvGraphicFramePr>
        <p:xfrm>
          <a:off x="1331913" y="1196752"/>
          <a:ext cx="7354887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835696" y="6309320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</a:t>
            </a:r>
            <a:r>
              <a:rPr lang="cs-CZ" sz="1200" dirty="0" err="1" smtClean="0"/>
              <a:t>Eurostat</a:t>
            </a:r>
            <a:r>
              <a:rPr lang="cs-CZ" sz="1200" dirty="0" smtClean="0"/>
              <a:t> (2012)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Nákladová efektivita třídění obalových materiálů</a:t>
            </a:r>
            <a:endParaRPr lang="cs-CZ" b="1" dirty="0"/>
          </a:p>
        </p:txBody>
      </p:sp>
      <p:pic>
        <p:nvPicPr>
          <p:cNvPr id="4" name="Zástupný symbol pro obsah 3" descr="Picture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4407" y="1700808"/>
            <a:ext cx="7698073" cy="4752528"/>
          </a:xfrm>
        </p:spPr>
      </p:pic>
      <p:sp>
        <p:nvSpPr>
          <p:cNvPr id="5" name="TextovéPole 4"/>
          <p:cNvSpPr txBox="1"/>
          <p:nvPr/>
        </p:nvSpPr>
        <p:spPr>
          <a:xfrm>
            <a:off x="1691680" y="6309320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CETA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98a2de_89cb9a5a7f9d4d7ab68270366bfabebe~mv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332656"/>
            <a:ext cx="6168330" cy="6168330"/>
          </a:xfrm>
        </p:spPr>
      </p:pic>
      <p:sp>
        <p:nvSpPr>
          <p:cNvPr id="3" name="TextovéPole 2"/>
          <p:cNvSpPr txBox="1"/>
          <p:nvPr/>
        </p:nvSpPr>
        <p:spPr>
          <a:xfrm>
            <a:off x="1547664" y="6525344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</a:t>
            </a:r>
            <a:r>
              <a:rPr lang="cs-CZ" sz="1200" dirty="0" err="1" smtClean="0"/>
              <a:t>trideniodpadu.cz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pPr algn="l"/>
            <a:r>
              <a:rPr lang="cs-CZ" dirty="0" smtClean="0"/>
              <a:t>Obsah: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556792"/>
            <a:ext cx="7427168" cy="4569371"/>
          </a:xfrm>
        </p:spPr>
        <p:txBody>
          <a:bodyPr>
            <a:normAutofit/>
          </a:bodyPr>
          <a:lstStyle/>
          <a:p>
            <a:r>
              <a:rPr lang="cs-CZ" dirty="0" smtClean="0"/>
              <a:t>Pojem recyklace</a:t>
            </a:r>
          </a:p>
          <a:p>
            <a:r>
              <a:rPr lang="cs-CZ" dirty="0" smtClean="0"/>
              <a:t>Nakládání s odpady v ČR</a:t>
            </a:r>
          </a:p>
          <a:p>
            <a:r>
              <a:rPr lang="cs-CZ" dirty="0" smtClean="0"/>
              <a:t>Recyklovatelné materiály</a:t>
            </a:r>
          </a:p>
          <a:p>
            <a:r>
              <a:rPr lang="cs-CZ" dirty="0" smtClean="0"/>
              <a:t>Srovnání v rámci EU</a:t>
            </a:r>
          </a:p>
          <a:p>
            <a:r>
              <a:rPr lang="cs-CZ" dirty="0" smtClean="0"/>
              <a:t>Systém EKO-KOM</a:t>
            </a:r>
          </a:p>
          <a:p>
            <a:r>
              <a:rPr lang="cs-CZ" dirty="0" smtClean="0"/>
              <a:t>Limity a alternativy</a:t>
            </a:r>
          </a:p>
          <a:p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cs-CZ" b="1" dirty="0" smtClean="0"/>
              <a:t>EKO-KOM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268760"/>
            <a:ext cx="7427168" cy="4857403"/>
          </a:xfrm>
        </p:spPr>
        <p:txBody>
          <a:bodyPr/>
          <a:lstStyle/>
          <a:p>
            <a:r>
              <a:rPr lang="cs-CZ" dirty="0" smtClean="0"/>
              <a:t>Nezisková organizace</a:t>
            </a:r>
          </a:p>
          <a:p>
            <a:r>
              <a:rPr lang="cs-CZ" dirty="0" smtClean="0"/>
              <a:t>Zákon o odpadech</a:t>
            </a:r>
          </a:p>
          <a:p>
            <a:r>
              <a:rPr lang="cs-CZ" dirty="0" smtClean="0"/>
              <a:t>Spolupráce s</a:t>
            </a:r>
          </a:p>
          <a:p>
            <a:pPr lvl="1"/>
            <a:r>
              <a:rPr lang="cs-CZ" dirty="0" smtClean="0"/>
              <a:t>Ministerstvem životního prostředí</a:t>
            </a:r>
          </a:p>
          <a:p>
            <a:pPr lvl="1"/>
            <a:r>
              <a:rPr lang="cs-CZ" dirty="0" smtClean="0"/>
              <a:t>Obcemi</a:t>
            </a:r>
          </a:p>
          <a:p>
            <a:pPr lvl="1"/>
            <a:r>
              <a:rPr lang="cs-CZ" dirty="0" smtClean="0"/>
              <a:t>Distributory baleného zboží</a:t>
            </a:r>
          </a:p>
          <a:p>
            <a:pPr lvl="1"/>
            <a:r>
              <a:rPr lang="cs-CZ" dirty="0" smtClean="0"/>
              <a:t>Zpracovateli a </a:t>
            </a:r>
            <a:r>
              <a:rPr lang="cs-CZ" dirty="0" err="1" smtClean="0"/>
              <a:t>recyklátory</a:t>
            </a:r>
            <a:r>
              <a:rPr lang="cs-CZ" dirty="0" smtClean="0"/>
              <a:t> odpadů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ekok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5573196"/>
            <a:ext cx="3600400" cy="102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chema_C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332656"/>
            <a:ext cx="6480720" cy="6222524"/>
          </a:xfrm>
        </p:spPr>
      </p:pic>
      <p:sp>
        <p:nvSpPr>
          <p:cNvPr id="3" name="TextovéPole 2"/>
          <p:cNvSpPr txBox="1"/>
          <p:nvPr/>
        </p:nvSpPr>
        <p:spPr>
          <a:xfrm>
            <a:off x="1619672" y="658100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EKO-KOM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Limity recyklace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Finanční rentabilita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Technologie a materiály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Zátěž pro životní prostředí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Alternativy k recyklaci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Zálohové obaly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err="1" smtClean="0"/>
              <a:t>Downcyklace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err="1" smtClean="0"/>
              <a:t>Upcyklace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err="1" smtClean="0"/>
              <a:t>Remanufacturing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 descr="returpack-larg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340768"/>
            <a:ext cx="4464496" cy="1488166"/>
          </a:xfrm>
          <a:prstGeom prst="rect">
            <a:avLst/>
          </a:prstGeom>
        </p:spPr>
      </p:pic>
      <p:pic>
        <p:nvPicPr>
          <p:cNvPr id="6" name="Obrázek 5" descr="748a8ccd2d89f4c73df4815f7b5201f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140968"/>
            <a:ext cx="3575619" cy="3231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cs-CZ" b="1" dirty="0" smtClean="0"/>
              <a:t>Pro zajímavost: </a:t>
            </a:r>
            <a:r>
              <a:rPr lang="cs-CZ" b="1" dirty="0" err="1" smtClean="0"/>
              <a:t>Greenwashing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r>
              <a:rPr lang="cs-CZ" dirty="0" smtClean="0"/>
              <a:t>Marketingová strategie</a:t>
            </a:r>
          </a:p>
          <a:p>
            <a:r>
              <a:rPr lang="cs-CZ" dirty="0" smtClean="0"/>
              <a:t>= snaha přesvědčit zákazníka o ekologické šetrnosti výrobku</a:t>
            </a:r>
            <a:endParaRPr lang="cs-CZ" dirty="0"/>
          </a:p>
        </p:txBody>
      </p:sp>
      <p:pic>
        <p:nvPicPr>
          <p:cNvPr id="5" name="Obrázek 4" descr="greenwashing-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429000"/>
            <a:ext cx="4320480" cy="3054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355160" cy="1008112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+mn-lt"/>
              </a:rPr>
              <a:t>Děkuji za pozornost ☺</a:t>
            </a:r>
            <a:endParaRPr lang="cs-CZ" sz="3600" dirty="0">
              <a:latin typeface="+mn-lt"/>
            </a:endParaRPr>
          </a:p>
        </p:txBody>
      </p:sp>
      <p:pic>
        <p:nvPicPr>
          <p:cNvPr id="5" name="Obrázek 4" descr="royston_smu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340768"/>
            <a:ext cx="5989656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pPr algn="l"/>
            <a:r>
              <a:rPr lang="cs-CZ" dirty="0" smtClean="0"/>
              <a:t>Zdroje: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268760"/>
            <a:ext cx="7283152" cy="4857403"/>
          </a:xfrm>
        </p:spPr>
        <p:txBody>
          <a:bodyPr>
            <a:noAutofit/>
          </a:bodyPr>
          <a:lstStyle/>
          <a:p>
            <a:pPr lvl="0"/>
            <a:r>
              <a:rPr lang="cs-CZ" sz="1400" dirty="0" smtClean="0"/>
              <a:t>MINISTERSTVO ŽIVOTNÍHO PROSTŘEDÍ. </a:t>
            </a:r>
            <a:r>
              <a:rPr lang="cs-CZ" sz="1400" i="1" dirty="0" smtClean="0"/>
              <a:t>Produkce a nakládání s odpady v roce 2015</a:t>
            </a:r>
            <a:r>
              <a:rPr lang="cs-CZ" sz="1400" dirty="0" smtClean="0"/>
              <a:t> [online]. 2016 [cit. 2017-03-27]. Dostupné z: </a:t>
            </a:r>
            <a:r>
              <a:rPr lang="cs-CZ" sz="1400" u="sng" dirty="0" smtClean="0">
                <a:hlinkClick r:id="rId2"/>
              </a:rPr>
              <a:t>http://www.</a:t>
            </a:r>
            <a:r>
              <a:rPr lang="cs-CZ" sz="1400" u="sng" dirty="0" err="1" smtClean="0">
                <a:hlinkClick r:id="rId2"/>
              </a:rPr>
              <a:t>mzp.cz</a:t>
            </a:r>
            <a:r>
              <a:rPr lang="cs-CZ" sz="1400" u="sng" dirty="0" smtClean="0">
                <a:hlinkClick r:id="rId2"/>
              </a:rPr>
              <a:t>/C1257458002F0DC7/</a:t>
            </a:r>
            <a:r>
              <a:rPr lang="cs-CZ" sz="1400" u="sng" dirty="0" err="1" smtClean="0">
                <a:hlinkClick r:id="rId2"/>
              </a:rPr>
              <a:t>cz</a:t>
            </a:r>
            <a:r>
              <a:rPr lang="cs-CZ" sz="1400" u="sng" dirty="0" smtClean="0">
                <a:hlinkClick r:id="rId2"/>
              </a:rPr>
              <a:t>/produkce_</a:t>
            </a:r>
            <a:r>
              <a:rPr lang="cs-CZ" sz="1400" u="sng" dirty="0" err="1" smtClean="0">
                <a:hlinkClick r:id="rId2"/>
              </a:rPr>
              <a:t>nakladni</a:t>
            </a:r>
            <a:r>
              <a:rPr lang="cs-CZ" sz="1400" u="sng" dirty="0" smtClean="0">
                <a:hlinkClick r:id="rId2"/>
              </a:rPr>
              <a:t>_odpady_2015/$FILE/OODP-Produkce_a_</a:t>
            </a:r>
            <a:r>
              <a:rPr lang="cs-CZ" sz="1400" u="sng" dirty="0" err="1" smtClean="0">
                <a:hlinkClick r:id="rId2"/>
              </a:rPr>
              <a:t>nakladani</a:t>
            </a:r>
            <a:r>
              <a:rPr lang="cs-CZ" sz="1400" u="sng" dirty="0" smtClean="0">
                <a:hlinkClick r:id="rId2"/>
              </a:rPr>
              <a:t>_2015-20161005.pdf</a:t>
            </a:r>
            <a:r>
              <a:rPr lang="cs-CZ" sz="1400" dirty="0" smtClean="0"/>
              <a:t> </a:t>
            </a:r>
          </a:p>
          <a:p>
            <a:pPr lvl="0"/>
            <a:r>
              <a:rPr lang="cs-CZ" sz="1400" dirty="0" smtClean="0"/>
              <a:t>MINISTERSTVO ŽIVOTNÍHO PROSTŘEDÍ. </a:t>
            </a:r>
            <a:r>
              <a:rPr lang="cs-CZ" sz="1400" i="1" dirty="0" smtClean="0"/>
              <a:t>Souhrnná data o odpadovém hospodářství ČR v letech 2009 - 2015</a:t>
            </a:r>
            <a:r>
              <a:rPr lang="cs-CZ" sz="1400" dirty="0" smtClean="0"/>
              <a:t> [online]. 2016 [cit. 2017-03-27]. Dostupné z: </a:t>
            </a:r>
            <a:r>
              <a:rPr lang="cs-CZ" sz="1400" u="sng" dirty="0" smtClean="0">
                <a:hlinkClick r:id="rId3"/>
              </a:rPr>
              <a:t>http://www.</a:t>
            </a:r>
            <a:r>
              <a:rPr lang="cs-CZ" sz="1400" u="sng" dirty="0" err="1" smtClean="0">
                <a:hlinkClick r:id="rId3"/>
              </a:rPr>
              <a:t>mzp.cz</a:t>
            </a:r>
            <a:r>
              <a:rPr lang="cs-CZ" sz="1400" u="sng" dirty="0" smtClean="0">
                <a:hlinkClick r:id="rId3"/>
              </a:rPr>
              <a:t>/C1257458002F0DC7/</a:t>
            </a:r>
            <a:r>
              <a:rPr lang="cs-CZ" sz="1400" u="sng" dirty="0" err="1" smtClean="0">
                <a:hlinkClick r:id="rId3"/>
              </a:rPr>
              <a:t>cz</a:t>
            </a:r>
            <a:r>
              <a:rPr lang="cs-CZ" sz="1400" u="sng" dirty="0" smtClean="0">
                <a:hlinkClick r:id="rId3"/>
              </a:rPr>
              <a:t>/</a:t>
            </a:r>
            <a:r>
              <a:rPr lang="cs-CZ" sz="1400" u="sng" dirty="0" err="1" smtClean="0">
                <a:hlinkClick r:id="rId3"/>
              </a:rPr>
              <a:t>odpadove</a:t>
            </a:r>
            <a:r>
              <a:rPr lang="cs-CZ" sz="1400" u="sng" dirty="0" smtClean="0">
                <a:hlinkClick r:id="rId3"/>
              </a:rPr>
              <a:t>_</a:t>
            </a:r>
            <a:r>
              <a:rPr lang="cs-CZ" sz="1400" u="sng" dirty="0" err="1" smtClean="0">
                <a:hlinkClick r:id="rId3"/>
              </a:rPr>
              <a:t>hospodarstv</a:t>
            </a:r>
            <a:r>
              <a:rPr lang="cs-CZ" sz="1400" u="sng" dirty="0" smtClean="0">
                <a:hlinkClick r:id="rId3"/>
              </a:rPr>
              <a:t>%C3%AD_data_2015/$FILE/OODP-</a:t>
            </a:r>
            <a:r>
              <a:rPr lang="cs-CZ" sz="1400" u="sng" dirty="0" err="1" smtClean="0">
                <a:hlinkClick r:id="rId3"/>
              </a:rPr>
              <a:t>Souhrnna</a:t>
            </a:r>
            <a:r>
              <a:rPr lang="cs-CZ" sz="1400" u="sng" dirty="0" smtClean="0">
                <a:hlinkClick r:id="rId3"/>
              </a:rPr>
              <a:t>_data_2009_2015-20160930.pdf</a:t>
            </a:r>
            <a:r>
              <a:rPr lang="cs-CZ" sz="1400" dirty="0" smtClean="0"/>
              <a:t> </a:t>
            </a:r>
          </a:p>
          <a:p>
            <a:pPr lvl="0"/>
            <a:r>
              <a:rPr lang="cs-CZ" sz="1400" dirty="0" smtClean="0"/>
              <a:t>CETA. </a:t>
            </a:r>
            <a:r>
              <a:rPr lang="cs-CZ" sz="1400" i="1" dirty="0" smtClean="0"/>
              <a:t>Efektivita českého systému třídění odpadu v kontextu Evropské unie</a:t>
            </a:r>
            <a:r>
              <a:rPr lang="cs-CZ" sz="1400" dirty="0" smtClean="0"/>
              <a:t> [online]. [cit. 2017-03-27]. Dostupné z: </a:t>
            </a:r>
            <a:r>
              <a:rPr lang="cs-CZ" sz="1400" u="sng" dirty="0" smtClean="0">
                <a:hlinkClick r:id="rId4"/>
              </a:rPr>
              <a:t>http://eceta.cz/wp-content/uploads/2016/04/Studie-CETA-042016.pdf</a:t>
            </a:r>
            <a:r>
              <a:rPr lang="cs-CZ" sz="1400" dirty="0" smtClean="0"/>
              <a:t> </a:t>
            </a:r>
          </a:p>
          <a:p>
            <a:pPr lvl="0"/>
            <a:r>
              <a:rPr lang="cs-CZ" sz="1400" dirty="0" smtClean="0"/>
              <a:t>ČESKÉ EKOLOGICKÉ MANAŽERSKÉ CENTRUM. </a:t>
            </a:r>
            <a:r>
              <a:rPr lang="cs-CZ" sz="1400" i="1" dirty="0" smtClean="0"/>
              <a:t>BIOODPAD – BIOPLYN – ENERGIE</a:t>
            </a:r>
            <a:r>
              <a:rPr lang="cs-CZ" sz="1400" dirty="0" smtClean="0"/>
              <a:t> [online]. 2009 [cit. 2017-03-27]. Dostupné z: </a:t>
            </a:r>
            <a:r>
              <a:rPr lang="cs-CZ" sz="1400" u="sng" dirty="0" smtClean="0">
                <a:hlinkClick r:id="rId5"/>
              </a:rPr>
              <a:t>http://biom.</a:t>
            </a:r>
            <a:r>
              <a:rPr lang="cs-CZ" sz="1400" u="sng" dirty="0" err="1" smtClean="0">
                <a:hlinkClick r:id="rId5"/>
              </a:rPr>
              <a:t>cz</a:t>
            </a:r>
            <a:r>
              <a:rPr lang="cs-CZ" sz="1400" u="sng" dirty="0" smtClean="0">
                <a:hlinkClick r:id="rId5"/>
              </a:rPr>
              <a:t>/</a:t>
            </a:r>
            <a:r>
              <a:rPr lang="cs-CZ" sz="1400" u="sng" dirty="0" err="1" smtClean="0">
                <a:hlinkClick r:id="rId5"/>
              </a:rPr>
              <a:t>upload</a:t>
            </a:r>
            <a:r>
              <a:rPr lang="cs-CZ" sz="1400" u="sng" dirty="0" smtClean="0">
                <a:hlinkClick r:id="rId5"/>
              </a:rPr>
              <a:t>/9982d8381d3da848a8072e06cf96ec87/Bioplyn_EFEKT_1.pdf</a:t>
            </a:r>
            <a:r>
              <a:rPr lang="cs-CZ" sz="1400" dirty="0" smtClean="0"/>
              <a:t> </a:t>
            </a:r>
          </a:p>
          <a:p>
            <a:pPr lvl="0"/>
            <a:r>
              <a:rPr lang="cs-CZ" sz="1400" dirty="0" smtClean="0"/>
              <a:t>HNUTÍ DUHA. </a:t>
            </a:r>
            <a:r>
              <a:rPr lang="cs-CZ" sz="1400" i="1" dirty="0" smtClean="0"/>
              <a:t>Pytlový sběr odpadů</a:t>
            </a:r>
            <a:r>
              <a:rPr lang="cs-CZ" sz="1400" dirty="0" smtClean="0"/>
              <a:t> [online]. 2005 [cit. 2017-03-27]. Dostupné z: </a:t>
            </a:r>
            <a:r>
              <a:rPr lang="cs-CZ" sz="1400" u="sng" dirty="0" smtClean="0">
                <a:hlinkClick r:id="rId6"/>
              </a:rPr>
              <a:t>http://www.</a:t>
            </a:r>
            <a:r>
              <a:rPr lang="cs-CZ" sz="1400" u="sng" dirty="0" err="1" smtClean="0">
                <a:hlinkClick r:id="rId6"/>
              </a:rPr>
              <a:t>hnutiduha.cz</a:t>
            </a:r>
            <a:r>
              <a:rPr lang="cs-CZ" sz="1400" u="sng" dirty="0" smtClean="0">
                <a:hlinkClick r:id="rId6"/>
              </a:rPr>
              <a:t>/</a:t>
            </a:r>
            <a:r>
              <a:rPr lang="cs-CZ" sz="1400" u="sng" dirty="0" err="1" smtClean="0">
                <a:hlinkClick r:id="rId6"/>
              </a:rPr>
              <a:t>sites</a:t>
            </a:r>
            <a:r>
              <a:rPr lang="cs-CZ" sz="1400" u="sng" dirty="0" smtClean="0">
                <a:hlinkClick r:id="rId6"/>
              </a:rPr>
              <a:t>/default/</a:t>
            </a:r>
            <a:r>
              <a:rPr lang="cs-CZ" sz="1400" u="sng" dirty="0" err="1" smtClean="0">
                <a:hlinkClick r:id="rId6"/>
              </a:rPr>
              <a:t>files</a:t>
            </a:r>
            <a:r>
              <a:rPr lang="cs-CZ" sz="1400" u="sng" dirty="0" smtClean="0">
                <a:hlinkClick r:id="rId6"/>
              </a:rPr>
              <a:t>/publikace/typo3/</a:t>
            </a:r>
            <a:r>
              <a:rPr lang="cs-CZ" sz="1400" u="sng" dirty="0" err="1" smtClean="0">
                <a:hlinkClick r:id="rId6"/>
              </a:rPr>
              <a:t>Pytlovy</a:t>
            </a:r>
            <a:r>
              <a:rPr lang="cs-CZ" sz="1400" u="sng" dirty="0" smtClean="0">
                <a:hlinkClick r:id="rId6"/>
              </a:rPr>
              <a:t>_</a:t>
            </a:r>
            <a:r>
              <a:rPr lang="cs-CZ" sz="1400" u="sng" dirty="0" err="1" smtClean="0">
                <a:hlinkClick r:id="rId6"/>
              </a:rPr>
              <a:t>sber</a:t>
            </a:r>
            <a:r>
              <a:rPr lang="cs-CZ" sz="1400" u="sng" dirty="0" smtClean="0">
                <a:hlinkClick r:id="rId6"/>
              </a:rPr>
              <a:t>_odpadu.</a:t>
            </a:r>
            <a:r>
              <a:rPr lang="cs-CZ" sz="1400" u="sng" dirty="0" err="1" smtClean="0">
                <a:hlinkClick r:id="rId6"/>
              </a:rPr>
              <a:t>pdf</a:t>
            </a:r>
            <a:endParaRPr lang="cs-CZ" sz="1400" dirty="0" smtClean="0"/>
          </a:p>
          <a:p>
            <a:pPr lvl="0"/>
            <a:r>
              <a:rPr lang="cs-CZ" sz="1400" dirty="0" smtClean="0"/>
              <a:t>EKO-KOM. </a:t>
            </a:r>
            <a:r>
              <a:rPr lang="cs-CZ" sz="1400" i="1" dirty="0" smtClean="0"/>
              <a:t>Značení obalů</a:t>
            </a:r>
            <a:r>
              <a:rPr lang="cs-CZ" sz="1400" dirty="0" smtClean="0"/>
              <a:t> [online]. [cit. 2017-03-27]. Dostupné z: </a:t>
            </a:r>
            <a:r>
              <a:rPr lang="cs-CZ" sz="1400" u="sng" dirty="0" smtClean="0">
                <a:hlinkClick r:id="rId7"/>
              </a:rPr>
              <a:t>http://www.</a:t>
            </a:r>
            <a:r>
              <a:rPr lang="cs-CZ" sz="1400" u="sng" dirty="0" err="1" smtClean="0">
                <a:hlinkClick r:id="rId7"/>
              </a:rPr>
              <a:t>ekokom.cz</a:t>
            </a:r>
            <a:r>
              <a:rPr lang="cs-CZ" sz="1400" u="sng" dirty="0" smtClean="0">
                <a:hlinkClick r:id="rId7"/>
              </a:rPr>
              <a:t>/</a:t>
            </a:r>
            <a:r>
              <a:rPr lang="cs-CZ" sz="1400" u="sng" dirty="0" err="1" smtClean="0">
                <a:hlinkClick r:id="rId7"/>
              </a:rPr>
              <a:t>uploads</a:t>
            </a:r>
            <a:r>
              <a:rPr lang="cs-CZ" sz="1400" u="sng" dirty="0" smtClean="0">
                <a:hlinkClick r:id="rId7"/>
              </a:rPr>
              <a:t>/</a:t>
            </a:r>
            <a:r>
              <a:rPr lang="cs-CZ" sz="1400" u="sng" dirty="0" err="1" smtClean="0">
                <a:hlinkClick r:id="rId7"/>
              </a:rPr>
              <a:t>attachments</a:t>
            </a:r>
            <a:r>
              <a:rPr lang="cs-CZ" sz="1400" u="sng" dirty="0" smtClean="0">
                <a:hlinkClick r:id="rId7"/>
              </a:rPr>
              <a:t>/Klienti/</a:t>
            </a:r>
            <a:r>
              <a:rPr lang="cs-CZ" sz="1400" u="sng" dirty="0" err="1" smtClean="0">
                <a:hlinkClick r:id="rId7"/>
              </a:rPr>
              <a:t>znaceni</a:t>
            </a:r>
            <a:r>
              <a:rPr lang="cs-CZ" sz="1400" u="sng" dirty="0" smtClean="0">
                <a:hlinkClick r:id="rId7"/>
              </a:rPr>
              <a:t>_obalu_14-01a.pdf</a:t>
            </a:r>
            <a:r>
              <a:rPr lang="cs-CZ" sz="1400" dirty="0" smtClean="0"/>
              <a:t> </a:t>
            </a:r>
          </a:p>
          <a:p>
            <a:pPr lvl="0"/>
            <a:r>
              <a:rPr lang="cs-CZ" sz="1400" i="1" dirty="0" smtClean="0"/>
              <a:t>TŘÍDĚNÍ ODPADU.CZ</a:t>
            </a:r>
            <a:r>
              <a:rPr lang="cs-CZ" sz="1400" dirty="0" smtClean="0"/>
              <a:t> [online]. [cit. 2017-03-27]. Dostupné z: </a:t>
            </a:r>
            <a:r>
              <a:rPr lang="cs-CZ" sz="1400" u="sng" dirty="0" smtClean="0">
                <a:hlinkClick r:id="rId8"/>
              </a:rPr>
              <a:t>http://www.</a:t>
            </a:r>
            <a:r>
              <a:rPr lang="cs-CZ" sz="1400" u="sng" dirty="0" err="1" smtClean="0">
                <a:hlinkClick r:id="rId8"/>
              </a:rPr>
              <a:t>trideniodpadu.cz</a:t>
            </a:r>
            <a:r>
              <a:rPr lang="cs-CZ" sz="1400" u="sng" dirty="0" smtClean="0">
                <a:hlinkClick r:id="rId8"/>
              </a:rPr>
              <a:t>/</a:t>
            </a:r>
            <a:r>
              <a:rPr lang="cs-CZ" sz="1400" dirty="0" smtClean="0"/>
              <a:t> </a:t>
            </a:r>
          </a:p>
          <a:p>
            <a:pPr lvl="0"/>
            <a:r>
              <a:rPr lang="cs-CZ" sz="1400" i="1" dirty="0" smtClean="0"/>
              <a:t>EKO-KOM</a:t>
            </a:r>
            <a:r>
              <a:rPr lang="cs-CZ" sz="1400" dirty="0" smtClean="0"/>
              <a:t> [online]. [cit. 2017-03-27]. Dostupné z: </a:t>
            </a:r>
            <a:r>
              <a:rPr lang="cs-CZ" sz="1400" u="sng" dirty="0" smtClean="0">
                <a:hlinkClick r:id="rId9"/>
              </a:rPr>
              <a:t>http://www.</a:t>
            </a:r>
            <a:r>
              <a:rPr lang="cs-CZ" sz="1400" u="sng" dirty="0" err="1" smtClean="0">
                <a:hlinkClick r:id="rId9"/>
              </a:rPr>
              <a:t>ekokom.cz</a:t>
            </a:r>
            <a:r>
              <a:rPr lang="cs-CZ" sz="1400" u="sng" dirty="0" smtClean="0">
                <a:hlinkClick r:id="rId9"/>
              </a:rPr>
              <a:t>/</a:t>
            </a:r>
            <a:r>
              <a:rPr lang="cs-CZ" sz="1400" u="sng" dirty="0" err="1" smtClean="0">
                <a:hlinkClick r:id="rId9"/>
              </a:rPr>
              <a:t>cz</a:t>
            </a:r>
            <a:r>
              <a:rPr lang="cs-CZ" sz="1400" dirty="0" smtClean="0"/>
              <a:t> </a:t>
            </a:r>
          </a:p>
          <a:p>
            <a:pPr lvl="0"/>
            <a:r>
              <a:rPr lang="cs-CZ" sz="1400" dirty="0" err="1" smtClean="0"/>
              <a:t>What</a:t>
            </a:r>
            <a:r>
              <a:rPr lang="cs-CZ" sz="1400" dirty="0" smtClean="0"/>
              <a:t> </a:t>
            </a:r>
            <a:r>
              <a:rPr lang="cs-CZ" sz="1400" dirty="0" err="1" smtClean="0"/>
              <a:t>Can</a:t>
            </a:r>
            <a:r>
              <a:rPr lang="cs-CZ" sz="1400" dirty="0" smtClean="0"/>
              <a:t> I </a:t>
            </a:r>
            <a:r>
              <a:rPr lang="cs-CZ" sz="1400" dirty="0" err="1" smtClean="0"/>
              <a:t>Recycle</a:t>
            </a:r>
            <a:r>
              <a:rPr lang="cs-CZ" sz="1400" dirty="0" smtClean="0"/>
              <a:t>. </a:t>
            </a:r>
            <a:r>
              <a:rPr lang="cs-CZ" sz="1400" i="1" dirty="0" err="1" smtClean="0"/>
              <a:t>Waste</a:t>
            </a:r>
            <a:r>
              <a:rPr lang="cs-CZ" sz="1400" i="1" dirty="0" smtClean="0"/>
              <a:t> Management</a:t>
            </a:r>
            <a:r>
              <a:rPr lang="cs-CZ" sz="1400" dirty="0" smtClean="0"/>
              <a:t> [online]. [cit. 2017-03-27]. Dostupné z: </a:t>
            </a:r>
            <a:r>
              <a:rPr lang="cs-CZ" sz="1400" u="sng" dirty="0" smtClean="0">
                <a:hlinkClick r:id="rId10"/>
              </a:rPr>
              <a:t>http://www.</a:t>
            </a:r>
            <a:r>
              <a:rPr lang="cs-CZ" sz="1400" u="sng" dirty="0" err="1" smtClean="0">
                <a:hlinkClick r:id="rId10"/>
              </a:rPr>
              <a:t>wm.com</a:t>
            </a:r>
            <a:r>
              <a:rPr lang="cs-CZ" sz="1400" u="sng" dirty="0" smtClean="0">
                <a:hlinkClick r:id="rId10"/>
              </a:rPr>
              <a:t>/</a:t>
            </a:r>
            <a:r>
              <a:rPr lang="cs-CZ" sz="1400" u="sng" dirty="0" err="1" smtClean="0">
                <a:hlinkClick r:id="rId10"/>
              </a:rPr>
              <a:t>thinkgreen</a:t>
            </a:r>
            <a:r>
              <a:rPr lang="cs-CZ" sz="1400" u="sng" dirty="0" smtClean="0">
                <a:hlinkClick r:id="rId10"/>
              </a:rPr>
              <a:t>/</a:t>
            </a:r>
            <a:r>
              <a:rPr lang="cs-CZ" sz="1400" u="sng" dirty="0" err="1" smtClean="0">
                <a:hlinkClick r:id="rId10"/>
              </a:rPr>
              <a:t>what</a:t>
            </a:r>
            <a:r>
              <a:rPr lang="cs-CZ" sz="1400" u="sng" dirty="0" smtClean="0">
                <a:hlinkClick r:id="rId10"/>
              </a:rPr>
              <a:t>-</a:t>
            </a:r>
            <a:r>
              <a:rPr lang="cs-CZ" sz="1400" u="sng" dirty="0" err="1" smtClean="0">
                <a:hlinkClick r:id="rId10"/>
              </a:rPr>
              <a:t>can</a:t>
            </a:r>
            <a:r>
              <a:rPr lang="cs-CZ" sz="1400" u="sng" dirty="0" smtClean="0">
                <a:hlinkClick r:id="rId10"/>
              </a:rPr>
              <a:t>-i-</a:t>
            </a:r>
            <a:r>
              <a:rPr lang="cs-CZ" sz="1400" u="sng" dirty="0" err="1" smtClean="0">
                <a:hlinkClick r:id="rId10"/>
              </a:rPr>
              <a:t>recycle.jsp</a:t>
            </a:r>
            <a:r>
              <a:rPr lang="cs-CZ" sz="14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476672"/>
            <a:ext cx="7427168" cy="5649491"/>
          </a:xfrm>
        </p:spPr>
        <p:txBody>
          <a:bodyPr>
            <a:normAutofit/>
          </a:bodyPr>
          <a:lstStyle/>
          <a:p>
            <a:pPr lvl="0"/>
            <a:r>
              <a:rPr lang="cs-CZ" sz="1400" dirty="0" err="1" smtClean="0"/>
              <a:t>History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Recycling. </a:t>
            </a:r>
            <a:r>
              <a:rPr lang="cs-CZ" sz="1400" i="1" dirty="0" err="1" smtClean="0"/>
              <a:t>All</a:t>
            </a:r>
            <a:r>
              <a:rPr lang="cs-CZ" sz="1400" i="1" dirty="0" smtClean="0"/>
              <a:t> Recycling </a:t>
            </a:r>
            <a:r>
              <a:rPr lang="cs-CZ" sz="1400" i="1" dirty="0" err="1" smtClean="0"/>
              <a:t>Facts</a:t>
            </a:r>
            <a:r>
              <a:rPr lang="cs-CZ" sz="1400" dirty="0" smtClean="0"/>
              <a:t> [online]. [cit. 2017-03-27]. Dostupné z: </a:t>
            </a:r>
            <a:r>
              <a:rPr lang="cs-CZ" sz="1400" u="sng" dirty="0" smtClean="0">
                <a:hlinkClick r:id="rId2"/>
              </a:rPr>
              <a:t>http://www.</a:t>
            </a:r>
            <a:r>
              <a:rPr lang="cs-CZ" sz="1400" u="sng" dirty="0" err="1" smtClean="0">
                <a:hlinkClick r:id="rId2"/>
              </a:rPr>
              <a:t>all</a:t>
            </a:r>
            <a:r>
              <a:rPr lang="cs-CZ" sz="1400" u="sng" dirty="0" smtClean="0">
                <a:hlinkClick r:id="rId2"/>
              </a:rPr>
              <a:t>-recycling-</a:t>
            </a:r>
            <a:r>
              <a:rPr lang="cs-CZ" sz="1400" u="sng" dirty="0" err="1" smtClean="0">
                <a:hlinkClick r:id="rId2"/>
              </a:rPr>
              <a:t>facts.com</a:t>
            </a:r>
            <a:r>
              <a:rPr lang="cs-CZ" sz="1400" u="sng" dirty="0" smtClean="0">
                <a:hlinkClick r:id="rId2"/>
              </a:rPr>
              <a:t>/</a:t>
            </a:r>
            <a:r>
              <a:rPr lang="cs-CZ" sz="1400" u="sng" dirty="0" err="1" smtClean="0">
                <a:hlinkClick r:id="rId2"/>
              </a:rPr>
              <a:t>history</a:t>
            </a:r>
            <a:r>
              <a:rPr lang="cs-CZ" sz="1400" u="sng" dirty="0" smtClean="0">
                <a:hlinkClick r:id="rId2"/>
              </a:rPr>
              <a:t>-</a:t>
            </a:r>
            <a:r>
              <a:rPr lang="cs-CZ" sz="1400" u="sng" dirty="0" err="1" smtClean="0">
                <a:hlinkClick r:id="rId2"/>
              </a:rPr>
              <a:t>of</a:t>
            </a:r>
            <a:r>
              <a:rPr lang="cs-CZ" sz="1400" u="sng" dirty="0" smtClean="0">
                <a:hlinkClick r:id="rId2"/>
              </a:rPr>
              <a:t>-recycling.</a:t>
            </a:r>
            <a:r>
              <a:rPr lang="cs-CZ" sz="1400" u="sng" dirty="0" err="1" smtClean="0">
                <a:hlinkClick r:id="rId2"/>
              </a:rPr>
              <a:t>html</a:t>
            </a:r>
            <a:r>
              <a:rPr lang="cs-CZ" sz="1400" dirty="0" smtClean="0"/>
              <a:t> </a:t>
            </a:r>
          </a:p>
          <a:p>
            <a:pPr lvl="0"/>
            <a:r>
              <a:rPr lang="cs-CZ" sz="1400" dirty="0" smtClean="0"/>
              <a:t>Recyklace odpadů. </a:t>
            </a:r>
            <a:r>
              <a:rPr lang="cs-CZ" sz="1400" i="1" dirty="0" smtClean="0"/>
              <a:t>Vítejte na zemi…</a:t>
            </a:r>
            <a:r>
              <a:rPr lang="cs-CZ" sz="1400" dirty="0" smtClean="0"/>
              <a:t> [online]. [cit. 2017-03-27]. Dostupné z: </a:t>
            </a:r>
            <a:r>
              <a:rPr lang="cs-CZ" sz="1400" u="sng" dirty="0" smtClean="0">
                <a:hlinkClick r:id="rId3"/>
              </a:rPr>
              <a:t>http://vitejtenazemi.cz/cenia/index.php?p=recyklace_odpadu&amp;site=odpady</a:t>
            </a:r>
            <a:r>
              <a:rPr lang="cs-CZ" sz="1400" dirty="0" smtClean="0"/>
              <a:t> </a:t>
            </a:r>
          </a:p>
          <a:p>
            <a:pPr lvl="0"/>
            <a:r>
              <a:rPr lang="cs-CZ" sz="1400" dirty="0" err="1" smtClean="0"/>
              <a:t>Bioodpad</a:t>
            </a:r>
            <a:r>
              <a:rPr lang="cs-CZ" sz="1400" dirty="0" smtClean="0"/>
              <a:t> na skládky nepatří, nařizuje od ledna nová vyhláška. </a:t>
            </a:r>
            <a:r>
              <a:rPr lang="cs-CZ" sz="1400" i="1" dirty="0" smtClean="0"/>
              <a:t>Kompostuj.</a:t>
            </a:r>
            <a:r>
              <a:rPr lang="cs-CZ" sz="1400" i="1" dirty="0" err="1" smtClean="0"/>
              <a:t>cz</a:t>
            </a:r>
            <a:r>
              <a:rPr lang="cs-CZ" sz="1400" dirty="0" smtClean="0"/>
              <a:t> [online]. 2004 [cit. 2017-03-27]. Dostupné z: </a:t>
            </a:r>
            <a:r>
              <a:rPr lang="cs-CZ" sz="1400" u="sng" dirty="0" smtClean="0">
                <a:hlinkClick r:id="rId4"/>
              </a:rPr>
              <a:t>http://www.kompostuj.</a:t>
            </a:r>
            <a:r>
              <a:rPr lang="cs-CZ" sz="1400" u="sng" dirty="0" err="1" smtClean="0">
                <a:hlinkClick r:id="rId4"/>
              </a:rPr>
              <a:t>cz</a:t>
            </a:r>
            <a:r>
              <a:rPr lang="cs-CZ" sz="1400" u="sng" dirty="0" smtClean="0">
                <a:hlinkClick r:id="rId4"/>
              </a:rPr>
              <a:t>/aktuality/?</a:t>
            </a:r>
            <a:r>
              <a:rPr lang="cs-CZ" sz="1400" u="sng" dirty="0" err="1" smtClean="0">
                <a:hlinkClick r:id="rId4"/>
              </a:rPr>
              <a:t>tx</a:t>
            </a:r>
            <a:r>
              <a:rPr lang="cs-CZ" sz="1400" u="sng" dirty="0" smtClean="0">
                <a:hlinkClick r:id="rId4"/>
              </a:rPr>
              <a:t>_</a:t>
            </a:r>
            <a:r>
              <a:rPr lang="cs-CZ" sz="1400" u="sng" dirty="0" err="1" smtClean="0">
                <a:hlinkClick r:id="rId4"/>
              </a:rPr>
              <a:t>wecdiscussion</a:t>
            </a:r>
            <a:r>
              <a:rPr lang="cs-CZ" sz="1400" u="sng" dirty="0" smtClean="0">
                <a:hlinkClick r:id="rId4"/>
              </a:rPr>
              <a:t>[single]=168</a:t>
            </a:r>
            <a:r>
              <a:rPr lang="cs-CZ" sz="1400" dirty="0" smtClean="0"/>
              <a:t> </a:t>
            </a:r>
          </a:p>
          <a:p>
            <a:pPr lvl="0"/>
            <a:r>
              <a:rPr lang="cs-CZ" sz="1400" dirty="0" smtClean="0"/>
              <a:t>Produkce a nakládání s odpady v ČR a EU. </a:t>
            </a:r>
            <a:r>
              <a:rPr lang="cs-CZ" sz="1400" i="1" dirty="0" smtClean="0"/>
              <a:t>Vítejte na zemi…</a:t>
            </a:r>
            <a:r>
              <a:rPr lang="cs-CZ" sz="1400" dirty="0" smtClean="0"/>
              <a:t> [online]. [cit. 2017-03-27]. Dostupné z: </a:t>
            </a:r>
            <a:r>
              <a:rPr lang="cs-CZ" sz="1400" u="sng" dirty="0" smtClean="0">
                <a:hlinkClick r:id="rId5"/>
              </a:rPr>
              <a:t>http://www.</a:t>
            </a:r>
            <a:r>
              <a:rPr lang="cs-CZ" sz="1400" u="sng" dirty="0" err="1" smtClean="0">
                <a:hlinkClick r:id="rId5"/>
              </a:rPr>
              <a:t>vitejtenazemi.cz</a:t>
            </a:r>
            <a:r>
              <a:rPr lang="cs-CZ" sz="1400" u="sng" dirty="0" smtClean="0">
                <a:hlinkClick r:id="rId5"/>
              </a:rPr>
              <a:t>/</a:t>
            </a:r>
            <a:r>
              <a:rPr lang="cs-CZ" sz="1400" u="sng" dirty="0" err="1" smtClean="0">
                <a:hlinkClick r:id="rId5"/>
              </a:rPr>
              <a:t>cenia</a:t>
            </a:r>
            <a:r>
              <a:rPr lang="cs-CZ" sz="1400" u="sng" dirty="0" smtClean="0">
                <a:hlinkClick r:id="rId5"/>
              </a:rPr>
              <a:t>/index.</a:t>
            </a:r>
            <a:r>
              <a:rPr lang="cs-CZ" sz="1400" u="sng" dirty="0" err="1" smtClean="0">
                <a:hlinkClick r:id="rId5"/>
              </a:rPr>
              <a:t>php</a:t>
            </a:r>
            <a:r>
              <a:rPr lang="cs-CZ" sz="1400" u="sng" dirty="0" smtClean="0">
                <a:hlinkClick r:id="rId5"/>
              </a:rPr>
              <a:t>?p=</a:t>
            </a:r>
            <a:r>
              <a:rPr lang="cs-CZ" sz="1400" u="sng" dirty="0" err="1" smtClean="0">
                <a:hlinkClick r:id="rId5"/>
              </a:rPr>
              <a:t>porovnani</a:t>
            </a:r>
            <a:r>
              <a:rPr lang="cs-CZ" sz="1400" u="sng" dirty="0" smtClean="0">
                <a:hlinkClick r:id="rId5"/>
              </a:rPr>
              <a:t>_</a:t>
            </a:r>
            <a:r>
              <a:rPr lang="cs-CZ" sz="1400" u="sng" dirty="0" err="1" smtClean="0">
                <a:hlinkClick r:id="rId5"/>
              </a:rPr>
              <a:t>odpadoveho</a:t>
            </a:r>
            <a:r>
              <a:rPr lang="cs-CZ" sz="1400" u="sng" dirty="0" smtClean="0">
                <a:hlinkClick r:id="rId5"/>
              </a:rPr>
              <a:t>_</a:t>
            </a:r>
            <a:r>
              <a:rPr lang="cs-CZ" sz="1400" u="sng" dirty="0" err="1" smtClean="0">
                <a:hlinkClick r:id="rId5"/>
              </a:rPr>
              <a:t>hospodarstvi</a:t>
            </a:r>
            <a:r>
              <a:rPr lang="cs-CZ" sz="1400" u="sng" dirty="0" smtClean="0">
                <a:hlinkClick r:id="rId5"/>
              </a:rPr>
              <a:t>_v_</a:t>
            </a:r>
            <a:r>
              <a:rPr lang="cs-CZ" sz="1400" u="sng" dirty="0" err="1" smtClean="0">
                <a:hlinkClick r:id="rId5"/>
              </a:rPr>
              <a:t>cr</a:t>
            </a:r>
            <a:r>
              <a:rPr lang="cs-CZ" sz="1400" u="sng" dirty="0" smtClean="0">
                <a:hlinkClick r:id="rId5"/>
              </a:rPr>
              <a:t>_a_</a:t>
            </a:r>
            <a:r>
              <a:rPr lang="cs-CZ" sz="1400" u="sng" dirty="0" err="1" smtClean="0">
                <a:hlinkClick r:id="rId5"/>
              </a:rPr>
              <a:t>eu</a:t>
            </a:r>
            <a:r>
              <a:rPr lang="cs-CZ" sz="1400" u="sng" dirty="0" smtClean="0">
                <a:hlinkClick r:id="rId5"/>
              </a:rPr>
              <a:t>&amp;</a:t>
            </a:r>
            <a:r>
              <a:rPr lang="cs-CZ" sz="1400" u="sng" dirty="0" err="1" smtClean="0">
                <a:hlinkClick r:id="rId5"/>
              </a:rPr>
              <a:t>site</a:t>
            </a:r>
            <a:r>
              <a:rPr lang="cs-CZ" sz="1400" u="sng" dirty="0" smtClean="0">
                <a:hlinkClick r:id="rId5"/>
              </a:rPr>
              <a:t>=odpady</a:t>
            </a:r>
            <a:r>
              <a:rPr lang="cs-CZ" sz="1400" dirty="0" smtClean="0"/>
              <a:t> </a:t>
            </a:r>
          </a:p>
          <a:p>
            <a:pPr lvl="0"/>
            <a:r>
              <a:rPr lang="cs-CZ" sz="1400" dirty="0" smtClean="0"/>
              <a:t>Členové ČAOH</a:t>
            </a:r>
            <a:r>
              <a:rPr lang="cs-CZ" sz="1400" i="1" dirty="0" smtClean="0"/>
              <a:t>. Česká asociace odpadového hospodářství</a:t>
            </a:r>
            <a:r>
              <a:rPr lang="cs-CZ" sz="1400" dirty="0" smtClean="0"/>
              <a:t> [online]. [cit. 2017-03-08]. Dostupné z: </a:t>
            </a:r>
            <a:r>
              <a:rPr lang="cs-CZ" sz="1400" u="sng" dirty="0" smtClean="0">
                <a:hlinkClick r:id="rId6"/>
              </a:rPr>
              <a:t>http://www.</a:t>
            </a:r>
            <a:r>
              <a:rPr lang="cs-CZ" sz="1400" u="sng" dirty="0" err="1" smtClean="0">
                <a:hlinkClick r:id="rId6"/>
              </a:rPr>
              <a:t>caoh.cz</a:t>
            </a:r>
            <a:r>
              <a:rPr lang="cs-CZ" sz="1400" u="sng" dirty="0" smtClean="0">
                <a:hlinkClick r:id="rId6"/>
              </a:rPr>
              <a:t>/</a:t>
            </a:r>
            <a:r>
              <a:rPr lang="cs-CZ" sz="1400" u="sng" dirty="0" err="1" smtClean="0">
                <a:hlinkClick r:id="rId6"/>
              </a:rPr>
              <a:t>clenove.html</a:t>
            </a:r>
            <a:r>
              <a:rPr lang="cs-CZ" sz="1400" dirty="0" smtClean="0"/>
              <a:t> </a:t>
            </a:r>
          </a:p>
          <a:p>
            <a:pPr lvl="0"/>
            <a:r>
              <a:rPr lang="cs-CZ" sz="1400" dirty="0" smtClean="0"/>
              <a:t>Třídění odpadů v České republice patří k nejefektivnějším v EU, vyplývá ze studie. </a:t>
            </a:r>
            <a:r>
              <a:rPr lang="cs-CZ" sz="1400" i="1" dirty="0" smtClean="0"/>
              <a:t>Český rozhlas</a:t>
            </a:r>
            <a:r>
              <a:rPr lang="cs-CZ" sz="1400" dirty="0" smtClean="0"/>
              <a:t> [online]. [cit. 2017-03-27]. Dostupné z: </a:t>
            </a:r>
            <a:r>
              <a:rPr lang="cs-CZ" sz="1400" u="sng" dirty="0" smtClean="0">
                <a:hlinkClick r:id="rId7"/>
              </a:rPr>
              <a:t>http://www.rozhlas.</a:t>
            </a:r>
            <a:r>
              <a:rPr lang="cs-CZ" sz="1400" u="sng" dirty="0" err="1" smtClean="0">
                <a:hlinkClick r:id="rId7"/>
              </a:rPr>
              <a:t>cz</a:t>
            </a:r>
            <a:r>
              <a:rPr lang="cs-CZ" sz="1400" u="sng" dirty="0" smtClean="0">
                <a:hlinkClick r:id="rId7"/>
              </a:rPr>
              <a:t>/</a:t>
            </a:r>
            <a:r>
              <a:rPr lang="cs-CZ" sz="1400" u="sng" dirty="0" err="1" smtClean="0">
                <a:hlinkClick r:id="rId7"/>
              </a:rPr>
              <a:t>zpravy</a:t>
            </a:r>
            <a:r>
              <a:rPr lang="cs-CZ" sz="1400" u="sng" dirty="0" smtClean="0">
                <a:hlinkClick r:id="rId7"/>
              </a:rPr>
              <a:t>/</a:t>
            </a:r>
            <a:r>
              <a:rPr lang="cs-CZ" sz="1400" u="sng" dirty="0" err="1" smtClean="0">
                <a:hlinkClick r:id="rId7"/>
              </a:rPr>
              <a:t>domaciekonomika</a:t>
            </a:r>
            <a:r>
              <a:rPr lang="cs-CZ" sz="1400" u="sng" dirty="0" smtClean="0">
                <a:hlinkClick r:id="rId7"/>
              </a:rPr>
              <a:t>/_zprava/</a:t>
            </a:r>
            <a:r>
              <a:rPr lang="cs-CZ" sz="1400" u="sng" dirty="0" err="1" smtClean="0">
                <a:hlinkClick r:id="rId7"/>
              </a:rPr>
              <a:t>trideni</a:t>
            </a:r>
            <a:r>
              <a:rPr lang="cs-CZ" sz="1400" u="sng" dirty="0" smtClean="0">
                <a:hlinkClick r:id="rId7"/>
              </a:rPr>
              <a:t>-odpadu-v-</a:t>
            </a:r>
            <a:r>
              <a:rPr lang="cs-CZ" sz="1400" u="sng" dirty="0" err="1" smtClean="0">
                <a:hlinkClick r:id="rId7"/>
              </a:rPr>
              <a:t>ceske</a:t>
            </a:r>
            <a:r>
              <a:rPr lang="cs-CZ" sz="1400" u="sng" dirty="0" smtClean="0">
                <a:hlinkClick r:id="rId7"/>
              </a:rPr>
              <a:t>-republice-</a:t>
            </a:r>
            <a:r>
              <a:rPr lang="cs-CZ" sz="1400" u="sng" dirty="0" err="1" smtClean="0">
                <a:hlinkClick r:id="rId7"/>
              </a:rPr>
              <a:t>patri</a:t>
            </a:r>
            <a:r>
              <a:rPr lang="cs-CZ" sz="1400" u="sng" dirty="0" smtClean="0">
                <a:hlinkClick r:id="rId7"/>
              </a:rPr>
              <a:t>-k-</a:t>
            </a:r>
            <a:r>
              <a:rPr lang="cs-CZ" sz="1400" u="sng" dirty="0" err="1" smtClean="0">
                <a:hlinkClick r:id="rId7"/>
              </a:rPr>
              <a:t>nejefektivnejsim</a:t>
            </a:r>
            <a:r>
              <a:rPr lang="cs-CZ" sz="1400" u="sng" dirty="0" smtClean="0">
                <a:hlinkClick r:id="rId7"/>
              </a:rPr>
              <a:t>-v-</a:t>
            </a:r>
            <a:r>
              <a:rPr lang="cs-CZ" sz="1400" u="sng" dirty="0" err="1" smtClean="0">
                <a:hlinkClick r:id="rId7"/>
              </a:rPr>
              <a:t>eu</a:t>
            </a:r>
            <a:r>
              <a:rPr lang="cs-CZ" sz="1400" u="sng" dirty="0" smtClean="0">
                <a:hlinkClick r:id="rId7"/>
              </a:rPr>
              <a:t>-</a:t>
            </a:r>
            <a:r>
              <a:rPr lang="cs-CZ" sz="1400" u="sng" dirty="0" err="1" smtClean="0">
                <a:hlinkClick r:id="rId7"/>
              </a:rPr>
              <a:t>vyplyva</a:t>
            </a:r>
            <a:r>
              <a:rPr lang="cs-CZ" sz="1400" u="sng" dirty="0" smtClean="0">
                <a:hlinkClick r:id="rId7"/>
              </a:rPr>
              <a:t>-ze-studie--1558065</a:t>
            </a:r>
            <a:r>
              <a:rPr lang="cs-CZ" sz="1400" dirty="0" smtClean="0"/>
              <a:t> </a:t>
            </a:r>
          </a:p>
          <a:p>
            <a:pPr lvl="0"/>
            <a:r>
              <a:rPr lang="cs-CZ" sz="1400" i="1" dirty="0" smtClean="0"/>
              <a:t>UPCYKLACE</a:t>
            </a:r>
            <a:r>
              <a:rPr lang="cs-CZ" sz="1400" dirty="0" smtClean="0"/>
              <a:t> [online]. [cit. 2017-03-27]. Dostupné z: </a:t>
            </a:r>
            <a:r>
              <a:rPr lang="cs-CZ" sz="1400" u="sng" dirty="0" smtClean="0">
                <a:hlinkClick r:id="rId8"/>
              </a:rPr>
              <a:t>http://www.</a:t>
            </a:r>
            <a:r>
              <a:rPr lang="cs-CZ" sz="1400" u="sng" dirty="0" err="1" smtClean="0">
                <a:hlinkClick r:id="rId8"/>
              </a:rPr>
              <a:t>upcyklace.cz</a:t>
            </a:r>
            <a:r>
              <a:rPr lang="cs-CZ" sz="1400" u="sng" dirty="0" smtClean="0">
                <a:hlinkClick r:id="rId8"/>
              </a:rPr>
              <a:t>/</a:t>
            </a:r>
            <a:r>
              <a:rPr lang="cs-CZ" sz="1400" dirty="0" smtClean="0"/>
              <a:t> </a:t>
            </a:r>
          </a:p>
          <a:p>
            <a:pPr lvl="0"/>
            <a:r>
              <a:rPr lang="cs-CZ" sz="1400" dirty="0" smtClean="0"/>
              <a:t>Zpětný odběr některých výrobků a Zpětný odběr </a:t>
            </a:r>
            <a:r>
              <a:rPr lang="cs-CZ" sz="1400" dirty="0" err="1" smtClean="0"/>
              <a:t>elektrozařízení</a:t>
            </a:r>
            <a:r>
              <a:rPr lang="cs-CZ" sz="1400" dirty="0" smtClean="0"/>
              <a:t> a oddělený sběr </a:t>
            </a:r>
            <a:r>
              <a:rPr lang="cs-CZ" sz="1400" dirty="0" err="1" smtClean="0"/>
              <a:t>elektroodpadu</a:t>
            </a:r>
            <a:r>
              <a:rPr lang="cs-CZ" sz="1400" dirty="0" smtClean="0"/>
              <a:t>. </a:t>
            </a:r>
            <a:r>
              <a:rPr lang="cs-CZ" sz="1400" i="1" dirty="0" smtClean="0"/>
              <a:t>CENIA</a:t>
            </a:r>
            <a:r>
              <a:rPr lang="cs-CZ" sz="1400" dirty="0" smtClean="0"/>
              <a:t> [online]. [cit. 2017-03-27]. Dostupné z: </a:t>
            </a:r>
            <a:r>
              <a:rPr lang="cs-CZ" sz="1400" u="sng" dirty="0" smtClean="0">
                <a:hlinkClick r:id="rId9"/>
              </a:rPr>
              <a:t>http://www1.cenia.cz/www/odpady/</a:t>
            </a:r>
            <a:r>
              <a:rPr lang="cs-CZ" sz="1400" u="sng" dirty="0" err="1" smtClean="0">
                <a:hlinkClick r:id="rId9"/>
              </a:rPr>
              <a:t>zpetny</a:t>
            </a:r>
            <a:r>
              <a:rPr lang="cs-CZ" sz="1400" u="sng" dirty="0" smtClean="0">
                <a:hlinkClick r:id="rId9"/>
              </a:rPr>
              <a:t>-</a:t>
            </a:r>
            <a:r>
              <a:rPr lang="cs-CZ" sz="1400" u="sng" dirty="0" err="1" smtClean="0">
                <a:hlinkClick r:id="rId9"/>
              </a:rPr>
              <a:t>odber</a:t>
            </a:r>
            <a:r>
              <a:rPr lang="cs-CZ" sz="1400" dirty="0" smtClean="0"/>
              <a:t>  </a:t>
            </a:r>
          </a:p>
          <a:p>
            <a:pPr lvl="0"/>
            <a:r>
              <a:rPr lang="cs-CZ" sz="1400" dirty="0" smtClean="0"/>
              <a:t>Zákon č. 185/2001 Sb., o odpadech a o změně některých dalších zákonů. [cit. 2017-03-08]. Dostupné z: </a:t>
            </a:r>
            <a:r>
              <a:rPr lang="cs-CZ" sz="1400" u="sng" dirty="0" smtClean="0">
                <a:hlinkClick r:id="rId10"/>
              </a:rPr>
              <a:t>https://www.zakonyprolidi.cz/cs/2001-185</a:t>
            </a:r>
            <a:r>
              <a:rPr lang="cs-CZ" sz="1400" dirty="0" smtClean="0"/>
              <a:t> </a:t>
            </a:r>
          </a:p>
          <a:p>
            <a:r>
              <a:rPr lang="cs-CZ" sz="1400" dirty="0" smtClean="0"/>
              <a:t>KOUŘIL, Vít a Jan MEISSLER. </a:t>
            </a:r>
            <a:r>
              <a:rPr lang="cs-CZ" sz="1400" i="1" dirty="0" smtClean="0"/>
              <a:t>Čerstvě natřeno. Zn.: na zeleno</a:t>
            </a:r>
            <a:r>
              <a:rPr lang="cs-CZ" sz="1400" dirty="0" smtClean="0"/>
              <a:t> [online]. 2008 [cit. 2017-03-27]. Dostupné z: </a:t>
            </a:r>
            <a:r>
              <a:rPr lang="cs-CZ" sz="1400" u="sng" dirty="0" smtClean="0">
                <a:hlinkClick r:id="rId11"/>
              </a:rPr>
              <a:t>http://www.</a:t>
            </a:r>
            <a:r>
              <a:rPr lang="cs-CZ" sz="1400" u="sng" dirty="0" err="1" smtClean="0">
                <a:hlinkClick r:id="rId11"/>
              </a:rPr>
              <a:t>sedmagenerace.cz</a:t>
            </a:r>
            <a:r>
              <a:rPr lang="cs-CZ" sz="1400" u="sng" dirty="0" smtClean="0">
                <a:hlinkClick r:id="rId11"/>
              </a:rPr>
              <a:t>/text/detail/</a:t>
            </a:r>
            <a:r>
              <a:rPr lang="cs-CZ" sz="1400" u="sng" dirty="0" err="1" smtClean="0">
                <a:hlinkClick r:id="rId11"/>
              </a:rPr>
              <a:t>cerstve</a:t>
            </a:r>
            <a:r>
              <a:rPr lang="cs-CZ" sz="1400" u="sng" dirty="0" smtClean="0">
                <a:hlinkClick r:id="rId11"/>
              </a:rPr>
              <a:t>-</a:t>
            </a:r>
            <a:r>
              <a:rPr lang="cs-CZ" sz="1400" u="sng" dirty="0" err="1" smtClean="0">
                <a:hlinkClick r:id="rId11"/>
              </a:rPr>
              <a:t>natreno</a:t>
            </a:r>
            <a:r>
              <a:rPr lang="cs-CZ" sz="1400" u="sng" dirty="0" smtClean="0">
                <a:hlinkClick r:id="rId11"/>
              </a:rPr>
              <a:t>-</a:t>
            </a:r>
            <a:r>
              <a:rPr lang="cs-CZ" sz="1400" u="sng" dirty="0" err="1" smtClean="0">
                <a:hlinkClick r:id="rId11"/>
              </a:rPr>
              <a:t>zn</a:t>
            </a:r>
            <a:r>
              <a:rPr lang="cs-CZ" sz="1400" u="sng" dirty="0" smtClean="0">
                <a:hlinkClick r:id="rId11"/>
              </a:rPr>
              <a:t>-na-zeleno</a:t>
            </a:r>
            <a:endParaRPr lang="cs-CZ" sz="1400" dirty="0" smtClean="0"/>
          </a:p>
          <a:p>
            <a:pPr lvl="0"/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waste-hierarchy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476672"/>
            <a:ext cx="6835628" cy="5863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cs-CZ" b="1" dirty="0" smtClean="0"/>
              <a:t>Pojem recyklace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Třídění odpadů ≠ recyklace</a:t>
            </a:r>
          </a:p>
          <a:p>
            <a:r>
              <a:rPr lang="cs-CZ" dirty="0" smtClean="0"/>
              <a:t>Technologický proces</a:t>
            </a:r>
          </a:p>
          <a:p>
            <a:r>
              <a:rPr lang="cs-CZ" dirty="0" smtClean="0"/>
              <a:t>Výnosný byznys</a:t>
            </a:r>
          </a:p>
          <a:p>
            <a:r>
              <a:rPr lang="cs-CZ" dirty="0" smtClean="0"/>
              <a:t>Přínosy recyklace</a:t>
            </a:r>
          </a:p>
          <a:p>
            <a:pPr lvl="1"/>
            <a:r>
              <a:rPr lang="cs-CZ" dirty="0" smtClean="0"/>
              <a:t>snižuje nutnost těžby nebo výroby nových surovin (= druhotné suroviny)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cs-CZ" b="1" dirty="0" smtClean="0"/>
              <a:t>Možnosti třídění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/>
          <a:p>
            <a:r>
              <a:rPr lang="cs-CZ" dirty="0" smtClean="0"/>
              <a:t>Kontejnery na tříděný odpad</a:t>
            </a:r>
          </a:p>
          <a:p>
            <a:r>
              <a:rPr lang="cs-CZ" dirty="0" smtClean="0"/>
              <a:t>Pytlový sběr odpadů</a:t>
            </a:r>
          </a:p>
          <a:p>
            <a:r>
              <a:rPr lang="cs-CZ" dirty="0" smtClean="0"/>
              <a:t>Sběrné dvory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Pro zajímavost: historie recyklace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r>
              <a:rPr lang="cs-CZ" dirty="0" smtClean="0"/>
              <a:t>Antické Řecko</a:t>
            </a:r>
          </a:p>
          <a:p>
            <a:r>
              <a:rPr lang="cs-CZ" dirty="0" smtClean="0"/>
              <a:t>Japonsko (1031 n.l.)</a:t>
            </a:r>
          </a:p>
          <a:p>
            <a:r>
              <a:rPr lang="cs-CZ" dirty="0" err="1" smtClean="0"/>
              <a:t>Předindustriální</a:t>
            </a:r>
            <a:r>
              <a:rPr lang="cs-CZ" dirty="0" smtClean="0"/>
              <a:t> období</a:t>
            </a:r>
          </a:p>
          <a:p>
            <a:r>
              <a:rPr lang="cs-CZ" dirty="0" smtClean="0"/>
              <a:t>Období industrializace</a:t>
            </a:r>
          </a:p>
          <a:p>
            <a:r>
              <a:rPr lang="cs-CZ" dirty="0" smtClean="0"/>
              <a:t>Po 2. světové válce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cs-CZ" b="1" dirty="0" smtClean="0"/>
              <a:t>Objem odpadů v ČR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389184" y="1600200"/>
          <a:ext cx="729761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339752" y="602128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MŽP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Nakládání s odpady v ČR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404279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 4"/>
          <p:cNvGraphicFramePr/>
          <p:nvPr/>
        </p:nvGraphicFramePr>
        <p:xfrm>
          <a:off x="4572000" y="1268760"/>
          <a:ext cx="398410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11560" y="6525344"/>
            <a:ext cx="25922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MŽP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 descr="bílé pozadí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r="14394"/>
          <a:stretch>
            <a:fillRect/>
          </a:stretch>
        </p:blipFill>
        <p:spPr>
          <a:xfrm>
            <a:off x="1" y="-343922"/>
            <a:ext cx="9143999" cy="7201922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332657"/>
            <a:ext cx="4040188" cy="648072"/>
          </a:xfrm>
          <a:solidFill>
            <a:schemeClr val="bg1"/>
          </a:solidFill>
        </p:spPr>
        <p:txBody>
          <a:bodyPr/>
          <a:lstStyle/>
          <a:p>
            <a:r>
              <a:rPr lang="cs-CZ" dirty="0" smtClean="0"/>
              <a:t>Struktura vyráběných obalů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2"/>
          </p:nvPr>
        </p:nvGraphicFramePr>
        <p:xfrm>
          <a:off x="251520" y="1196752"/>
          <a:ext cx="404018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499993" y="332657"/>
            <a:ext cx="4186808" cy="648072"/>
          </a:xfrm>
        </p:spPr>
        <p:txBody>
          <a:bodyPr>
            <a:normAutofit/>
          </a:bodyPr>
          <a:lstStyle/>
          <a:p>
            <a:r>
              <a:rPr lang="cs-CZ" dirty="0" smtClean="0"/>
              <a:t>Struktura komunálního odpadu</a:t>
            </a:r>
            <a:endParaRPr lang="cs-CZ" dirty="0"/>
          </a:p>
        </p:txBody>
      </p:sp>
      <p:graphicFrame>
        <p:nvGraphicFramePr>
          <p:cNvPr id="5" name="Graf 4"/>
          <p:cNvGraphicFramePr/>
          <p:nvPr/>
        </p:nvGraphicFramePr>
        <p:xfrm>
          <a:off x="4355976" y="1124744"/>
          <a:ext cx="4499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899592" y="630932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EKO-KOM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860032" y="6309320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</a:t>
            </a:r>
            <a:r>
              <a:rPr lang="cs-CZ" sz="1200" dirty="0" err="1" smtClean="0"/>
              <a:t>vitejnazemi.cz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835</Words>
  <Application>Microsoft Office PowerPoint</Application>
  <PresentationFormat>Předvádění na obrazovce (4:3)</PresentationFormat>
  <Paragraphs>154</Paragraphs>
  <Slides>27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sady Office</vt:lpstr>
      <vt:lpstr>Odpadové hospodářství:  Recyklace odpadů v ČR</vt:lpstr>
      <vt:lpstr>Obsah:</vt:lpstr>
      <vt:lpstr>Snímek 3</vt:lpstr>
      <vt:lpstr>Pojem recyklace</vt:lpstr>
      <vt:lpstr>Možnosti třídění</vt:lpstr>
      <vt:lpstr>Pro zajímavost: historie recyklace</vt:lpstr>
      <vt:lpstr>Objem odpadů v ČR</vt:lpstr>
      <vt:lpstr>Nakládání s odpady v ČR</vt:lpstr>
      <vt:lpstr>Snímek 9</vt:lpstr>
      <vt:lpstr>Recyklovatelné materiály</vt:lpstr>
      <vt:lpstr>Dosažená míra recyklace a využití odpadů z obalů 2015</vt:lpstr>
      <vt:lpstr>Plasty</vt:lpstr>
      <vt:lpstr>Pro zajímavost: plastová víčka</vt:lpstr>
      <vt:lpstr>Papír</vt:lpstr>
      <vt:lpstr>Sklo</vt:lpstr>
      <vt:lpstr>Bioodpad</vt:lpstr>
      <vt:lpstr>Srovnání v rámci EU</vt:lpstr>
      <vt:lpstr>Nákladová efektivita třídění obalových materiálů</vt:lpstr>
      <vt:lpstr>Snímek 19</vt:lpstr>
      <vt:lpstr>EKO-KOM</vt:lpstr>
      <vt:lpstr>Snímek 21</vt:lpstr>
      <vt:lpstr>Limity recyklace</vt:lpstr>
      <vt:lpstr>Alternativy k recyklaci</vt:lpstr>
      <vt:lpstr>Pro zajímavost: Greenwashing</vt:lpstr>
      <vt:lpstr>Děkuji za pozornost ☺</vt:lpstr>
      <vt:lpstr>Zdroje: </vt:lpstr>
      <vt:lpstr>Snímek 27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Odpadové hospodářství:  Recyklace odpadů v ČR</dc:title>
  <dc:creator>Marie Pojezdná</dc:creator>
  <cp:lastModifiedBy>Marie Pojezdná</cp:lastModifiedBy>
  <cp:revision>91</cp:revision>
  <dcterms:created xsi:type="dcterms:W3CDTF">2017-03-25T12:15:37Z</dcterms:created>
  <dcterms:modified xsi:type="dcterms:W3CDTF">2017-03-27T18:21:39Z</dcterms:modified>
</cp:coreProperties>
</file>