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677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20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48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401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61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6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69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58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76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967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23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571DF-E352-4C85-8232-9E478AF46606}" type="datetimeFigureOut">
              <a:rPr lang="cs-CZ" smtClean="0"/>
              <a:t>24.2.2017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83185-01EE-4E3A-A8B9-3C859B7C55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85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dehnalova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Podniková ekonomika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Ing. Pavla Odehnalová, Ph.D.</a:t>
            </a:r>
          </a:p>
          <a:p>
            <a:r>
              <a:rPr lang="cs-CZ" sz="2400" dirty="0" smtClean="0"/>
              <a:t>Mail: </a:t>
            </a:r>
            <a:r>
              <a:rPr lang="cs-CZ" sz="2400" dirty="0" smtClean="0">
                <a:hlinkClick r:id="rId2"/>
              </a:rPr>
              <a:t>odehnalova@mail.muni.cz</a:t>
            </a:r>
            <a:endParaRPr lang="cs-CZ" sz="2400" dirty="0" smtClean="0"/>
          </a:p>
          <a:p>
            <a:r>
              <a:rPr lang="cs-CZ" sz="2400" dirty="0" smtClean="0"/>
              <a:t>Tel: +420 549 495 058</a:t>
            </a:r>
          </a:p>
          <a:p>
            <a:r>
              <a:rPr lang="cs-CZ" sz="2400" dirty="0" smtClean="0"/>
              <a:t>Konzultační hodiny: Út: 9-11 hod</a:t>
            </a:r>
          </a:p>
          <a:p>
            <a:r>
              <a:rPr lang="cs-CZ" sz="2400" dirty="0" smtClean="0"/>
              <a:t>Místnost : 550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776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informace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navazuje </a:t>
            </a:r>
            <a:r>
              <a:rPr lang="cs-CZ" sz="2800" dirty="0"/>
              <a:t>na </a:t>
            </a:r>
            <a:r>
              <a:rPr lang="cs-CZ" sz="2800" dirty="0" smtClean="0"/>
              <a:t>Ekonomiku organizací</a:t>
            </a:r>
          </a:p>
          <a:p>
            <a:r>
              <a:rPr lang="cs-CZ" sz="2800" dirty="0" smtClean="0"/>
              <a:t>4 hlediska vnímáni:  </a:t>
            </a:r>
          </a:p>
          <a:p>
            <a:pPr lvl="1"/>
            <a:r>
              <a:rPr lang="cs-CZ" sz="2400" dirty="0" smtClean="0"/>
              <a:t>1. tvůrce </a:t>
            </a:r>
            <a:r>
              <a:rPr lang="cs-CZ" sz="2400" dirty="0"/>
              <a:t>hodnoty z hlediska existující poptávky na </a:t>
            </a:r>
            <a:r>
              <a:rPr lang="cs-CZ" sz="2400" dirty="0" smtClean="0"/>
              <a:t>trhu</a:t>
            </a:r>
          </a:p>
          <a:p>
            <a:pPr lvl="1"/>
            <a:r>
              <a:rPr lang="cs-CZ" sz="2400" dirty="0" smtClean="0"/>
              <a:t>2. rozhodování </a:t>
            </a:r>
            <a:r>
              <a:rPr lang="cs-CZ" sz="2400" dirty="0"/>
              <a:t>o produkci podniku z pohledu analýzy nákladů doplněné o vědeckotechnický rozvoj a s tím související inovace v </a:t>
            </a:r>
            <a:r>
              <a:rPr lang="cs-CZ" sz="2400" dirty="0" smtClean="0"/>
              <a:t>podniku </a:t>
            </a:r>
          </a:p>
          <a:p>
            <a:pPr lvl="1"/>
            <a:r>
              <a:rPr lang="cs-CZ" sz="2400" dirty="0" smtClean="0"/>
              <a:t>3. realizace </a:t>
            </a:r>
            <a:r>
              <a:rPr lang="cs-CZ" sz="2400" dirty="0"/>
              <a:t>produkce na trhu v rámci odbytu a s tím související stanovení cen, jako nástroje k dosažení hlavních podnikových </a:t>
            </a:r>
            <a:r>
              <a:rPr lang="cs-CZ" sz="2400" dirty="0" smtClean="0"/>
              <a:t>cílů </a:t>
            </a:r>
          </a:p>
          <a:p>
            <a:pPr lvl="1"/>
            <a:r>
              <a:rPr lang="cs-CZ" sz="2400" dirty="0" smtClean="0"/>
              <a:t>4. kapitálová </a:t>
            </a:r>
            <a:r>
              <a:rPr lang="cs-CZ" sz="2400" dirty="0"/>
              <a:t>výstavba podniku z hlediska investičního a finančního </a:t>
            </a:r>
            <a:r>
              <a:rPr lang="cs-CZ" sz="2400" dirty="0" smtClean="0"/>
              <a:t>rozhodování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60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1. tutoriál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200" b="1" dirty="0" smtClean="0"/>
              <a:t>Výuka + zadání </a:t>
            </a:r>
            <a:r>
              <a:rPr lang="cs-CZ" sz="4200" b="1" dirty="0" err="1" smtClean="0"/>
              <a:t>POTu</a:t>
            </a:r>
            <a:r>
              <a:rPr lang="cs-CZ" sz="4200" b="1" dirty="0" smtClean="0"/>
              <a:t>:</a:t>
            </a:r>
          </a:p>
          <a:p>
            <a:pPr marL="0" indent="0">
              <a:buNone/>
            </a:pPr>
            <a:r>
              <a:rPr lang="cs-CZ" i="1" dirty="0"/>
              <a:t>1.Podnik jako tvůrce hodnoty</a:t>
            </a:r>
            <a:r>
              <a:rPr lang="cs-CZ" dirty="0"/>
              <a:t>	</a:t>
            </a:r>
          </a:p>
          <a:p>
            <a:pPr lvl="0"/>
            <a:r>
              <a:rPr lang="cs-CZ" dirty="0"/>
              <a:t>Vztah podnikové ekonomiky a mikroekonomie	</a:t>
            </a:r>
          </a:p>
          <a:p>
            <a:pPr lvl="0"/>
            <a:r>
              <a:rPr lang="cs-CZ" dirty="0" err="1"/>
              <a:t>Porterův</a:t>
            </a:r>
            <a:r>
              <a:rPr lang="cs-CZ" dirty="0"/>
              <a:t> hodnotový řetězec	</a:t>
            </a:r>
          </a:p>
          <a:p>
            <a:pPr lvl="0"/>
            <a:r>
              <a:rPr lang="cs-CZ" dirty="0"/>
              <a:t>Primární a podpůrné podnikové funkce	</a:t>
            </a:r>
          </a:p>
          <a:p>
            <a:pPr lvl="0"/>
            <a:r>
              <a:rPr lang="cs-CZ" dirty="0"/>
              <a:t>Hmotné, informační a finanční toky v </a:t>
            </a:r>
            <a:r>
              <a:rPr lang="cs-CZ" dirty="0" smtClean="0"/>
              <a:t>podniku</a:t>
            </a:r>
          </a:p>
          <a:p>
            <a:pPr marL="0" lv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i="1" dirty="0"/>
              <a:t>2. Typologie podniků</a:t>
            </a:r>
            <a:r>
              <a:rPr lang="cs-CZ" dirty="0"/>
              <a:t>	</a:t>
            </a:r>
          </a:p>
          <a:p>
            <a:pPr lvl="0"/>
            <a:r>
              <a:rPr lang="cs-CZ" dirty="0"/>
              <a:t>Specifika výrobních podniků,	</a:t>
            </a:r>
          </a:p>
          <a:p>
            <a:pPr lvl="0"/>
            <a:r>
              <a:rPr lang="cs-CZ" dirty="0"/>
              <a:t>Specifika podniků v oblasti služeb	</a:t>
            </a:r>
          </a:p>
          <a:p>
            <a:pPr lvl="0"/>
            <a:r>
              <a:rPr lang="cs-CZ" dirty="0"/>
              <a:t>Malé a střední podniky	</a:t>
            </a:r>
          </a:p>
          <a:p>
            <a:pPr lvl="0"/>
            <a:r>
              <a:rPr lang="cs-CZ" dirty="0" err="1"/>
              <a:t>Family</a:t>
            </a:r>
            <a:r>
              <a:rPr lang="cs-CZ" dirty="0"/>
              <a:t> business	</a:t>
            </a:r>
            <a:endParaRPr lang="cs-CZ" dirty="0" smtClean="0"/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i="1" dirty="0"/>
              <a:t>3. Poptávka po produktu</a:t>
            </a:r>
            <a:r>
              <a:rPr lang="cs-CZ" dirty="0"/>
              <a:t>	</a:t>
            </a:r>
          </a:p>
          <a:p>
            <a:pPr lvl="0"/>
            <a:r>
              <a:rPr lang="cs-CZ" dirty="0"/>
              <a:t>Poptávka - teoretická východiska z pohledu podnikové ekonomiky	</a:t>
            </a:r>
          </a:p>
          <a:p>
            <a:r>
              <a:rPr lang="cs-CZ" dirty="0"/>
              <a:t>analýza poptávky, odhad, předpověď	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4. Podnikatelské </a:t>
            </a:r>
            <a:r>
              <a:rPr lang="cs-CZ" i="1" dirty="0"/>
              <a:t>prostředí</a:t>
            </a:r>
            <a:r>
              <a:rPr lang="cs-CZ" dirty="0"/>
              <a:t>	</a:t>
            </a:r>
          </a:p>
          <a:p>
            <a:pPr lvl="0"/>
            <a:r>
              <a:rPr lang="cs-CZ" dirty="0"/>
              <a:t>vymezení podnikatelského prostředí	</a:t>
            </a:r>
          </a:p>
          <a:p>
            <a:pPr lvl="0"/>
            <a:r>
              <a:rPr lang="cs-CZ" dirty="0"/>
              <a:t>identifikace důležitých </a:t>
            </a:r>
            <a:r>
              <a:rPr lang="cs-CZ" dirty="0" err="1"/>
              <a:t>stakeholders</a:t>
            </a:r>
            <a:r>
              <a:rPr lang="cs-CZ" dirty="0"/>
              <a:t>	</a:t>
            </a:r>
          </a:p>
          <a:p>
            <a:r>
              <a:rPr lang="cs-CZ" dirty="0"/>
              <a:t>základní vymezení tržních </a:t>
            </a:r>
            <a:r>
              <a:rPr lang="cs-CZ" dirty="0" smtClean="0"/>
              <a:t>strategií</a:t>
            </a:r>
          </a:p>
        </p:txBody>
      </p:sp>
    </p:spTree>
    <p:extLst>
      <p:ext uri="{BB962C8B-B14F-4D97-AF65-F5344CB8AC3E}">
        <p14:creationId xmlns:p14="http://schemas.microsoft.com/office/powerpoint/2010/main" val="16411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tutoriál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860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 smtClean="0"/>
              <a:t>Výuka + odevzdání </a:t>
            </a:r>
            <a:r>
              <a:rPr lang="cs-CZ" sz="7200" b="1" dirty="0" err="1" smtClean="0"/>
              <a:t>POTu</a:t>
            </a:r>
            <a:r>
              <a:rPr lang="cs-CZ" sz="7200" b="1" dirty="0" smtClean="0"/>
              <a:t>:</a:t>
            </a:r>
          </a:p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i="1" dirty="0" smtClean="0"/>
              <a:t>5.Analýza </a:t>
            </a:r>
            <a:r>
              <a:rPr lang="cs-CZ" sz="4800" i="1" dirty="0"/>
              <a:t>nákladů v </a:t>
            </a:r>
            <a:r>
              <a:rPr lang="cs-CZ" sz="4800" i="1" dirty="0" smtClean="0"/>
              <a:t>podniku</a:t>
            </a:r>
          </a:p>
          <a:p>
            <a:r>
              <a:rPr lang="cs-CZ" sz="4800" dirty="0" smtClean="0"/>
              <a:t>Vymezení </a:t>
            </a:r>
            <a:r>
              <a:rPr lang="cs-CZ" sz="4800" dirty="0"/>
              <a:t>a klasifikace </a:t>
            </a:r>
            <a:r>
              <a:rPr lang="cs-CZ" sz="4800" dirty="0" smtClean="0"/>
              <a:t>nákladů</a:t>
            </a:r>
          </a:p>
          <a:p>
            <a:r>
              <a:rPr lang="cs-CZ" sz="4800" dirty="0" smtClean="0"/>
              <a:t>Členění </a:t>
            </a:r>
            <a:r>
              <a:rPr lang="cs-CZ" sz="4800" dirty="0"/>
              <a:t>nákladů podle závislosti na objemu prováděných výkonů</a:t>
            </a:r>
          </a:p>
          <a:p>
            <a:pPr marL="914400" lvl="2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i="1" dirty="0"/>
              <a:t>6.  Hlavní podnikové funkce - </a:t>
            </a:r>
            <a:r>
              <a:rPr lang="cs-CZ" sz="4800" i="1" dirty="0" smtClean="0"/>
              <a:t>Řízení </a:t>
            </a:r>
            <a:r>
              <a:rPr lang="cs-CZ" sz="4800" i="1" dirty="0"/>
              <a:t>vstupních operací </a:t>
            </a:r>
          </a:p>
          <a:p>
            <a:pPr lvl="0"/>
            <a:r>
              <a:rPr lang="cs-CZ" sz="4800" dirty="0"/>
              <a:t>Nákupní marketingový mix</a:t>
            </a:r>
          </a:p>
          <a:p>
            <a:pPr lvl="0"/>
            <a:r>
              <a:rPr lang="cs-CZ" sz="4800" dirty="0"/>
              <a:t>Aktivity nákupního procesu</a:t>
            </a:r>
          </a:p>
          <a:p>
            <a:pPr lvl="0"/>
            <a:r>
              <a:rPr lang="cs-CZ" sz="4800" dirty="0"/>
              <a:t>Řízení zásob</a:t>
            </a:r>
          </a:p>
          <a:p>
            <a:pPr lvl="0"/>
            <a:r>
              <a:rPr lang="cs-CZ" sz="4800" dirty="0"/>
              <a:t>Nákupní </a:t>
            </a:r>
            <a:r>
              <a:rPr lang="cs-CZ" sz="4800" dirty="0" smtClean="0"/>
              <a:t>logistika</a:t>
            </a:r>
          </a:p>
          <a:p>
            <a:pPr lvl="0"/>
            <a:endParaRPr lang="cs-CZ" sz="4800" dirty="0"/>
          </a:p>
          <a:p>
            <a:pPr marL="514350" indent="-514350">
              <a:buAutoNum type="arabicPeriod" startAt="7"/>
            </a:pPr>
            <a:r>
              <a:rPr lang="cs-CZ" sz="4800" i="1" dirty="0" smtClean="0"/>
              <a:t>Hlavní </a:t>
            </a:r>
            <a:r>
              <a:rPr lang="cs-CZ" sz="4800" i="1" dirty="0"/>
              <a:t>podnikové funkce </a:t>
            </a:r>
            <a:r>
              <a:rPr lang="cs-CZ" sz="4800" i="1" dirty="0" smtClean="0"/>
              <a:t>-Zhotovení </a:t>
            </a:r>
            <a:r>
              <a:rPr lang="cs-CZ" sz="4800" i="1" dirty="0"/>
              <a:t>produktu </a:t>
            </a:r>
            <a:endParaRPr lang="cs-CZ" sz="4800" i="1" dirty="0" smtClean="0"/>
          </a:p>
          <a:p>
            <a:r>
              <a:rPr lang="cs-CZ" sz="4800" dirty="0" smtClean="0"/>
              <a:t>Životní </a:t>
            </a:r>
            <a:r>
              <a:rPr lang="cs-CZ" sz="4800" dirty="0"/>
              <a:t>cyklus </a:t>
            </a:r>
            <a:r>
              <a:rPr lang="cs-CZ" sz="4800" dirty="0" smtClean="0"/>
              <a:t>produktu</a:t>
            </a:r>
          </a:p>
          <a:p>
            <a:r>
              <a:rPr lang="cs-CZ" sz="4800" dirty="0" smtClean="0"/>
              <a:t>Inovace </a:t>
            </a:r>
            <a:r>
              <a:rPr lang="cs-CZ" sz="4800" dirty="0"/>
              <a:t>produktové, </a:t>
            </a:r>
            <a:r>
              <a:rPr lang="cs-CZ" sz="4800" dirty="0" smtClean="0"/>
              <a:t>procesní</a:t>
            </a:r>
          </a:p>
          <a:p>
            <a:r>
              <a:rPr lang="cs-CZ" sz="4800" dirty="0" smtClean="0"/>
              <a:t>Výrobní program</a:t>
            </a:r>
          </a:p>
          <a:p>
            <a:r>
              <a:rPr lang="cs-CZ" sz="4800" dirty="0" smtClean="0"/>
              <a:t>Výrobní proces</a:t>
            </a:r>
          </a:p>
          <a:p>
            <a:endParaRPr lang="cs-CZ" sz="4800" dirty="0"/>
          </a:p>
          <a:p>
            <a:pPr marL="0" lvl="0" indent="0">
              <a:buNone/>
            </a:pPr>
            <a:r>
              <a:rPr lang="cs-CZ" sz="4800" i="1" dirty="0"/>
              <a:t>8. Hlavní podnikové funkce - Odbyt a odbytová </a:t>
            </a:r>
            <a:r>
              <a:rPr lang="cs-CZ" sz="4800" i="1" dirty="0" smtClean="0"/>
              <a:t>politika</a:t>
            </a:r>
          </a:p>
          <a:p>
            <a:r>
              <a:rPr lang="cs-CZ" sz="4800" dirty="0"/>
              <a:t>P</a:t>
            </a:r>
            <a:r>
              <a:rPr lang="cs-CZ" sz="4800" dirty="0" smtClean="0"/>
              <a:t>roduktová </a:t>
            </a:r>
            <a:r>
              <a:rPr lang="cs-CZ" sz="4800" dirty="0"/>
              <a:t>politika, </a:t>
            </a:r>
            <a:endParaRPr lang="cs-CZ" sz="4800" dirty="0" smtClean="0"/>
          </a:p>
          <a:p>
            <a:r>
              <a:rPr lang="cs-CZ" sz="4800" dirty="0" smtClean="0"/>
              <a:t>Cenotvorba</a:t>
            </a:r>
          </a:p>
          <a:p>
            <a:r>
              <a:rPr lang="cs-CZ" sz="4800" dirty="0"/>
              <a:t>K</a:t>
            </a:r>
            <a:r>
              <a:rPr lang="cs-CZ" sz="4800" dirty="0" smtClean="0"/>
              <a:t>omunikační politika</a:t>
            </a:r>
          </a:p>
          <a:p>
            <a:r>
              <a:rPr lang="cs-CZ" sz="4800" dirty="0"/>
              <a:t>D</a:t>
            </a:r>
            <a:r>
              <a:rPr lang="cs-CZ" sz="4800" dirty="0" smtClean="0"/>
              <a:t>istribuční </a:t>
            </a:r>
            <a:r>
              <a:rPr lang="cs-CZ" sz="4800" dirty="0"/>
              <a:t>politika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74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tutoriál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cs-CZ" sz="2200" i="1" dirty="0"/>
              <a:t>10. Podpůrné podnikové funkce - Lidské zdroje</a:t>
            </a:r>
          </a:p>
          <a:p>
            <a:r>
              <a:rPr lang="cs-CZ" sz="2200" dirty="0"/>
              <a:t>Charakteristika personální práce</a:t>
            </a:r>
          </a:p>
          <a:p>
            <a:r>
              <a:rPr lang="cs-CZ" sz="2200" dirty="0"/>
              <a:t>Plánování pracovníků</a:t>
            </a:r>
          </a:p>
          <a:p>
            <a:r>
              <a:rPr lang="cs-CZ" sz="2200" dirty="0"/>
              <a:t>Organizace </a:t>
            </a:r>
            <a:r>
              <a:rPr lang="cs-CZ" sz="2200" dirty="0" smtClean="0"/>
              <a:t>pracovníků</a:t>
            </a:r>
          </a:p>
          <a:p>
            <a:pPr marL="0" indent="0">
              <a:buNone/>
            </a:pPr>
            <a:endParaRPr lang="cs-CZ" sz="2200" dirty="0"/>
          </a:p>
          <a:p>
            <a:pPr marL="0" lvl="0" indent="0">
              <a:buNone/>
            </a:pPr>
            <a:r>
              <a:rPr lang="cs-CZ" sz="2200" i="1" dirty="0"/>
              <a:t>11. Podpůrné podnikové funkce - Řízení investic v podniku</a:t>
            </a:r>
          </a:p>
          <a:p>
            <a:r>
              <a:rPr lang="cs-CZ" sz="2200" dirty="0"/>
              <a:t>majetková a kapitálová výstavba v podniku</a:t>
            </a:r>
          </a:p>
          <a:p>
            <a:r>
              <a:rPr lang="cs-CZ" sz="2200" dirty="0"/>
              <a:t>investice  v podniku  </a:t>
            </a:r>
          </a:p>
          <a:p>
            <a:r>
              <a:rPr lang="cs-CZ" sz="2200" dirty="0"/>
              <a:t>základní metody hodnocení investic</a:t>
            </a:r>
          </a:p>
          <a:p>
            <a:r>
              <a:rPr lang="cs-CZ" sz="2200" dirty="0"/>
              <a:t>analýza bodu zvratu, rozšířená analýza bodu </a:t>
            </a:r>
            <a:r>
              <a:rPr lang="cs-CZ" sz="2200" dirty="0" smtClean="0"/>
              <a:t>zvratu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i="1" dirty="0"/>
              <a:t>12. Podpůrné podnikové funkce - Financování v podniku</a:t>
            </a:r>
          </a:p>
          <a:p>
            <a:r>
              <a:rPr lang="cs-CZ" sz="2200" dirty="0"/>
              <a:t>Systém finančního a vnitropodnikového účetnictví</a:t>
            </a:r>
          </a:p>
          <a:p>
            <a:r>
              <a:rPr lang="cs-CZ" sz="2200" dirty="0"/>
              <a:t>podnikové účetní výkazy</a:t>
            </a:r>
          </a:p>
          <a:p>
            <a:r>
              <a:rPr lang="cs-CZ" sz="2200" dirty="0"/>
              <a:t>cash </a:t>
            </a:r>
            <a:r>
              <a:rPr lang="cs-CZ" sz="2200" dirty="0" err="1"/>
              <a:t>flow</a:t>
            </a:r>
            <a:r>
              <a:rPr lang="cs-CZ" sz="2200" dirty="0"/>
              <a:t>, pracovní kapitál, ukazatele </a:t>
            </a:r>
            <a:r>
              <a:rPr lang="cs-CZ" sz="2200" dirty="0" smtClean="0"/>
              <a:t>efektivity</a:t>
            </a:r>
          </a:p>
          <a:p>
            <a:endParaRPr lang="cs-CZ" sz="2200" dirty="0"/>
          </a:p>
          <a:p>
            <a:pPr marL="0" lvl="0" indent="0">
              <a:buNone/>
            </a:pPr>
            <a:r>
              <a:rPr lang="cs-CZ" sz="2200" i="1" dirty="0"/>
              <a:t>13.  Podpůrné podnikové funkce - technologický rozvoj a inovace v podniku</a:t>
            </a:r>
          </a:p>
          <a:p>
            <a:r>
              <a:rPr lang="cs-CZ" sz="2200" dirty="0"/>
              <a:t>typologie a řády inovací</a:t>
            </a:r>
          </a:p>
          <a:p>
            <a:r>
              <a:rPr lang="cs-CZ" sz="2200" dirty="0"/>
              <a:t>etapy inovačního procesu</a:t>
            </a:r>
          </a:p>
          <a:p>
            <a:r>
              <a:rPr lang="cs-CZ" sz="2200" dirty="0"/>
              <a:t>inovace a invence</a:t>
            </a:r>
          </a:p>
          <a:p>
            <a:r>
              <a:rPr lang="cs-CZ" sz="2200" dirty="0"/>
              <a:t>inovace jako konkurenční výhoda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712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v</a:t>
            </a:r>
            <a:r>
              <a:rPr lang="cs-CZ" b="1" dirty="0"/>
              <a:t> týmu ( 3-4 studentů) </a:t>
            </a:r>
            <a:endParaRPr lang="cs-CZ" b="1" dirty="0" smtClean="0"/>
          </a:p>
          <a:p>
            <a:r>
              <a:rPr lang="cs-CZ" b="1" dirty="0" smtClean="0"/>
              <a:t>zpracování </a:t>
            </a:r>
            <a:r>
              <a:rPr lang="cs-CZ" b="1" dirty="0"/>
              <a:t>min 60%. </a:t>
            </a:r>
            <a:endParaRPr lang="cs-CZ" b="1" dirty="0" smtClean="0"/>
          </a:p>
          <a:p>
            <a:r>
              <a:rPr lang="cs-CZ" b="1" dirty="0" smtClean="0"/>
              <a:t>rozsah </a:t>
            </a:r>
            <a:r>
              <a:rPr lang="cs-CZ" b="1" dirty="0"/>
              <a:t>min 5 normostran </a:t>
            </a:r>
            <a:r>
              <a:rPr lang="cs-CZ" dirty="0"/>
              <a:t>(1800 znaků na stranu) </a:t>
            </a:r>
            <a:endParaRPr lang="cs-CZ" dirty="0" smtClean="0"/>
          </a:p>
          <a:p>
            <a:r>
              <a:rPr lang="cs-CZ" dirty="0" smtClean="0"/>
              <a:t>zaměřen </a:t>
            </a:r>
            <a:r>
              <a:rPr lang="cs-CZ" dirty="0"/>
              <a:t>na aplikaci teoretických poznatků podnikové ekonomiky do praxe. Součástí práce bude úvod, teoretická opora v rozsahu 1-2 stran zpracována na základě min </a:t>
            </a:r>
            <a:r>
              <a:rPr lang="cs-CZ" b="1" dirty="0"/>
              <a:t>5 literárních zdrojů </a:t>
            </a:r>
            <a:r>
              <a:rPr lang="cs-CZ" dirty="0"/>
              <a:t>– monografií (nikoliv webových stránek) K uvedené teorii bude představena praktická aplikace teoretického přístupu formou případové studie či příkladu z praxe v rozsahu 2 až 3 stran.  Součástí bude seznam použitých zdrojů a práce musí odpovídat formálním typografickým požadavkům kladeným na závěrečné práce MU. Citace veškerých použitých zdrojů musí odpovídat normě ČSN 690 týkající se bibliografických citací. </a:t>
            </a:r>
            <a:endParaRPr lang="cs-CZ" dirty="0" smtClean="0"/>
          </a:p>
          <a:p>
            <a:r>
              <a:rPr lang="cs-CZ" b="1" dirty="0" smtClean="0"/>
              <a:t>odevzdat </a:t>
            </a:r>
            <a:r>
              <a:rPr lang="cs-CZ" b="1" dirty="0"/>
              <a:t>do </a:t>
            </a:r>
            <a:r>
              <a:rPr lang="cs-CZ" b="1" dirty="0" err="1"/>
              <a:t>Odevzdávárny</a:t>
            </a:r>
            <a:r>
              <a:rPr lang="cs-CZ" b="1" dirty="0"/>
              <a:t> </a:t>
            </a:r>
            <a:r>
              <a:rPr lang="cs-CZ" b="1" dirty="0" smtClean="0"/>
              <a:t>předmětu</a:t>
            </a:r>
          </a:p>
          <a:p>
            <a:r>
              <a:rPr lang="cs-CZ" dirty="0" smtClean="0"/>
              <a:t>ohodnocen </a:t>
            </a:r>
            <a:r>
              <a:rPr lang="cs-CZ" dirty="0"/>
              <a:t>tutorem do 10 dní procentuálním vyjádřením podle kvality zpracování práce. Minimálně je třeba získat ze seminární práce alespoň 60 %. Práce nesplňující hranici 60% budou vráceny k přepracování. Studenti jsou za práci hodnoceni stejným procentním hodnocením. Výjimkou je situace, kdy by ostatní členové týmu shodně potvrdili neúčast studenta ze skupiny na zpracování práce. Tento student obdrží hodnocení 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40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Seznam témat seminárních prací, </a:t>
            </a:r>
            <a:r>
              <a:rPr lang="cs-CZ" dirty="0" err="1"/>
              <a:t>POTů</a:t>
            </a:r>
            <a:r>
              <a:rPr lang="cs-CZ" dirty="0"/>
              <a:t> POEK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Hodnotový řetězec vybraného podniku – jeho primární a podpůrné funkce</a:t>
            </a:r>
          </a:p>
          <a:p>
            <a:pPr lvl="0"/>
            <a:r>
              <a:rPr lang="cs-CZ" dirty="0"/>
              <a:t>Hmotné, informační a finanční toky konkrétního podniku</a:t>
            </a:r>
          </a:p>
          <a:p>
            <a:pPr lvl="0"/>
            <a:r>
              <a:rPr lang="cs-CZ" dirty="0"/>
              <a:t>Analýza makroprostředí vybraného podniku</a:t>
            </a:r>
          </a:p>
          <a:p>
            <a:pPr lvl="0"/>
            <a:r>
              <a:rPr lang="cs-CZ" dirty="0"/>
              <a:t>Analýza mikroprostředí vybraného podniku</a:t>
            </a:r>
          </a:p>
          <a:p>
            <a:pPr lvl="0"/>
            <a:r>
              <a:rPr lang="cs-CZ" dirty="0"/>
              <a:t>Specifika vybraného rodinného podnik ve vztahu k jejich produktivitě či výkonnosti</a:t>
            </a:r>
          </a:p>
          <a:p>
            <a:pPr lvl="0"/>
            <a:r>
              <a:rPr lang="cs-CZ" dirty="0"/>
              <a:t>Specifika konkrétního podniku v oblasti služeb </a:t>
            </a:r>
          </a:p>
          <a:p>
            <a:pPr lvl="0"/>
            <a:r>
              <a:rPr lang="cs-CZ" dirty="0"/>
              <a:t>Specifika konkrétního SME podniku, jeho výhody a nevýhody oproti velkým </a:t>
            </a:r>
            <a:r>
              <a:rPr lang="cs-CZ" dirty="0" smtClean="0"/>
              <a:t>podnikům</a:t>
            </a:r>
          </a:p>
          <a:p>
            <a:pPr lvl="0"/>
            <a:r>
              <a:rPr lang="cs-CZ" dirty="0" smtClean="0">
                <a:solidFill>
                  <a:srgbClr val="FF0000"/>
                </a:solidFill>
              </a:rPr>
              <a:t>Veškerá témata vztáhnout k produktivitě podniku!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69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Závěrečný test (zkouška) dle zkušebních termínů</a:t>
            </a:r>
            <a:endParaRPr lang="cs-CZ" dirty="0"/>
          </a:p>
          <a:p>
            <a:r>
              <a:rPr lang="cs-CZ" dirty="0"/>
              <a:t>Test s 20 otázkami s možností 1 až 4 správných odpovědí.</a:t>
            </a:r>
          </a:p>
          <a:p>
            <a:r>
              <a:rPr lang="cs-CZ" b="1" dirty="0"/>
              <a:t>Hodnocení:</a:t>
            </a:r>
            <a:endParaRPr lang="cs-CZ" dirty="0"/>
          </a:p>
          <a:p>
            <a:r>
              <a:rPr lang="cs-CZ" b="1" dirty="0"/>
              <a:t>Limit pro absolvování </a:t>
            </a:r>
            <a:r>
              <a:rPr lang="cs-CZ" b="1" dirty="0" err="1"/>
              <a:t>POTu</a:t>
            </a:r>
            <a:r>
              <a:rPr lang="cs-CZ" b="1" dirty="0"/>
              <a:t>: min 60%</a:t>
            </a:r>
            <a:endParaRPr lang="cs-CZ" dirty="0"/>
          </a:p>
          <a:p>
            <a:r>
              <a:rPr lang="cs-CZ" b="1" dirty="0"/>
              <a:t>Limit pro úspěšné ukončení předmětu závěrečný test: min 60%</a:t>
            </a:r>
            <a:endParaRPr lang="cs-CZ" dirty="0"/>
          </a:p>
          <a:p>
            <a:r>
              <a:rPr lang="cs-CZ" dirty="0"/>
              <a:t>Závěrečné hodnocení bude uskutečněno na aritmetického průměru z testu a odevzdaného </a:t>
            </a:r>
            <a:r>
              <a:rPr lang="cs-CZ" dirty="0" err="1"/>
              <a:t>POTu</a:t>
            </a:r>
            <a:r>
              <a:rPr lang="cs-CZ" dirty="0"/>
              <a:t> s tím, že pro student pro úspěšné absolvování předmětu musí v obou hodnocených </a:t>
            </a:r>
            <a:r>
              <a:rPr lang="cs-CZ" dirty="0" err="1"/>
              <a:t>pracech</a:t>
            </a:r>
            <a:r>
              <a:rPr lang="cs-CZ" dirty="0"/>
              <a:t> dosáhnout min. 60 %.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325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150</Words>
  <Application>Microsoft Office PowerPoint</Application>
  <PresentationFormat>Předvádění na obrazovce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Podniková ekonomika</vt:lpstr>
      <vt:lpstr>Úvodní informace</vt:lpstr>
      <vt:lpstr>Osnova – 1. tutoriál</vt:lpstr>
      <vt:lpstr>2. tutoriál</vt:lpstr>
      <vt:lpstr>3. tutoriál</vt:lpstr>
      <vt:lpstr>POT</vt:lpstr>
      <vt:lpstr>Seznam témat seminárních prací, POTů POEK</vt:lpstr>
      <vt:lpstr>Ukončení předmětu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</dc:title>
  <dc:creator>Odehnalova Pavla</dc:creator>
  <cp:lastModifiedBy>Odehnalova Pavla</cp:lastModifiedBy>
  <cp:revision>3</cp:revision>
  <dcterms:created xsi:type="dcterms:W3CDTF">2016-10-12T07:51:27Z</dcterms:created>
  <dcterms:modified xsi:type="dcterms:W3CDTF">2017-02-24T09:38:42Z</dcterms:modified>
</cp:coreProperties>
</file>