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17" r:id="rId38"/>
    <p:sldId id="292" r:id="rId39"/>
    <p:sldId id="293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295" r:id="rId49"/>
    <p:sldId id="305" r:id="rId50"/>
    <p:sldId id="315" r:id="rId51"/>
    <p:sldId id="316" r:id="rId52"/>
    <p:sldId id="313" r:id="rId53"/>
    <p:sldId id="314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4" r:id="rId101"/>
    <p:sldId id="365" r:id="rId102"/>
    <p:sldId id="366" r:id="rId103"/>
    <p:sldId id="367" r:id="rId104"/>
    <p:sldId id="368" r:id="rId105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A6FAC-1FF2-4E63-8A32-CD5F6929CAB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312CC17-FC3E-49AB-8059-4E98F437CE9B}">
      <dgm:prSet phldrT="[Text]"/>
      <dgm:spPr/>
      <dgm:t>
        <a:bodyPr/>
        <a:lstStyle/>
        <a:p>
          <a:r>
            <a:rPr lang="cs-CZ"/>
            <a:t>Výzkum a vývoj</a:t>
          </a:r>
        </a:p>
      </dgm:t>
    </dgm:pt>
    <dgm:pt modelId="{8BFD9A9D-6188-4244-8BB4-01E8BFD07DDB}" type="parTrans" cxnId="{80FF66FB-AB0B-4A6F-83D0-240370F6CE60}">
      <dgm:prSet/>
      <dgm:spPr/>
      <dgm:t>
        <a:bodyPr/>
        <a:lstStyle/>
        <a:p>
          <a:endParaRPr lang="cs-CZ"/>
        </a:p>
      </dgm:t>
    </dgm:pt>
    <dgm:pt modelId="{AF97615C-D143-4136-843F-5D623E4CE5B6}" type="sibTrans" cxnId="{80FF66FB-AB0B-4A6F-83D0-240370F6CE60}">
      <dgm:prSet/>
      <dgm:spPr/>
      <dgm:t>
        <a:bodyPr/>
        <a:lstStyle/>
        <a:p>
          <a:endParaRPr lang="cs-CZ"/>
        </a:p>
      </dgm:t>
    </dgm:pt>
    <dgm:pt modelId="{3202C927-702D-462A-92C2-961D176A8183}">
      <dgm:prSet phldrT="[Text]"/>
      <dgm:spPr/>
      <dgm:t>
        <a:bodyPr/>
        <a:lstStyle/>
        <a:p>
          <a:r>
            <a:rPr lang="cs-CZ"/>
            <a:t>Řízení dodavatelského řetězce</a:t>
          </a:r>
        </a:p>
      </dgm:t>
    </dgm:pt>
    <dgm:pt modelId="{A091220F-F108-4D71-B7E8-F836B30DF3BC}" type="parTrans" cxnId="{F826028B-4FA7-4D8B-825A-B6A2EC201726}">
      <dgm:prSet/>
      <dgm:spPr/>
      <dgm:t>
        <a:bodyPr/>
        <a:lstStyle/>
        <a:p>
          <a:endParaRPr lang="cs-CZ"/>
        </a:p>
      </dgm:t>
    </dgm:pt>
    <dgm:pt modelId="{4FFA98EA-9A7D-4CA8-9C60-EA89162C7A13}" type="sibTrans" cxnId="{F826028B-4FA7-4D8B-825A-B6A2EC201726}">
      <dgm:prSet/>
      <dgm:spPr/>
      <dgm:t>
        <a:bodyPr/>
        <a:lstStyle/>
        <a:p>
          <a:endParaRPr lang="cs-CZ"/>
        </a:p>
      </dgm:t>
    </dgm:pt>
    <dgm:pt modelId="{44C6E0A1-4B36-4F39-9538-65976E4B17F7}">
      <dgm:prSet phldrT="[Text]"/>
      <dgm:spPr/>
      <dgm:t>
        <a:bodyPr/>
        <a:lstStyle/>
        <a:p>
          <a:r>
            <a:rPr lang="cs-CZ"/>
            <a:t>Výroba</a:t>
          </a:r>
        </a:p>
      </dgm:t>
    </dgm:pt>
    <dgm:pt modelId="{C677D797-A275-46AC-AFE3-26CE87C1D1A9}" type="parTrans" cxnId="{53ED5A80-E5D7-459F-AB42-A05DA23390BA}">
      <dgm:prSet/>
      <dgm:spPr/>
      <dgm:t>
        <a:bodyPr/>
        <a:lstStyle/>
        <a:p>
          <a:endParaRPr lang="cs-CZ"/>
        </a:p>
      </dgm:t>
    </dgm:pt>
    <dgm:pt modelId="{9345DD47-CE63-4038-BCF6-BF4D9701EACC}" type="sibTrans" cxnId="{53ED5A80-E5D7-459F-AB42-A05DA23390BA}">
      <dgm:prSet/>
      <dgm:spPr/>
      <dgm:t>
        <a:bodyPr/>
        <a:lstStyle/>
        <a:p>
          <a:endParaRPr lang="cs-CZ"/>
        </a:p>
      </dgm:t>
    </dgm:pt>
    <dgm:pt modelId="{1588BB85-FFAC-454F-9032-FB8534384939}">
      <dgm:prSet phldrT="[Text]"/>
      <dgm:spPr/>
      <dgm:t>
        <a:bodyPr/>
        <a:lstStyle/>
        <a:p>
          <a:r>
            <a:rPr lang="cs-CZ" dirty="0" smtClean="0"/>
            <a:t>Marketing </a:t>
          </a:r>
          <a:r>
            <a:rPr lang="cs-CZ" dirty="0"/>
            <a:t>a prodej</a:t>
          </a:r>
        </a:p>
      </dgm:t>
    </dgm:pt>
    <dgm:pt modelId="{8AE348E4-4B35-4B3D-84AA-DF837AA3E432}" type="parTrans" cxnId="{64FF6ABB-F6F6-4BA6-ADCD-AE7C22F9125E}">
      <dgm:prSet/>
      <dgm:spPr/>
      <dgm:t>
        <a:bodyPr/>
        <a:lstStyle/>
        <a:p>
          <a:endParaRPr lang="cs-CZ"/>
        </a:p>
      </dgm:t>
    </dgm:pt>
    <dgm:pt modelId="{10AFD618-ECE8-468B-9A67-08F4D3D0C668}" type="sibTrans" cxnId="{64FF6ABB-F6F6-4BA6-ADCD-AE7C22F9125E}">
      <dgm:prSet/>
      <dgm:spPr/>
      <dgm:t>
        <a:bodyPr/>
        <a:lstStyle/>
        <a:p>
          <a:endParaRPr lang="cs-CZ"/>
        </a:p>
      </dgm:t>
    </dgm:pt>
    <dgm:pt modelId="{69A1061E-AEF8-4400-A746-4D0F29668B60}">
      <dgm:prSet phldrT="[Text]"/>
      <dgm:spPr/>
      <dgm:t>
        <a:bodyPr/>
        <a:lstStyle/>
        <a:p>
          <a:r>
            <a:rPr lang="cs-CZ"/>
            <a:t>Poprodejní služby</a:t>
          </a:r>
        </a:p>
      </dgm:t>
    </dgm:pt>
    <dgm:pt modelId="{95C3F330-0D55-4C88-A925-D9A46B976543}" type="parTrans" cxnId="{663BEAD5-47C7-4147-ACF8-3589C2A2A8D7}">
      <dgm:prSet/>
      <dgm:spPr/>
      <dgm:t>
        <a:bodyPr/>
        <a:lstStyle/>
        <a:p>
          <a:endParaRPr lang="cs-CZ"/>
        </a:p>
      </dgm:t>
    </dgm:pt>
    <dgm:pt modelId="{4B025D2C-5586-455A-B412-393EF9978914}" type="sibTrans" cxnId="{663BEAD5-47C7-4147-ACF8-3589C2A2A8D7}">
      <dgm:prSet/>
      <dgm:spPr/>
      <dgm:t>
        <a:bodyPr/>
        <a:lstStyle/>
        <a:p>
          <a:endParaRPr lang="cs-CZ"/>
        </a:p>
      </dgm:t>
    </dgm:pt>
    <dgm:pt modelId="{054348B0-0CAC-42B6-AD28-2CB9F784FFAD}" type="pres">
      <dgm:prSet presAssocID="{B8FA6FAC-1FF2-4E63-8A32-CD5F6929CAB5}" presName="Name0" presStyleCnt="0">
        <dgm:presLayoutVars>
          <dgm:dir/>
          <dgm:resizeHandles val="exact"/>
        </dgm:presLayoutVars>
      </dgm:prSet>
      <dgm:spPr/>
    </dgm:pt>
    <dgm:pt modelId="{AA9F11E6-E89E-464B-91FC-E5DE79A7B58B}" type="pres">
      <dgm:prSet presAssocID="{F312CC17-FC3E-49AB-8059-4E98F437CE9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6D0F74-A5C4-45BC-A623-51AF8031A1A7}" type="pres">
      <dgm:prSet presAssocID="{AF97615C-D143-4136-843F-5D623E4CE5B6}" presName="parSpace" presStyleCnt="0"/>
      <dgm:spPr/>
    </dgm:pt>
    <dgm:pt modelId="{DAC0775D-D50A-4A0A-80D0-F0A4716A2602}" type="pres">
      <dgm:prSet presAssocID="{3202C927-702D-462A-92C2-961D176A8183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06C144-9188-447E-A6FB-E7A9709DB551}" type="pres">
      <dgm:prSet presAssocID="{4FFA98EA-9A7D-4CA8-9C60-EA89162C7A13}" presName="parSpace" presStyleCnt="0"/>
      <dgm:spPr/>
    </dgm:pt>
    <dgm:pt modelId="{5A023B62-3274-42DB-A405-8E0E911E57AE}" type="pres">
      <dgm:prSet presAssocID="{44C6E0A1-4B36-4F39-9538-65976E4B17F7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ADC6F7-0919-4A1D-9D9C-80E63FFE7846}" type="pres">
      <dgm:prSet presAssocID="{9345DD47-CE63-4038-BCF6-BF4D9701EACC}" presName="parSpace" presStyleCnt="0"/>
      <dgm:spPr/>
    </dgm:pt>
    <dgm:pt modelId="{1D975457-B604-47DA-8043-B6152B80DD9A}" type="pres">
      <dgm:prSet presAssocID="{1588BB85-FFAC-454F-9032-FB8534384939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346346-7C23-4602-BEF8-F7C6DE7D1C1F}" type="pres">
      <dgm:prSet presAssocID="{10AFD618-ECE8-468B-9A67-08F4D3D0C668}" presName="parSpace" presStyleCnt="0"/>
      <dgm:spPr/>
    </dgm:pt>
    <dgm:pt modelId="{86023E65-F791-4453-B2E6-63CB3170A3CF}" type="pres">
      <dgm:prSet presAssocID="{69A1061E-AEF8-4400-A746-4D0F29668B60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FF66FB-AB0B-4A6F-83D0-240370F6CE60}" srcId="{B8FA6FAC-1FF2-4E63-8A32-CD5F6929CAB5}" destId="{F312CC17-FC3E-49AB-8059-4E98F437CE9B}" srcOrd="0" destOrd="0" parTransId="{8BFD9A9D-6188-4244-8BB4-01E8BFD07DDB}" sibTransId="{AF97615C-D143-4136-843F-5D623E4CE5B6}"/>
    <dgm:cxn modelId="{3CB1A164-3988-4609-8C52-9707479472F6}" type="presOf" srcId="{1588BB85-FFAC-454F-9032-FB8534384939}" destId="{1D975457-B604-47DA-8043-B6152B80DD9A}" srcOrd="0" destOrd="0" presId="urn:microsoft.com/office/officeart/2005/8/layout/hChevron3"/>
    <dgm:cxn modelId="{4439CF89-E070-43CF-8DC1-9995A4BCC0B5}" type="presOf" srcId="{44C6E0A1-4B36-4F39-9538-65976E4B17F7}" destId="{5A023B62-3274-42DB-A405-8E0E911E57AE}" srcOrd="0" destOrd="0" presId="urn:microsoft.com/office/officeart/2005/8/layout/hChevron3"/>
    <dgm:cxn modelId="{165EBB38-BF9C-4D37-B564-02D2924E3A9F}" type="presOf" srcId="{69A1061E-AEF8-4400-A746-4D0F29668B60}" destId="{86023E65-F791-4453-B2E6-63CB3170A3CF}" srcOrd="0" destOrd="0" presId="urn:microsoft.com/office/officeart/2005/8/layout/hChevron3"/>
    <dgm:cxn modelId="{53ED5A80-E5D7-459F-AB42-A05DA23390BA}" srcId="{B8FA6FAC-1FF2-4E63-8A32-CD5F6929CAB5}" destId="{44C6E0A1-4B36-4F39-9538-65976E4B17F7}" srcOrd="2" destOrd="0" parTransId="{C677D797-A275-46AC-AFE3-26CE87C1D1A9}" sibTransId="{9345DD47-CE63-4038-BCF6-BF4D9701EACC}"/>
    <dgm:cxn modelId="{221CB3C2-3F49-41B5-A187-0F923EF481C1}" type="presOf" srcId="{F312CC17-FC3E-49AB-8059-4E98F437CE9B}" destId="{AA9F11E6-E89E-464B-91FC-E5DE79A7B58B}" srcOrd="0" destOrd="0" presId="urn:microsoft.com/office/officeart/2005/8/layout/hChevron3"/>
    <dgm:cxn modelId="{63D3E7D8-7133-484A-AB2F-30A63016ED6B}" type="presOf" srcId="{3202C927-702D-462A-92C2-961D176A8183}" destId="{DAC0775D-D50A-4A0A-80D0-F0A4716A2602}" srcOrd="0" destOrd="0" presId="urn:microsoft.com/office/officeart/2005/8/layout/hChevron3"/>
    <dgm:cxn modelId="{64FF6ABB-F6F6-4BA6-ADCD-AE7C22F9125E}" srcId="{B8FA6FAC-1FF2-4E63-8A32-CD5F6929CAB5}" destId="{1588BB85-FFAC-454F-9032-FB8534384939}" srcOrd="3" destOrd="0" parTransId="{8AE348E4-4B35-4B3D-84AA-DF837AA3E432}" sibTransId="{10AFD618-ECE8-468B-9A67-08F4D3D0C668}"/>
    <dgm:cxn modelId="{F826028B-4FA7-4D8B-825A-B6A2EC201726}" srcId="{B8FA6FAC-1FF2-4E63-8A32-CD5F6929CAB5}" destId="{3202C927-702D-462A-92C2-961D176A8183}" srcOrd="1" destOrd="0" parTransId="{A091220F-F108-4D71-B7E8-F836B30DF3BC}" sibTransId="{4FFA98EA-9A7D-4CA8-9C60-EA89162C7A13}"/>
    <dgm:cxn modelId="{5963ADD5-18BB-46DC-A736-2DA1CF648828}" type="presOf" srcId="{B8FA6FAC-1FF2-4E63-8A32-CD5F6929CAB5}" destId="{054348B0-0CAC-42B6-AD28-2CB9F784FFAD}" srcOrd="0" destOrd="0" presId="urn:microsoft.com/office/officeart/2005/8/layout/hChevron3"/>
    <dgm:cxn modelId="{663BEAD5-47C7-4147-ACF8-3589C2A2A8D7}" srcId="{B8FA6FAC-1FF2-4E63-8A32-CD5F6929CAB5}" destId="{69A1061E-AEF8-4400-A746-4D0F29668B60}" srcOrd="4" destOrd="0" parTransId="{95C3F330-0D55-4C88-A925-D9A46B976543}" sibTransId="{4B025D2C-5586-455A-B412-393EF9978914}"/>
    <dgm:cxn modelId="{55405A00-0A9F-4D3B-B063-FE1E0E5A6C83}" type="presParOf" srcId="{054348B0-0CAC-42B6-AD28-2CB9F784FFAD}" destId="{AA9F11E6-E89E-464B-91FC-E5DE79A7B58B}" srcOrd="0" destOrd="0" presId="urn:microsoft.com/office/officeart/2005/8/layout/hChevron3"/>
    <dgm:cxn modelId="{3A6E2F36-D41F-41C1-AC1C-95BDB36D3C68}" type="presParOf" srcId="{054348B0-0CAC-42B6-AD28-2CB9F784FFAD}" destId="{126D0F74-A5C4-45BC-A623-51AF8031A1A7}" srcOrd="1" destOrd="0" presId="urn:microsoft.com/office/officeart/2005/8/layout/hChevron3"/>
    <dgm:cxn modelId="{D33E7794-5A1D-4219-8235-4ED0811EFD34}" type="presParOf" srcId="{054348B0-0CAC-42B6-AD28-2CB9F784FFAD}" destId="{DAC0775D-D50A-4A0A-80D0-F0A4716A2602}" srcOrd="2" destOrd="0" presId="urn:microsoft.com/office/officeart/2005/8/layout/hChevron3"/>
    <dgm:cxn modelId="{2A1A46D7-ED41-4612-96FB-B621D7F7E7FC}" type="presParOf" srcId="{054348B0-0CAC-42B6-AD28-2CB9F784FFAD}" destId="{DD06C144-9188-447E-A6FB-E7A9709DB551}" srcOrd="3" destOrd="0" presId="urn:microsoft.com/office/officeart/2005/8/layout/hChevron3"/>
    <dgm:cxn modelId="{A70E2784-DB50-44A4-9CDE-715A6C52851D}" type="presParOf" srcId="{054348B0-0CAC-42B6-AD28-2CB9F784FFAD}" destId="{5A023B62-3274-42DB-A405-8E0E911E57AE}" srcOrd="4" destOrd="0" presId="urn:microsoft.com/office/officeart/2005/8/layout/hChevron3"/>
    <dgm:cxn modelId="{04D370A6-12E7-40A9-860F-2AB710AD0108}" type="presParOf" srcId="{054348B0-0CAC-42B6-AD28-2CB9F784FFAD}" destId="{AFADC6F7-0919-4A1D-9D9C-80E63FFE7846}" srcOrd="5" destOrd="0" presId="urn:microsoft.com/office/officeart/2005/8/layout/hChevron3"/>
    <dgm:cxn modelId="{44A7A7AE-1920-4233-BBBA-D7C460131198}" type="presParOf" srcId="{054348B0-0CAC-42B6-AD28-2CB9F784FFAD}" destId="{1D975457-B604-47DA-8043-B6152B80DD9A}" srcOrd="6" destOrd="0" presId="urn:microsoft.com/office/officeart/2005/8/layout/hChevron3"/>
    <dgm:cxn modelId="{0BBC70E8-70FB-40CD-8DC7-FF136310FD0D}" type="presParOf" srcId="{054348B0-0CAC-42B6-AD28-2CB9F784FFAD}" destId="{29346346-7C23-4602-BEF8-F7C6DE7D1C1F}" srcOrd="7" destOrd="0" presId="urn:microsoft.com/office/officeart/2005/8/layout/hChevron3"/>
    <dgm:cxn modelId="{72116534-58A1-4F5E-807D-89560A627F05}" type="presParOf" srcId="{054348B0-0CAC-42B6-AD28-2CB9F784FFAD}" destId="{86023E65-F791-4453-B2E6-63CB3170A3CF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F11E6-E89E-464B-91FC-E5DE79A7B58B}">
      <dsp:nvSpPr>
        <dsp:cNvPr id="0" name=""/>
        <dsp:cNvSpPr/>
      </dsp:nvSpPr>
      <dsp:spPr>
        <a:xfrm>
          <a:off x="966" y="927063"/>
          <a:ext cx="1885463" cy="75418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Výzkum a vývoj</a:t>
          </a:r>
        </a:p>
      </dsp:txBody>
      <dsp:txXfrm>
        <a:off x="966" y="927063"/>
        <a:ext cx="1696917" cy="754185"/>
      </dsp:txXfrm>
    </dsp:sp>
    <dsp:sp modelId="{DAC0775D-D50A-4A0A-80D0-F0A4716A2602}">
      <dsp:nvSpPr>
        <dsp:cNvPr id="0" name=""/>
        <dsp:cNvSpPr/>
      </dsp:nvSpPr>
      <dsp:spPr>
        <a:xfrm>
          <a:off x="1509337" y="927063"/>
          <a:ext cx="1885463" cy="7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Řízení dodavatelského řetězce</a:t>
          </a:r>
        </a:p>
      </dsp:txBody>
      <dsp:txXfrm>
        <a:off x="1886430" y="927063"/>
        <a:ext cx="1131278" cy="754185"/>
      </dsp:txXfrm>
    </dsp:sp>
    <dsp:sp modelId="{5A023B62-3274-42DB-A405-8E0E911E57AE}">
      <dsp:nvSpPr>
        <dsp:cNvPr id="0" name=""/>
        <dsp:cNvSpPr/>
      </dsp:nvSpPr>
      <dsp:spPr>
        <a:xfrm>
          <a:off x="3017708" y="927063"/>
          <a:ext cx="1885463" cy="7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Výroba</a:t>
          </a:r>
        </a:p>
      </dsp:txBody>
      <dsp:txXfrm>
        <a:off x="3394801" y="927063"/>
        <a:ext cx="1131278" cy="754185"/>
      </dsp:txXfrm>
    </dsp:sp>
    <dsp:sp modelId="{1D975457-B604-47DA-8043-B6152B80DD9A}">
      <dsp:nvSpPr>
        <dsp:cNvPr id="0" name=""/>
        <dsp:cNvSpPr/>
      </dsp:nvSpPr>
      <dsp:spPr>
        <a:xfrm>
          <a:off x="4526079" y="927063"/>
          <a:ext cx="1885463" cy="7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Marketing </a:t>
          </a:r>
          <a:r>
            <a:rPr lang="cs-CZ" sz="1300" kern="1200" dirty="0"/>
            <a:t>a prodej</a:t>
          </a:r>
        </a:p>
      </dsp:txBody>
      <dsp:txXfrm>
        <a:off x="4903172" y="927063"/>
        <a:ext cx="1131278" cy="754185"/>
      </dsp:txXfrm>
    </dsp:sp>
    <dsp:sp modelId="{86023E65-F791-4453-B2E6-63CB3170A3CF}">
      <dsp:nvSpPr>
        <dsp:cNvPr id="0" name=""/>
        <dsp:cNvSpPr/>
      </dsp:nvSpPr>
      <dsp:spPr>
        <a:xfrm>
          <a:off x="6034449" y="927063"/>
          <a:ext cx="1885463" cy="7541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Poprodejní služby</a:t>
          </a:r>
        </a:p>
      </dsp:txBody>
      <dsp:txXfrm>
        <a:off x="6411542" y="927063"/>
        <a:ext cx="1131278" cy="75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1D6E-8D0A-44AD-83D7-A061F7201C61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BF95B-97A3-4798-B770-FB3C43BF9C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232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FDED8-9100-4D8F-A351-4B1EAB41FC93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3238-EDD2-4C89-A157-01580D1B94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75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Q1 – </a:t>
            </a:r>
            <a:r>
              <a:rPr lang="cs-CZ" b="1" dirty="0" smtClean="0"/>
              <a:t>tržní minimum</a:t>
            </a:r>
            <a:r>
              <a:rPr lang="cs-CZ" dirty="0" smtClean="0"/>
              <a:t>, objem, který by se prodal, bez jakékoliv tržní stimulace ve formě výdajů na marketing</a:t>
            </a:r>
          </a:p>
          <a:p>
            <a:r>
              <a:rPr lang="cs-CZ" dirty="0" smtClean="0"/>
              <a:t>Q2 - </a:t>
            </a:r>
            <a:r>
              <a:rPr lang="cs-CZ" b="1" dirty="0" smtClean="0"/>
              <a:t>tržní potenciál </a:t>
            </a:r>
            <a:r>
              <a:rPr lang="cs-CZ" dirty="0" smtClean="0"/>
              <a:t>– maximální prodaný objem, horní hranice poptávky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Vzdálenost mezi Q1 a Q2 ukazuje tzv. </a:t>
            </a:r>
            <a:r>
              <a:rPr lang="cs-CZ" b="1" dirty="0" smtClean="0"/>
              <a:t>marketingovou citlivost poptávky</a:t>
            </a:r>
          </a:p>
          <a:p>
            <a:r>
              <a:rPr lang="cs-CZ" dirty="0" smtClean="0"/>
              <a:t>Pokud je rozdíl Q1 a Q2  veliký jde o tzv. </a:t>
            </a:r>
            <a:r>
              <a:rPr lang="cs-CZ" b="1" dirty="0" smtClean="0"/>
              <a:t>rozšiřitelný trh</a:t>
            </a:r>
            <a:r>
              <a:rPr lang="cs-CZ" dirty="0" smtClean="0"/>
              <a:t> – má cenu investovat do marketingu</a:t>
            </a:r>
          </a:p>
          <a:p>
            <a:r>
              <a:rPr lang="cs-CZ" dirty="0" smtClean="0"/>
              <a:t>Pokud je rozdíl Q1 a Q2  malý – tzv. </a:t>
            </a:r>
            <a:r>
              <a:rPr lang="cs-CZ" b="1" dirty="0" smtClean="0"/>
              <a:t>nerozšiřitelný trh</a:t>
            </a:r>
            <a:r>
              <a:rPr lang="cs-CZ" dirty="0" smtClean="0"/>
              <a:t> – i značné výdaje na marketing nezvýší tržní potenciál je třeba usilovat o větší tržní podíl ( </a:t>
            </a:r>
            <a:r>
              <a:rPr lang="cs-CZ" dirty="0" err="1" smtClean="0"/>
              <a:t>tzn.např</a:t>
            </a:r>
            <a:r>
              <a:rPr lang="cs-CZ" dirty="0" smtClean="0"/>
              <a:t>.  </a:t>
            </a:r>
            <a:r>
              <a:rPr lang="cs-CZ" smtClean="0"/>
              <a:t>i na jiných než doposud obsluhovaných trzích).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73238-EDD2-4C89-A157-01580D1B9447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5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6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53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32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577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95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1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00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802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5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9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1759-0529-4AC4-9C32-11F10B18998C}" type="datetimeFigureOut">
              <a:rPr lang="cs-CZ" smtClean="0"/>
              <a:t>10.3.2017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7E144-DAF0-4703-9170-265C781AE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9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ordismus" TargetMode="External"/><Relationship Id="rId2" Type="http://schemas.openxmlformats.org/officeDocument/2006/relationships/hyperlink" Target="https://cs.wikipedia.org/wiki/Henry_Ford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9IQLJl4A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eam.cz/slavne-znacky/10007545-bata#!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Podnik a jeho okolí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6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Produktivita v řízení podniku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b="1" dirty="0" smtClean="0"/>
              <a:t>Teorie vědeckého řízení </a:t>
            </a:r>
            <a:r>
              <a:rPr lang="cs-CZ" dirty="0" smtClean="0"/>
              <a:t>– </a:t>
            </a:r>
            <a:r>
              <a:rPr lang="cs-CZ" dirty="0" err="1" smtClean="0"/>
              <a:t>F.W.Taylor</a:t>
            </a:r>
            <a:r>
              <a:rPr lang="cs-CZ" dirty="0" smtClean="0"/>
              <a:t> - pracovní </a:t>
            </a:r>
            <a:r>
              <a:rPr lang="cs-CZ" dirty="0"/>
              <a:t>studie pomocného dělníka Schmidta, zpracovaná </a:t>
            </a:r>
            <a:r>
              <a:rPr lang="cs-CZ" dirty="0" smtClean="0"/>
              <a:t>na konci 19.stol, </a:t>
            </a:r>
            <a:r>
              <a:rPr lang="cs-CZ" dirty="0"/>
              <a:t>pojednávala o přehazování </a:t>
            </a:r>
            <a:r>
              <a:rPr lang="cs-CZ" dirty="0" smtClean="0"/>
              <a:t>písku dělníka Schmidta ( rozklad činností </a:t>
            </a:r>
            <a:r>
              <a:rPr lang="cs-CZ" dirty="0"/>
              <a:t>na fáze a </a:t>
            </a:r>
            <a:r>
              <a:rPr lang="cs-CZ" dirty="0" smtClean="0"/>
              <a:t>zdokonalení </a:t>
            </a:r>
            <a:r>
              <a:rPr lang="cs-CZ" dirty="0"/>
              <a:t>jejich </a:t>
            </a:r>
            <a:r>
              <a:rPr lang="cs-CZ" dirty="0" smtClean="0"/>
              <a:t>provedení) – výsledek, rychlejší a úspěšnější práce. </a:t>
            </a:r>
          </a:p>
          <a:p>
            <a:pPr algn="just"/>
            <a:r>
              <a:rPr lang="cs-CZ" dirty="0" smtClean="0"/>
              <a:t>Analogicky zavedl </a:t>
            </a:r>
            <a:r>
              <a:rPr lang="cs-CZ" dirty="0"/>
              <a:t>jako první americký výrobce automobilů </a:t>
            </a:r>
            <a:r>
              <a:rPr lang="cs-CZ" u="sng" dirty="0">
                <a:hlinkClick r:id="rId2" tooltip="Henry Ford"/>
              </a:rPr>
              <a:t>Henry Ford</a:t>
            </a:r>
            <a:r>
              <a:rPr lang="cs-CZ" dirty="0"/>
              <a:t> a celý systém řízení se pojmenoval jako </a:t>
            </a:r>
            <a:r>
              <a:rPr lang="cs-CZ" u="sng" dirty="0" smtClean="0">
                <a:hlinkClick r:id="rId3" tooltip="Fordismus"/>
              </a:rPr>
              <a:t>fordismus</a:t>
            </a:r>
            <a:r>
              <a:rPr lang="cs-CZ" u="sng" dirty="0" smtClean="0"/>
              <a:t>. </a:t>
            </a:r>
            <a:r>
              <a:rPr lang="cs-CZ" dirty="0" smtClean="0"/>
              <a:t> </a:t>
            </a:r>
          </a:p>
          <a:p>
            <a:pPr algn="just"/>
            <a:r>
              <a:rPr lang="cs-CZ" b="1" dirty="0" smtClean="0"/>
              <a:t>Škola lidských vztahů </a:t>
            </a:r>
            <a:r>
              <a:rPr lang="cs-CZ" dirty="0" smtClean="0"/>
              <a:t>– </a:t>
            </a:r>
            <a:r>
              <a:rPr lang="cs-CZ" dirty="0" err="1" smtClean="0"/>
              <a:t>E.Mayo</a:t>
            </a:r>
            <a:r>
              <a:rPr lang="cs-CZ" dirty="0" smtClean="0"/>
              <a:t> – </a:t>
            </a:r>
            <a:r>
              <a:rPr lang="cs-CZ" dirty="0" err="1" smtClean="0"/>
              <a:t>Hawrthoneský</a:t>
            </a:r>
            <a:r>
              <a:rPr lang="cs-CZ" dirty="0" smtClean="0"/>
              <a:t> experiment – 20. léta 20. stol. Základy průmyslové psychologie – produktivita práce závisí i na pracovních podmínkách.</a:t>
            </a:r>
          </a:p>
          <a:p>
            <a:pPr algn="just"/>
            <a:r>
              <a:rPr lang="cs-CZ" b="1" dirty="0" smtClean="0"/>
              <a:t>Produktivita znalostí </a:t>
            </a:r>
            <a:r>
              <a:rPr lang="cs-CZ" dirty="0" smtClean="0"/>
              <a:t>– P. </a:t>
            </a:r>
            <a:r>
              <a:rPr lang="cs-CZ" dirty="0" err="1" smtClean="0"/>
              <a:t>Drucker</a:t>
            </a:r>
            <a:r>
              <a:rPr lang="cs-CZ" dirty="0"/>
              <a:t> </a:t>
            </a:r>
            <a:r>
              <a:rPr lang="cs-CZ" dirty="0" smtClean="0"/>
              <a:t>a japonští vědci </a:t>
            </a:r>
            <a:r>
              <a:rPr lang="cs-CZ" dirty="0" err="1" smtClean="0"/>
              <a:t>Nonaka</a:t>
            </a:r>
            <a:r>
              <a:rPr lang="cs-CZ" dirty="0" smtClean="0"/>
              <a:t>, </a:t>
            </a:r>
            <a:r>
              <a:rPr lang="cs-CZ" dirty="0" err="1"/>
              <a:t>T</a:t>
            </a:r>
            <a:r>
              <a:rPr lang="cs-CZ" dirty="0" err="1" smtClean="0"/>
              <a:t>akeushi</a:t>
            </a:r>
            <a:endParaRPr lang="cs-CZ" dirty="0" smtClean="0"/>
          </a:p>
          <a:p>
            <a:pPr lvl="1" algn="just"/>
            <a:r>
              <a:rPr lang="cs-CZ" dirty="0" smtClean="0"/>
              <a:t>principem </a:t>
            </a:r>
            <a:r>
              <a:rPr lang="cs-CZ" dirty="0"/>
              <a:t>je </a:t>
            </a:r>
            <a:r>
              <a:rPr lang="cs-CZ" dirty="0" smtClean="0"/>
              <a:t>využití </a:t>
            </a:r>
            <a:r>
              <a:rPr lang="cs-CZ" b="1" dirty="0" smtClean="0"/>
              <a:t>explicitních znalostí</a:t>
            </a:r>
            <a:r>
              <a:rPr lang="cs-CZ" dirty="0" smtClean="0"/>
              <a:t>, a </a:t>
            </a:r>
            <a:r>
              <a:rPr lang="cs-CZ" b="1" dirty="0" smtClean="0"/>
              <a:t>implicitních tzv. </a:t>
            </a:r>
            <a:r>
              <a:rPr lang="cs-CZ" b="1" dirty="0" err="1" smtClean="0"/>
              <a:t>tacitních</a:t>
            </a:r>
            <a:r>
              <a:rPr lang="cs-CZ" b="1" dirty="0" smtClean="0"/>
              <a:t> znalostí</a:t>
            </a:r>
            <a:r>
              <a:rPr lang="cs-CZ" dirty="0" smtClean="0"/>
              <a:t>, přinutit </a:t>
            </a:r>
            <a:r>
              <a:rPr lang="cs-CZ" dirty="0"/>
              <a:t>k tvorbě hodnot</a:t>
            </a:r>
            <a:r>
              <a:rPr lang="cs-CZ" dirty="0" smtClean="0"/>
              <a:t>.</a:t>
            </a:r>
          </a:p>
          <a:p>
            <a:pPr lvl="1" algn="just"/>
            <a:r>
              <a:rPr lang="cs-CZ" dirty="0" smtClean="0"/>
              <a:t>Př. využití znalostí ve výrobním procesu př. TOYOTA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278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Další možnosti překážek vstupu na trh:</a:t>
            </a:r>
          </a:p>
          <a:p>
            <a:r>
              <a:rPr lang="cs-CZ" altLang="cs-CZ"/>
              <a:t>Diferenciace výrobků </a:t>
            </a:r>
          </a:p>
          <a:p>
            <a:r>
              <a:rPr lang="cs-CZ" altLang="cs-CZ"/>
              <a:t>Neochota zákazníků měnit výrobek</a:t>
            </a:r>
          </a:p>
          <a:p>
            <a:r>
              <a:rPr lang="cs-CZ" altLang="cs-CZ"/>
              <a:t>Úspory z velkovýroby</a:t>
            </a:r>
          </a:p>
        </p:txBody>
      </p:sp>
    </p:spTree>
    <p:extLst>
      <p:ext uri="{BB962C8B-B14F-4D97-AF65-F5344CB8AC3E}">
        <p14:creationId xmlns:p14="http://schemas.microsoft.com/office/powerpoint/2010/main" val="240713776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Vztah externího a interního prostředí podniku.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097296"/>
            <a:ext cx="7643192" cy="676939"/>
          </a:xfrm>
        </p:spPr>
        <p:txBody>
          <a:bodyPr>
            <a:normAutofit/>
          </a:bodyPr>
          <a:lstStyle/>
          <a:p>
            <a:r>
              <a:rPr lang="cs-CZ" sz="1800" dirty="0" smtClean="0"/>
              <a:t>Zdroj: </a:t>
            </a:r>
            <a:r>
              <a:rPr lang="en-US" sz="1800" dirty="0" smtClean="0"/>
              <a:t>Key </a:t>
            </a:r>
            <a:r>
              <a:rPr lang="en-US" sz="1800" dirty="0"/>
              <a:t>Drivers for Quick SWOT </a:t>
            </a:r>
            <a:r>
              <a:rPr lang="en-US" sz="1800" dirty="0" smtClean="0"/>
              <a:t>Analysis</a:t>
            </a:r>
            <a:r>
              <a:rPr lang="cs-CZ" sz="1800" dirty="0"/>
              <a:t>, http://2012books.lardbucket.org</a:t>
            </a:r>
          </a:p>
        </p:txBody>
      </p:sp>
      <p:pic>
        <p:nvPicPr>
          <p:cNvPr id="9218" name="Picture 2" descr="Výsledek obrázku pro external analys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60766"/>
            <a:ext cx="4849154" cy="453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556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</a:t>
            </a:r>
            <a:r>
              <a:rPr lang="cs-CZ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ákladní </a:t>
            </a:r>
            <a:r>
              <a:rPr lang="cs-CZ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vymezení tržních strategií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/>
              <a:t>Na základě SWOT analýzy lze identifikovat základní strategie</a:t>
            </a:r>
            <a:r>
              <a:rPr lang="cs-CZ" dirty="0"/>
              <a:t>: </a:t>
            </a:r>
          </a:p>
          <a:p>
            <a:r>
              <a:rPr lang="cs-CZ" dirty="0" err="1"/>
              <a:t>S-O-Strategie:Vývoj</a:t>
            </a:r>
            <a:r>
              <a:rPr lang="cs-CZ" dirty="0"/>
              <a:t> nových metod, které jsou vhodné pro rozvoj silných stránek společnosti (projektu).</a:t>
            </a:r>
          </a:p>
          <a:p>
            <a:r>
              <a:rPr lang="cs-CZ" dirty="0" err="1"/>
              <a:t>W-O-Strategie:Odstranění</a:t>
            </a:r>
            <a:r>
              <a:rPr lang="cs-CZ" dirty="0"/>
              <a:t> slabin pro vznik nových příležitostí.</a:t>
            </a:r>
          </a:p>
          <a:p>
            <a:r>
              <a:rPr lang="cs-CZ" dirty="0"/>
              <a:t>S-T – Strategie: Použití silných stránek pro zamezení hrozeb.</a:t>
            </a:r>
          </a:p>
          <a:p>
            <a:r>
              <a:rPr lang="cs-CZ" dirty="0"/>
              <a:t>W-T Strategie: Vývoj strategií, díky nimž je možné omezit hrozby, ohrožující naše slabé stránky.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Typologie strategií:</a:t>
            </a:r>
          </a:p>
          <a:p>
            <a:pPr lvl="0"/>
            <a:r>
              <a:rPr lang="cs-CZ" b="1" dirty="0"/>
              <a:t>Ofenzivní</a:t>
            </a:r>
            <a:r>
              <a:rPr lang="cs-CZ" dirty="0"/>
              <a:t> –(útočné) -</a:t>
            </a:r>
            <a:r>
              <a:rPr lang="cs-CZ" b="1" dirty="0"/>
              <a:t>Neutrální - Defenzivní –(</a:t>
            </a:r>
            <a:r>
              <a:rPr lang="cs-CZ" dirty="0"/>
              <a:t>obranné)</a:t>
            </a:r>
          </a:p>
          <a:p>
            <a:pPr marL="0" indent="0">
              <a:buNone/>
            </a:pPr>
            <a:r>
              <a:rPr lang="cs-CZ" dirty="0"/>
              <a:t>Z pohledu času:</a:t>
            </a:r>
          </a:p>
          <a:p>
            <a:pPr lvl="0"/>
            <a:r>
              <a:rPr lang="cs-CZ" b="1" dirty="0"/>
              <a:t>Perspektivní</a:t>
            </a:r>
            <a:r>
              <a:rPr lang="cs-CZ" dirty="0"/>
              <a:t>  - </a:t>
            </a:r>
            <a:r>
              <a:rPr lang="cs-CZ" dirty="0" err="1"/>
              <a:t>dopředné</a:t>
            </a:r>
            <a:r>
              <a:rPr lang="cs-CZ" dirty="0"/>
              <a:t> hledící do budoucna</a:t>
            </a:r>
          </a:p>
          <a:p>
            <a:pPr lvl="0"/>
            <a:r>
              <a:rPr lang="cs-CZ" b="1" dirty="0"/>
              <a:t>Retrospektivní</a:t>
            </a:r>
            <a:r>
              <a:rPr lang="cs-CZ" dirty="0"/>
              <a:t> – vycházející z </a:t>
            </a:r>
            <a:r>
              <a:rPr lang="cs-CZ" dirty="0" smtClean="0"/>
              <a:t>minulosti</a:t>
            </a:r>
          </a:p>
          <a:p>
            <a:pPr marL="0" lv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 err="1"/>
              <a:t>Porterovy</a:t>
            </a:r>
            <a:r>
              <a:rPr lang="cs-CZ" b="1" dirty="0"/>
              <a:t> </a:t>
            </a:r>
            <a:r>
              <a:rPr lang="cs-CZ" b="1" dirty="0" err="1"/>
              <a:t>startegie</a:t>
            </a:r>
            <a:r>
              <a:rPr lang="cs-CZ" dirty="0"/>
              <a:t>:</a:t>
            </a:r>
          </a:p>
          <a:p>
            <a:pPr lvl="0"/>
            <a:r>
              <a:rPr lang="cs-CZ" b="1" dirty="0"/>
              <a:t>Strategie nízkých nákladů</a:t>
            </a:r>
            <a:r>
              <a:rPr lang="cs-CZ" dirty="0"/>
              <a:t> (</a:t>
            </a:r>
            <a:r>
              <a:rPr lang="cs-CZ" b="1" dirty="0" err="1"/>
              <a:t>cost</a:t>
            </a:r>
            <a:r>
              <a:rPr lang="cs-CZ" b="1" dirty="0"/>
              <a:t> </a:t>
            </a:r>
            <a:r>
              <a:rPr lang="cs-CZ" b="1" dirty="0" err="1"/>
              <a:t>leadership</a:t>
            </a:r>
            <a:r>
              <a:rPr lang="cs-CZ" dirty="0"/>
              <a:t>) = </a:t>
            </a:r>
            <a:r>
              <a:rPr lang="cs-CZ" dirty="0" smtClean="0"/>
              <a:t>úspory </a:t>
            </a:r>
            <a:r>
              <a:rPr lang="cs-CZ" dirty="0"/>
              <a:t>z rozsahu (masová </a:t>
            </a:r>
            <a:r>
              <a:rPr lang="cs-CZ" dirty="0" smtClean="0"/>
              <a:t>produkce za nízké ceny)</a:t>
            </a:r>
            <a:endParaRPr lang="cs-CZ" dirty="0"/>
          </a:p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Strategie </a:t>
            </a:r>
            <a:r>
              <a:rPr lang="cs-CZ" b="1" dirty="0"/>
              <a:t>odlišnosti (</a:t>
            </a:r>
            <a:r>
              <a:rPr lang="cs-CZ" b="1" dirty="0" err="1"/>
              <a:t>differentiation</a:t>
            </a:r>
            <a:r>
              <a:rPr lang="cs-CZ" b="1" dirty="0"/>
              <a:t>)</a:t>
            </a:r>
            <a:r>
              <a:rPr lang="cs-CZ" dirty="0"/>
              <a:t> = </a:t>
            </a:r>
            <a:r>
              <a:rPr lang="cs-CZ" dirty="0" smtClean="0"/>
              <a:t>originálnost</a:t>
            </a:r>
            <a:r>
              <a:rPr lang="cs-CZ" dirty="0"/>
              <a:t>, technická vyspělost a vysoká </a:t>
            </a:r>
            <a:r>
              <a:rPr lang="cs-CZ" dirty="0" smtClean="0"/>
              <a:t>kvalita, předpokladem je neustále inovovat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V rámci každé z uvedených strategií se organizace může zaměřit na</a:t>
            </a:r>
            <a:br>
              <a:rPr lang="cs-CZ" dirty="0"/>
            </a:br>
            <a:r>
              <a:rPr lang="cs-CZ" dirty="0"/>
              <a:t>- </a:t>
            </a:r>
            <a:r>
              <a:rPr lang="cs-CZ" b="1" dirty="0"/>
              <a:t>široký cíl</a:t>
            </a:r>
            <a:r>
              <a:rPr lang="cs-CZ" dirty="0"/>
              <a:t> (</a:t>
            </a:r>
            <a:r>
              <a:rPr lang="cs-CZ" dirty="0" err="1"/>
              <a:t>broad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) = rozsáhlý trh, široká skupina zákazníků, široký sortiment</a:t>
            </a:r>
            <a:br>
              <a:rPr lang="cs-CZ" dirty="0"/>
            </a:br>
            <a:r>
              <a:rPr lang="cs-CZ" dirty="0"/>
              <a:t>- </a:t>
            </a:r>
            <a:r>
              <a:rPr lang="cs-CZ" b="1" dirty="0"/>
              <a:t>úzký cíl</a:t>
            </a:r>
            <a:r>
              <a:rPr lang="cs-CZ" dirty="0"/>
              <a:t> (</a:t>
            </a:r>
            <a:r>
              <a:rPr lang="cs-CZ" dirty="0" err="1"/>
              <a:t>focus</a:t>
            </a:r>
            <a:r>
              <a:rPr lang="cs-CZ" dirty="0"/>
              <a:t>) = malý segment trhu, úzká skupina zákazníků, úzký sortiment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0156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Konkureční</a:t>
            </a:r>
            <a:r>
              <a:rPr lang="cs-CZ" dirty="0" smtClean="0"/>
              <a:t> tahy </a:t>
            </a:r>
            <a:r>
              <a:rPr lang="cs-CZ" sz="1400" dirty="0" smtClean="0"/>
              <a:t>( </a:t>
            </a:r>
            <a:r>
              <a:rPr lang="cs-CZ" sz="1400" dirty="0" err="1" smtClean="0"/>
              <a:t>Kotler</a:t>
            </a:r>
            <a:r>
              <a:rPr lang="cs-CZ" sz="1400" dirty="0" smtClean="0"/>
              <a:t>, 2007)</a:t>
            </a: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32500" lnSpcReduction="20000"/>
          </a:bodyPr>
          <a:lstStyle/>
          <a:p>
            <a:r>
              <a:rPr lang="cs-CZ" sz="6200" dirty="0"/>
              <a:t>Tržním lídrem </a:t>
            </a:r>
            <a:r>
              <a:rPr lang="cs-CZ" dirty="0"/>
              <a:t>:</a:t>
            </a:r>
          </a:p>
          <a:p>
            <a:pPr lvl="1"/>
            <a:r>
              <a:rPr lang="cs-CZ" sz="5500" b="1" dirty="0"/>
              <a:t>nová poptávka</a:t>
            </a:r>
            <a:r>
              <a:rPr lang="cs-CZ" sz="5500" dirty="0"/>
              <a:t> – noví uživatelé, nové využití, častější použití</a:t>
            </a:r>
          </a:p>
          <a:p>
            <a:pPr lvl="1"/>
            <a:r>
              <a:rPr lang="cs-CZ" sz="5500" b="1" dirty="0"/>
              <a:t>získání podílu na trhu</a:t>
            </a:r>
            <a:r>
              <a:rPr lang="cs-CZ" sz="5500" dirty="0"/>
              <a:t> – získání zákazníků konkurence, získání konkurence, získání loajality</a:t>
            </a:r>
          </a:p>
          <a:p>
            <a:pPr lvl="1"/>
            <a:r>
              <a:rPr lang="cs-CZ" sz="5500" b="1" dirty="0"/>
              <a:t>zlepšení produktivity</a:t>
            </a:r>
            <a:r>
              <a:rPr lang="cs-CZ" sz="5500" dirty="0"/>
              <a:t> – náklady, produktový mix, přidaná hodnota</a:t>
            </a:r>
          </a:p>
          <a:p>
            <a:pPr lvl="1"/>
            <a:r>
              <a:rPr lang="cs-CZ" sz="5500" b="1" dirty="0"/>
              <a:t>obrana pozic</a:t>
            </a:r>
            <a:r>
              <a:rPr lang="cs-CZ" sz="5500" dirty="0"/>
              <a:t> – statická, proaktivní, reaktivní</a:t>
            </a:r>
          </a:p>
          <a:p>
            <a:r>
              <a:rPr lang="cs-CZ" sz="3600" dirty="0"/>
              <a:t> </a:t>
            </a:r>
          </a:p>
          <a:p>
            <a:r>
              <a:rPr lang="cs-CZ" sz="6200" dirty="0"/>
              <a:t>Vyzyvatelem</a:t>
            </a:r>
            <a:r>
              <a:rPr lang="cs-CZ" dirty="0"/>
              <a:t>:</a:t>
            </a:r>
          </a:p>
          <a:p>
            <a:pPr lvl="1"/>
            <a:r>
              <a:rPr lang="cs-CZ" sz="5500" b="1" dirty="0"/>
              <a:t>frontální útok </a:t>
            </a:r>
            <a:r>
              <a:rPr lang="cs-CZ" sz="5500" dirty="0"/>
              <a:t>– nabízí shodný produkt, reklamní kampaň, ceny, distribuční cesty jako konkurence</a:t>
            </a:r>
          </a:p>
          <a:p>
            <a:pPr lvl="1"/>
            <a:r>
              <a:rPr lang="cs-CZ" sz="5500" b="1" dirty="0"/>
              <a:t>útok po křídlech </a:t>
            </a:r>
            <a:r>
              <a:rPr lang="cs-CZ" sz="5500" dirty="0"/>
              <a:t>– soustředění se na slabé stránky konkurence</a:t>
            </a:r>
          </a:p>
          <a:p>
            <a:pPr lvl="1"/>
            <a:r>
              <a:rPr lang="cs-CZ" sz="5500" b="1" dirty="0"/>
              <a:t>obklíčení</a:t>
            </a:r>
            <a:r>
              <a:rPr lang="cs-CZ" sz="5500" dirty="0"/>
              <a:t> – útok ze všech stran, tak aby konkurent musel bránit všechny své pozice – zejména pokud vím, že jsem lepší než konkurence a vím, že ji mohu rychle zničit</a:t>
            </a:r>
          </a:p>
          <a:p>
            <a:pPr lvl="1"/>
            <a:r>
              <a:rPr lang="cs-CZ" sz="5500" b="1" dirty="0"/>
              <a:t>útok obchvatem </a:t>
            </a:r>
            <a:r>
              <a:rPr lang="cs-CZ" sz="5500" dirty="0"/>
              <a:t>– jde o to, že konkurenta obejdu a soustředím se na snazší trhy</a:t>
            </a:r>
          </a:p>
          <a:p>
            <a:pPr lvl="1"/>
            <a:r>
              <a:rPr lang="cs-CZ" sz="5500" b="1" dirty="0"/>
              <a:t>partyzánský útok </a:t>
            </a:r>
            <a:r>
              <a:rPr lang="cs-CZ" sz="5500" dirty="0"/>
              <a:t>– zejména pro menší vyzyvatele, se slabým finančním základem</a:t>
            </a:r>
          </a:p>
          <a:p>
            <a:pPr marL="0" indent="0">
              <a:buNone/>
            </a:pPr>
            <a:r>
              <a:rPr lang="cs-CZ" sz="4500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7317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Následovatelem:</a:t>
            </a:r>
          </a:p>
          <a:p>
            <a:pPr lvl="1"/>
            <a:r>
              <a:rPr lang="cs-CZ" b="1" dirty="0"/>
              <a:t>kopírovač</a:t>
            </a:r>
            <a:r>
              <a:rPr lang="cs-CZ" dirty="0"/>
              <a:t> – kopie produktů distribuce, reklamu atd.</a:t>
            </a:r>
          </a:p>
          <a:p>
            <a:pPr lvl="1"/>
            <a:r>
              <a:rPr lang="cs-CZ" b="1" dirty="0"/>
              <a:t>imitátor</a:t>
            </a:r>
            <a:r>
              <a:rPr lang="cs-CZ" dirty="0"/>
              <a:t> – kopíruje stejné věci podle Lídra, ale zachovává určitou diferenciaci</a:t>
            </a:r>
          </a:p>
          <a:p>
            <a:pPr lvl="1"/>
            <a:r>
              <a:rPr lang="cs-CZ" b="1" dirty="0"/>
              <a:t>adaptér </a:t>
            </a:r>
            <a:r>
              <a:rPr lang="cs-CZ" dirty="0"/>
              <a:t>– staví na produktech Lídra a vylepšuje je </a:t>
            </a:r>
          </a:p>
          <a:p>
            <a:r>
              <a:rPr lang="cs-CZ" dirty="0"/>
              <a:t> </a:t>
            </a:r>
          </a:p>
          <a:p>
            <a:r>
              <a:rPr lang="cs-CZ" dirty="0" err="1"/>
              <a:t>Mikrosegmentářem</a:t>
            </a:r>
            <a:endParaRPr lang="cs-CZ" dirty="0"/>
          </a:p>
          <a:p>
            <a:pPr lvl="0"/>
            <a:r>
              <a:rPr lang="cs-CZ" dirty="0"/>
              <a:t>jde o specializaci a to na finální spotřebitele, podle velikosti zákazníků, geografická specializace, kvalita/cena, služby atd.</a:t>
            </a:r>
          </a:p>
          <a:p>
            <a:pPr lvl="0"/>
            <a:r>
              <a:rPr lang="cs-CZ" dirty="0"/>
              <a:t>Př. Konkurenční lem v oligopolních strukturách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35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dirty="0" smtClean="0"/>
              <a:t>Příklad využití znalostí ve výrobním procesu TOYOTA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7704856" cy="510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0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využití znalostí ve výrobním procesu TOYOTA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57708"/>
            <a:ext cx="7704856" cy="433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55576" y="602128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https://www.youtube.com/watch?v=Tc9IQLJl4AU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45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cs-CZ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Podnik </a:t>
            </a:r>
            <a:r>
              <a:rPr lang="cs-CZ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jako tvůrce hodnoty </a:t>
            </a:r>
            <a:r>
              <a:rPr lang="cs-CZ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sz="2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</a:t>
            </a:r>
            <a:r>
              <a:rPr lang="cs-CZ" sz="27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orterův</a:t>
            </a:r>
            <a:r>
              <a:rPr lang="cs-CZ" sz="2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hodnotový řetězec - odvození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900" dirty="0" smtClean="0"/>
              <a:t>Nástroj sloužící k rozdělení zdrojů podniku </a:t>
            </a:r>
            <a:r>
              <a:rPr lang="cs-CZ" sz="1900" dirty="0"/>
              <a:t>v širších souvislostech nejenom jako výrobní faktory – dispozitivní a elementární, ale </a:t>
            </a:r>
            <a:r>
              <a:rPr lang="cs-CZ" sz="1900" dirty="0" smtClean="0"/>
              <a:t>na veškeré </a:t>
            </a:r>
            <a:r>
              <a:rPr lang="cs-CZ" sz="1900" dirty="0"/>
              <a:t>činnosti </a:t>
            </a:r>
            <a:r>
              <a:rPr lang="cs-CZ" sz="1900" dirty="0" smtClean="0"/>
              <a:t>existující ve </a:t>
            </a:r>
            <a:r>
              <a:rPr lang="cs-CZ" sz="1900" dirty="0"/>
              <a:t>vzájemných </a:t>
            </a:r>
            <a:r>
              <a:rPr lang="cs-CZ" sz="1900" dirty="0" smtClean="0"/>
              <a:t>vztazích.</a:t>
            </a:r>
          </a:p>
          <a:p>
            <a:pPr algn="just"/>
            <a:r>
              <a:rPr lang="cs-CZ" sz="1900" dirty="0" smtClean="0"/>
              <a:t>Jednotlivé </a:t>
            </a:r>
            <a:r>
              <a:rPr lang="cs-CZ" sz="1900" dirty="0"/>
              <a:t>činnosti využívají vstupů VF ( sem patří mj. výzkum, vývoj, marketing, podpora prodeje, výroba atd.), které jsou v rámci dané činnosti zhodnoceny a přeměněny ve výstupy tzn. </a:t>
            </a:r>
            <a:r>
              <a:rPr lang="cs-CZ" sz="1900" b="1" dirty="0" smtClean="0"/>
              <a:t>hodnotu</a:t>
            </a:r>
            <a:r>
              <a:rPr lang="cs-CZ" sz="1900" dirty="0"/>
              <a:t>. To vše za požadavku dílčí a souhrnné </a:t>
            </a:r>
            <a:r>
              <a:rPr lang="cs-CZ" sz="1900" b="1" dirty="0" smtClean="0"/>
              <a:t>efektivnosti</a:t>
            </a:r>
            <a:r>
              <a:rPr lang="cs-CZ" sz="1900" dirty="0" smtClean="0"/>
              <a:t>. </a:t>
            </a:r>
            <a:endParaRPr lang="cs-CZ" sz="1900" dirty="0"/>
          </a:p>
          <a:p>
            <a:pPr algn="just"/>
            <a:r>
              <a:rPr lang="cs-CZ" sz="1900" i="1" dirty="0" err="1"/>
              <a:t>Kotler</a:t>
            </a:r>
            <a:r>
              <a:rPr lang="cs-CZ" sz="1900" i="1" dirty="0"/>
              <a:t> a Keller, 2007 </a:t>
            </a:r>
            <a:r>
              <a:rPr lang="cs-CZ" sz="1900" dirty="0" smtClean="0"/>
              <a:t>dva </a:t>
            </a:r>
            <a:r>
              <a:rPr lang="cs-CZ" sz="1900" dirty="0"/>
              <a:t>různé pohledy na proces poskytování </a:t>
            </a:r>
            <a:r>
              <a:rPr lang="cs-CZ" sz="1900" dirty="0" smtClean="0"/>
              <a:t>hodnoty</a:t>
            </a:r>
          </a:p>
          <a:p>
            <a:pPr algn="just"/>
            <a:r>
              <a:rPr lang="cs-CZ" sz="1900" dirty="0" smtClean="0"/>
              <a:t> Prvním z nich je </a:t>
            </a:r>
            <a:r>
              <a:rPr lang="cs-CZ" sz="1900" b="1" dirty="0" smtClean="0"/>
              <a:t>tradiční fyzický sled procesu </a:t>
            </a:r>
            <a:r>
              <a:rPr lang="cs-CZ" sz="1900" dirty="0" smtClean="0"/>
              <a:t>a druhým je vytváření </a:t>
            </a:r>
            <a:r>
              <a:rPr lang="cs-CZ" sz="1800" dirty="0" smtClean="0"/>
              <a:t>hodnoty a sled jejího poskytování.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131684" cy="156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4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Vytváření </a:t>
            </a:r>
            <a:r>
              <a:rPr lang="cs-CZ" sz="3600" dirty="0"/>
              <a:t>hodnoty a sled jejího </a:t>
            </a:r>
            <a:r>
              <a:rPr lang="cs-CZ" sz="3600" dirty="0" smtClean="0"/>
              <a:t>poskytování</a:t>
            </a:r>
            <a:br>
              <a:rPr lang="cs-CZ" sz="3600" dirty="0" smtClean="0"/>
            </a:br>
            <a:r>
              <a:rPr lang="cs-CZ" sz="2200" dirty="0" smtClean="0"/>
              <a:t>analogicky centrálně plánovaná vs. tržní ekonomika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224117" cy="316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80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Porterův</a:t>
            </a:r>
            <a:r>
              <a:rPr lang="cs-CZ" dirty="0" smtClean="0"/>
              <a:t> hodnotový řetězec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61" y="2518897"/>
            <a:ext cx="5133277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89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Primární a  podpůrné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Primární aktivity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Podpůrné aktivity</a:t>
            </a:r>
            <a:endParaRPr lang="cs-CZ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23737"/>
              </p:ext>
            </p:extLst>
          </p:nvPr>
        </p:nvGraphicFramePr>
        <p:xfrm>
          <a:off x="755577" y="1628801"/>
          <a:ext cx="6768752" cy="2197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Dokument" r:id="rId4" imgW="5897839" imgH="2319934" progId="Word.Document.12">
                  <p:embed/>
                </p:oleObj>
              </mc:Choice>
              <mc:Fallback>
                <p:oleObj name="Dokument" r:id="rId4" imgW="5897839" imgH="23199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7" y="1628801"/>
                        <a:ext cx="6768752" cy="2197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506812"/>
              </p:ext>
            </p:extLst>
          </p:nvPr>
        </p:nvGraphicFramePr>
        <p:xfrm>
          <a:off x="611560" y="4300280"/>
          <a:ext cx="7200800" cy="255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Dokument" r:id="rId7" imgW="5897839" imgH="2664643" progId="Word.Document.12">
                  <p:embed/>
                </p:oleObj>
              </mc:Choice>
              <mc:Fallback>
                <p:oleObj name="Dokument" r:id="rId7" imgW="5897839" imgH="26646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4300280"/>
                        <a:ext cx="7200800" cy="2557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4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Hmotné , finanční, informační 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Výrobní faktory které spotřebovávají jednotlivé podnikové činnosti lze rozdělit do několika základních kategorií :</a:t>
            </a:r>
          </a:p>
          <a:p>
            <a:r>
              <a:rPr lang="cs-CZ" dirty="0"/>
              <a:t>Hmotné toky – materiál, výkonná práce, suroviny energie atd.</a:t>
            </a:r>
          </a:p>
          <a:p>
            <a:r>
              <a:rPr lang="cs-CZ" dirty="0"/>
              <a:t>Finanční toky – kapitál, peněžní operace</a:t>
            </a:r>
          </a:p>
          <a:p>
            <a:r>
              <a:rPr lang="cs-CZ" dirty="0"/>
              <a:t>Informační toky – znalosti,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.</a:t>
            </a:r>
          </a:p>
          <a:p>
            <a:r>
              <a:rPr lang="cs-CZ" dirty="0"/>
              <a:t>Podmínkou úspěšného chodu podniku je vzájemná provázanost a účelná koordinace jak po stránce hmotné, informační tak i finanční.</a:t>
            </a:r>
          </a:p>
          <a:p>
            <a:r>
              <a:rPr lang="cs-CZ" dirty="0"/>
              <a:t>Z hlediska efektivnosti, je třeba sledovat vzájemný vztah VF v podobě vstupujících hmotných, finančních a informačních toků. Vzájemná provázanost a efektivní koordinace je úkolem dispozitivního VF práce. 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74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hodnotového řetězce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Obecný model lze definovat následovně:</a:t>
            </a:r>
          </a:p>
          <a:p>
            <a:pPr algn="just"/>
            <a:r>
              <a:rPr lang="cs-CZ" sz="2000" dirty="0" err="1"/>
              <a:t>Magretta</a:t>
            </a:r>
            <a:r>
              <a:rPr lang="cs-CZ" sz="2000" dirty="0"/>
              <a:t>(2012) doporučuje vytvořit hodnotový řetězec odvětví na základě používaných dominantních přístupů, které odrážejí sled činností, které většina společností v odvětví vykonává. Jedná se o tzv. </a:t>
            </a:r>
            <a:r>
              <a:rPr lang="cs-CZ" sz="2000" b="1" dirty="0"/>
              <a:t>podnikatelský model tedy způsob jakým podnik vytváří hodnotu</a:t>
            </a:r>
            <a:endParaRPr lang="cs-CZ" sz="2000" b="1" dirty="0" smtClean="0"/>
          </a:p>
          <a:p>
            <a:endParaRPr lang="cs-CZ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49650357"/>
              </p:ext>
            </p:extLst>
          </p:nvPr>
        </p:nvGraphicFramePr>
        <p:xfrm>
          <a:off x="683568" y="3645024"/>
          <a:ext cx="7920880" cy="26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4725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CASE STUDY – Apple Inc.</a:t>
            </a:r>
            <a:endParaRPr lang="cs-CZ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83089" cy="23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54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 jako tvůrce hodnoty	</a:t>
            </a:r>
          </a:p>
          <a:p>
            <a:pPr lvl="1"/>
            <a:r>
              <a:rPr lang="cs-CZ" dirty="0"/>
              <a:t>Vztah podnikové ekonomiky a </a:t>
            </a:r>
            <a:r>
              <a:rPr lang="cs-CZ" dirty="0" smtClean="0"/>
              <a:t>mikroekonomie</a:t>
            </a:r>
            <a:endParaRPr lang="cs-CZ" dirty="0"/>
          </a:p>
          <a:p>
            <a:pPr lvl="1"/>
            <a:r>
              <a:rPr lang="cs-CZ" dirty="0" err="1"/>
              <a:t>Porterův</a:t>
            </a:r>
            <a:r>
              <a:rPr lang="cs-CZ" dirty="0"/>
              <a:t> hodnotový řetězec	</a:t>
            </a:r>
          </a:p>
          <a:p>
            <a:pPr lvl="1"/>
            <a:r>
              <a:rPr lang="cs-CZ" dirty="0" smtClean="0"/>
              <a:t>Primární </a:t>
            </a:r>
            <a:r>
              <a:rPr lang="cs-CZ" dirty="0"/>
              <a:t>a podpůrné podnikové funkce	</a:t>
            </a:r>
          </a:p>
          <a:p>
            <a:pPr lvl="1"/>
            <a:r>
              <a:rPr lang="cs-CZ" dirty="0"/>
              <a:t>Hmotné, informační a finanční toky v </a:t>
            </a:r>
            <a:r>
              <a:rPr lang="cs-CZ" dirty="0" smtClean="0"/>
              <a:t>podniku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220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Business model – Apple Inc.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i="1" dirty="0" smtClean="0"/>
              <a:t>Vstupní logistika - </a:t>
            </a:r>
            <a:r>
              <a:rPr lang="cs-CZ" dirty="0" smtClean="0"/>
              <a:t>Apple spolupracuje s více jak stovkou dodavatelů po celém světě. Zúčastnění dodavatelé si vzájemně konkurují.</a:t>
            </a:r>
          </a:p>
          <a:p>
            <a:endParaRPr lang="cs-CZ" b="1" i="1" dirty="0" smtClean="0"/>
          </a:p>
          <a:p>
            <a:r>
              <a:rPr lang="cs-CZ" b="1" i="1" dirty="0" smtClean="0"/>
              <a:t>Výroba - </a:t>
            </a:r>
            <a:r>
              <a:rPr lang="cs-CZ" b="1" i="1" dirty="0"/>
              <a:t> </a:t>
            </a:r>
            <a:r>
              <a:rPr lang="cs-CZ" dirty="0" smtClean="0"/>
              <a:t>výroba je rozdělena na následující provozní segmenty: Amerika, Evropa, Čína, Japonsko, Zbytek Asie. Provoz společnosti Apple zabezpečuje 92 600 stálých </a:t>
            </a:r>
            <a:r>
              <a:rPr lang="cs-CZ" dirty="0" err="1" smtClean="0"/>
              <a:t>zaměstnanů</a:t>
            </a:r>
            <a:r>
              <a:rPr lang="cs-CZ" dirty="0" smtClean="0"/>
              <a:t> a dalších 4400 dočasných zaměstnanců.  Většina komponentů tzv. „hardware“ produktů Apple je vyráběna v Asii. </a:t>
            </a:r>
          </a:p>
          <a:p>
            <a:endParaRPr lang="cs-CZ" b="1" i="1" dirty="0"/>
          </a:p>
          <a:p>
            <a:r>
              <a:rPr lang="cs-CZ" b="1" i="1" dirty="0" smtClean="0"/>
              <a:t>Výstupní logistika </a:t>
            </a:r>
            <a:r>
              <a:rPr lang="cs-CZ" dirty="0" smtClean="0"/>
              <a:t>– prodej společnosti Apple je zabezpečen skrze přímé a nepřímé distribuční kanály. Cílem společnosti je také minimalizovat stav zásob, které pro ně </a:t>
            </a:r>
            <a:r>
              <a:rPr lang="cs-CZ" dirty="0" err="1" smtClean="0"/>
              <a:t>předsatvují</a:t>
            </a:r>
            <a:r>
              <a:rPr lang="cs-CZ" dirty="0" smtClean="0"/>
              <a:t> nadbytečné náklady</a:t>
            </a:r>
            <a:r>
              <a:rPr lang="cs-CZ" b="1" i="1" dirty="0" smtClean="0"/>
              <a:t>. </a:t>
            </a:r>
          </a:p>
          <a:p>
            <a:endParaRPr lang="cs-CZ" b="1" i="1" dirty="0"/>
          </a:p>
          <a:p>
            <a:r>
              <a:rPr lang="cs-CZ" b="1" i="1" dirty="0" smtClean="0"/>
              <a:t>Marketing a prodej - </a:t>
            </a:r>
            <a:r>
              <a:rPr lang="cs-CZ" dirty="0" smtClean="0"/>
              <a:t> Apple prodává své produkty skrze 4 distribuční kanály. Rozpočet společnosti Apple na marketing dosahuje úrovně </a:t>
            </a:r>
            <a:r>
              <a:rPr lang="cs-CZ" dirty="0"/>
              <a:t>  USD 1.1 </a:t>
            </a:r>
            <a:r>
              <a:rPr lang="cs-CZ" dirty="0" err="1" smtClean="0"/>
              <a:t>billion</a:t>
            </a:r>
            <a:r>
              <a:rPr lang="cs-CZ" dirty="0" smtClean="0"/>
              <a:t> a zahrnuje reklamu, </a:t>
            </a:r>
            <a:r>
              <a:rPr lang="cs-CZ" dirty="0"/>
              <a:t>public relations, </a:t>
            </a:r>
            <a:r>
              <a:rPr lang="cs-CZ" dirty="0" err="1" smtClean="0"/>
              <a:t>eventy</a:t>
            </a:r>
            <a:r>
              <a:rPr lang="cs-CZ" dirty="0" smtClean="0"/>
              <a:t>  a přímý prodej. </a:t>
            </a:r>
          </a:p>
          <a:p>
            <a:endParaRPr lang="cs-CZ" dirty="0" smtClean="0"/>
          </a:p>
          <a:p>
            <a:r>
              <a:rPr lang="cs-CZ" b="1" i="1" dirty="0" smtClean="0"/>
              <a:t>Služby – </a:t>
            </a:r>
            <a:r>
              <a:rPr lang="cs-CZ" dirty="0" smtClean="0"/>
              <a:t>společnost Apple je známá díky svým nadstandardním zákaznickým službám a to ve všech stádiích prodeje- předprodejní, prodejním a </a:t>
            </a:r>
            <a:r>
              <a:rPr lang="cs-CZ" dirty="0" err="1" smtClean="0"/>
              <a:t>poprodejním.Společnost</a:t>
            </a:r>
            <a:r>
              <a:rPr lang="cs-CZ" dirty="0" smtClean="0"/>
              <a:t> má svá servisní střediska ve všech velkých městech, kde si kdokoliv může jejich produkty vyzkoušet a přesvědčit se tak o jejich kvalitě.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6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70" y="1826941"/>
            <a:ext cx="5864860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950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</a:t>
            </a:r>
            <a:r>
              <a:rPr lang="cs-CZ" dirty="0"/>
              <a:t> Typologie podniků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Mezi základní rozdělení podniků patří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Dle sektoru: </a:t>
            </a:r>
            <a:r>
              <a:rPr lang="cs-CZ" dirty="0"/>
              <a:t>veřejný, soukromý, smíšený. </a:t>
            </a:r>
            <a:endParaRPr lang="cs-CZ" dirty="0" smtClean="0"/>
          </a:p>
          <a:p>
            <a:r>
              <a:rPr lang="cs-CZ" dirty="0" smtClean="0"/>
              <a:t>Dle charakteru :</a:t>
            </a:r>
          </a:p>
          <a:p>
            <a:pPr lvl="1"/>
            <a:r>
              <a:rPr lang="cs-CZ" dirty="0" smtClean="0"/>
              <a:t>sektor </a:t>
            </a:r>
            <a:r>
              <a:rPr lang="cs-CZ" dirty="0"/>
              <a:t>primární ( podniky zemědělství, lesnictví, těžební průmysl </a:t>
            </a:r>
            <a:r>
              <a:rPr lang="cs-CZ" dirty="0" err="1"/>
              <a:t>apd</a:t>
            </a:r>
            <a:r>
              <a:rPr lang="cs-CZ" dirty="0"/>
              <a:t>. , </a:t>
            </a:r>
            <a:endParaRPr lang="cs-CZ" dirty="0" smtClean="0"/>
          </a:p>
          <a:p>
            <a:pPr lvl="1"/>
            <a:r>
              <a:rPr lang="cs-CZ" dirty="0" smtClean="0"/>
              <a:t>sekundární </a:t>
            </a:r>
            <a:r>
              <a:rPr lang="cs-CZ" dirty="0"/>
              <a:t>( podniky druhovýroby a zpracovatelského průmyslu) a  </a:t>
            </a:r>
            <a:endParaRPr lang="cs-CZ" dirty="0" smtClean="0"/>
          </a:p>
          <a:p>
            <a:pPr lvl="1"/>
            <a:r>
              <a:rPr lang="cs-CZ" dirty="0" smtClean="0"/>
              <a:t>terciální </a:t>
            </a:r>
            <a:r>
              <a:rPr lang="cs-CZ" dirty="0"/>
              <a:t>( podniky služeb – obchod, doprava, atd. </a:t>
            </a:r>
          </a:p>
          <a:p>
            <a:r>
              <a:rPr lang="cs-CZ" dirty="0"/>
              <a:t>Do roku 2007 rozdělení podniků dle OKEČ – Odvětvová klasifikace ekonomických činností</a:t>
            </a:r>
          </a:p>
          <a:p>
            <a:r>
              <a:rPr lang="cs-CZ" dirty="0"/>
              <a:t>Od 1. 1. 2008 nahrazena Klasifikací ekonomických činností (CZ-NACE).CZ-NACE byla vypracována podle mezinárodní statistické klasifikace ekonomických činností, v souladu s nařízením Evropského parlamentu a Rady (ES) </a:t>
            </a:r>
          </a:p>
          <a:p>
            <a:pPr lvl="0"/>
            <a:r>
              <a:rPr lang="cs-CZ" dirty="0"/>
              <a:t> CZ – NACE „</a:t>
            </a:r>
            <a:r>
              <a:rPr lang="cs-CZ" dirty="0" err="1"/>
              <a:t>Nomenclature</a:t>
            </a:r>
            <a:r>
              <a:rPr lang="cs-CZ" dirty="0"/>
              <a:t> </a:t>
            </a:r>
            <a:r>
              <a:rPr lang="cs-CZ" dirty="0" err="1"/>
              <a:t>générale</a:t>
            </a:r>
            <a:r>
              <a:rPr lang="cs-CZ" dirty="0"/>
              <a:t> des </a:t>
            </a:r>
            <a:r>
              <a:rPr lang="cs-CZ" dirty="0" err="1"/>
              <a:t>Activités</a:t>
            </a:r>
            <a:r>
              <a:rPr lang="cs-CZ" dirty="0"/>
              <a:t> </a:t>
            </a:r>
            <a:r>
              <a:rPr lang="cs-CZ" dirty="0" err="1"/>
              <a:t>économiques</a:t>
            </a:r>
            <a:r>
              <a:rPr lang="cs-CZ" dirty="0"/>
              <a:t> </a:t>
            </a:r>
            <a:r>
              <a:rPr lang="cs-CZ" dirty="0" err="1"/>
              <a:t>dans</a:t>
            </a:r>
            <a:r>
              <a:rPr lang="cs-CZ" dirty="0"/>
              <a:t> les </a:t>
            </a:r>
            <a:r>
              <a:rPr lang="cs-CZ" dirty="0" err="1"/>
              <a:t>Communautés</a:t>
            </a:r>
            <a:r>
              <a:rPr lang="cs-CZ" dirty="0"/>
              <a:t> </a:t>
            </a:r>
            <a:r>
              <a:rPr lang="cs-CZ" dirty="0" err="1"/>
              <a:t>Européennes</a:t>
            </a:r>
            <a:r>
              <a:rPr lang="cs-CZ" dirty="0"/>
              <a:t>“</a:t>
            </a:r>
          </a:p>
          <a:p>
            <a:pPr lvl="0"/>
            <a:r>
              <a:rPr lang="cs-CZ" dirty="0" smtClean="0">
                <a:effectLst/>
              </a:rPr>
              <a:t>první úroveň, </a:t>
            </a:r>
            <a:r>
              <a:rPr lang="cs-CZ" b="1" dirty="0" smtClean="0">
                <a:effectLst/>
              </a:rPr>
              <a:t>sekce</a:t>
            </a:r>
            <a:r>
              <a:rPr lang="cs-CZ" dirty="0" smtClean="0">
                <a:effectLst/>
              </a:rPr>
              <a:t>, je označena alfabetickým kódem,</a:t>
            </a:r>
          </a:p>
          <a:p>
            <a:pPr lvl="0"/>
            <a:r>
              <a:rPr lang="cs-CZ" dirty="0" smtClean="0">
                <a:effectLst/>
              </a:rPr>
              <a:t>druhá úroveň, </a:t>
            </a:r>
            <a:r>
              <a:rPr lang="cs-CZ" b="1" dirty="0" smtClean="0">
                <a:effectLst/>
              </a:rPr>
              <a:t>oddíly</a:t>
            </a:r>
            <a:r>
              <a:rPr lang="cs-CZ" dirty="0" smtClean="0">
                <a:effectLst/>
              </a:rPr>
              <a:t>, je označena dvojmístným číselným kódem,</a:t>
            </a:r>
          </a:p>
          <a:p>
            <a:pPr lvl="0"/>
            <a:r>
              <a:rPr lang="cs-CZ" dirty="0" smtClean="0">
                <a:effectLst/>
              </a:rPr>
              <a:t>třetí úroveň, </a:t>
            </a:r>
            <a:r>
              <a:rPr lang="cs-CZ" b="1" dirty="0" smtClean="0">
                <a:effectLst/>
              </a:rPr>
              <a:t>skupiny</a:t>
            </a:r>
            <a:r>
              <a:rPr lang="cs-CZ" dirty="0" smtClean="0">
                <a:effectLst/>
              </a:rPr>
              <a:t>, je označena trojmístným číselným kódem,</a:t>
            </a:r>
          </a:p>
          <a:p>
            <a:pPr lvl="0"/>
            <a:r>
              <a:rPr lang="cs-CZ" dirty="0" smtClean="0">
                <a:effectLst/>
              </a:rPr>
              <a:t>čtvrtá úroveň, </a:t>
            </a:r>
            <a:r>
              <a:rPr lang="cs-CZ" b="1" dirty="0" smtClean="0">
                <a:effectLst/>
              </a:rPr>
              <a:t>třídy</a:t>
            </a:r>
            <a:r>
              <a:rPr lang="cs-CZ" dirty="0" smtClean="0">
                <a:effectLst/>
              </a:rPr>
              <a:t>, je označena čtyřmístným číselným kódem</a:t>
            </a:r>
          </a:p>
          <a:p>
            <a:endParaRPr lang="cs-CZ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6122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47500" lnSpcReduction="20000"/>
          </a:bodyPr>
          <a:lstStyle/>
          <a:p>
            <a:r>
              <a:rPr lang="cs-CZ" sz="6700" b="1" dirty="0"/>
              <a:t>Sekce:</a:t>
            </a:r>
          </a:p>
          <a:p>
            <a:pPr lvl="0"/>
            <a:r>
              <a:rPr lang="cs-CZ" dirty="0"/>
              <a:t>A – zemědělství, lesnictví, rybářství</a:t>
            </a:r>
          </a:p>
          <a:p>
            <a:pPr lvl="0"/>
            <a:r>
              <a:rPr lang="cs-CZ" dirty="0"/>
              <a:t>B- těžba a dobývání</a:t>
            </a:r>
          </a:p>
          <a:p>
            <a:pPr lvl="0"/>
            <a:r>
              <a:rPr lang="cs-CZ" dirty="0" smtClean="0">
                <a:effectLst/>
              </a:rPr>
              <a:t>C – zpracovatelský průmyslu</a:t>
            </a:r>
          </a:p>
          <a:p>
            <a:pPr lvl="0"/>
            <a:r>
              <a:rPr lang="cs-CZ" dirty="0" smtClean="0">
                <a:effectLst/>
              </a:rPr>
              <a:t>D – výroba a rozvod elektřiny, plynu, tepla a klimatizovaného vzduchu</a:t>
            </a:r>
          </a:p>
          <a:p>
            <a:pPr lvl="0"/>
            <a:r>
              <a:rPr lang="cs-CZ" dirty="0" smtClean="0">
                <a:effectLst/>
              </a:rPr>
              <a:t>E – zásobování vodou, činnosti související s odpadními vodami, odpady a sanacemi</a:t>
            </a:r>
          </a:p>
          <a:p>
            <a:pPr lvl="0"/>
            <a:r>
              <a:rPr lang="cs-CZ" dirty="0" smtClean="0">
                <a:effectLst/>
              </a:rPr>
              <a:t>F – stavebnictví</a:t>
            </a:r>
          </a:p>
          <a:p>
            <a:pPr lvl="0"/>
            <a:r>
              <a:rPr lang="cs-CZ" dirty="0" smtClean="0">
                <a:effectLst/>
              </a:rPr>
              <a:t>G – velkoobchod a maloobchod, opravy a údržba motorových vozidel</a:t>
            </a:r>
          </a:p>
          <a:p>
            <a:pPr lvl="0"/>
            <a:r>
              <a:rPr lang="cs-CZ" dirty="0" smtClean="0">
                <a:effectLst/>
              </a:rPr>
              <a:t>H – doprava a skladování</a:t>
            </a:r>
          </a:p>
          <a:p>
            <a:pPr lvl="0"/>
            <a:r>
              <a:rPr lang="cs-CZ" dirty="0" smtClean="0">
                <a:effectLst/>
              </a:rPr>
              <a:t>I – ubytování stravování a pohostinství</a:t>
            </a:r>
          </a:p>
          <a:p>
            <a:pPr lvl="0"/>
            <a:r>
              <a:rPr lang="cs-CZ" dirty="0" smtClean="0">
                <a:effectLst/>
              </a:rPr>
              <a:t>J- informační a komunikační činnosti</a:t>
            </a:r>
          </a:p>
          <a:p>
            <a:pPr lvl="0"/>
            <a:r>
              <a:rPr lang="cs-CZ" dirty="0" smtClean="0">
                <a:effectLst/>
              </a:rPr>
              <a:t>K- peněžnictví a pojišťovnictví</a:t>
            </a:r>
          </a:p>
          <a:p>
            <a:pPr lvl="0"/>
            <a:r>
              <a:rPr lang="cs-CZ" dirty="0" smtClean="0">
                <a:effectLst/>
              </a:rPr>
              <a:t>L – činnosti v oblasti nemovitostí</a:t>
            </a:r>
          </a:p>
          <a:p>
            <a:pPr lvl="0"/>
            <a:r>
              <a:rPr lang="cs-CZ" dirty="0" smtClean="0">
                <a:effectLst/>
              </a:rPr>
              <a:t>M – profesní, vědecké a technické činnosti</a:t>
            </a:r>
          </a:p>
          <a:p>
            <a:pPr lvl="0"/>
            <a:r>
              <a:rPr lang="cs-CZ" dirty="0" smtClean="0">
                <a:effectLst/>
              </a:rPr>
              <a:t>N – administrativní a podpůrné činnosti</a:t>
            </a:r>
          </a:p>
          <a:p>
            <a:pPr lvl="0"/>
            <a:r>
              <a:rPr lang="cs-CZ" dirty="0" smtClean="0">
                <a:effectLst/>
              </a:rPr>
              <a:t>O - veřejná správa a obrana, povinné sociální zabezpečení</a:t>
            </a:r>
          </a:p>
          <a:p>
            <a:pPr lvl="0"/>
            <a:r>
              <a:rPr lang="cs-CZ" dirty="0" smtClean="0">
                <a:effectLst/>
              </a:rPr>
              <a:t>P – vzdělávání</a:t>
            </a:r>
          </a:p>
          <a:p>
            <a:pPr lvl="0"/>
            <a:r>
              <a:rPr lang="cs-CZ" dirty="0" smtClean="0">
                <a:effectLst/>
              </a:rPr>
              <a:t>Q – zdravotní a sociální péče</a:t>
            </a:r>
          </a:p>
          <a:p>
            <a:pPr lvl="0"/>
            <a:r>
              <a:rPr lang="cs-CZ" dirty="0" smtClean="0">
                <a:effectLst/>
              </a:rPr>
              <a:t>R – kulturní zábavní a rekreační činnosti</a:t>
            </a:r>
          </a:p>
          <a:p>
            <a:pPr lvl="0"/>
            <a:r>
              <a:rPr lang="cs-CZ" dirty="0" smtClean="0">
                <a:effectLst/>
              </a:rPr>
              <a:t>S – ostatní činnosti</a:t>
            </a:r>
          </a:p>
          <a:p>
            <a:pPr lvl="0"/>
            <a:r>
              <a:rPr lang="cs-CZ" dirty="0" smtClean="0">
                <a:effectLst/>
              </a:rPr>
              <a:t>T – činnosti domácností jako zaměstnavatelů, činnosti domácností produkujících blíže neurčené výrobky a služby pro vlastní potřebu</a:t>
            </a:r>
          </a:p>
          <a:p>
            <a:pPr lvl="0"/>
            <a:r>
              <a:rPr lang="cs-CZ" dirty="0" smtClean="0">
                <a:effectLst/>
              </a:rPr>
              <a:t>U – činnosti exteritoriálních organizací a orgánů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740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163638"/>
          <a:ext cx="82296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847"/>
                <a:gridCol w="725851"/>
                <a:gridCol w="857524"/>
                <a:gridCol w="5999378"/>
              </a:tblGrid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SEKCE A - ZEMĚDĚLSTVÍ, LESNICTVÍ A RYBÁŘSTVÍ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Rostlinná a živočišná výroba, myslivost a související činnosti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plodin jiných než trvalých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obilovin (kromě rýže), luštěnin a olejnatých semen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rýže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01.13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zeleniny a melounů, kořenů a hlíz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01.14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cukrové třtiny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tabáku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01.16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Pěstování přadných rostlin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01.19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Pěstování ostatních plodin jiných než trvalých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61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výrobních podniků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Do výrobních podniků řadíme dle (Synka, </a:t>
            </a:r>
            <a:r>
              <a:rPr lang="cs-CZ" dirty="0" err="1"/>
              <a:t>Kislingerové</a:t>
            </a:r>
            <a:r>
              <a:rPr lang="cs-CZ" dirty="0"/>
              <a:t>  2010) zejména podniky průmyslové, zemědělské, lesnické a stavební. Podle stupně zpracování vyráběných statků se výrobní podniky dělí na podniky:</a:t>
            </a:r>
          </a:p>
          <a:p>
            <a:pPr lvl="1"/>
            <a:r>
              <a:rPr lang="cs-CZ" b="1" dirty="0"/>
              <a:t>Prvovýroby</a:t>
            </a:r>
            <a:r>
              <a:rPr lang="cs-CZ" dirty="0"/>
              <a:t> – zemědělské, těžební, lesnické, které získávají suroviny přímo z přírody</a:t>
            </a:r>
            <a:endParaRPr lang="cs-CZ" sz="2400" dirty="0"/>
          </a:p>
          <a:p>
            <a:pPr lvl="1"/>
            <a:r>
              <a:rPr lang="cs-CZ" b="1" dirty="0"/>
              <a:t>Druhovýroby</a:t>
            </a:r>
            <a:r>
              <a:rPr lang="cs-CZ" dirty="0"/>
              <a:t> – podniky zpracovatelské – které zpracovávají suroviny získané prvovýrobou na další statky ( obilí na mouku, tu na chléb atd.)</a:t>
            </a:r>
            <a:endParaRPr lang="cs-CZ" sz="2400" dirty="0"/>
          </a:p>
          <a:p>
            <a:r>
              <a:rPr lang="cs-CZ" dirty="0" smtClean="0">
                <a:effectLst/>
              </a:rPr>
              <a:t> </a:t>
            </a:r>
          </a:p>
          <a:p>
            <a:r>
              <a:rPr lang="cs-CZ" dirty="0" smtClean="0">
                <a:effectLst/>
              </a:rPr>
              <a:t>Výrobní podniky lze také dělit na základě výrobního množství (podle typu výroby) na výrobu:</a:t>
            </a:r>
          </a:p>
          <a:p>
            <a:pPr lvl="1"/>
            <a:r>
              <a:rPr lang="cs-CZ" b="1" dirty="0"/>
              <a:t>Kusovou</a:t>
            </a:r>
            <a:r>
              <a:rPr lang="cs-CZ" dirty="0"/>
              <a:t> – malé množství stejných výrobků ( zakázková oděvní výroba, turbíny atd.)</a:t>
            </a:r>
            <a:endParaRPr lang="cs-CZ" sz="2400" dirty="0"/>
          </a:p>
          <a:p>
            <a:pPr lvl="1"/>
            <a:r>
              <a:rPr lang="cs-CZ" b="1" dirty="0"/>
              <a:t>Sériovou</a:t>
            </a:r>
            <a:r>
              <a:rPr lang="cs-CZ" dirty="0"/>
              <a:t> – výroba stejného druhu výrobku se opakuje v sériích ( automobily, počítače), podle </a:t>
            </a:r>
            <a:r>
              <a:rPr lang="cs-CZ" dirty="0" smtClean="0"/>
              <a:t>velikosti </a:t>
            </a:r>
            <a:r>
              <a:rPr lang="cs-CZ" dirty="0"/>
              <a:t>sérií hovoříme o </a:t>
            </a:r>
            <a:r>
              <a:rPr lang="cs-CZ" dirty="0" smtClean="0"/>
              <a:t>málo</a:t>
            </a:r>
            <a:r>
              <a:rPr lang="cs-CZ" dirty="0"/>
              <a:t>, středně a velkosériové výrobě</a:t>
            </a:r>
            <a:endParaRPr lang="cs-CZ" sz="2400" dirty="0"/>
          </a:p>
          <a:p>
            <a:pPr lvl="1"/>
            <a:r>
              <a:rPr lang="cs-CZ" b="1" dirty="0"/>
              <a:t>Hromadnou</a:t>
            </a:r>
            <a:r>
              <a:rPr lang="cs-CZ" dirty="0"/>
              <a:t> – produkující velké množství malého počtu druhů výrobků ( zemědělské produkty)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140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000" b="1" dirty="0" smtClean="0"/>
              <a:t>Specifika výrobních podniků - </a:t>
            </a:r>
            <a:r>
              <a:rPr lang="cs-CZ" sz="2000" b="1" dirty="0" smtClean="0">
                <a:effectLst/>
              </a:rPr>
              <a:t>Průmyslové podniky:</a:t>
            </a:r>
            <a:r>
              <a:rPr lang="cs-CZ" sz="2000" dirty="0"/>
              <a:t>	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Jak </a:t>
            </a:r>
            <a:r>
              <a:rPr lang="cs-CZ" sz="2000" dirty="0"/>
              <a:t>ve sféře </a:t>
            </a:r>
            <a:r>
              <a:rPr lang="cs-CZ" sz="2000" dirty="0" err="1"/>
              <a:t>prvo</a:t>
            </a:r>
            <a:r>
              <a:rPr lang="cs-CZ" sz="2000" dirty="0"/>
              <a:t> tak i druhovýroby, spadá sem: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54" y="981075"/>
            <a:ext cx="6861518" cy="510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Specifika výrobních podniků - </a:t>
            </a:r>
            <a:r>
              <a:rPr lang="cs-CZ" sz="3200" b="1" dirty="0" smtClean="0">
                <a:effectLst/>
              </a:rPr>
              <a:t>Zemědělské a lesnické podniky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effectLst/>
              </a:rPr>
              <a:t>Jedná se o skupinu A, která zahrnuje tři odvětví: tj. zemědělství, lesnictví a rybářství.</a:t>
            </a:r>
          </a:p>
          <a:p>
            <a:r>
              <a:rPr lang="cs-CZ" dirty="0" smtClean="0">
                <a:effectLst/>
              </a:rPr>
              <a:t>Zemědělská výroba se oproti průmyslové výrobě liší zejména:</a:t>
            </a:r>
          </a:p>
          <a:p>
            <a:pPr lvl="0"/>
            <a:r>
              <a:rPr lang="cs-CZ" b="1" dirty="0"/>
              <a:t>Velkou závislostí na přírodních podmínkách </a:t>
            </a:r>
            <a:r>
              <a:rPr lang="cs-CZ" dirty="0"/>
              <a:t>– </a:t>
            </a:r>
          </a:p>
          <a:p>
            <a:pPr lvl="0"/>
            <a:r>
              <a:rPr lang="cs-CZ" b="1" dirty="0"/>
              <a:t>Časovým nesouladem </a:t>
            </a:r>
            <a:r>
              <a:rPr lang="cs-CZ" dirty="0"/>
              <a:t>průběhu výrobního a pracovního procesu – typický zejména pro rostlinnou výrobu – růst pšenice vs. její sklizení</a:t>
            </a:r>
          </a:p>
          <a:p>
            <a:pPr lvl="0"/>
            <a:r>
              <a:rPr lang="cs-CZ" b="1" dirty="0"/>
              <a:t>Sezónností prací </a:t>
            </a:r>
            <a:r>
              <a:rPr lang="cs-CZ" dirty="0"/>
              <a:t>– opět rostlinná výroba</a:t>
            </a:r>
          </a:p>
          <a:p>
            <a:r>
              <a:rPr lang="cs-CZ" dirty="0"/>
              <a:t>Výše uvedené charakteristiky  velice ztěžují organizaci práce a klade velké nároky na zkušenosti a přizpůsobivost pracovníků neustále měnícím se podmínkám.  Odvětví se tak potýká s nerovnoměrným rozdělením pracovní doby, kolísáním příjmů a získáváním kvalifikované pracovní síly.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32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Specifika výrobních podniků - Stavební podniky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effectLst/>
              </a:rPr>
              <a:t>Ve srovnání s průmyslovou výrobou má stavebnictví určité zvláštnosti jako jsou:</a:t>
            </a:r>
          </a:p>
          <a:p>
            <a:pPr lvl="0"/>
            <a:r>
              <a:rPr lang="cs-CZ" dirty="0"/>
              <a:t>Jedná se o </a:t>
            </a:r>
            <a:r>
              <a:rPr lang="cs-CZ" b="1" dirty="0"/>
              <a:t>kusovou výrobu na </a:t>
            </a:r>
            <a:r>
              <a:rPr lang="cs-CZ" b="1" dirty="0" smtClean="0"/>
              <a:t>staveništi</a:t>
            </a:r>
            <a:endParaRPr lang="cs-CZ" b="1" dirty="0"/>
          </a:p>
          <a:p>
            <a:pPr lvl="0"/>
            <a:r>
              <a:rPr lang="cs-CZ" dirty="0"/>
              <a:t>Výroba s </a:t>
            </a:r>
            <a:r>
              <a:rPr lang="cs-CZ" b="1" dirty="0"/>
              <a:t>dlouhým výrobním cyklem</a:t>
            </a:r>
          </a:p>
          <a:p>
            <a:pPr lvl="0"/>
            <a:r>
              <a:rPr lang="cs-CZ" b="1" dirty="0"/>
              <a:t>Výroba je pohyblivá </a:t>
            </a:r>
            <a:r>
              <a:rPr lang="cs-CZ" dirty="0"/>
              <a:t>výrobek nikoliv</a:t>
            </a:r>
          </a:p>
          <a:p>
            <a:pPr lvl="0"/>
            <a:r>
              <a:rPr lang="cs-CZ" b="1" dirty="0"/>
              <a:t>Závislost na povětrnostních podmínkách</a:t>
            </a:r>
          </a:p>
          <a:p>
            <a:pPr lvl="0"/>
            <a:r>
              <a:rPr lang="cs-CZ" b="1" dirty="0"/>
              <a:t>Různorodost</a:t>
            </a:r>
            <a:r>
              <a:rPr lang="cs-CZ" dirty="0"/>
              <a:t> prací, strojů a výrobních zařízení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377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cs-CZ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Specifika podniků v oblasti </a:t>
            </a:r>
            <a:r>
              <a:rPr lang="cs-CZ" sz="3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služeb</a:t>
            </a:r>
            <a:br>
              <a:rPr lang="cs-CZ" sz="3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1300" dirty="0" smtClean="0"/>
              <a:t>(KOTLER, P., ARMSTRONG, G. Marketing. Praha: </a:t>
            </a:r>
            <a:r>
              <a:rPr lang="cs-CZ" sz="1300" dirty="0" err="1" smtClean="0"/>
              <a:t>Grada</a:t>
            </a:r>
            <a:r>
              <a:rPr lang="cs-CZ" sz="1300" dirty="0" smtClean="0"/>
              <a:t> </a:t>
            </a:r>
            <a:r>
              <a:rPr lang="cs-CZ" sz="1300" dirty="0" err="1" smtClean="0"/>
              <a:t>Publishing</a:t>
            </a:r>
            <a:r>
              <a:rPr lang="cs-CZ" sz="1300" dirty="0" smtClean="0"/>
              <a:t>, 2004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Pro podniky služeb lze vymezit sekce G až S. </a:t>
            </a:r>
          </a:p>
          <a:p>
            <a:r>
              <a:rPr lang="cs-CZ" dirty="0"/>
              <a:t>V literatuře najdeme celou řadu definic služby </a:t>
            </a:r>
            <a:r>
              <a:rPr lang="cs-CZ" dirty="0" err="1"/>
              <a:t>Kotler</a:t>
            </a:r>
            <a:r>
              <a:rPr lang="cs-CZ" dirty="0"/>
              <a:t> a Armstrong (2004) používají definici : </a:t>
            </a:r>
            <a:r>
              <a:rPr lang="cs-CZ" i="1" dirty="0"/>
              <a:t>Služba je jakákoliv činnost nebo výhoda, kterou jedna strana může nabídnout druhé </a:t>
            </a:r>
            <a:r>
              <a:rPr lang="cs-CZ" i="1" dirty="0" smtClean="0"/>
              <a:t>straně</a:t>
            </a:r>
            <a:r>
              <a:rPr lang="cs-CZ" i="1" dirty="0"/>
              <a:t>, je v zásadě nehmotná a jejím výsledkem není vlastnictví. Produkce služby může, </a:t>
            </a:r>
            <a:r>
              <a:rPr lang="cs-CZ" i="1" dirty="0" smtClean="0"/>
              <a:t>ale </a:t>
            </a:r>
            <a:r>
              <a:rPr lang="cs-CZ" i="1" dirty="0"/>
              <a:t>nemusí být spojena s hmotným produktem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r>
              <a:rPr lang="cs-CZ" b="1" dirty="0" smtClean="0"/>
              <a:t>S</a:t>
            </a:r>
            <a:r>
              <a:rPr lang="cs-CZ" b="1" dirty="0"/>
              <a:t> tím souvisí i vlastnosti služeb </a:t>
            </a:r>
            <a:r>
              <a:rPr lang="cs-CZ" b="1" dirty="0" smtClean="0"/>
              <a:t>jako: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1</a:t>
            </a:r>
            <a:r>
              <a:rPr lang="cs-CZ" dirty="0"/>
              <a:t>. nehmotnost - služby nemají hmotnou podstatu</a:t>
            </a:r>
          </a:p>
          <a:p>
            <a:r>
              <a:rPr lang="cs-CZ" dirty="0"/>
              <a:t>2. neoddělitelnost - – poskytnuté služby nelze nijak dělit</a:t>
            </a:r>
          </a:p>
          <a:p>
            <a:r>
              <a:rPr lang="cs-CZ" dirty="0"/>
              <a:t>3. pomíjivost– služby nelze vyrábět do zásoby</a:t>
            </a:r>
          </a:p>
          <a:p>
            <a:r>
              <a:rPr lang="cs-CZ" dirty="0"/>
              <a:t>4. heterogenita - závisí na tom, kdo, kdy a kde je poskytuje</a:t>
            </a:r>
          </a:p>
          <a:p>
            <a:r>
              <a:rPr lang="cs-CZ" dirty="0"/>
              <a:t>6. vlastnictví - zákazník vlastní pouze právo na poskytnutí služby</a:t>
            </a:r>
          </a:p>
          <a:p>
            <a:r>
              <a:rPr lang="cs-CZ" sz="2200" dirty="0" smtClean="0"/>
              <a:t>(KOTLER</a:t>
            </a:r>
            <a:r>
              <a:rPr lang="cs-CZ" sz="2200" dirty="0"/>
              <a:t>, P., ARMSTRONG, G. Marketing. Praha: </a:t>
            </a:r>
            <a:r>
              <a:rPr lang="cs-CZ" sz="2200" dirty="0" err="1"/>
              <a:t>Grada</a:t>
            </a:r>
            <a:r>
              <a:rPr lang="cs-CZ" sz="2200" dirty="0"/>
              <a:t> </a:t>
            </a:r>
            <a:r>
              <a:rPr lang="cs-CZ" sz="2200" dirty="0" err="1"/>
              <a:t>Publishing</a:t>
            </a:r>
            <a:r>
              <a:rPr lang="cs-CZ" sz="2200" dirty="0"/>
              <a:t>, </a:t>
            </a:r>
            <a:r>
              <a:rPr lang="cs-CZ" sz="2200" dirty="0" smtClean="0"/>
              <a:t>2004)</a:t>
            </a:r>
            <a:endParaRPr lang="cs-CZ" sz="2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93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Podnik jako tvůrce hodnoty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Instituce vzniklá </a:t>
            </a:r>
            <a:r>
              <a:rPr lang="cs-CZ" dirty="0"/>
              <a:t>k výkonu podnikatelské činnosti ( Synek, </a:t>
            </a:r>
            <a:r>
              <a:rPr lang="cs-CZ" dirty="0" err="1"/>
              <a:t>Kislingerová</a:t>
            </a:r>
            <a:r>
              <a:rPr lang="cs-CZ" dirty="0"/>
              <a:t>, 2010). </a:t>
            </a:r>
            <a:endParaRPr lang="cs-CZ" dirty="0" smtClean="0"/>
          </a:p>
          <a:p>
            <a:r>
              <a:rPr lang="cs-CZ" dirty="0" smtClean="0"/>
              <a:t>Podnikání </a:t>
            </a:r>
            <a:r>
              <a:rPr lang="cs-CZ" dirty="0"/>
              <a:t>lze charakterizovat několika základními rysy:</a:t>
            </a:r>
          </a:p>
          <a:p>
            <a:pPr lvl="1"/>
            <a:r>
              <a:rPr lang="cs-CZ" dirty="0"/>
              <a:t>Motivem k podnikání je snaha o zhodnocení vloženého kapitálu</a:t>
            </a:r>
          </a:p>
          <a:p>
            <a:pPr lvl="1"/>
            <a:r>
              <a:rPr lang="cs-CZ" dirty="0"/>
              <a:t>Podnik dosahuje zisku pokud uspokojuje potřeby zákazníků tedy poptávku na trhu</a:t>
            </a:r>
          </a:p>
          <a:p>
            <a:pPr lvl="1"/>
            <a:r>
              <a:rPr lang="cs-CZ" dirty="0"/>
              <a:t>Podnik existuje na určitém trhu, který podniku nabízí určité příležitosti, ale i určité hrozby, se kterými podnik musí pracovat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686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Specifika podniků v oblasti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Základní klasifikace služeb, provedená ekonomy </a:t>
            </a:r>
            <a:r>
              <a:rPr lang="cs-CZ" dirty="0" err="1"/>
              <a:t>Footem</a:t>
            </a:r>
            <a:r>
              <a:rPr lang="cs-CZ" dirty="0"/>
              <a:t> a </a:t>
            </a:r>
            <a:r>
              <a:rPr lang="cs-CZ" dirty="0" err="1"/>
              <a:t>Hattem</a:t>
            </a:r>
            <a:r>
              <a:rPr lang="cs-CZ" dirty="0"/>
              <a:t>, rozděluje </a:t>
            </a:r>
          </a:p>
          <a:p>
            <a:pPr marL="0" indent="0">
              <a:buNone/>
            </a:pPr>
            <a:r>
              <a:rPr lang="cs-CZ" dirty="0"/>
              <a:t>služby následujícím způsobem:</a:t>
            </a:r>
          </a:p>
          <a:p>
            <a:pPr marL="0" indent="0">
              <a:buNone/>
            </a:pPr>
            <a:r>
              <a:rPr lang="cs-CZ" b="1" dirty="0" smtClean="0"/>
              <a:t>Terciální</a:t>
            </a:r>
            <a:r>
              <a:rPr lang="cs-CZ" b="1" dirty="0"/>
              <a:t>:</a:t>
            </a:r>
            <a:endParaRPr lang="cs-CZ" dirty="0"/>
          </a:p>
          <a:p>
            <a:r>
              <a:rPr lang="cs-CZ" dirty="0"/>
              <a:t>Jako typické zástupce těchto služeb uvedeme restaurace a hotely, holičství a kadeřnictví, kosmetické služby, prádelny a čistírny, opravy a údržba domácích přístrojů a domácností, rukodělné a řemeslnické práce dříve prováděné doma a další domácí služby.</a:t>
            </a:r>
          </a:p>
          <a:p>
            <a:pPr marL="0" indent="0">
              <a:buNone/>
            </a:pPr>
            <a:r>
              <a:rPr lang="cs-CZ" b="1" dirty="0" smtClean="0"/>
              <a:t>Kvartérní</a:t>
            </a:r>
            <a:r>
              <a:rPr lang="cs-CZ" b="1" dirty="0"/>
              <a:t>:</a:t>
            </a:r>
            <a:endParaRPr lang="cs-CZ" dirty="0"/>
          </a:p>
          <a:p>
            <a:r>
              <a:rPr lang="cs-CZ" dirty="0"/>
              <a:t>Sem můžeme zařadit dopravu, obchod, komunikace, finance a </a:t>
            </a:r>
            <a:r>
              <a:rPr lang="cs-CZ" dirty="0" smtClean="0"/>
              <a:t>správu</a:t>
            </a:r>
            <a:r>
              <a:rPr lang="cs-CZ" dirty="0"/>
              <a:t>. Charakteristickým rysem těchto služeb je usnadňování, rozdělování činností a tím i zefektivnění práce.</a:t>
            </a:r>
          </a:p>
          <a:p>
            <a:pPr marL="0" indent="0">
              <a:buNone/>
            </a:pPr>
            <a:r>
              <a:rPr lang="cs-CZ" b="1" dirty="0" err="1"/>
              <a:t>Kvinterní</a:t>
            </a:r>
            <a:r>
              <a:rPr lang="cs-CZ" b="1" dirty="0"/>
              <a:t>:</a:t>
            </a:r>
            <a:endParaRPr lang="cs-CZ" dirty="0"/>
          </a:p>
          <a:p>
            <a:r>
              <a:rPr lang="cs-CZ" dirty="0"/>
              <a:t>Příkladem jsou služby zdravotní péče, vzdělávání a rekreace. Hlavním </a:t>
            </a:r>
            <a:r>
              <a:rPr lang="cs-CZ" dirty="0" smtClean="0"/>
              <a:t>rysem </a:t>
            </a:r>
            <a:r>
              <a:rPr lang="cs-CZ" dirty="0"/>
              <a:t>tohoto sektoru je, že poskytované služby své příjemce mění a určitým </a:t>
            </a:r>
            <a:r>
              <a:rPr lang="cs-CZ" dirty="0" smtClean="0"/>
              <a:t>způsobem </a:t>
            </a:r>
            <a:r>
              <a:rPr lang="cs-CZ" dirty="0"/>
              <a:t>zdokonalují.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7200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Specifika podniků v oblasti služeb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Nositelem </a:t>
            </a:r>
            <a:r>
              <a:rPr lang="cs-CZ" dirty="0"/>
              <a:t>dané služby je podnikatel poskytující danou </a:t>
            </a:r>
            <a:r>
              <a:rPr lang="cs-CZ" dirty="0" smtClean="0"/>
              <a:t>činnost</a:t>
            </a:r>
          </a:p>
          <a:p>
            <a:pPr marL="0" indent="0">
              <a:buNone/>
            </a:pPr>
            <a:r>
              <a:rPr lang="cs-CZ" dirty="0" smtClean="0"/>
              <a:t>Efektivnost </a:t>
            </a:r>
            <a:r>
              <a:rPr lang="cs-CZ" dirty="0"/>
              <a:t>podniků služeb je zároveň velice citlivá i na osobu vykonávající danou službu, kvalitu procesu a prostředí ve kterém je služba vykonávána.</a:t>
            </a:r>
          </a:p>
          <a:p>
            <a:pPr marL="0" indent="0">
              <a:buNone/>
            </a:pPr>
            <a:r>
              <a:rPr lang="cs-CZ" dirty="0" smtClean="0"/>
              <a:t>Služby </a:t>
            </a:r>
            <a:r>
              <a:rPr lang="cs-CZ" dirty="0"/>
              <a:t>bývají obvykle snazší ( Veber, srpová a kol., 2012) pro zahájení podnikání a to zejména protože:</a:t>
            </a:r>
          </a:p>
          <a:p>
            <a:pPr lvl="0"/>
            <a:r>
              <a:rPr lang="cs-CZ" dirty="0"/>
              <a:t>Bývají kapitálově méně náročné</a:t>
            </a:r>
          </a:p>
          <a:p>
            <a:pPr lvl="0"/>
            <a:r>
              <a:rPr lang="cs-CZ" dirty="0"/>
              <a:t>Legislativní bariéry vstupu do odvětví jsou ve srovnání s ostatním odvětvím menší</a:t>
            </a:r>
          </a:p>
          <a:p>
            <a:pPr lvl="0"/>
            <a:r>
              <a:rPr lang="cs-CZ" dirty="0"/>
              <a:t>Bývá snazší nalézt odpovídající lidské zdroje </a:t>
            </a:r>
          </a:p>
          <a:p>
            <a:pPr lvl="0"/>
            <a:r>
              <a:rPr lang="cs-CZ" dirty="0"/>
              <a:t>Jsou méně náročné na technologie a organizační strukturu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542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Malé </a:t>
            </a:r>
            <a:r>
              <a:rPr lang="cs-CZ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střední podniky 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Další možností jak rozdělit podniky je podle jejich velikosti. Klasické členění dle nařízení komise EU využívá následující rozdělení:</a:t>
            </a:r>
          </a:p>
          <a:p>
            <a:r>
              <a:rPr lang="cs-CZ" b="1" dirty="0" err="1"/>
              <a:t>Mikropodnik</a:t>
            </a:r>
            <a:r>
              <a:rPr lang="cs-CZ" dirty="0"/>
              <a:t> – do 10 zaměstnanců s ročním obratem do 2 mil. Euro</a:t>
            </a:r>
          </a:p>
          <a:p>
            <a:r>
              <a:rPr lang="cs-CZ" b="1" dirty="0"/>
              <a:t>Malý podnik </a:t>
            </a:r>
            <a:r>
              <a:rPr lang="cs-CZ" dirty="0"/>
              <a:t>– do 50 </a:t>
            </a:r>
            <a:r>
              <a:rPr lang="cs-CZ" dirty="0" err="1"/>
              <a:t>zaměstannců</a:t>
            </a:r>
            <a:r>
              <a:rPr lang="cs-CZ" dirty="0"/>
              <a:t>, s ročním obratem do 10 mil. Euro</a:t>
            </a:r>
          </a:p>
          <a:p>
            <a:r>
              <a:rPr lang="cs-CZ" b="1" dirty="0"/>
              <a:t>Střední podnik </a:t>
            </a:r>
            <a:r>
              <a:rPr lang="cs-CZ" dirty="0"/>
              <a:t>– do 250 zaměstnanců, s ročním obratem do 50 mil. Eur.</a:t>
            </a:r>
          </a:p>
          <a:p>
            <a:r>
              <a:rPr lang="cs-CZ" b="1" dirty="0"/>
              <a:t>Velký podnik </a:t>
            </a:r>
            <a:r>
              <a:rPr lang="cs-CZ" dirty="0"/>
              <a:t>– nad 250 zaměstnanců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Důležitou podmínkou pro malé a střední podniky je jejich nezávislost, tou se rozumí fakt, že 25% podílu na hlasovacích právech či na základním kapitálu nemá podnik, který nepatří do kategorie SME.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8205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Přednosti a meze SME </a:t>
            </a:r>
            <a:r>
              <a:rPr lang="cs-CZ" sz="1200" dirty="0" smtClean="0"/>
              <a:t>(dle Synek, </a:t>
            </a:r>
            <a:r>
              <a:rPr lang="cs-CZ" sz="1200" dirty="0" err="1"/>
              <a:t>K</a:t>
            </a:r>
            <a:r>
              <a:rPr lang="cs-CZ" sz="1200" dirty="0" err="1" smtClean="0"/>
              <a:t>islingerová</a:t>
            </a:r>
            <a:r>
              <a:rPr lang="cs-CZ" sz="1200" dirty="0" smtClean="0"/>
              <a:t>, 2010, Veber, Srpová a kol. 2012):</a:t>
            </a:r>
            <a:endParaRPr lang="cs-CZ" sz="1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Calibri" panose="020F0502020204030204" pitchFamily="34" charset="0"/>
              <a:buChar char="+"/>
            </a:pPr>
            <a:r>
              <a:rPr lang="cs-CZ" dirty="0" smtClean="0"/>
              <a:t>jednodušší </a:t>
            </a:r>
            <a:r>
              <a:rPr lang="cs-CZ" dirty="0"/>
              <a:t>řídící struktura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větší pružnost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větší citlivost na požadavky trhu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aktivní účast na inovačním procesu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vytváření nových pracovních příležitostí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zmírnění </a:t>
            </a:r>
            <a:r>
              <a:rPr lang="cs-CZ" dirty="0" err="1"/>
              <a:t>negaticvních</a:t>
            </a:r>
            <a:r>
              <a:rPr lang="cs-CZ" dirty="0"/>
              <a:t> důsledků strukturálních změn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schopnost působit jako dodavatelé velkých podniků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vyplnění okrajových oblastí trhu, o které nemají velké podniky zájem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rychlejší rozvoj měst a obcí</a:t>
            </a:r>
          </a:p>
          <a:p>
            <a:pPr lvl="0">
              <a:buFont typeface="Calibri" panose="020F0502020204030204" pitchFamily="34" charset="0"/>
              <a:buChar char="+"/>
            </a:pPr>
            <a:r>
              <a:rPr lang="cs-CZ" dirty="0"/>
              <a:t>podpora prodeje slabších regionů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nízký tržní podíl, který představuje nižší rentabilitu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nízké kapitálové vybavení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špatná orientace ve správních, legislativních a daňových spisech a jejich změnách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ztížený přístup k veřejným dražbám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problémy se zapojení do větších výzkumných projektů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ztížené možnosti pro pronikání na zahraniční trhy</a:t>
            </a:r>
          </a:p>
          <a:p>
            <a:pPr lvl="0">
              <a:buFont typeface="Calibri" panose="020F0502020204030204" pitchFamily="34" charset="0"/>
              <a:buChar char="–"/>
            </a:pPr>
            <a:r>
              <a:rPr lang="cs-CZ" dirty="0"/>
              <a:t>respektování technických předpisů je pro ně </a:t>
            </a:r>
            <a:r>
              <a:rPr lang="cs-CZ" dirty="0" smtClean="0"/>
              <a:t>spojeno s </a:t>
            </a:r>
            <a:r>
              <a:rPr lang="cs-CZ" dirty="0"/>
              <a:t>vyšší nákladovostí</a:t>
            </a:r>
          </a:p>
          <a:p>
            <a:pPr>
              <a:buFont typeface="Calibri" panose="020F0502020204030204" pitchFamily="34" charset="0"/>
              <a:buChar char="–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85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Růst malých a středních podniků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Greinerův</a:t>
            </a:r>
            <a:r>
              <a:rPr lang="cs-CZ" b="1" dirty="0"/>
              <a:t> model organizačního </a:t>
            </a:r>
            <a:r>
              <a:rPr lang="cs-CZ" b="1" dirty="0" smtClean="0"/>
              <a:t> - pět </a:t>
            </a:r>
            <a:r>
              <a:rPr lang="cs-CZ" b="1" dirty="0"/>
              <a:t>vývojových stádií podniku</a:t>
            </a:r>
            <a:r>
              <a:rPr lang="cs-CZ" dirty="0"/>
              <a:t>:</a:t>
            </a:r>
          </a:p>
          <a:p>
            <a:pPr lvl="0"/>
            <a:r>
              <a:rPr lang="cs-CZ" dirty="0"/>
              <a:t>Fáze kreativity</a:t>
            </a:r>
          </a:p>
          <a:p>
            <a:pPr lvl="1"/>
            <a:r>
              <a:rPr lang="cs-CZ" dirty="0"/>
              <a:t>Krize vedení</a:t>
            </a:r>
          </a:p>
          <a:p>
            <a:pPr lvl="0"/>
            <a:r>
              <a:rPr lang="cs-CZ" dirty="0"/>
              <a:t>Fáze profesionálního řízení</a:t>
            </a:r>
          </a:p>
          <a:p>
            <a:pPr lvl="1"/>
            <a:r>
              <a:rPr lang="cs-CZ" dirty="0"/>
              <a:t>Krize decentralizace</a:t>
            </a:r>
          </a:p>
          <a:p>
            <a:pPr lvl="0"/>
            <a:r>
              <a:rPr lang="cs-CZ" dirty="0"/>
              <a:t>Fáze delegace</a:t>
            </a:r>
          </a:p>
          <a:p>
            <a:pPr lvl="1"/>
            <a:r>
              <a:rPr lang="cs-CZ" dirty="0"/>
              <a:t>Krize kontroly</a:t>
            </a:r>
          </a:p>
          <a:p>
            <a:pPr lvl="0"/>
            <a:r>
              <a:rPr lang="cs-CZ" dirty="0"/>
              <a:t>Fáze koordinace</a:t>
            </a:r>
          </a:p>
          <a:p>
            <a:pPr lvl="1"/>
            <a:r>
              <a:rPr lang="cs-CZ" dirty="0"/>
              <a:t>Krize byrokracie</a:t>
            </a:r>
          </a:p>
          <a:p>
            <a:pPr lvl="0"/>
            <a:r>
              <a:rPr lang="cs-CZ" dirty="0"/>
              <a:t>Fáze spolupráce</a:t>
            </a:r>
          </a:p>
          <a:p>
            <a:pPr lvl="1"/>
            <a:r>
              <a:rPr lang="cs-CZ" dirty="0"/>
              <a:t>Krize ?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676" y="1412776"/>
            <a:ext cx="4038600" cy="27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355976" y="38610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Příčiny neúspěchu SME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špatná volba předmětu podnikání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nevhodné </a:t>
            </a:r>
            <a:r>
              <a:rPr lang="cs-CZ" dirty="0"/>
              <a:t>umístění podniku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nevhodně vybraní zaměstnanci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špatný management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špatná marketingová strategie</a:t>
            </a:r>
          </a:p>
        </p:txBody>
      </p:sp>
    </p:spTree>
    <p:extLst>
      <p:ext uri="{BB962C8B-B14F-4D97-AF65-F5344CB8AC3E}">
        <p14:creationId xmlns:p14="http://schemas.microsoft.com/office/powerpoint/2010/main" val="376419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cs-CZ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Rodinné podnikání - </a:t>
            </a:r>
            <a:r>
              <a:rPr lang="cs-CZ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Family</a:t>
            </a:r>
            <a:r>
              <a:rPr lang="cs-CZ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business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Značná definiční různorodost</a:t>
            </a:r>
          </a:p>
          <a:p>
            <a:r>
              <a:rPr lang="cs-CZ" dirty="0" smtClean="0"/>
              <a:t>Modely kruhů – ( </a:t>
            </a:r>
            <a:r>
              <a:rPr lang="cs-CZ" dirty="0" err="1" smtClean="0"/>
              <a:t>Leach</a:t>
            </a:r>
            <a:r>
              <a:rPr lang="cs-CZ" dirty="0" smtClean="0"/>
              <a:t>, 1996, </a:t>
            </a:r>
            <a:r>
              <a:rPr lang="cs-CZ" dirty="0" err="1" smtClean="0"/>
              <a:t>Taquiry</a:t>
            </a:r>
            <a:r>
              <a:rPr lang="cs-CZ" dirty="0" smtClean="0"/>
              <a:t>, </a:t>
            </a:r>
            <a:r>
              <a:rPr lang="cs-CZ" dirty="0"/>
              <a:t>D</a:t>
            </a:r>
            <a:r>
              <a:rPr lang="cs-CZ" dirty="0" smtClean="0"/>
              <a:t>avis, 1996, </a:t>
            </a:r>
            <a:r>
              <a:rPr lang="cs-CZ" dirty="0" err="1" smtClean="0"/>
              <a:t>Donckels</a:t>
            </a:r>
            <a:r>
              <a:rPr lang="cs-CZ" dirty="0" smtClean="0"/>
              <a:t>, </a:t>
            </a:r>
            <a:r>
              <a:rPr lang="cs-CZ" dirty="0" err="1" smtClean="0"/>
              <a:t>Frolich</a:t>
            </a:r>
            <a:r>
              <a:rPr lang="cs-CZ" dirty="0" smtClean="0"/>
              <a:t>, 1991)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1051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15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Rodinné podnikání - </a:t>
            </a:r>
            <a:r>
              <a:rPr lang="cs-CZ" b="1" dirty="0" err="1"/>
              <a:t>Family</a:t>
            </a:r>
            <a:r>
              <a:rPr lang="cs-CZ" b="1" dirty="0"/>
              <a:t> business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676641" y="1577182"/>
          <a:ext cx="5790718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359"/>
                <a:gridCol w="2895359"/>
              </a:tblGrid>
              <a:tr h="1810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Rodinné podniky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Nerodinné podniky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5431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Direktivní řízení zaměřené na pozitivní vztah se zaměstnanci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Direktivní řízení zaměřené na neutrální vztahy se zaměstnanci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Averze k riziku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Sklon k riziku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udržení společnosti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zisk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Rodinné financování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Úvěrové financování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54311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Upřednostnění rodinného příslušníka ve vedení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Přírůstek zaměstnanců - velký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Přírůstek zaměstnanců - malý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Hledání profesionálního manažera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místní trhy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zahraniční trhy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Nízká kapitálová intenzita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Vysoká kapitálová intenzita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Nedostatek strategického plánování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Probíhající strategické plánování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Centralizace směrem k rodině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Postupná decentralizace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zákazníka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Orientace na zisk, ne na zákazníka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Důraz na tradici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Menší důraz na inovace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Důraz na kvalitu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Menší důraz na kvalitu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  <a:tr h="27155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>
                          <a:effectLst/>
                        </a:rPr>
                        <a:t>Důraz na inovace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cs-CZ" sz="1200" dirty="0">
                          <a:effectLst/>
                        </a:rPr>
                        <a:t>Menší důraz na tradici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7889" marR="678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20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Case study – rostoucí </a:t>
            </a:r>
            <a:r>
              <a:rPr lang="cs-CZ" dirty="0" err="1" smtClean="0"/>
              <a:t>Family</a:t>
            </a:r>
            <a:r>
              <a:rPr lang="cs-CZ" dirty="0" smtClean="0"/>
              <a:t> Business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Baťa</a:t>
            </a:r>
            <a:endParaRPr lang="cs-CZ" dirty="0" smtClean="0"/>
          </a:p>
          <a:p>
            <a:r>
              <a:rPr lang="cs-CZ" dirty="0" smtClean="0"/>
              <a:t>Jaké kroky vedly k tomu, že Baťa dokázal překonat krizová období?</a:t>
            </a:r>
          </a:p>
          <a:p>
            <a:r>
              <a:rPr lang="cs-CZ" dirty="0" smtClean="0"/>
              <a:t>Jak zvyšoval produktivitu ?</a:t>
            </a:r>
          </a:p>
          <a:p>
            <a:r>
              <a:rPr lang="cs-CZ" dirty="0" smtClean="0"/>
              <a:t>Jaké výhody a nevýhody FB se v podniku projevily?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9345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Rodinné podnikání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Rodinný závod</a:t>
            </a:r>
            <a:r>
              <a:rPr lang="cs-CZ" dirty="0"/>
              <a:t> je dle nového občanského zákoníku (nabyl účinnosti 1. ledna 2014§ 700 až </a:t>
            </a:r>
            <a:r>
              <a:rPr lang="cs-CZ" dirty="0" smtClean="0"/>
              <a:t>707), </a:t>
            </a:r>
            <a:r>
              <a:rPr lang="cs-CZ" dirty="0"/>
              <a:t>soubor obchodního jmění sloužící podnikatelským účelům, který vlastní některý člen rodiny a na jehož provozu se podílejí trvalou prací členové širší rodiny, aniž by byli společníky (obchodní) společnosti nebo měli sjednánu pracovní smlouvu.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Důvody k zavedení pojmu rodinný závod:</a:t>
            </a:r>
          </a:p>
          <a:p>
            <a:pPr lvl="0"/>
            <a:r>
              <a:rPr lang="cs-CZ" dirty="0"/>
              <a:t>Právní regulace příbuzných pracujících pod řízením otce, matky děda atd. ve vztahu k nadřízenému a ve vztahu k podniku</a:t>
            </a:r>
          </a:p>
          <a:p>
            <a:pPr lvl="0"/>
            <a:r>
              <a:rPr lang="cs-CZ" dirty="0"/>
              <a:t>Řešení situace s problémy šetření inspekce práce – právní úprava do roku 2013 o bezdůvodném obohacení  - vysoké pokuty za spolupracující příbuzné</a:t>
            </a:r>
          </a:p>
          <a:p>
            <a:r>
              <a:rPr lang="cs-CZ" dirty="0"/>
              <a:t>Rodinný příslušníkům </a:t>
            </a:r>
            <a:r>
              <a:rPr lang="cs-CZ" dirty="0" smtClean="0"/>
              <a:t>spolupracující </a:t>
            </a:r>
            <a:r>
              <a:rPr lang="cs-CZ" dirty="0"/>
              <a:t>v rodinném závodu vzniká právo na podíl na zisku z provozu rodinného závodu. Zároveň musí být nahlášeni k odvodu sociálního a zdravotního pojištění.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1104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smtClean="0"/>
              <a:t>3. </a:t>
            </a:r>
            <a:r>
              <a:rPr lang="cs-CZ" b="1" cap="all" dirty="0"/>
              <a:t>Poptávka po produktu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Z hlediska podnikové ekonomiky, lze na základě mikroekonomických znalostí poptávku chápat jako :</a:t>
            </a:r>
          </a:p>
          <a:p>
            <a:pPr marL="514350" indent="-514350">
              <a:buAutoNum type="alphaLcParenR"/>
            </a:pPr>
            <a:r>
              <a:rPr lang="cs-CZ" dirty="0" smtClean="0"/>
              <a:t>poptávka </a:t>
            </a:r>
            <a:r>
              <a:rPr lang="cs-CZ" dirty="0"/>
              <a:t>po produktu definována jako množství statků( produktů), které jsou kupující ochotni koupit při určité ceně</a:t>
            </a:r>
            <a:r>
              <a:rPr lang="cs-CZ" dirty="0" smtClean="0"/>
              <a:t>.</a:t>
            </a:r>
          </a:p>
          <a:p>
            <a:pPr marL="514350" indent="-514350">
              <a:buAutoNum type="alphaLcParenR"/>
            </a:pPr>
            <a:r>
              <a:rPr lang="cs-CZ" dirty="0" smtClean="0"/>
              <a:t>poptávka </a:t>
            </a:r>
            <a:r>
              <a:rPr lang="cs-CZ" dirty="0"/>
              <a:t>po výrobních faktorech, která je poptávkou odvozenou. Poptávajícími jsou zde podniky a nabízejícími jsou zde </a:t>
            </a:r>
            <a:r>
              <a:rPr lang="cs-CZ" dirty="0" smtClean="0"/>
              <a:t>domácnosti</a:t>
            </a:r>
          </a:p>
          <a:p>
            <a:r>
              <a:rPr lang="cs-CZ" dirty="0" smtClean="0"/>
              <a:t>Znalost poptávky po produktu je pro existenci podniku klíčová – představuje značnou konkurenční výhodu. </a:t>
            </a:r>
          </a:p>
          <a:p>
            <a:r>
              <a:rPr lang="cs-CZ" dirty="0" smtClean="0"/>
              <a:t>Snadný odhad v krátkém období</a:t>
            </a:r>
          </a:p>
          <a:p>
            <a:r>
              <a:rPr lang="cs-CZ" dirty="0" smtClean="0"/>
              <a:t>Náročný odhad zejména v dlouhém období  - pružnost poptávky, vliv externích faktorů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9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Vztah podnikové ekonomiky a mikroekonomie </a:t>
            </a:r>
            <a:r>
              <a:rPr lang="cs-CZ" b="1" cap="small" dirty="0"/>
              <a:t/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Efektivnost – Podnikové vs. Mikroekonomické pojetí</a:t>
            </a:r>
          </a:p>
          <a:p>
            <a:r>
              <a:rPr lang="cs-CZ" dirty="0" smtClean="0"/>
              <a:t>Mikroekonomické: </a:t>
            </a:r>
          </a:p>
          <a:p>
            <a:pPr lvl="1"/>
            <a:r>
              <a:rPr lang="cs-CZ" dirty="0"/>
              <a:t>efektivnost vnímána abstraktněji 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/>
              <a:t>vztah hodnot výstupů a hodnot </a:t>
            </a:r>
            <a:r>
              <a:rPr lang="cs-CZ" dirty="0" smtClean="0"/>
              <a:t>vstupů </a:t>
            </a:r>
          </a:p>
          <a:p>
            <a:pPr lvl="1"/>
            <a:r>
              <a:rPr lang="cs-CZ" dirty="0" smtClean="0"/>
              <a:t>existuje </a:t>
            </a:r>
            <a:r>
              <a:rPr lang="cs-CZ" dirty="0"/>
              <a:t>více prospěšných </a:t>
            </a:r>
            <a:r>
              <a:rPr lang="cs-CZ" dirty="0" smtClean="0"/>
              <a:t>činností = efektivní situace, pokud </a:t>
            </a:r>
            <a:r>
              <a:rPr lang="cs-CZ" dirty="0"/>
              <a:t>jedna z těchto činností nemůže být zvýšena bez současného snížení jiné </a:t>
            </a:r>
            <a:r>
              <a:rPr lang="cs-CZ" dirty="0" smtClean="0"/>
              <a:t>činnosti</a:t>
            </a:r>
            <a:endParaRPr lang="cs-CZ" dirty="0"/>
          </a:p>
          <a:p>
            <a:pPr lvl="1"/>
            <a:r>
              <a:rPr lang="cs-CZ" dirty="0" smtClean="0"/>
              <a:t>lze </a:t>
            </a:r>
            <a:r>
              <a:rPr lang="cs-CZ" dirty="0"/>
              <a:t>analogicky vyjádřit jako efektivnost ve výrobě, efektivnost ve směně a výrobně spotřební efektivnost.</a:t>
            </a:r>
          </a:p>
        </p:txBody>
      </p:sp>
    </p:spTree>
    <p:extLst>
      <p:ext uri="{BB962C8B-B14F-4D97-AF65-F5344CB8AC3E}">
        <p14:creationId xmlns:p14="http://schemas.microsoft.com/office/powerpoint/2010/main" val="2833203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cs-CZ" dirty="0" err="1"/>
              <a:t>Kotler</a:t>
            </a:r>
            <a:r>
              <a:rPr lang="cs-CZ" dirty="0"/>
              <a:t>, </a:t>
            </a:r>
            <a:r>
              <a:rPr lang="cs-CZ" dirty="0" smtClean="0"/>
              <a:t>Keller( </a:t>
            </a:r>
            <a:r>
              <a:rPr lang="cs-CZ" dirty="0"/>
              <a:t>2007) prognóza tržeb je pro podnik jednou z klíčových aktivit, které mají přímý dopad na úspěšnost podniku na trhu. V prvé řadě je nutné řádně definovat co znamená pro sledovaný podnik trh.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Kotler</a:t>
            </a:r>
            <a:r>
              <a:rPr lang="cs-CZ" dirty="0"/>
              <a:t> a Keller, uvádí, že podnik může definovat až 90 typů poptávky. Na základě níže uvedených dimenzí a to 6 výrobkových úrovní, 5 prostorových dimenzí a 3 časové dimenze</a:t>
            </a:r>
          </a:p>
        </p:txBody>
      </p:sp>
    </p:spTree>
    <p:extLst>
      <p:ext uri="{BB962C8B-B14F-4D97-AF65-F5344CB8AC3E}">
        <p14:creationId xmlns:p14="http://schemas.microsoft.com/office/powerpoint/2010/main" val="2849487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705010"/>
            <a:ext cx="5761219" cy="431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764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Každý odhad slouží ke specifickému účelu. Lze např. předvídat </a:t>
            </a:r>
            <a:r>
              <a:rPr lang="cs-CZ" dirty="0" smtClean="0"/>
              <a:t>krátkodobou </a:t>
            </a:r>
            <a:r>
              <a:rPr lang="cs-CZ" dirty="0"/>
              <a:t>poptávku po určitém výrobku  ( př. cukroví na Vánoce), nebo naopak předpovídat regionální poptávku po výrobkové řadě a učinit </a:t>
            </a:r>
            <a:r>
              <a:rPr lang="cs-CZ" dirty="0" smtClean="0"/>
              <a:t>rozhodnutí </a:t>
            </a:r>
            <a:r>
              <a:rPr lang="cs-CZ" dirty="0"/>
              <a:t>po zřízení regionální distribuce.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Prognózy také závisejí na charakteru trhu a jeho velikosti. </a:t>
            </a:r>
            <a:r>
              <a:rPr lang="cs-CZ" dirty="0" err="1"/>
              <a:t>Kotler</a:t>
            </a:r>
            <a:r>
              <a:rPr lang="cs-CZ" dirty="0"/>
              <a:t> a Keller, (2007) dělí trh následovně: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Potenciální trh</a:t>
            </a:r>
            <a:r>
              <a:rPr lang="cs-CZ" dirty="0"/>
              <a:t> – spotřebitelé, kteří mají dostatečnou úroveň zájmu o tržní nabídku – potenciální trh ovšem musí mít dostatečný příjem a přístup k výrobku.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Dostupný trh</a:t>
            </a:r>
            <a:r>
              <a:rPr lang="cs-CZ" dirty="0"/>
              <a:t> – spotřebitelé, kteří mají zájem, příjem a přístup k určité nabídce. ( Pozor lze regulovat tzv. kvalifikovaný dostupný trh – tzn. např. starší 18ti let)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Cílový trh</a:t>
            </a:r>
            <a:r>
              <a:rPr lang="cs-CZ" dirty="0"/>
              <a:t> – je součástí </a:t>
            </a:r>
            <a:r>
              <a:rPr lang="cs-CZ" dirty="0" err="1"/>
              <a:t>kvalifikovbaného</a:t>
            </a:r>
            <a:r>
              <a:rPr lang="cs-CZ" dirty="0"/>
              <a:t> odstupného trhu , pro který se společnost rozhodne.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Proniknutý trh</a:t>
            </a:r>
            <a:r>
              <a:rPr lang="cs-CZ" dirty="0"/>
              <a:t> – spotřebitelé, kteří produkt společnosti nakupují.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85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06083"/>
          </a:xfrm>
        </p:spPr>
        <p:txBody>
          <a:bodyPr/>
          <a:lstStyle/>
          <a:p>
            <a:r>
              <a:rPr lang="cs-CZ" dirty="0"/>
              <a:t>Mezi hlavní pojmy v odhadu poptávky patří:</a:t>
            </a:r>
          </a:p>
          <a:p>
            <a:r>
              <a:rPr lang="cs-CZ" b="1" dirty="0"/>
              <a:t>Tržní poptávka</a:t>
            </a:r>
            <a:r>
              <a:rPr lang="cs-CZ" dirty="0"/>
              <a:t> – celkový objem, který by mohl být zakoupen definovanou skupinou zákazníků v definované geografické oblasti v definovaném čase, marketingovém prostředí a marketingovém programu. Jedná se spíše o </a:t>
            </a:r>
            <a:r>
              <a:rPr lang="cs-CZ" b="1" dirty="0"/>
              <a:t>funkci</a:t>
            </a:r>
            <a:r>
              <a:rPr lang="cs-CZ" dirty="0"/>
              <a:t> daných podmínek.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423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390" y="1701962"/>
            <a:ext cx="5761219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26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Kde:</a:t>
            </a:r>
          </a:p>
          <a:p>
            <a:r>
              <a:rPr lang="cs-CZ" dirty="0" smtClean="0"/>
              <a:t>Q1 </a:t>
            </a:r>
            <a:r>
              <a:rPr lang="cs-CZ" dirty="0"/>
              <a:t>– </a:t>
            </a:r>
            <a:r>
              <a:rPr lang="cs-CZ" b="1" dirty="0"/>
              <a:t>tržní minimum</a:t>
            </a:r>
            <a:r>
              <a:rPr lang="cs-CZ" dirty="0"/>
              <a:t>, objem, který by se prodal, bez jakékoliv tržní stimulace ve formě výdajů na marketing</a:t>
            </a:r>
          </a:p>
          <a:p>
            <a:r>
              <a:rPr lang="cs-CZ" dirty="0"/>
              <a:t>Q2 - </a:t>
            </a:r>
            <a:r>
              <a:rPr lang="cs-CZ" b="1" dirty="0"/>
              <a:t>tržní potenciál </a:t>
            </a:r>
            <a:r>
              <a:rPr lang="cs-CZ" dirty="0"/>
              <a:t>– maximální prodaný objem, horní hranice poptávky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Vzdálenost mezi Q1 a Q2 ukazuje tzv. </a:t>
            </a:r>
            <a:r>
              <a:rPr lang="cs-CZ" b="1" dirty="0"/>
              <a:t>marketingovou citlivost poptávky</a:t>
            </a:r>
          </a:p>
          <a:p>
            <a:r>
              <a:rPr lang="cs-CZ" dirty="0"/>
              <a:t>Pokud je rozdíl Q1 a Q2  veliký jde o tzv. </a:t>
            </a:r>
            <a:r>
              <a:rPr lang="cs-CZ" b="1" dirty="0"/>
              <a:t>rozšiřitelný trh</a:t>
            </a:r>
            <a:r>
              <a:rPr lang="cs-CZ" dirty="0"/>
              <a:t> – má cenu investovat do marketingu</a:t>
            </a:r>
          </a:p>
          <a:p>
            <a:r>
              <a:rPr lang="cs-CZ" dirty="0"/>
              <a:t>Pokud je rozdíl Q1 a Q2  malý – tzv. </a:t>
            </a:r>
            <a:r>
              <a:rPr lang="cs-CZ" b="1" dirty="0"/>
              <a:t>nerozšiřitelný trh</a:t>
            </a:r>
            <a:r>
              <a:rPr lang="cs-CZ" dirty="0"/>
              <a:t> – i značné výdaje na marketing nezvýší tržní potenciál je třeba usilovat o větší tržní podíl ( </a:t>
            </a:r>
            <a:r>
              <a:rPr lang="cs-CZ" dirty="0" err="1"/>
              <a:t>tzn.např</a:t>
            </a:r>
            <a:r>
              <a:rPr lang="cs-CZ" dirty="0"/>
              <a:t>.  i na jiných než doposud obsluhovaných trzích).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6470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Prognóza trhu</a:t>
            </a:r>
            <a:r>
              <a:rPr lang="cs-CZ" dirty="0"/>
              <a:t> – jedná se o poptávku trhu korespondující s úrovní marketingových výdajů a ukazuje očekávanou nikoliv potenciální poptávku trhu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Tržní potenciál – </a:t>
            </a:r>
            <a:r>
              <a:rPr lang="cs-CZ" dirty="0"/>
              <a:t>maximální hranice na kterou se může poptávka dostat pokud výdaje na marketing porostou donekonečna</a:t>
            </a:r>
            <a:r>
              <a:rPr lang="cs-CZ" b="1" dirty="0"/>
              <a:t> Q2</a:t>
            </a:r>
            <a:r>
              <a:rPr lang="cs-CZ" b="1" dirty="0" smtClean="0"/>
              <a:t>.</a:t>
            </a:r>
            <a:endParaRPr lang="cs-CZ" dirty="0"/>
          </a:p>
          <a:p>
            <a:r>
              <a:rPr lang="cs-CZ" b="1" dirty="0"/>
              <a:t>Poptávka po produktech společnosti </a:t>
            </a:r>
            <a:r>
              <a:rPr lang="cs-CZ" dirty="0"/>
              <a:t>je </a:t>
            </a:r>
            <a:r>
              <a:rPr lang="cs-CZ" dirty="0" smtClean="0"/>
              <a:t>odhadovaný </a:t>
            </a:r>
            <a:r>
              <a:rPr lang="cs-CZ" dirty="0"/>
              <a:t>podíl společnosti na celkové tržní poptávce( při alternativních úrovních marketingového úsilí společnosti v daném časovém období.)   podíl na tržní poptávce závisí na tom, jak jsou vnímány její výrobky, služby, ceny komunikace atd. ve vztahu ke konkurentům</a:t>
            </a:r>
            <a:r>
              <a:rPr lang="cs-CZ" b="1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172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Odhad budoucí poptávky </a:t>
            </a:r>
            <a:endParaRPr lang="cs-CZ" dirty="0"/>
          </a:p>
          <a:p>
            <a:r>
              <a:rPr lang="cs-CZ" dirty="0"/>
              <a:t>Sám o </a:t>
            </a:r>
            <a:r>
              <a:rPr lang="cs-CZ" dirty="0" err="1"/>
              <a:t>osbě</a:t>
            </a:r>
            <a:r>
              <a:rPr lang="cs-CZ" dirty="0"/>
              <a:t> je většinou velmi komplikovaný.  </a:t>
            </a:r>
            <a:r>
              <a:rPr lang="cs-CZ" dirty="0" err="1"/>
              <a:t>Ćím</a:t>
            </a:r>
            <a:r>
              <a:rPr lang="cs-CZ" dirty="0"/>
              <a:t> nestabilnější poptávka, tím důležitější je přesnost prognózy. Společnosti většinou užívají postup , který  se skládá ze tří stadií: makroekonomická prognóza ( inflace, nezaměstnanost, úroky, vládní výdaje atd.), po ní následuje prognóza odvětví ( lze využít informací o konkurenci, </a:t>
            </a:r>
            <a:r>
              <a:rPr lang="cs-CZ" dirty="0" err="1"/>
              <a:t>competitive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, nákup informací od prognostických firem atd.) a nakonec prognóza tržeb společnosti.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Mezi způsoby zjišťování tržních prognóz patří dle (</a:t>
            </a:r>
            <a:r>
              <a:rPr lang="cs-CZ" dirty="0" err="1"/>
              <a:t>Kotlera</a:t>
            </a:r>
            <a:r>
              <a:rPr lang="cs-CZ" dirty="0"/>
              <a:t> a Kellera, 2007) zejména:</a:t>
            </a:r>
          </a:p>
          <a:p>
            <a:pPr lvl="0"/>
            <a:r>
              <a:rPr lang="cs-CZ" b="1" dirty="0"/>
              <a:t>výzkum záměrů kupujících</a:t>
            </a:r>
            <a:r>
              <a:rPr lang="cs-CZ" dirty="0"/>
              <a:t> ( dotazníková šetření prováděná periodicky)</a:t>
            </a:r>
          </a:p>
          <a:p>
            <a:pPr lvl="0"/>
            <a:r>
              <a:rPr lang="cs-CZ" b="1" dirty="0"/>
              <a:t>sumarizace názorů prodejců</a:t>
            </a:r>
            <a:endParaRPr lang="cs-CZ" dirty="0"/>
          </a:p>
          <a:p>
            <a:pPr lvl="0"/>
            <a:r>
              <a:rPr lang="cs-CZ" b="1" dirty="0"/>
              <a:t>názory odborníků </a:t>
            </a:r>
            <a:endParaRPr lang="cs-CZ" dirty="0"/>
          </a:p>
          <a:p>
            <a:pPr lvl="0"/>
            <a:r>
              <a:rPr lang="cs-CZ" b="1" dirty="0"/>
              <a:t>analýza minulých prodejů</a:t>
            </a:r>
            <a:r>
              <a:rPr lang="cs-CZ" dirty="0"/>
              <a:t> – analýza časových řad, exponenciální vyrovnání, statistická analýza a ekonometrická analýza</a:t>
            </a:r>
          </a:p>
          <a:p>
            <a:pPr lvl="0"/>
            <a:r>
              <a:rPr lang="cs-CZ" b="1" dirty="0"/>
              <a:t>metoda tržního testu</a:t>
            </a:r>
            <a:r>
              <a:rPr lang="cs-CZ" dirty="0"/>
              <a:t> – přímé testování prodejů na trhu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7948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odhadu poptávky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Výzkum trhu představuje soubor činností, jejichž účelem je získání nezbytných informací pro cílené zaměření např. v oblasti analýzy poptávky a obsahuje čtyři základní fáze (Novotný, Suchánek, 2006):</a:t>
            </a:r>
          </a:p>
          <a:p>
            <a:pPr lvl="0"/>
            <a:r>
              <a:rPr lang="cs-CZ" b="1" dirty="0"/>
              <a:t>definování cíle výzkumu</a:t>
            </a:r>
            <a:r>
              <a:rPr lang="cs-CZ" dirty="0"/>
              <a:t>: cíl výzkumu se odvozuje od odbytového problému a má jasně a konkrétně formulovat potřebné výsledné informace,</a:t>
            </a:r>
          </a:p>
          <a:p>
            <a:pPr lvl="0"/>
            <a:r>
              <a:rPr lang="cs-CZ" b="1" dirty="0"/>
              <a:t>volba výzkumného pojetí</a:t>
            </a:r>
            <a:r>
              <a:rPr lang="cs-CZ" dirty="0"/>
              <a:t>: jedná se o stanovení základních charakteristik a průběhu výzkumu; zpravidla se zde volí způsob zaměření výzkumu (explorativní výzkum, deskriptivní výzkum a kauzálně-analytický výzkum),</a:t>
            </a:r>
          </a:p>
          <a:p>
            <a:pPr lvl="0"/>
            <a:r>
              <a:rPr lang="cs-CZ" b="1" dirty="0"/>
              <a:t>získávání informací</a:t>
            </a:r>
            <a:r>
              <a:rPr lang="cs-CZ" dirty="0"/>
              <a:t>: jde o stanovení způsobu získávání informací formou primárního a sekundárního výzkumu; základními typy primárního výzkumu je dotazování a pozorování,</a:t>
            </a:r>
          </a:p>
          <a:p>
            <a:pPr lvl="0"/>
            <a:r>
              <a:rPr lang="cs-CZ" b="1" dirty="0"/>
              <a:t>vyhodnocení informací:</a:t>
            </a:r>
            <a:r>
              <a:rPr lang="cs-CZ" dirty="0"/>
              <a:t> je závěrečnou fází výzkumu a jeho obsahem je analýza údajů získaných při výzkumu a formulace odpovědí pro řešení odbytového problému.</a:t>
            </a:r>
          </a:p>
          <a:p>
            <a:pPr marL="0" indent="0">
              <a:buNone/>
            </a:pPr>
            <a:r>
              <a:rPr lang="cs-CZ" dirty="0"/>
              <a:t>Na základě zjištění informací z trhu lze stanovit odhad a předpověď tzv. prognózu poptávky. Prognóza poptávky má vliv na následující primární i podpůrné podnikové činnosti jako je výroba, odbyt, financování, personalistika.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884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Poptávka po produktu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Základní  metody určené k prognózování poptávky mají charakter (Horáková, Kubát, 2002):</a:t>
            </a:r>
          </a:p>
          <a:p>
            <a:r>
              <a:rPr lang="cs-CZ" b="1" dirty="0"/>
              <a:t>1) subjektivní a objektivní</a:t>
            </a:r>
            <a:endParaRPr lang="cs-CZ" dirty="0"/>
          </a:p>
          <a:p>
            <a:r>
              <a:rPr lang="cs-CZ" b="1" dirty="0"/>
              <a:t>2) Kvalitativní a kvantitativní</a:t>
            </a:r>
            <a:endParaRPr lang="cs-CZ" dirty="0"/>
          </a:p>
          <a:p>
            <a:r>
              <a:rPr lang="cs-CZ" b="1" dirty="0"/>
              <a:t>3) Prosté a analytické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b="1" dirty="0"/>
              <a:t>Subjektivní metody</a:t>
            </a:r>
            <a:r>
              <a:rPr lang="cs-CZ" dirty="0"/>
              <a:t> jsou spojeny s intuicí, názory a zkušenostmi zúčastněných osob jedná se např. o expertní odhady nebo odhady prodejních manažerů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Objektivní metody</a:t>
            </a:r>
            <a:r>
              <a:rPr lang="cs-CZ" dirty="0"/>
              <a:t> jsou založeny na číselných podkladech a materiálech, kde je subjektivní vliv vyloučen. Jedná se o prognózování na základě matematicko-statistických metod, např. extrapolace časových řad. </a:t>
            </a:r>
          </a:p>
          <a:p>
            <a:r>
              <a:rPr lang="cs-CZ" b="1" dirty="0"/>
              <a:t>Kvalitativní metody</a:t>
            </a:r>
            <a:r>
              <a:rPr lang="cs-CZ" dirty="0"/>
              <a:t> jsou založena na slovním vyjádření prognózované budoucnosti. Jde o systematické nezaujaté shromáždění údajů a provedení úsudku.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Kvantitativní metody</a:t>
            </a:r>
            <a:r>
              <a:rPr lang="cs-CZ" dirty="0"/>
              <a:t> jsou založeny na měřitelných, kvantifikovatelných jednotkách – využívá se např. regresní analýzy.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Prosté metody</a:t>
            </a:r>
            <a:r>
              <a:rPr lang="cs-CZ" dirty="0"/>
              <a:t> jsou zaměřeny na predikci pouze jedné veličiny.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Analytické metody</a:t>
            </a:r>
            <a:r>
              <a:rPr lang="cs-CZ" dirty="0"/>
              <a:t> staví predikci poptávky na základě více veličin a vzájemných vztahů mezi nimi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95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Vztah podnikové ekonomiky a mikroekonomie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Podniková efektivnost</a:t>
            </a:r>
            <a:r>
              <a:rPr lang="cs-CZ" sz="14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Vochozka</a:t>
            </a:r>
            <a:r>
              <a:rPr lang="cs-CZ" sz="2000" dirty="0" smtClean="0"/>
              <a:t>, Mulač a kol. 2012):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podnik vyrábí výrobky, které uspokojí požadavky trhu, přičemž optimálně kombinuje výrobní </a:t>
            </a:r>
            <a:r>
              <a:rPr lang="cs-CZ" dirty="0" smtClean="0"/>
              <a:t>faktory. </a:t>
            </a:r>
          </a:p>
          <a:p>
            <a:pPr lvl="1"/>
            <a:r>
              <a:rPr lang="cs-CZ" dirty="0" smtClean="0"/>
              <a:t>Měřítkem </a:t>
            </a:r>
            <a:r>
              <a:rPr lang="cs-CZ" dirty="0"/>
              <a:t>efektivnosti je poměr hodnoty výstupu k hodnotě vstupu a je konkrétně </a:t>
            </a:r>
            <a:r>
              <a:rPr lang="cs-CZ" dirty="0" smtClean="0"/>
              <a:t>definován.</a:t>
            </a:r>
          </a:p>
          <a:p>
            <a:pPr lvl="1"/>
            <a:r>
              <a:rPr lang="cs-CZ" dirty="0" smtClean="0"/>
              <a:t>Rozhodující </a:t>
            </a:r>
            <a:r>
              <a:rPr lang="cs-CZ" dirty="0"/>
              <a:t>není jen souhrnná efektivnost všech výrobních faktorů, ale i dílčí efektivnost podle výsledků činnosti podniku.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4877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506860-0523-4798-AF18-85D1E39C0466}" type="slidenum">
              <a:rPr lang="cs-CZ" altLang="cs-CZ" sz="1400"/>
              <a:pPr eaLnBrk="1" hangingPunct="1"/>
              <a:t>50</a:t>
            </a:fld>
            <a:endParaRPr lang="cs-CZ" altLang="cs-CZ" sz="140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 smtClean="0"/>
              <a:t>Nejdůležitější necenové faktory (determinanty) ovlivňující poptávku</a:t>
            </a:r>
            <a:r>
              <a:rPr lang="cs-CZ" altLang="cs-CZ" sz="1800" dirty="0" smtClean="0"/>
              <a:t>( </a:t>
            </a:r>
            <a:r>
              <a:rPr lang="cs-CZ" altLang="cs-CZ" sz="1800" dirty="0" err="1"/>
              <a:t>K</a:t>
            </a:r>
            <a:r>
              <a:rPr lang="cs-CZ" altLang="cs-CZ" sz="1800" dirty="0" err="1" smtClean="0"/>
              <a:t>eřkovský</a:t>
            </a:r>
            <a:r>
              <a:rPr lang="cs-CZ" altLang="cs-CZ" sz="1800" dirty="0" smtClean="0"/>
              <a:t>, 2016):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Důchody.</a:t>
            </a:r>
          </a:p>
          <a:p>
            <a:pPr eaLnBrk="1" hangingPunct="1"/>
            <a:r>
              <a:rPr lang="cs-CZ" altLang="cs-CZ" sz="2800" dirty="0" smtClean="0"/>
              <a:t>Preference (např. módní vlivy).</a:t>
            </a:r>
          </a:p>
          <a:p>
            <a:pPr eaLnBrk="1" hangingPunct="1"/>
            <a:r>
              <a:rPr lang="cs-CZ" altLang="cs-CZ" sz="2800" dirty="0" smtClean="0"/>
              <a:t>Očekávání spotřebitelů (např. neúroda, růst inflace, důchodů).</a:t>
            </a:r>
          </a:p>
          <a:p>
            <a:pPr eaLnBrk="1" hangingPunct="1"/>
            <a:r>
              <a:rPr lang="cs-CZ" altLang="cs-CZ" sz="2800" dirty="0" smtClean="0"/>
              <a:t>Ceny substitutů a komplementů.</a:t>
            </a:r>
          </a:p>
          <a:p>
            <a:pPr eaLnBrk="1" hangingPunct="1"/>
            <a:r>
              <a:rPr lang="cs-CZ" altLang="cs-CZ" sz="2800" dirty="0" smtClean="0"/>
              <a:t>Počet spotřebitelů.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20651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CABAB40-E157-4F27-875B-70D011591BDE}" type="slidenum">
              <a:rPr lang="cs-CZ" altLang="cs-CZ" sz="1400"/>
              <a:pPr eaLnBrk="1" hangingPunct="1"/>
              <a:t>51</a:t>
            </a:fld>
            <a:endParaRPr lang="cs-CZ" altLang="cs-CZ" sz="140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dirty="0" smtClean="0"/>
              <a:t>Necenové faktory ovlivňující primárně poptávku </a:t>
            </a:r>
            <a:br>
              <a:rPr lang="cs-CZ" altLang="cs-CZ" sz="3600" dirty="0" smtClean="0"/>
            </a:br>
            <a:r>
              <a:rPr lang="cs-CZ" altLang="cs-CZ" sz="1600" dirty="0" smtClean="0"/>
              <a:t>( </a:t>
            </a:r>
            <a:r>
              <a:rPr lang="cs-CZ" altLang="cs-CZ" sz="1600" dirty="0" err="1"/>
              <a:t>Keřkovský</a:t>
            </a:r>
            <a:r>
              <a:rPr lang="cs-CZ" altLang="cs-CZ" sz="1600" dirty="0"/>
              <a:t>, </a:t>
            </a:r>
            <a:r>
              <a:rPr lang="cs-CZ" altLang="cs-CZ" sz="1600" dirty="0" smtClean="0"/>
              <a:t>2016)</a:t>
            </a:r>
          </a:p>
        </p:txBody>
      </p:sp>
      <p:pic>
        <p:nvPicPr>
          <p:cNvPr id="10854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2017713"/>
            <a:ext cx="7023100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742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iPhone </a:t>
            </a:r>
            <a:r>
              <a:rPr lang="cs-CZ" dirty="0" err="1" smtClean="0"/>
              <a:t>demand</a:t>
            </a:r>
            <a:r>
              <a:rPr lang="cs-CZ" dirty="0" smtClean="0"/>
              <a:t> </a:t>
            </a:r>
            <a:r>
              <a:rPr lang="cs-CZ" dirty="0" err="1" smtClean="0"/>
              <a:t>forecasting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sz="1300" dirty="0"/>
              <a:t>zdroj: http://</a:t>
            </a:r>
            <a:r>
              <a:rPr lang="cs-CZ" sz="1300" dirty="0" smtClean="0"/>
              <a:t>www.asymco.com/2011/03/28/predicting-iphone-sales-for-dummies</a:t>
            </a:r>
            <a:r>
              <a:rPr lang="cs-CZ" sz="1100" dirty="0" smtClean="0"/>
              <a:t>/</a:t>
            </a:r>
            <a:endParaRPr lang="cs-CZ" sz="11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568" y="1600200"/>
            <a:ext cx="52548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0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5394"/>
            <a:ext cx="5943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37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b="1" cap="all" dirty="0" smtClean="0"/>
              <a:t>4.Podnikatelské </a:t>
            </a:r>
            <a:r>
              <a:rPr lang="cs-CZ" b="1" cap="all" dirty="0"/>
              <a:t>prostředí</a:t>
            </a:r>
            <a:br>
              <a:rPr lang="cs-CZ" b="1" cap="al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Podnik existuje v interakci s okolním externím prostředím – k úspěšnému působení podniku na trhu, je třeba jej sledovat – pro podnik přináší tzv. příležitosti a hrozby ( viz SWOT)</a:t>
            </a:r>
          </a:p>
          <a:p>
            <a:r>
              <a:rPr lang="cs-CZ" dirty="0" smtClean="0"/>
              <a:t>Mezi základní faktory lze řadit: Ekonomické, ekologické, politické, legislativní, technologické, soci-kulturní atd.</a:t>
            </a:r>
          </a:p>
          <a:p>
            <a:r>
              <a:rPr lang="cs-CZ" dirty="0" smtClean="0"/>
              <a:t>Existuje řada analytických nástrojů: PEST, PESTEL, 4C, scénáře atd.</a:t>
            </a:r>
          </a:p>
          <a:p>
            <a:r>
              <a:rPr lang="cs-CZ" dirty="0" smtClean="0"/>
              <a:t>Vždy je třeba zaměřit se na ty které jsou pro podnik relevantní!!!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743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Vnější okolí 1/3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Makrookolí</a:t>
            </a:r>
            <a:r>
              <a:rPr lang="cs-CZ" altLang="cs-CZ"/>
              <a:t> – faktory působící na makroúrovni, řídící pracovníci mají vnímat širší souvislosti a poukázat na stávající i potenciální hrozby či příležitosti</a:t>
            </a:r>
          </a:p>
          <a:p>
            <a:r>
              <a:rPr lang="cs-CZ" altLang="cs-CZ"/>
              <a:t>Metody – PEST analýza, 4C</a:t>
            </a:r>
          </a:p>
        </p:txBody>
      </p:sp>
    </p:spTree>
    <p:extLst>
      <p:ext uri="{BB962C8B-B14F-4D97-AF65-F5344CB8AC3E}">
        <p14:creationId xmlns:p14="http://schemas.microsoft.com/office/powerpoint/2010/main" val="16933196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Vnější okolí 2/3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Odvětví</a:t>
            </a:r>
            <a:r>
              <a:rPr lang="cs-CZ" altLang="cs-CZ"/>
              <a:t> – nutné uvědomit si změnotvorné a hybné síly odvětví a dále klíčové faktory úspěchu – atraktivita.</a:t>
            </a:r>
          </a:p>
          <a:p>
            <a:r>
              <a:rPr lang="cs-CZ" altLang="cs-CZ"/>
              <a:t>Metoda – mapa strategických konkurenčních skupin</a:t>
            </a:r>
          </a:p>
        </p:txBody>
      </p:sp>
    </p:spTree>
    <p:extLst>
      <p:ext uri="{BB962C8B-B14F-4D97-AF65-F5344CB8AC3E}">
        <p14:creationId xmlns:p14="http://schemas.microsoft.com/office/powerpoint/2010/main" val="14628553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Vnější okolí 3/3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Konkurenční odvětví </a:t>
            </a:r>
            <a:r>
              <a:rPr lang="cs-CZ" altLang="cs-CZ"/>
              <a:t>– zkoumá se v návaznosti na analýzu odvětví, do popředí se dostávají konkurenční síly</a:t>
            </a:r>
          </a:p>
          <a:p>
            <a:r>
              <a:rPr lang="cs-CZ" altLang="cs-CZ"/>
              <a:t>Metoda – Porterův model 5 sil</a:t>
            </a:r>
          </a:p>
        </p:txBody>
      </p:sp>
    </p:spTree>
    <p:extLst>
      <p:ext uri="{BB962C8B-B14F-4D97-AF65-F5344CB8AC3E}">
        <p14:creationId xmlns:p14="http://schemas.microsoft.com/office/powerpoint/2010/main" val="26468873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Povaha prostředí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Prostředí statické </a:t>
            </a:r>
            <a:r>
              <a:rPr lang="cs-CZ" altLang="cs-CZ"/>
              <a:t>– lze odhadovat budoucí vývoj na základě jednoduchých statistických analýz historických dat.</a:t>
            </a:r>
          </a:p>
          <a:p>
            <a:r>
              <a:rPr lang="cs-CZ" altLang="cs-CZ" b="1"/>
              <a:t>Prostředí dynamické </a:t>
            </a:r>
            <a:r>
              <a:rPr lang="cs-CZ" altLang="cs-CZ"/>
              <a:t>-  nelze při odhadu budoucího vývoje používat historická data jen částečně. Využití intuice a metod tvorby scénářů.</a:t>
            </a:r>
          </a:p>
        </p:txBody>
      </p:sp>
    </p:spTree>
    <p:extLst>
      <p:ext uri="{BB962C8B-B14F-4D97-AF65-F5344CB8AC3E}">
        <p14:creationId xmlns:p14="http://schemas.microsoft.com/office/powerpoint/2010/main" val="32968993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Povaha prostředí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Míra komplexnosti </a:t>
            </a:r>
            <a:r>
              <a:rPr lang="cs-CZ" altLang="cs-CZ"/>
              <a:t>– odvíjí se od způsobu segmentace činností v rámci podniku (závisí i na organizační struktuře)</a:t>
            </a:r>
          </a:p>
          <a:p>
            <a:r>
              <a:rPr lang="cs-CZ" altLang="cs-CZ"/>
              <a:t>Schopnost podniku pracovat s komplexně pojatými informacemi =konkurenční výhoda.</a:t>
            </a:r>
          </a:p>
        </p:txBody>
      </p:sp>
    </p:spTree>
    <p:extLst>
      <p:ext uri="{BB962C8B-B14F-4D97-AF65-F5344CB8AC3E}">
        <p14:creationId xmlns:p14="http://schemas.microsoft.com/office/powerpoint/2010/main" val="259111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Pojetí </a:t>
            </a:r>
            <a:r>
              <a:rPr lang="cs-CZ" sz="4000" dirty="0"/>
              <a:t>výrobní </a:t>
            </a:r>
            <a:r>
              <a:rPr lang="cs-CZ" sz="4000" dirty="0" smtClean="0"/>
              <a:t>faktorů – tradiční pojetí </a:t>
            </a:r>
            <a:r>
              <a:rPr lang="cs-CZ" sz="2200" dirty="0" smtClean="0"/>
              <a:t>(Synek</a:t>
            </a:r>
            <a:r>
              <a:rPr lang="cs-CZ" sz="2200" dirty="0"/>
              <a:t>, </a:t>
            </a:r>
            <a:r>
              <a:rPr lang="cs-CZ" sz="2200" dirty="0" err="1"/>
              <a:t>Kislingerová</a:t>
            </a:r>
            <a:r>
              <a:rPr lang="cs-CZ" sz="2200" dirty="0"/>
              <a:t> a kol.2010)</a:t>
            </a:r>
            <a:br>
              <a:rPr lang="cs-CZ" sz="2200" dirty="0"/>
            </a:br>
            <a:endParaRPr lang="cs-CZ" sz="2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06314"/>
              </p:ext>
            </p:extLst>
          </p:nvPr>
        </p:nvGraphicFramePr>
        <p:xfrm>
          <a:off x="539552" y="1700809"/>
          <a:ext cx="7704857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185"/>
                <a:gridCol w="1881450"/>
                <a:gridCol w="1736255"/>
                <a:gridCol w="2483967"/>
              </a:tblGrid>
              <a:tr h="565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Obecná ekonomická teorie: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Podnikové hospodářství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1. Práce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1. řídící práce ( znalosti, informace)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Dispozitivní VF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2. výkonná práce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Elementární VF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2. Půda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Půda, pozemky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3. Hmotný dlouhodobý majetek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63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3. Kapitál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Budovy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Stroje a zařízení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Nástroje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Dopravní prostředky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Výpočetní technika atd.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28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4. materiál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673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3000"/>
              <a:t>Před samotnou akcí je nutné: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Vyhodnotit prostředí, ve kterém se podnik pohybuje</a:t>
            </a:r>
          </a:p>
          <a:p>
            <a:r>
              <a:rPr lang="cs-CZ" altLang="cs-CZ"/>
              <a:t>Vystopovat změny v hodnotách zákazníků</a:t>
            </a:r>
          </a:p>
          <a:p>
            <a:r>
              <a:rPr lang="cs-CZ" altLang="cs-CZ"/>
              <a:t>Porozumět tomu jak tyto změny ovlivní výrobky a služby</a:t>
            </a:r>
          </a:p>
        </p:txBody>
      </p:sp>
    </p:spTree>
    <p:extLst>
      <p:ext uri="{BB962C8B-B14F-4D97-AF65-F5344CB8AC3E}">
        <p14:creationId xmlns:p14="http://schemas.microsoft.com/office/powerpoint/2010/main" val="11047247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3000"/>
              <a:t>Které otázky je třeba zodpovědět: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100"/>
              <a:t>Jsme si vědomi změn v našem podnikatelském prostředí?</a:t>
            </a:r>
          </a:p>
          <a:p>
            <a:r>
              <a:rPr lang="cs-CZ" altLang="cs-CZ" sz="2100"/>
              <a:t>Jak tyto změny sledujeme?</a:t>
            </a:r>
          </a:p>
          <a:p>
            <a:r>
              <a:rPr lang="cs-CZ" altLang="cs-CZ" sz="2100"/>
              <a:t>Jak se mění potřeby, přání a hodnoty našich zákazníků?</a:t>
            </a:r>
          </a:p>
          <a:p>
            <a:r>
              <a:rPr lang="cs-CZ" altLang="cs-CZ" sz="2100"/>
              <a:t>Co jsme v našich plánech udělali, abychom pružně reagovali na změny?</a:t>
            </a:r>
          </a:p>
          <a:p>
            <a:r>
              <a:rPr lang="cs-CZ" altLang="cs-CZ" sz="2100"/>
              <a:t>Jak se odrážejí tyto změny ve firemních plánech, které chceme realizovat?</a:t>
            </a:r>
          </a:p>
          <a:p>
            <a:r>
              <a:rPr lang="cs-CZ" altLang="cs-CZ" sz="2100"/>
              <a:t>Co bychom měli dělat v budoucnu jinak, abychom se se změnami vyrovnali?</a:t>
            </a:r>
          </a:p>
        </p:txBody>
      </p:sp>
    </p:spTree>
    <p:extLst>
      <p:ext uri="{BB962C8B-B14F-4D97-AF65-F5344CB8AC3E}">
        <p14:creationId xmlns:p14="http://schemas.microsoft.com/office/powerpoint/2010/main" val="18291055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„Brašna na nářadí“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457200" y="1719263"/>
          <a:ext cx="8229600" cy="27638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 tvaruje budoucnost a jak by mohla vypadat?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PEST analýza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 atraktivní je tento trh a jaké jsou priority pro další rozvoj?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 5 sil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890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Jaké schopnosti potřebujeme, abychom úspěšně rozvíjeli podnik a aby se nám v těchto aktivitách dařilo?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Klíčové faktory úspěchu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Jak by se měly stanovit budoucí priority a kam je máme zaměřit?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Směrová matice politiky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563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cs-CZ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Identifikace </a:t>
            </a:r>
            <a:r>
              <a:rPr lang="cs-CZ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důležitých </a:t>
            </a:r>
            <a:r>
              <a:rPr lang="cs-CZ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stakeholders</a:t>
            </a:r>
            <a: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cs-CZ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různé zájmové skupiny, které mají na existenci a fungování podniku přímý či nepřímý vliv tzv. „</a:t>
            </a:r>
            <a:r>
              <a:rPr lang="cs-CZ" b="1" dirty="0" err="1"/>
              <a:t>stakeholdery</a:t>
            </a:r>
            <a:r>
              <a:rPr lang="cs-CZ" dirty="0"/>
              <a:t>“. Mezi </a:t>
            </a:r>
            <a:r>
              <a:rPr lang="cs-CZ" dirty="0" err="1"/>
              <a:t>stakeholdery</a:t>
            </a:r>
            <a:r>
              <a:rPr lang="cs-CZ" dirty="0"/>
              <a:t> řadíme např. konkurenty, zákazníky, různé zájmové skupiny, vládu, dodavatele, různá zájmová sdružení atd. </a:t>
            </a:r>
            <a:endParaRPr lang="cs-CZ" dirty="0" smtClean="0"/>
          </a:p>
          <a:p>
            <a:r>
              <a:rPr lang="cs-CZ" dirty="0" smtClean="0"/>
              <a:t>Jejich činnost představuje pro </a:t>
            </a:r>
            <a:r>
              <a:rPr lang="cs-CZ" dirty="0" err="1" smtClean="0"/>
              <a:t>prodnik</a:t>
            </a:r>
            <a:r>
              <a:rPr lang="cs-CZ" dirty="0" smtClean="0"/>
              <a:t> opět </a:t>
            </a:r>
            <a:r>
              <a:rPr lang="cs-CZ" b="1" dirty="0" smtClean="0"/>
              <a:t>příležitosti a hrozby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Jejich srovnáním (analýzou)s interními vlastnostmi podniku se dopracujeme k </a:t>
            </a:r>
            <a:r>
              <a:rPr lang="cs-CZ" b="1" dirty="0" smtClean="0"/>
              <a:t>silným a slabým stránkám</a:t>
            </a:r>
            <a:r>
              <a:rPr lang="cs-CZ" dirty="0" smtClean="0"/>
              <a:t> podniku – podmínka </a:t>
            </a:r>
            <a:r>
              <a:rPr lang="cs-CZ" b="1" dirty="0" err="1" smtClean="0"/>
              <a:t>benchmarku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Jejich vliv lze sledovat dle významnosti v různých časových intervalech </a:t>
            </a:r>
            <a:r>
              <a:rPr lang="cs-CZ" b="1" dirty="0" err="1"/>
              <a:t>makrookolí</a:t>
            </a:r>
            <a:r>
              <a:rPr lang="cs-CZ" dirty="0"/>
              <a:t> ( např. v dlouhodobém horizontu) nebo </a:t>
            </a:r>
            <a:r>
              <a:rPr lang="cs-CZ" b="1" dirty="0" err="1"/>
              <a:t>mikrookolí</a:t>
            </a:r>
            <a:r>
              <a:rPr lang="cs-CZ" dirty="0"/>
              <a:t> ( zejména v krátkodobém horizontu)</a:t>
            </a:r>
          </a:p>
        </p:txBody>
      </p:sp>
    </p:spTree>
    <p:extLst>
      <p:ext uri="{BB962C8B-B14F-4D97-AF65-F5344CB8AC3E}">
        <p14:creationId xmlns:p14="http://schemas.microsoft.com/office/powerpoint/2010/main" val="1831287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 analýzy </a:t>
            </a:r>
            <a:r>
              <a:rPr lang="cs-CZ" dirty="0" err="1" smtClean="0"/>
              <a:t>mikrookolí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/>
          </a:p>
          <a:p>
            <a:r>
              <a:rPr lang="cs-CZ" dirty="0" err="1" smtClean="0"/>
              <a:t>Porterův</a:t>
            </a:r>
            <a:r>
              <a:rPr lang="cs-CZ" dirty="0" smtClean="0"/>
              <a:t> </a:t>
            </a:r>
            <a:r>
              <a:rPr lang="cs-CZ" dirty="0"/>
              <a:t>model pěti </a:t>
            </a:r>
            <a:r>
              <a:rPr lang="cs-CZ" dirty="0" smtClean="0"/>
              <a:t>sil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936104"/>
          </a:xfrm>
        </p:spPr>
        <p:txBody>
          <a:bodyPr>
            <a:normAutofit/>
          </a:bodyPr>
          <a:lstStyle/>
          <a:p>
            <a:r>
              <a:rPr lang="cs-CZ" sz="1600" dirty="0"/>
              <a:t>Mapa strategických </a:t>
            </a:r>
            <a:r>
              <a:rPr lang="cs-CZ" sz="1600" dirty="0" smtClean="0"/>
              <a:t>skupin </a:t>
            </a:r>
          </a:p>
          <a:p>
            <a:r>
              <a:rPr lang="cs-CZ" sz="1200" dirty="0" smtClean="0"/>
              <a:t>(zdroj: Oxford Professional </a:t>
            </a:r>
            <a:r>
              <a:rPr lang="cs-CZ" sz="1200" dirty="0" err="1" smtClean="0"/>
              <a:t>Education</a:t>
            </a:r>
            <a:r>
              <a:rPr lang="cs-CZ" sz="1200" dirty="0" smtClean="0"/>
              <a:t> Group)</a:t>
            </a:r>
          </a:p>
          <a:p>
            <a:r>
              <a:rPr lang="cs-CZ" sz="1200" dirty="0"/>
              <a:t>Obrat, Velikost organizace, Šíře sortimentu, Cenová politika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3127"/>
            <a:ext cx="4040188" cy="30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4041775" cy="303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400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1/4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/>
        </p:nvGraphicFramePr>
        <p:xfrm>
          <a:off x="457200" y="1600200"/>
          <a:ext cx="8229600" cy="430339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Velikost trhu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Celkový obrat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Velké trhy přitahují korporace, které se snaží obsadit firmy s pevnou pozicí v atraktivních odvětvích. Malé trhy naopak nebývají v pozornosti nových a velkých firem.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Geografický rozsah konkurence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Globální, regionální, lokální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Prostorově vymezuje působení ekonomického subjektu a naznačuje globalizační tlaky.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Vývoj trhu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Fáze v životním cyklu trhu: Vznik, růst, nasycení úpadek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Odkrývá možnosti růstu firmy, její odbytový potenciál. Rychlý růst přitahuje nové firmy, úpadek zvyšuje rivalitu, zejména na trzích s vysokými vstupními bariérami.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5139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2/4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/>
        </p:nvGraphicFramePr>
        <p:xfrm>
          <a:off x="428625" y="1285875"/>
          <a:ext cx="8229600" cy="476059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Konkurenti: počet a velikost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Monopol, oligopol, monopolní konkurence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Dominantní firmy mají sílu ovlivnit cenu. Jejich rozhodnutí a reakce jsou provázané. Slabé a malé se musí přizpůsobovat.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Zákazníci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Počet a velikost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Malý počet zákazníků způsobuje velkou vyjednávací sílu kupujících, která tlačí na snižování ceny u dodavatele.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Míra vertikální integrace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Zpětná nebo dopředná, úplná či částečná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Způsobuje nákladové rozdíly. Zpětně integrované firmy mívají nižší vstupní náklady, ale zároveň omezený okruh dodavatelů, což je při změnách technologie podobně jako nevyužitá kapacita v době recese nevýhodou.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516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3/4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/>
        </p:nvGraphicFramePr>
        <p:xfrm>
          <a:off x="457200" y="1600200"/>
          <a:ext cx="8229600" cy="392239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Vstupní bariéry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Např. legislativní úprava, economy of scale, loajalita zákazníků atd.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Nízké přitahují konkurenty, především v etapě růstu, tím se snižuje profitabilita firem. Vysoké naopak jejich ziskovost a pozice chrání.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Výstupní bariéry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Např. provázanost podniků či divizí, fixní výstupní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Jsou-li vysoké, mají za následek velkou rivalitu konkurentů, která často vede k cenové válce, především při nasycenosti trhu a následném úpadku poptávky.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9677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Základní charakteristiky odvětví 4/4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/>
        </p:nvGraphicFramePr>
        <p:xfrm>
          <a:off x="457200" y="1719263"/>
          <a:ext cx="8229600" cy="428307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Faktor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Charakteristika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Strategický dopad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6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Diferenciace produktu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alt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Čím vyšší diferenciace, tím nižší rivalita mezi firmami. Zákazníci tak mají také menší sílu díky ztížení přechodu od jednoho prodávajícího ke druhému.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960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Míra hospodárnosti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Zkušenostní efekt, economy of scale, využití kapacit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3984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611188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7747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7747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Snaha o dosažení větší míry hospodárnosti zvyšuje požadavky na tržní podíl a objem produkce, aby byla firma nákladově konkurenceschopná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841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Struktura odvětví</a:t>
            </a:r>
          </a:p>
        </p:txBody>
      </p:sp>
      <p:sp>
        <p:nvSpPr>
          <p:cNvPr id="68611" name="Zástupný symbol pro obsah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Výchozí krok pro provádění dalších analýz</a:t>
            </a:r>
          </a:p>
          <a:p>
            <a:r>
              <a:rPr lang="cs-CZ" altLang="cs-CZ"/>
              <a:t>Chceme-li prozkoumat tlaky, síly a mechanismy, které odvětví formují a určují jeho atraktivitu a výhledy do budoucna, musíme nejdříve zjistit, z jakých prvků se systém skládá, jaké jsou jeho vazby, čím jsou vazby ovlivněny a jaké další souvislosti tento systém vymezují.</a:t>
            </a:r>
          </a:p>
        </p:txBody>
      </p:sp>
    </p:spTree>
    <p:extLst>
      <p:ext uri="{BB962C8B-B14F-4D97-AF65-F5344CB8AC3E}">
        <p14:creationId xmlns:p14="http://schemas.microsoft.com/office/powerpoint/2010/main" val="69917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faktory – moderní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Moderní přístupy( Thompson, </a:t>
            </a:r>
            <a:r>
              <a:rPr lang="cs-CZ" dirty="0" err="1"/>
              <a:t>Formby</a:t>
            </a:r>
            <a:r>
              <a:rPr lang="cs-CZ" dirty="0"/>
              <a:t>, </a:t>
            </a:r>
            <a:r>
              <a:rPr lang="cs-CZ" dirty="0" err="1"/>
              <a:t>Drucker</a:t>
            </a:r>
            <a:r>
              <a:rPr lang="cs-CZ" dirty="0"/>
              <a:t>) pracují ještě s dalším výrobním faktorem jako jsou </a:t>
            </a:r>
            <a:r>
              <a:rPr lang="cs-CZ" b="1" dirty="0"/>
              <a:t>znalosti a know-how </a:t>
            </a:r>
            <a:r>
              <a:rPr lang="cs-CZ" dirty="0"/>
              <a:t>označovaného též jako </a:t>
            </a:r>
            <a:r>
              <a:rPr lang="cs-CZ" b="1" dirty="0"/>
              <a:t>informace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současná </a:t>
            </a:r>
            <a:r>
              <a:rPr lang="cs-CZ" dirty="0"/>
              <a:t>společnost </a:t>
            </a:r>
            <a:r>
              <a:rPr lang="cs-CZ" dirty="0" smtClean="0"/>
              <a:t>je označována </a:t>
            </a:r>
            <a:r>
              <a:rPr lang="cs-CZ" dirty="0"/>
              <a:t>jako „</a:t>
            </a:r>
            <a:r>
              <a:rPr lang="cs-CZ" i="1" dirty="0"/>
              <a:t>znalostní společnost</a:t>
            </a:r>
            <a:r>
              <a:rPr lang="cs-CZ" dirty="0"/>
              <a:t>“, nebo “</a:t>
            </a:r>
            <a:r>
              <a:rPr lang="cs-CZ" i="1" dirty="0"/>
              <a:t>znalostní ekonomika</a:t>
            </a:r>
            <a:r>
              <a:rPr lang="cs-CZ" dirty="0"/>
              <a:t>“. </a:t>
            </a:r>
            <a:endParaRPr lang="cs-CZ" dirty="0" smtClean="0"/>
          </a:p>
          <a:p>
            <a:r>
              <a:rPr lang="cs-CZ" dirty="0" err="1" smtClean="0"/>
              <a:t>Kislingerová</a:t>
            </a:r>
            <a:r>
              <a:rPr lang="cs-CZ" dirty="0" smtClean="0"/>
              <a:t> </a:t>
            </a:r>
            <a:r>
              <a:rPr lang="cs-CZ" dirty="0"/>
              <a:t>a kol. (2011) </a:t>
            </a:r>
            <a:r>
              <a:rPr lang="cs-CZ" dirty="0" smtClean="0"/>
              <a:t>- tzv</a:t>
            </a:r>
            <a:r>
              <a:rPr lang="cs-CZ" dirty="0"/>
              <a:t>. </a:t>
            </a:r>
            <a:r>
              <a:rPr lang="cs-CZ" i="1" dirty="0" smtClean="0"/>
              <a:t>nová ekonomika</a:t>
            </a:r>
            <a:r>
              <a:rPr lang="cs-CZ" dirty="0" smtClean="0"/>
              <a:t>, typická </a:t>
            </a:r>
            <a:r>
              <a:rPr lang="cs-CZ" dirty="0"/>
              <a:t>tím, že se na tvorbě produktu kromě klasických VF podílí i </a:t>
            </a:r>
            <a:r>
              <a:rPr lang="cs-CZ" b="1" dirty="0"/>
              <a:t>vzdělání v podobě znalostí a inovačních schopností</a:t>
            </a:r>
            <a:r>
              <a:rPr lang="cs-CZ" dirty="0"/>
              <a:t>, </a:t>
            </a:r>
            <a:r>
              <a:rPr lang="cs-CZ" dirty="0" smtClean="0"/>
              <a:t>což představuje </a:t>
            </a:r>
            <a:r>
              <a:rPr lang="cs-CZ" b="1" dirty="0" smtClean="0"/>
              <a:t>konkurenční </a:t>
            </a:r>
            <a:r>
              <a:rPr lang="cs-CZ" b="1" dirty="0"/>
              <a:t>výhodu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121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Struktura odvětví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Obdélník 3"/>
          <p:cNvSpPr/>
          <p:nvPr/>
        </p:nvSpPr>
        <p:spPr>
          <a:xfrm>
            <a:off x="642938" y="2714625"/>
            <a:ext cx="2428875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37" name="TextovéPole 4"/>
          <p:cNvSpPr txBox="1">
            <a:spLocks noChangeArrowheads="1"/>
          </p:cNvSpPr>
          <p:nvPr/>
        </p:nvSpPr>
        <p:spPr bwMode="auto">
          <a:xfrm>
            <a:off x="785813" y="2857500"/>
            <a:ext cx="2143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Atomizované konkurenční okolí: mnoho malých podniků, žádný dominantní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3429000" y="2714625"/>
            <a:ext cx="2071688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39" name="TextovéPole 6"/>
          <p:cNvSpPr txBox="1">
            <a:spLocks noChangeArrowheads="1"/>
          </p:cNvSpPr>
          <p:nvPr/>
        </p:nvSpPr>
        <p:spPr bwMode="auto">
          <a:xfrm>
            <a:off x="3571875" y="2857500"/>
            <a:ext cx="185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Oligopol:několik dominantních podniků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5786438" y="2714625"/>
            <a:ext cx="2643187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641" name="TextovéPole 8"/>
          <p:cNvSpPr txBox="1">
            <a:spLocks noChangeArrowheads="1"/>
          </p:cNvSpPr>
          <p:nvPr/>
        </p:nvSpPr>
        <p:spPr bwMode="auto">
          <a:xfrm>
            <a:off x="5929313" y="2857500"/>
            <a:ext cx="2357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Konsolidované konkurenční okolí: jeden podnik (monopol) nebo jeden dominantní podnik</a:t>
            </a:r>
          </a:p>
        </p:txBody>
      </p:sp>
      <p:cxnSp>
        <p:nvCxnSpPr>
          <p:cNvPr id="11" name="Přímá spojovací šipka 10"/>
          <p:cNvCxnSpPr>
            <a:stCxn id="6" idx="1"/>
            <a:endCxn id="4" idx="3"/>
          </p:cNvCxnSpPr>
          <p:nvPr/>
        </p:nvCxnSpPr>
        <p:spPr>
          <a:xfrm rot="10800000">
            <a:off x="3071813" y="3571875"/>
            <a:ext cx="357187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6" idx="3"/>
            <a:endCxn id="8" idx="1"/>
          </p:cNvCxnSpPr>
          <p:nvPr/>
        </p:nvCxnSpPr>
        <p:spPr>
          <a:xfrm>
            <a:off x="5500688" y="3571875"/>
            <a:ext cx="285750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34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Atomizované konkurenční okolí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cs-CZ" altLang="cs-CZ" sz="2100"/>
              <a:t>charakterizuje zpravidla nízká úroveň vstupních bariér a malé diferenciace výrobku.</a:t>
            </a:r>
          </a:p>
          <a:p>
            <a:r>
              <a:rPr lang="cs-CZ" altLang="cs-CZ" sz="2100"/>
              <a:t>Obojí dohromady vyvolává cyklus konjunktury a úpadku. Kdykoliv je silná poptávka slibující vysoký zisk, nízké bariéry vstupu do odvětví umožňují příchod mnoha nových firem. Tak nastane přebytek kapacity, což vede k poklesu cenu – cenová válka snižující dosažitelný zisk. Situace se ustálí až při vyrovnání kapacity daného odvětví s poptávkou po produktech. </a:t>
            </a:r>
            <a:r>
              <a:rPr lang="cs-CZ" altLang="cs-CZ" sz="1900"/>
              <a:t>(U DoKo z LR zisk =0)</a:t>
            </a:r>
          </a:p>
          <a:p>
            <a:r>
              <a:rPr lang="cs-CZ" altLang="cs-CZ" sz="2100"/>
              <a:t>Je spíše hrozbou. Podniky, aby přežily musejí minimalizovat náklady – tak dosáhnout vysoký zisk při konjunktuře a přežijí úpadek.</a:t>
            </a:r>
          </a:p>
          <a:p>
            <a:r>
              <a:rPr lang="cs-CZ" altLang="cs-CZ" sz="2100"/>
              <a:t>Př. Burza</a:t>
            </a:r>
          </a:p>
        </p:txBody>
      </p:sp>
    </p:spTree>
    <p:extLst>
      <p:ext uri="{BB962C8B-B14F-4D97-AF65-F5344CB8AC3E}">
        <p14:creationId xmlns:p14="http://schemas.microsoft.com/office/powerpoint/2010/main" val="35550689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Typický je malý počet firem s velkým tržním podílem, případně jediná firma monopol a existence vstupních bariér. Produkty mohou být homogenní i diferencované. Akce jednoho podniku tak ovlivní chování ostatních konkurentů.</a:t>
            </a:r>
          </a:p>
        </p:txBody>
      </p:sp>
    </p:spTree>
    <p:extLst>
      <p:ext uri="{BB962C8B-B14F-4D97-AF65-F5344CB8AC3E}">
        <p14:creationId xmlns:p14="http://schemas.microsoft.com/office/powerpoint/2010/main" val="3630259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Je-li v odvětví jen několik firem s podobnými tržními podíly, pak je jako strategie vhodná velká diferenciace produktu prostřednictvím kvality, dodacích podmínek, mkt komunikace a to vše bez výrazných cenových změn. ( Cenu by ostatní následovaly)</a:t>
            </a:r>
          </a:p>
        </p:txBody>
      </p:sp>
    </p:spTree>
    <p:extLst>
      <p:ext uri="{BB962C8B-B14F-4D97-AF65-F5344CB8AC3E}">
        <p14:creationId xmlns:p14="http://schemas.microsoft.com/office/powerpoint/2010/main" val="4724384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Konsolidované odvětví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100"/>
              <a:t>Je-li v odvětví  jedna dominantní firma a vedle ní několik menších tzv. Konkurenční lem, pak ceny stanovuje dominantní firma, které ostatní musejí respektovat, (vyšší ceny by znamenaly odliv zákazníků).</a:t>
            </a:r>
          </a:p>
          <a:p>
            <a:r>
              <a:rPr lang="cs-CZ" altLang="cs-CZ" sz="2100"/>
              <a:t>Podniky kolem dominantní firmy nevyužívají economy of scale, takže by pokus o snížení ceny ani dlouho nevydržely. Zvýšení odbytu konkurečního lemu lze tedy např. nacházením tržních výklenků a jejich vyplňováním prostřednictvím diferenciací např. lepší kvalitou, komunikací, službami, komplementy.</a:t>
            </a:r>
          </a:p>
          <a:p>
            <a:r>
              <a:rPr lang="cs-CZ" altLang="cs-CZ" sz="2100"/>
              <a:t>Př. Hypermarkety a menší obchody v okolí</a:t>
            </a:r>
          </a:p>
        </p:txBody>
      </p:sp>
    </p:spTree>
    <p:extLst>
      <p:ext uri="{BB962C8B-B14F-4D97-AF65-F5344CB8AC3E}">
        <p14:creationId xmlns:p14="http://schemas.microsoft.com/office/powerpoint/2010/main" val="23529107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Mapa strategických konkurenčních skupin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100"/>
              <a:t>Analytický nástroj, který rozděluje firmy v odvětví tak, že každá jejich skupina obsahuje podniky se stejnou nebo podobnou tržní strategií, podniky konkurujících na podobném základě nebo s podobnými záměry.</a:t>
            </a:r>
          </a:p>
          <a:p>
            <a:r>
              <a:rPr lang="cs-CZ" altLang="cs-CZ" sz="2100"/>
              <a:t>Krajním případem je existence </a:t>
            </a:r>
            <a:r>
              <a:rPr lang="cs-CZ" altLang="cs-CZ" sz="2100" b="1"/>
              <a:t>jediné skupiny, </a:t>
            </a:r>
            <a:r>
              <a:rPr lang="cs-CZ" altLang="cs-CZ" sz="2100"/>
              <a:t>uplatňují-li všechny firmy tržní strategii na stejném základě.</a:t>
            </a:r>
          </a:p>
          <a:p>
            <a:r>
              <a:rPr lang="cs-CZ" altLang="cs-CZ" sz="2100"/>
              <a:t>Druhým extrémem je </a:t>
            </a:r>
            <a:r>
              <a:rPr lang="cs-CZ" altLang="cs-CZ" sz="2100" b="1"/>
              <a:t>tolik</a:t>
            </a:r>
            <a:r>
              <a:rPr lang="cs-CZ" altLang="cs-CZ" sz="2100"/>
              <a:t> strategických konkurenčních skupin, </a:t>
            </a:r>
            <a:r>
              <a:rPr lang="cs-CZ" altLang="cs-CZ" sz="2100" b="1"/>
              <a:t>kolik firem je na trhu</a:t>
            </a:r>
            <a:r>
              <a:rPr lang="cs-CZ" altLang="cs-CZ" sz="21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1910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 altLang="cs-CZ"/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Proměnné užitečné k vytvoření mapy:</a:t>
            </a:r>
          </a:p>
          <a:p>
            <a:r>
              <a:rPr lang="cs-CZ" altLang="cs-CZ" sz="2100"/>
              <a:t>Obrat</a:t>
            </a:r>
          </a:p>
          <a:p>
            <a:r>
              <a:rPr lang="cs-CZ" altLang="cs-CZ" sz="2100"/>
              <a:t>Velikost organizace</a:t>
            </a:r>
          </a:p>
          <a:p>
            <a:r>
              <a:rPr lang="cs-CZ" altLang="cs-CZ" sz="2100"/>
              <a:t>Šíře sortimentu</a:t>
            </a:r>
          </a:p>
          <a:p>
            <a:r>
              <a:rPr lang="cs-CZ" altLang="cs-CZ" sz="2100"/>
              <a:t>Cenová politika</a:t>
            </a:r>
          </a:p>
          <a:p>
            <a:r>
              <a:rPr lang="cs-CZ" altLang="cs-CZ" sz="2100"/>
              <a:t>Prostorové pokrytí segmentů</a:t>
            </a:r>
          </a:p>
          <a:p>
            <a:r>
              <a:rPr lang="cs-CZ" altLang="cs-CZ" sz="2100"/>
              <a:t>Distribuční kanály</a:t>
            </a:r>
          </a:p>
          <a:p>
            <a:r>
              <a:rPr lang="cs-CZ" altLang="cs-CZ" sz="2100"/>
              <a:t>Prvky mkt strategie</a:t>
            </a:r>
          </a:p>
          <a:p>
            <a:r>
              <a:rPr lang="cs-CZ" altLang="cs-CZ" sz="2100"/>
              <a:t>Mkt výdaje</a:t>
            </a:r>
          </a:p>
          <a:p>
            <a:r>
              <a:rPr lang="cs-CZ" altLang="cs-CZ" sz="2100"/>
              <a:t>Zaměření na cílové segmenty</a:t>
            </a:r>
          </a:p>
        </p:txBody>
      </p:sp>
    </p:spTree>
    <p:extLst>
      <p:ext uri="{BB962C8B-B14F-4D97-AF65-F5344CB8AC3E}">
        <p14:creationId xmlns:p14="http://schemas.microsoft.com/office/powerpoint/2010/main" val="30348154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Postup sestavení mapy</a:t>
            </a:r>
          </a:p>
        </p:txBody>
      </p:sp>
      <p:sp>
        <p:nvSpPr>
          <p:cNvPr id="768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Určení strategických proměnných</a:t>
            </a:r>
          </a:p>
          <a:p>
            <a:r>
              <a:rPr lang="cs-CZ" altLang="cs-CZ"/>
              <a:t>Zanést postavení jednotlivých firem do grafu dle intenzity charakteristik</a:t>
            </a:r>
          </a:p>
          <a:p>
            <a:r>
              <a:rPr lang="cs-CZ" altLang="cs-CZ"/>
              <a:t>Vytvořit strategické skupiny z firem umístěných blízko sebe</a:t>
            </a:r>
          </a:p>
          <a:p>
            <a:r>
              <a:rPr lang="cs-CZ" altLang="cs-CZ"/>
              <a:t>Proporcionálně k tržnímu podílu každé skupiny kolem ní namalovat kruh</a:t>
            </a:r>
          </a:p>
        </p:txBody>
      </p:sp>
    </p:spTree>
    <p:extLst>
      <p:ext uri="{BB962C8B-B14F-4D97-AF65-F5344CB8AC3E}">
        <p14:creationId xmlns:p14="http://schemas.microsoft.com/office/powerpoint/2010/main" val="23949299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Pravidla konstrukce</a:t>
            </a:r>
          </a:p>
        </p:txBody>
      </p:sp>
      <p:sp>
        <p:nvSpPr>
          <p:cNvPr id="778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Nejlépe využít proměnné, které vystihují, jak se firmy samy snaží jedna od druhé odlišit</a:t>
            </a:r>
          </a:p>
          <a:p>
            <a:r>
              <a:rPr lang="cs-CZ" altLang="cs-CZ"/>
              <a:t>Proměnné nesmějí být příliš korelované (tzn. V těsném vztahu), pak by na grafu vznikla diagonála</a:t>
            </a:r>
          </a:p>
          <a:p>
            <a:r>
              <a:rPr lang="cs-CZ" altLang="cs-CZ"/>
              <a:t>Pro více proměnných lze sestavit více grafů</a:t>
            </a:r>
          </a:p>
        </p:txBody>
      </p:sp>
    </p:spTree>
    <p:extLst>
      <p:ext uri="{BB962C8B-B14F-4D97-AF65-F5344CB8AC3E}">
        <p14:creationId xmlns:p14="http://schemas.microsoft.com/office/powerpoint/2010/main" val="4427791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sz="2600"/>
              <a:t>Mapa strategických konkurenčních skupin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cxnSp>
        <p:nvCxnSpPr>
          <p:cNvPr id="7" name="Přímá spojovací šipka 6"/>
          <p:cNvCxnSpPr/>
          <p:nvPr/>
        </p:nvCxnSpPr>
        <p:spPr>
          <a:xfrm rot="5400000" flipH="1" flipV="1">
            <a:off x="427038" y="3714750"/>
            <a:ext cx="2859088" cy="1587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1857375" y="5143500"/>
            <a:ext cx="4071938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4" name="TextovéPole 9"/>
          <p:cNvSpPr txBox="1">
            <a:spLocks noChangeArrowheads="1"/>
          </p:cNvSpPr>
          <p:nvPr/>
        </p:nvSpPr>
        <p:spPr bwMode="auto">
          <a:xfrm>
            <a:off x="642938" y="1571625"/>
            <a:ext cx="1143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Šíře sortimentu (počet nabízených položek)</a:t>
            </a:r>
          </a:p>
        </p:txBody>
      </p:sp>
      <p:sp>
        <p:nvSpPr>
          <p:cNvPr id="78855" name="TextovéPole 11"/>
          <p:cNvSpPr txBox="1">
            <a:spLocks noChangeArrowheads="1"/>
          </p:cNvSpPr>
          <p:nvPr/>
        </p:nvSpPr>
        <p:spPr bwMode="auto">
          <a:xfrm>
            <a:off x="5715000" y="5429250"/>
            <a:ext cx="2000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Cenová úroveň</a:t>
            </a:r>
          </a:p>
        </p:txBody>
      </p:sp>
      <p:sp>
        <p:nvSpPr>
          <p:cNvPr id="78856" name="TextovéPole 12"/>
          <p:cNvSpPr txBox="1">
            <a:spLocks noChangeArrowheads="1"/>
          </p:cNvSpPr>
          <p:nvPr/>
        </p:nvSpPr>
        <p:spPr bwMode="auto">
          <a:xfrm>
            <a:off x="1857375" y="53578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Dumping</a:t>
            </a:r>
          </a:p>
        </p:txBody>
      </p:sp>
      <p:sp>
        <p:nvSpPr>
          <p:cNvPr id="78857" name="TextovéPole 13"/>
          <p:cNvSpPr txBox="1">
            <a:spLocks noChangeArrowheads="1"/>
          </p:cNvSpPr>
          <p:nvPr/>
        </p:nvSpPr>
        <p:spPr bwMode="auto">
          <a:xfrm>
            <a:off x="3143250" y="5357813"/>
            <a:ext cx="1357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Střední</a:t>
            </a:r>
          </a:p>
        </p:txBody>
      </p:sp>
      <p:sp>
        <p:nvSpPr>
          <p:cNvPr id="78858" name="TextovéPole 14"/>
          <p:cNvSpPr txBox="1">
            <a:spLocks noChangeArrowheads="1"/>
          </p:cNvSpPr>
          <p:nvPr/>
        </p:nvSpPr>
        <p:spPr bwMode="auto">
          <a:xfrm>
            <a:off x="4357688" y="5357813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Vysoká</a:t>
            </a:r>
          </a:p>
        </p:txBody>
      </p:sp>
      <p:sp>
        <p:nvSpPr>
          <p:cNvPr id="78859" name="TextovéPole 15"/>
          <p:cNvSpPr txBox="1">
            <a:spLocks noChangeArrowheads="1"/>
          </p:cNvSpPr>
          <p:nvPr/>
        </p:nvSpPr>
        <p:spPr bwMode="auto">
          <a:xfrm>
            <a:off x="857250" y="45720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1000</a:t>
            </a:r>
          </a:p>
        </p:txBody>
      </p:sp>
      <p:sp>
        <p:nvSpPr>
          <p:cNvPr id="78860" name="TextovéPole 16"/>
          <p:cNvSpPr txBox="1">
            <a:spLocks noChangeArrowheads="1"/>
          </p:cNvSpPr>
          <p:nvPr/>
        </p:nvSpPr>
        <p:spPr bwMode="auto">
          <a:xfrm>
            <a:off x="857250" y="3786188"/>
            <a:ext cx="63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3000</a:t>
            </a:r>
          </a:p>
        </p:txBody>
      </p:sp>
      <p:sp>
        <p:nvSpPr>
          <p:cNvPr id="78861" name="TextovéPole 17"/>
          <p:cNvSpPr txBox="1">
            <a:spLocks noChangeArrowheads="1"/>
          </p:cNvSpPr>
          <p:nvPr/>
        </p:nvSpPr>
        <p:spPr bwMode="auto">
          <a:xfrm>
            <a:off x="857250" y="3143250"/>
            <a:ext cx="785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5000</a:t>
            </a:r>
          </a:p>
        </p:txBody>
      </p:sp>
      <p:sp>
        <p:nvSpPr>
          <p:cNvPr id="19" name="Elipsa 18"/>
          <p:cNvSpPr/>
          <p:nvPr/>
        </p:nvSpPr>
        <p:spPr>
          <a:xfrm>
            <a:off x="2357438" y="2500313"/>
            <a:ext cx="428625" cy="4286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A</a:t>
            </a:r>
          </a:p>
        </p:txBody>
      </p:sp>
      <p:sp>
        <p:nvSpPr>
          <p:cNvPr id="20" name="Elipsa 19"/>
          <p:cNvSpPr/>
          <p:nvPr/>
        </p:nvSpPr>
        <p:spPr>
          <a:xfrm>
            <a:off x="3429000" y="2643188"/>
            <a:ext cx="11430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B</a:t>
            </a:r>
          </a:p>
        </p:txBody>
      </p:sp>
      <p:sp>
        <p:nvSpPr>
          <p:cNvPr id="21" name="Elipsa 20"/>
          <p:cNvSpPr/>
          <p:nvPr/>
        </p:nvSpPr>
        <p:spPr>
          <a:xfrm>
            <a:off x="4071938" y="3357563"/>
            <a:ext cx="642937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</a:t>
            </a:r>
          </a:p>
        </p:txBody>
      </p:sp>
      <p:sp>
        <p:nvSpPr>
          <p:cNvPr id="22" name="Elipsa 21"/>
          <p:cNvSpPr/>
          <p:nvPr/>
        </p:nvSpPr>
        <p:spPr>
          <a:xfrm>
            <a:off x="2714625" y="3929063"/>
            <a:ext cx="64293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D</a:t>
            </a:r>
          </a:p>
        </p:txBody>
      </p:sp>
      <p:sp>
        <p:nvSpPr>
          <p:cNvPr id="23" name="Elipsa 22"/>
          <p:cNvSpPr/>
          <p:nvPr/>
        </p:nvSpPr>
        <p:spPr>
          <a:xfrm>
            <a:off x="4143375" y="4357688"/>
            <a:ext cx="357188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E</a:t>
            </a:r>
          </a:p>
        </p:txBody>
      </p:sp>
      <p:sp>
        <p:nvSpPr>
          <p:cNvPr id="24" name="Elipsa 23"/>
          <p:cNvSpPr/>
          <p:nvPr/>
        </p:nvSpPr>
        <p:spPr>
          <a:xfrm>
            <a:off x="4786313" y="3929063"/>
            <a:ext cx="428625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7494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Efektivnost v podnikovém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Efektivnost s </a:t>
            </a:r>
            <a:r>
              <a:rPr lang="cs-CZ" dirty="0"/>
              <a:t>jakou jsou výrobní faktory využívány ve </a:t>
            </a:r>
            <a:r>
              <a:rPr lang="cs-CZ" dirty="0" smtClean="0"/>
              <a:t>výrobě = </a:t>
            </a:r>
            <a:r>
              <a:rPr lang="cs-CZ" b="1" dirty="0" smtClean="0"/>
              <a:t>produktivita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Jde o poměr vstupů / výstupům</a:t>
            </a:r>
          </a:p>
          <a:p>
            <a:r>
              <a:rPr lang="cs-CZ" dirty="0"/>
              <a:t>Produktivita je hospodářský ukazatel, jeho podstatou je </a:t>
            </a:r>
            <a:r>
              <a:rPr lang="cs-CZ" b="1" dirty="0"/>
              <a:t>měření výkonnosti</a:t>
            </a:r>
            <a:r>
              <a:rPr lang="cs-CZ" dirty="0"/>
              <a:t> některého z výrobních faktorů. </a:t>
            </a:r>
            <a:endParaRPr lang="cs-CZ" dirty="0" smtClean="0"/>
          </a:p>
          <a:p>
            <a:r>
              <a:rPr lang="cs-CZ" i="1" dirty="0" smtClean="0"/>
              <a:t>Půda</a:t>
            </a:r>
            <a:r>
              <a:rPr lang="cs-CZ" dirty="0" smtClean="0"/>
              <a:t>:  Přírodní zdroje, </a:t>
            </a:r>
            <a:r>
              <a:rPr lang="cs-CZ" dirty="0"/>
              <a:t>půda, nerostné bohatství, lesy, voda,</a:t>
            </a:r>
          </a:p>
          <a:p>
            <a:pPr lvl="0"/>
            <a:r>
              <a:rPr lang="cs-CZ" i="1" dirty="0"/>
              <a:t>Práce</a:t>
            </a:r>
            <a:r>
              <a:rPr lang="cs-CZ" dirty="0"/>
              <a:t>: souhrn fyzických a duševních schopností člověka, které vynakládá</a:t>
            </a:r>
          </a:p>
          <a:p>
            <a:pPr lvl="0"/>
            <a:r>
              <a:rPr lang="cs-CZ" i="1" dirty="0"/>
              <a:t>Kapitál</a:t>
            </a:r>
            <a:r>
              <a:rPr lang="cs-CZ" dirty="0"/>
              <a:t>: vše, co se dá ocenit financemi a vložit do podnikání, </a:t>
            </a:r>
            <a:r>
              <a:rPr lang="cs-CZ" u="sng" dirty="0"/>
              <a:t>peníze</a:t>
            </a:r>
            <a:r>
              <a:rPr lang="cs-CZ" dirty="0"/>
              <a:t>,</a:t>
            </a:r>
          </a:p>
          <a:p>
            <a:pPr lvl="0"/>
            <a:r>
              <a:rPr lang="cs-CZ" i="1" dirty="0"/>
              <a:t>Informace</a:t>
            </a:r>
            <a:r>
              <a:rPr lang="cs-CZ" dirty="0"/>
              <a:t>: data a intelektuální kapitál</a:t>
            </a:r>
          </a:p>
          <a:p>
            <a:pPr lvl="0"/>
            <a:r>
              <a:rPr lang="cs-CZ" i="1" dirty="0"/>
              <a:t>Znalosti</a:t>
            </a:r>
            <a:r>
              <a:rPr lang="cs-CZ" dirty="0"/>
              <a:t>: formální, tedy získané vzděláváním, a skryté, tedy získané zkušenostmi, poznáním, učením se, atp.</a:t>
            </a:r>
          </a:p>
        </p:txBody>
      </p:sp>
    </p:spTree>
    <p:extLst>
      <p:ext uri="{BB962C8B-B14F-4D97-AF65-F5344CB8AC3E}">
        <p14:creationId xmlns:p14="http://schemas.microsoft.com/office/powerpoint/2010/main" val="32510227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Funkce mapy</a:t>
            </a:r>
          </a:p>
        </p:txBody>
      </p:sp>
      <p:sp>
        <p:nvSpPr>
          <p:cNvPr id="7987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600"/>
              <a:t>Pomáhá určit nejbližší konkurenty</a:t>
            </a:r>
          </a:p>
          <a:p>
            <a:r>
              <a:rPr lang="cs-CZ" altLang="cs-CZ" sz="2600"/>
              <a:t>Pomáhá identifikovat mezery na trhu</a:t>
            </a:r>
          </a:p>
          <a:p>
            <a:r>
              <a:rPr lang="cs-CZ" altLang="cs-CZ" sz="2600"/>
              <a:t>Identifikovat míru konkurenčního napětí ( čím blíže jsou si skupiny, tím bližší jsou to konkurenti)</a:t>
            </a:r>
          </a:p>
          <a:p>
            <a:r>
              <a:rPr lang="cs-CZ" altLang="cs-CZ" sz="2600"/>
              <a:t>Lze dokreslit i budoucí trendy vývoje – preciznější obrázek vývoje odvětví</a:t>
            </a:r>
          </a:p>
          <a:p>
            <a:r>
              <a:rPr lang="cs-CZ" altLang="cs-CZ" sz="2600"/>
              <a:t>Pomáhá uvědomit si vyjednávací sílu kupujících či dodavatelů.</a:t>
            </a:r>
          </a:p>
        </p:txBody>
      </p:sp>
    </p:spTree>
    <p:extLst>
      <p:ext uri="{BB962C8B-B14F-4D97-AF65-F5344CB8AC3E}">
        <p14:creationId xmlns:p14="http://schemas.microsoft.com/office/powerpoint/2010/main" val="1755707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Hybné změnotvorné síly odvětví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Odvětví prochází vývojem – model životního cyklu odvětví ( analogie s modelem životního cyklu výrobku)</a:t>
            </a:r>
          </a:p>
          <a:p>
            <a:r>
              <a:rPr lang="cs-CZ" altLang="cs-CZ"/>
              <a:t>Pět etap změn, které znamenají příležitosti nebo hrozby</a:t>
            </a:r>
          </a:p>
        </p:txBody>
      </p:sp>
    </p:spTree>
    <p:extLst>
      <p:ext uri="{BB962C8B-B14F-4D97-AF65-F5344CB8AC3E}">
        <p14:creationId xmlns:p14="http://schemas.microsoft.com/office/powerpoint/2010/main" val="15251956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Životní cyklus odvětví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cs-CZ" altLang="cs-CZ"/>
          </a:p>
        </p:txBody>
      </p:sp>
      <p:cxnSp>
        <p:nvCxnSpPr>
          <p:cNvPr id="5" name="Přímá spojovací šipka 4"/>
          <p:cNvCxnSpPr/>
          <p:nvPr/>
        </p:nvCxnSpPr>
        <p:spPr>
          <a:xfrm rot="5400000" flipH="1" flipV="1">
            <a:off x="-37306" y="3964781"/>
            <a:ext cx="3073400" cy="158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flipV="1">
            <a:off x="1500188" y="5429250"/>
            <a:ext cx="5072062" cy="71438"/>
          </a:xfrm>
          <a:prstGeom prst="straightConnector1">
            <a:avLst/>
          </a:prstGeom>
          <a:ln w="2540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6" name="TextovéPole 7"/>
          <p:cNvSpPr txBox="1">
            <a:spLocks noChangeArrowheads="1"/>
          </p:cNvSpPr>
          <p:nvPr/>
        </p:nvSpPr>
        <p:spPr bwMode="auto">
          <a:xfrm>
            <a:off x="428625" y="2214563"/>
            <a:ext cx="1039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Poptávka</a:t>
            </a:r>
          </a:p>
        </p:txBody>
      </p:sp>
      <p:sp>
        <p:nvSpPr>
          <p:cNvPr id="81927" name="TextovéPole 8"/>
          <p:cNvSpPr txBox="1">
            <a:spLocks noChangeArrowheads="1"/>
          </p:cNvSpPr>
          <p:nvPr/>
        </p:nvSpPr>
        <p:spPr bwMode="auto">
          <a:xfrm>
            <a:off x="5857875" y="5500688"/>
            <a:ext cx="549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Čas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 rot="5400000" flipH="1" flipV="1">
            <a:off x="964406" y="4036219"/>
            <a:ext cx="2928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1928812" y="4000501"/>
            <a:ext cx="3000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 flipH="1" flipV="1">
            <a:off x="2821781" y="3964782"/>
            <a:ext cx="2928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5400000" flipH="1" flipV="1">
            <a:off x="3607594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4464844" y="3893344"/>
            <a:ext cx="30718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3" name="TextovéPole 20"/>
          <p:cNvSpPr txBox="1">
            <a:spLocks noChangeArrowheads="1"/>
          </p:cNvSpPr>
          <p:nvPr/>
        </p:nvSpPr>
        <p:spPr bwMode="auto">
          <a:xfrm>
            <a:off x="1571625" y="2500313"/>
            <a:ext cx="714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Vznik</a:t>
            </a:r>
          </a:p>
        </p:txBody>
      </p:sp>
      <p:sp>
        <p:nvSpPr>
          <p:cNvPr id="81934" name="TextovéPole 21"/>
          <p:cNvSpPr txBox="1">
            <a:spLocks noChangeArrowheads="1"/>
          </p:cNvSpPr>
          <p:nvPr/>
        </p:nvSpPr>
        <p:spPr bwMode="auto">
          <a:xfrm>
            <a:off x="2571750" y="2500313"/>
            <a:ext cx="554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Růst</a:t>
            </a:r>
          </a:p>
        </p:txBody>
      </p:sp>
      <p:sp>
        <p:nvSpPr>
          <p:cNvPr id="81935" name="TextovéPole 22"/>
          <p:cNvSpPr txBox="1">
            <a:spLocks noChangeArrowheads="1"/>
          </p:cNvSpPr>
          <p:nvPr/>
        </p:nvSpPr>
        <p:spPr bwMode="auto">
          <a:xfrm>
            <a:off x="3429000" y="2500313"/>
            <a:ext cx="84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Ustálení</a:t>
            </a:r>
          </a:p>
        </p:txBody>
      </p:sp>
      <p:sp>
        <p:nvSpPr>
          <p:cNvPr id="81936" name="TextovéPole 23"/>
          <p:cNvSpPr txBox="1">
            <a:spLocks noChangeArrowheads="1"/>
          </p:cNvSpPr>
          <p:nvPr/>
        </p:nvSpPr>
        <p:spPr bwMode="auto">
          <a:xfrm>
            <a:off x="4214813" y="2500313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Dozrávání</a:t>
            </a:r>
          </a:p>
        </p:txBody>
      </p:sp>
      <p:sp>
        <p:nvSpPr>
          <p:cNvPr id="81937" name="TextovéPole 24"/>
          <p:cNvSpPr txBox="1">
            <a:spLocks noChangeArrowheads="1"/>
          </p:cNvSpPr>
          <p:nvPr/>
        </p:nvSpPr>
        <p:spPr bwMode="auto">
          <a:xfrm>
            <a:off x="5214938" y="2500313"/>
            <a:ext cx="801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Úpadek</a:t>
            </a:r>
          </a:p>
        </p:txBody>
      </p:sp>
      <p:sp>
        <p:nvSpPr>
          <p:cNvPr id="27" name="Volný tvar 26"/>
          <p:cNvSpPr/>
          <p:nvPr/>
        </p:nvSpPr>
        <p:spPr>
          <a:xfrm>
            <a:off x="1500188" y="3908425"/>
            <a:ext cx="4498975" cy="1587500"/>
          </a:xfrm>
          <a:custGeom>
            <a:avLst/>
            <a:gdLst>
              <a:gd name="connsiteX0" fmla="*/ 0 w 4498848"/>
              <a:gd name="connsiteY0" fmla="*/ 1586484 h 1586484"/>
              <a:gd name="connsiteX1" fmla="*/ 896112 w 4498848"/>
              <a:gd name="connsiteY1" fmla="*/ 1248156 h 1586484"/>
              <a:gd name="connsiteX2" fmla="*/ 1874520 w 4498848"/>
              <a:gd name="connsiteY2" fmla="*/ 562356 h 1586484"/>
              <a:gd name="connsiteX3" fmla="*/ 2788920 w 4498848"/>
              <a:gd name="connsiteY3" fmla="*/ 114300 h 1586484"/>
              <a:gd name="connsiteX4" fmla="*/ 3694176 w 4498848"/>
              <a:gd name="connsiteY4" fmla="*/ 22860 h 1586484"/>
              <a:gd name="connsiteX5" fmla="*/ 4498848 w 4498848"/>
              <a:gd name="connsiteY5" fmla="*/ 251460 h 158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8848" h="1586484">
                <a:moveTo>
                  <a:pt x="0" y="1586484"/>
                </a:moveTo>
                <a:cubicBezTo>
                  <a:pt x="291846" y="1502664"/>
                  <a:pt x="583692" y="1418844"/>
                  <a:pt x="896112" y="1248156"/>
                </a:cubicBezTo>
                <a:cubicBezTo>
                  <a:pt x="1208532" y="1077468"/>
                  <a:pt x="1559052" y="751332"/>
                  <a:pt x="1874520" y="562356"/>
                </a:cubicBezTo>
                <a:cubicBezTo>
                  <a:pt x="2189988" y="373380"/>
                  <a:pt x="2485644" y="204216"/>
                  <a:pt x="2788920" y="114300"/>
                </a:cubicBezTo>
                <a:cubicBezTo>
                  <a:pt x="3092196" y="24384"/>
                  <a:pt x="3409188" y="0"/>
                  <a:pt x="3694176" y="22860"/>
                </a:cubicBezTo>
                <a:cubicBezTo>
                  <a:pt x="3979164" y="45720"/>
                  <a:pt x="4239006" y="148590"/>
                  <a:pt x="4498848" y="251460"/>
                </a:cubicBezTo>
              </a:path>
            </a:pathLst>
          </a:custGeom>
          <a:ln w="254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1290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/>
              <a:t>Změnotvorné síly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100" b="1"/>
              <a:t>Změny v dlouhodobé míře růstu odvětví </a:t>
            </a:r>
            <a:r>
              <a:rPr lang="cs-CZ" altLang="cs-CZ" sz="2100"/>
              <a:t>– stoupající LR poptávka přiláká nové firmy a podpoří dodatečné investice do rozvoje kapacit. Pokles naopak donutí některé subjekty odejít, rozhodnutí o nových investicích budou odložena.</a:t>
            </a:r>
          </a:p>
          <a:p>
            <a:r>
              <a:rPr lang="cs-CZ" altLang="cs-CZ" sz="2100" b="1"/>
              <a:t>Noví zákazníci a způsob užívání výrobku </a:t>
            </a:r>
            <a:r>
              <a:rPr lang="cs-CZ" altLang="cs-CZ" sz="2100"/>
              <a:t>– změny v charakteristikách spotřebitelů, kupujících produkt a nové způsoby jeho užití mohou vyvolat nutnost přizpůsobení přístupu k zákazníkům, otevírají cesty na trh prostřednictvím odlišné kombinace distribučních kanálů, podněcují výrobce ke změnám sortimentu.</a:t>
            </a:r>
          </a:p>
        </p:txBody>
      </p:sp>
    </p:spTree>
    <p:extLst>
      <p:ext uri="{BB962C8B-B14F-4D97-AF65-F5344CB8AC3E}">
        <p14:creationId xmlns:p14="http://schemas.microsoft.com/office/powerpoint/2010/main" val="42047610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 altLang="cs-CZ"/>
          </a:p>
        </p:txBody>
      </p:sp>
      <p:sp>
        <p:nvSpPr>
          <p:cNvPr id="8397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600" b="1"/>
              <a:t>Pro poznání charakteristik svých zákazníků je možné užít:</a:t>
            </a:r>
          </a:p>
          <a:p>
            <a:r>
              <a:rPr lang="cs-CZ" altLang="cs-CZ" sz="2600"/>
              <a:t>Demografické charakteristiky</a:t>
            </a:r>
          </a:p>
          <a:p>
            <a:r>
              <a:rPr lang="cs-CZ" altLang="cs-CZ" sz="2600"/>
              <a:t>Sociálně – ekonomické charakteristiky</a:t>
            </a:r>
          </a:p>
          <a:p>
            <a:r>
              <a:rPr lang="cs-CZ" altLang="cs-CZ" sz="2600"/>
              <a:t>Geografické charakteristiky</a:t>
            </a:r>
          </a:p>
          <a:p>
            <a:r>
              <a:rPr lang="cs-CZ" altLang="cs-CZ" sz="2600"/>
              <a:t>Životní styl</a:t>
            </a:r>
          </a:p>
          <a:p>
            <a:r>
              <a:rPr lang="cs-CZ" altLang="cs-CZ" sz="2600"/>
              <a:t>Očekávání od výrobků</a:t>
            </a:r>
          </a:p>
          <a:p>
            <a:r>
              <a:rPr lang="cs-CZ" altLang="cs-CZ" sz="2600"/>
              <a:t>Objem a frekvence užívání produktů</a:t>
            </a:r>
          </a:p>
        </p:txBody>
      </p:sp>
    </p:spTree>
    <p:extLst>
      <p:ext uri="{BB962C8B-B14F-4D97-AF65-F5344CB8AC3E}">
        <p14:creationId xmlns:p14="http://schemas.microsoft.com/office/powerpoint/2010/main" val="26647190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 altLang="cs-CZ"/>
          </a:p>
        </p:txBody>
      </p:sp>
      <p:sp>
        <p:nvSpPr>
          <p:cNvPr id="8499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600" b="1"/>
              <a:t>Výrobkové inovace a změny technologií </a:t>
            </a:r>
            <a:r>
              <a:rPr lang="cs-CZ" altLang="cs-CZ" sz="2600"/>
              <a:t>– mohou rozšířit počet zákazníků, obnovit růst odvětví, přispět k diferenciaci. </a:t>
            </a:r>
          </a:p>
          <a:p>
            <a:r>
              <a:rPr lang="cs-CZ" altLang="cs-CZ" sz="2600" b="1"/>
              <a:t>Nové formy marketingu</a:t>
            </a:r>
            <a:r>
              <a:rPr lang="cs-CZ" altLang="cs-CZ" sz="2600"/>
              <a:t> – nové formy zavádění výrobků na trh, nové formy komunikace</a:t>
            </a:r>
          </a:p>
          <a:p>
            <a:r>
              <a:rPr lang="cs-CZ" altLang="cs-CZ" sz="2600" b="1"/>
              <a:t>Vstup nebo odchod významné firmy </a:t>
            </a:r>
            <a:r>
              <a:rPr lang="cs-CZ" altLang="cs-CZ" sz="2600"/>
              <a:t>– vytlačování malých obchodníků řetězci</a:t>
            </a:r>
          </a:p>
        </p:txBody>
      </p:sp>
    </p:spTree>
    <p:extLst>
      <p:ext uri="{BB962C8B-B14F-4D97-AF65-F5344CB8AC3E}">
        <p14:creationId xmlns:p14="http://schemas.microsoft.com/office/powerpoint/2010/main" val="19699644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 altLang="cs-CZ"/>
          </a:p>
        </p:txBody>
      </p:sp>
      <p:sp>
        <p:nvSpPr>
          <p:cNvPr id="86019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cs-CZ" altLang="cs-CZ" sz="2600" b="1"/>
              <a:t>Rostoucí globalizace </a:t>
            </a:r>
            <a:r>
              <a:rPr lang="cs-CZ" altLang="cs-CZ" sz="2600"/>
              <a:t>– mění základy konkurenční výhody, schopnost a síla nadnárodních společností přenášet organizační, výrobní a marketingové know-how mezi regiony dává výraznou výhodu nad konkurenčními podniky.</a:t>
            </a:r>
          </a:p>
          <a:p>
            <a:r>
              <a:rPr lang="cs-CZ" altLang="cs-CZ" sz="2600" b="1"/>
              <a:t>Změny nákladové efektivnosti </a:t>
            </a:r>
            <a:r>
              <a:rPr lang="cs-CZ" altLang="cs-CZ" sz="2600"/>
              <a:t>– prudký nárůst nákladů na klíčové vstupy (energie, materiál, atd.) může podnítit rozvoj nových technologií, hledání substitutů nebo podporovat zpětnou integraci.</a:t>
            </a:r>
          </a:p>
        </p:txBody>
      </p:sp>
    </p:spTree>
    <p:extLst>
      <p:ext uri="{BB962C8B-B14F-4D97-AF65-F5344CB8AC3E}">
        <p14:creationId xmlns:p14="http://schemas.microsoft.com/office/powerpoint/2010/main" val="16683986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cs-CZ" altLang="cs-CZ"/>
          </a:p>
        </p:txBody>
      </p:sp>
      <p:sp>
        <p:nvSpPr>
          <p:cNvPr id="8704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b="1"/>
              <a:t>Hybné síly plynoucí z makrookolí </a:t>
            </a:r>
            <a:r>
              <a:rPr lang="cs-CZ" altLang="cs-CZ"/>
              <a:t>– v rámci PEST analýzy např. změna legislativy může dané odvětví podpořit či utlumit.</a:t>
            </a:r>
          </a:p>
        </p:txBody>
      </p:sp>
    </p:spTree>
    <p:extLst>
      <p:ext uri="{BB962C8B-B14F-4D97-AF65-F5344CB8AC3E}">
        <p14:creationId xmlns:p14="http://schemas.microsoft.com/office/powerpoint/2010/main" val="32124845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19256" cy="5760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Identifikace důležitých </a:t>
            </a:r>
            <a:r>
              <a:rPr lang="cs-CZ" sz="2800" dirty="0" err="1" smtClean="0"/>
              <a:t>stakeholders</a:t>
            </a:r>
            <a:endParaRPr lang="cs-CZ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296303"/>
            <a:ext cx="4734917" cy="422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4048" y="5517232"/>
            <a:ext cx="3008313" cy="320899"/>
          </a:xfrm>
        </p:spPr>
        <p:txBody>
          <a:bodyPr/>
          <a:lstStyle/>
          <a:p>
            <a:r>
              <a:rPr lang="cs-CZ" dirty="0"/>
              <a:t>Zdroj: Oxford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marketing</a:t>
            </a:r>
          </a:p>
        </p:txBody>
      </p:sp>
    </p:spTree>
    <p:extLst>
      <p:ext uri="{BB962C8B-B14F-4D97-AF65-F5344CB8AC3E}">
        <p14:creationId xmlns:p14="http://schemas.microsoft.com/office/powerpoint/2010/main" val="276546259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Analýza konkurenčního prostředí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/>
              <a:t>Jde především o snahu podniku udržet si konkurenční výhodu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Zjištění prostřednictvím Porterova modelu 5 sil (5F)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Autor: Michael Porter – 5 vlivných tržních sil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Současí konkurenti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Potenciální noví konkurenti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Zákazníci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Dodavatelé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Substituční výrobky</a:t>
            </a:r>
          </a:p>
        </p:txBody>
      </p:sp>
    </p:spTree>
    <p:extLst>
      <p:ext uri="{BB962C8B-B14F-4D97-AF65-F5344CB8AC3E}">
        <p14:creationId xmlns:p14="http://schemas.microsoft.com/office/powerpoint/2010/main" val="42307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roduktivita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Kontinuální proces zvyšování produktivity –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" y="2348881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2"/>
            <a:ext cx="216294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348880"/>
            <a:ext cx="2304257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8" y="4653136"/>
            <a:ext cx="2584505" cy="146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4626259"/>
            <a:ext cx="2207691" cy="15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32" y="4626259"/>
            <a:ext cx="2069499" cy="156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2620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Cílem je najít v odvětví takové postavení, v němž se společnost může nejlépe bránit konkurenčním silám nebo jej může ovlivnit ve svůj prospěch.</a:t>
            </a:r>
          </a:p>
          <a:p>
            <a:r>
              <a:rPr lang="cs-CZ" altLang="cs-CZ"/>
              <a:t>Umožňuje učinit závěry o atraktivitě odvětví.</a:t>
            </a:r>
          </a:p>
          <a:p>
            <a:r>
              <a:rPr lang="cs-CZ" altLang="cs-CZ"/>
              <a:t>Analýza konkurenčního okolí navazuje na analýzu odvětví.</a:t>
            </a:r>
          </a:p>
        </p:txBody>
      </p:sp>
    </p:spTree>
    <p:extLst>
      <p:ext uri="{BB962C8B-B14F-4D97-AF65-F5344CB8AC3E}">
        <p14:creationId xmlns:p14="http://schemas.microsoft.com/office/powerpoint/2010/main" val="17226077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Základní otázky: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Jaká je pozice firmy v odvětví?</a:t>
            </a:r>
          </a:p>
          <a:p>
            <a:r>
              <a:rPr lang="cs-CZ" altLang="cs-CZ"/>
              <a:t>Má firma schopnost odolávat faktorům, které přispívají k neatraktivnosti odvětví?</a:t>
            </a:r>
          </a:p>
          <a:p>
            <a:r>
              <a:rPr lang="cs-CZ" altLang="cs-CZ"/>
              <a:t>Jaká je konkurenční síla firmy a schopnost využít zranitelnost slabších rivalů?</a:t>
            </a:r>
          </a:p>
          <a:p>
            <a:r>
              <a:rPr lang="cs-CZ" altLang="cs-CZ"/>
              <a:t>Jak další setrvání v odvětví ovlivní úspěšnost firmy v ostatních podnikatelských aktivitách?</a:t>
            </a:r>
          </a:p>
        </p:txBody>
      </p:sp>
    </p:spTree>
    <p:extLst>
      <p:ext uri="{BB962C8B-B14F-4D97-AF65-F5344CB8AC3E}">
        <p14:creationId xmlns:p14="http://schemas.microsoft.com/office/powerpoint/2010/main" val="38846821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Analýza 5F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Obsahuje rozbor zdrojů konkurence, její intenzity, akce a reakce rivalů, současnou i budoucí situaci.</a:t>
            </a:r>
          </a:p>
          <a:p>
            <a:r>
              <a:rPr lang="cs-CZ" altLang="cs-CZ"/>
              <a:t>Konkurenční okolí může být vymezeno s různou šíří.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86166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4 úrovně konkurentů dle Kotlera: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Firma může za své hlavní konkurenty považovat firmy, které nabízejí podobné výrobky stejným zákazníkům za podobné ceny.</a:t>
            </a:r>
          </a:p>
          <a:p>
            <a:r>
              <a:rPr lang="cs-CZ" altLang="cs-CZ"/>
              <a:t>Firma může přistoupit k otázce konkurence šířeji a považovat za své konkurenty výrobce podobných výrobků všech tříd.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97403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Ještě širší pohled bude zahrnovat do konkurence všechny firmy, které nabízejí podobnou službu.</a:t>
            </a:r>
          </a:p>
          <a:p>
            <a:r>
              <a:rPr lang="cs-CZ" altLang="cs-CZ"/>
              <a:t>Nejširší vymezení konkurence považuje za rivaly každého, kdo usiluje o tytéž zákazníkovi peníze.</a:t>
            </a:r>
          </a:p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29072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Porterův model 5 konkurenčních sil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Umožňuje popsat a pochopit podstatu konkurenčního prostředí uvnitř každého jednotlivého odvětví a tak vytvořit informační základnu pro rozhodování o tvorbě konkurenční výhody podniku.</a:t>
            </a:r>
          </a:p>
        </p:txBody>
      </p:sp>
    </p:spTree>
    <p:extLst>
      <p:ext uri="{BB962C8B-B14F-4D97-AF65-F5344CB8AC3E}">
        <p14:creationId xmlns:p14="http://schemas.microsoft.com/office/powerpoint/2010/main" val="10719386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Odvětví lze chápat jako souhrn oblastí, v nichž je firma aktivně činná, nebo jako konkrétní trh, na němž organizace nebo některá její SBU působí. Každá z pěti konkurenčních sil ovlivňuje specifickým způsobem intenzitu konkurence uvnitř daného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26461660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Porterův model 5 sil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3492500" y="1773238"/>
            <a:ext cx="1944688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63938" y="1916113"/>
            <a:ext cx="1655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Nově vstupující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156325" y="3284538"/>
            <a:ext cx="1800225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72225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Zákazníci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11188" y="3213100"/>
            <a:ext cx="2016125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27088" y="335756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Dodavatelé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276600" y="4581525"/>
            <a:ext cx="2159000" cy="576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92500" y="4581525"/>
            <a:ext cx="172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600"/>
              <a:t>Substituty a komplementy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419475" y="3141663"/>
            <a:ext cx="20161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492500" y="3213100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/>
              <a:t>Konkurenční prostředí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700338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4427538" y="24209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435600" y="35734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4356100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427538" y="4149725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hrozby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508625" y="3789363"/>
            <a:ext cx="935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Kupní síla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411413" y="3860800"/>
            <a:ext cx="8651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Kupní síla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500563" y="26368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/>
              <a:t>hrozby</a:t>
            </a: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3563938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5148263" y="328453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63648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Ohrožení ze strany nově vstupujících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/>
              <a:t>S nárůstem počtu subjektů vnitř konkurenčního prostředí se zároveň zvyšuje intenzita konkurence v tomto prostředí.</a:t>
            </a:r>
          </a:p>
          <a:p>
            <a:pPr>
              <a:lnSpc>
                <a:spcPct val="90000"/>
              </a:lnSpc>
            </a:pPr>
            <a:r>
              <a:rPr lang="cs-CZ" altLang="cs-CZ" sz="2800" b="1"/>
              <a:t>Nejobvyklejší bariéry vstupu</a:t>
            </a:r>
            <a:r>
              <a:rPr lang="cs-CZ" altLang="cs-CZ" sz="2800"/>
              <a:t>: dosahovaná výše úspor z rozsahu produkce, investiční náročnost vstupu na nový trh, možnost přístupu k distribučním kanálům, vládní a jiné legislativní zásahy, možnosti diferenciace produktu atd.</a:t>
            </a:r>
          </a:p>
          <a:p>
            <a:pPr>
              <a:lnSpc>
                <a:spcPct val="90000"/>
              </a:lnSpc>
            </a:pPr>
            <a:r>
              <a:rPr lang="cs-CZ" altLang="cs-CZ" sz="2800"/>
              <a:t>Bariéry vstupu se liší – nelze identifikovat ty nejdůležitější.</a:t>
            </a:r>
          </a:p>
        </p:txBody>
      </p:sp>
    </p:spTree>
    <p:extLst>
      <p:ext uri="{BB962C8B-B14F-4D97-AF65-F5344CB8AC3E}">
        <p14:creationId xmlns:p14="http://schemas.microsoft.com/office/powerpoint/2010/main" val="38460414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Ohrožení ze strany nově vstupujících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Hrozba vstupu do odvětví závisí na existujících bariérách vstupu a na reakci současných konkurentů vůči nově vstupující firmě. </a:t>
            </a:r>
          </a:p>
          <a:p>
            <a:r>
              <a:rPr lang="cs-CZ" altLang="cs-CZ" dirty="0"/>
              <a:t>Vysoké bariéry vstupu = nízká hrozba substitutů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4899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4682</Words>
  <Application>Microsoft Office PowerPoint</Application>
  <PresentationFormat>Předvádění na obrazovce (4:3)</PresentationFormat>
  <Paragraphs>706</Paragraphs>
  <Slides>104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104</vt:i4>
      </vt:variant>
    </vt:vector>
  </HeadingPairs>
  <TitlesOfParts>
    <vt:vector size="106" baseType="lpstr">
      <vt:lpstr>Motiv systému Office</vt:lpstr>
      <vt:lpstr>Dokument</vt:lpstr>
      <vt:lpstr>Podnik a jeho okolí</vt:lpstr>
      <vt:lpstr>Osnova přednášky</vt:lpstr>
      <vt:lpstr>1. Podnik jako tvůrce hodnoty</vt:lpstr>
      <vt:lpstr>Vztah podnikové ekonomiky a mikroekonomie  </vt:lpstr>
      <vt:lpstr>Vztah podnikové ekonomiky a mikroekonomie</vt:lpstr>
      <vt:lpstr> Pojetí výrobní faktorů – tradiční pojetí (Synek, Kislingerová a kol.2010) </vt:lpstr>
      <vt:lpstr>Výrobní faktory – moderní pojetí</vt:lpstr>
      <vt:lpstr>Efektivnost v podnikovém pojetí</vt:lpstr>
      <vt:lpstr>Produktivita</vt:lpstr>
      <vt:lpstr>Produktivita v řízení podniku</vt:lpstr>
      <vt:lpstr>Příklad využití znalostí ve výrobním procesu TOYOTA </vt:lpstr>
      <vt:lpstr>Příklad využití znalostí ve výrobním procesu TOYOTA</vt:lpstr>
      <vt:lpstr> Podnik jako tvůrce hodnoty – Porterův hodnotový řetězec - odvození </vt:lpstr>
      <vt:lpstr> Vytváření hodnoty a sled jejího poskytování analogicky centrálně plánovaná vs. tržní ekonomika </vt:lpstr>
      <vt:lpstr>Porterův hodnotový řetězec</vt:lpstr>
      <vt:lpstr>Primární a  podpůrné aktivity</vt:lpstr>
      <vt:lpstr>Hmotné , finanční, informační toky</vt:lpstr>
      <vt:lpstr>Konstrukce hodnotového řetězce</vt:lpstr>
      <vt:lpstr>CASE STUDY – Apple Inc.</vt:lpstr>
      <vt:lpstr>Business model – Apple Inc.</vt:lpstr>
      <vt:lpstr>Prezentace aplikace PowerPoint</vt:lpstr>
      <vt:lpstr>2. Typologie podniků </vt:lpstr>
      <vt:lpstr>Prezentace aplikace PowerPoint</vt:lpstr>
      <vt:lpstr>Prezentace aplikace PowerPoint</vt:lpstr>
      <vt:lpstr>Specifika výrobních podniků</vt:lpstr>
      <vt:lpstr>Specifika výrobních podniků - Průmyslové podniky:  Jak ve sféře prvo tak i druhovýroby, spadá sem: </vt:lpstr>
      <vt:lpstr>Specifika výrobních podniků - Zemědělské a lesnické podniky</vt:lpstr>
      <vt:lpstr>Specifika výrobních podniků - Stavební podniky</vt:lpstr>
      <vt:lpstr>Specifika podniků v oblasti služeb (KOTLER, P., ARMSTRONG, G. Marketing. Praha: Grada Publishing, 2004)  </vt:lpstr>
      <vt:lpstr>Specifika podniků v oblasti služeb</vt:lpstr>
      <vt:lpstr>Specifika podniků v oblasti služeb</vt:lpstr>
      <vt:lpstr>Malé a střední podniky  </vt:lpstr>
      <vt:lpstr>Přednosti a meze SME (dle Synek, Kislingerová, 2010, Veber, Srpová a kol. 2012):</vt:lpstr>
      <vt:lpstr>Růst malých a středních podniků</vt:lpstr>
      <vt:lpstr>Rodinné podnikání - Family business </vt:lpstr>
      <vt:lpstr>Rodinné podnikání - Family business</vt:lpstr>
      <vt:lpstr>Case study – rostoucí Family Business</vt:lpstr>
      <vt:lpstr>Rodinné podnikání ČR</vt:lpstr>
      <vt:lpstr>3. Poptávka po produktu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Nástroje odhadu poptávky</vt:lpstr>
      <vt:lpstr>Poptávka po produktu</vt:lpstr>
      <vt:lpstr>Nejdůležitější necenové faktory (determinanty) ovlivňující poptávku( Keřkovský, 2016):</vt:lpstr>
      <vt:lpstr>Necenové faktory ovlivňující primárně poptávku  ( Keřkovský, 2016)</vt:lpstr>
      <vt:lpstr>iPhone demand forecasting  zdroj: http://www.asymco.com/2011/03/28/predicting-iphone-sales-for-dummies/</vt:lpstr>
      <vt:lpstr>Prezentace aplikace PowerPoint</vt:lpstr>
      <vt:lpstr>4.Podnikatelské prostředí </vt:lpstr>
      <vt:lpstr>Vnější okolí 1/3</vt:lpstr>
      <vt:lpstr>Vnější okolí 2/3</vt:lpstr>
      <vt:lpstr>Vnější okolí 3/3</vt:lpstr>
      <vt:lpstr>Povaha prostředí</vt:lpstr>
      <vt:lpstr>Povaha prostředí</vt:lpstr>
      <vt:lpstr>Před samotnou akcí je nutné:</vt:lpstr>
      <vt:lpstr>Které otázky je třeba zodpovědět:</vt:lpstr>
      <vt:lpstr>„Brašna na nářadí“</vt:lpstr>
      <vt:lpstr> Identifikace důležitých stakeholders </vt:lpstr>
      <vt:lpstr>Nástroje analýzy mikrookolí</vt:lpstr>
      <vt:lpstr>Základní charakteristiky odvětví 1/4</vt:lpstr>
      <vt:lpstr>Základní charakteristiky odvětví 2/4</vt:lpstr>
      <vt:lpstr>Základní charakteristiky odvětví 3/4</vt:lpstr>
      <vt:lpstr>Základní charakteristiky odvětví 4/4</vt:lpstr>
      <vt:lpstr>Struktura odvětví</vt:lpstr>
      <vt:lpstr>Struktura odvětví</vt:lpstr>
      <vt:lpstr>Atomizované konkurenční okolí</vt:lpstr>
      <vt:lpstr>Konsolidované odvětví</vt:lpstr>
      <vt:lpstr>Konsolidované odvětví</vt:lpstr>
      <vt:lpstr>Konsolidované odvětví</vt:lpstr>
      <vt:lpstr>Mapa strategických konkurenčních skupin</vt:lpstr>
      <vt:lpstr>Prezentace aplikace PowerPoint</vt:lpstr>
      <vt:lpstr>Postup sestavení mapy</vt:lpstr>
      <vt:lpstr>Pravidla konstrukce</vt:lpstr>
      <vt:lpstr>Mapa strategických konkurenčních skupin</vt:lpstr>
      <vt:lpstr>Funkce mapy</vt:lpstr>
      <vt:lpstr>Hybné změnotvorné síly odvětví</vt:lpstr>
      <vt:lpstr>Životní cyklus odvětví</vt:lpstr>
      <vt:lpstr>Změnotvorné síly</vt:lpstr>
      <vt:lpstr>Prezentace aplikace PowerPoint</vt:lpstr>
      <vt:lpstr>Prezentace aplikace PowerPoint</vt:lpstr>
      <vt:lpstr>Prezentace aplikace PowerPoint</vt:lpstr>
      <vt:lpstr>Prezentace aplikace PowerPoint</vt:lpstr>
      <vt:lpstr>Identifikace důležitých stakeholders</vt:lpstr>
      <vt:lpstr>Analýza konkurenčního prostředí</vt:lpstr>
      <vt:lpstr>Prezentace aplikace PowerPoint</vt:lpstr>
      <vt:lpstr>Základní otázky:</vt:lpstr>
      <vt:lpstr>Analýza 5F</vt:lpstr>
      <vt:lpstr>4 úrovně konkurentů dle Kotlera:</vt:lpstr>
      <vt:lpstr>Prezentace aplikace PowerPoint</vt:lpstr>
      <vt:lpstr>Porterův model 5 konkurenčních sil</vt:lpstr>
      <vt:lpstr>Prezentace aplikace PowerPoint</vt:lpstr>
      <vt:lpstr>Porterův model 5 sil</vt:lpstr>
      <vt:lpstr>Ohrožení ze strany nově vstupujících</vt:lpstr>
      <vt:lpstr>Ohrožení ze strany nově vstupujících</vt:lpstr>
      <vt:lpstr>Prezentace aplikace PowerPoint</vt:lpstr>
      <vt:lpstr>Vztah externího a interního prostředí podniku.</vt:lpstr>
      <vt:lpstr>Základní vymezení tržních strategií </vt:lpstr>
      <vt:lpstr>Konkureční tahy ( Kotler, 2007)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 a jeho okolí</dc:title>
  <dc:creator>Odehnalova Pavla</dc:creator>
  <cp:lastModifiedBy>Odehnalova Pavla</cp:lastModifiedBy>
  <cp:revision>36</cp:revision>
  <cp:lastPrinted>2016-10-19T07:44:35Z</cp:lastPrinted>
  <dcterms:created xsi:type="dcterms:W3CDTF">2016-10-12T08:08:19Z</dcterms:created>
  <dcterms:modified xsi:type="dcterms:W3CDTF">2017-03-10T09:16:09Z</dcterms:modified>
</cp:coreProperties>
</file>