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3" r:id="rId28"/>
    <p:sldId id="282" r:id="rId2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3" d="100"/>
          <a:sy n="123" d="100"/>
        </p:scale>
        <p:origin x="-120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C94A9-EDA9-4FBC-BD29-1941E8A7CC88}" type="datetimeFigureOut">
              <a:rPr lang="cs-CZ" smtClean="0"/>
              <a:t>12.4.2017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DB660-2AF8-46DB-BA21-412763A6419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14732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C94A9-EDA9-4FBC-BD29-1941E8A7CC88}" type="datetimeFigureOut">
              <a:rPr lang="cs-CZ" smtClean="0"/>
              <a:t>12.4.2017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DB660-2AF8-46DB-BA21-412763A6419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524924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C94A9-EDA9-4FBC-BD29-1941E8A7CC88}" type="datetimeFigureOut">
              <a:rPr lang="cs-CZ" smtClean="0"/>
              <a:t>12.4.2017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DB660-2AF8-46DB-BA21-412763A6419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49141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C94A9-EDA9-4FBC-BD29-1941E8A7CC88}" type="datetimeFigureOut">
              <a:rPr lang="cs-CZ" smtClean="0"/>
              <a:t>12.4.2017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DB660-2AF8-46DB-BA21-412763A6419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813457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C94A9-EDA9-4FBC-BD29-1941E8A7CC88}" type="datetimeFigureOut">
              <a:rPr lang="cs-CZ" smtClean="0"/>
              <a:t>12.4.2017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DB660-2AF8-46DB-BA21-412763A6419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297824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C94A9-EDA9-4FBC-BD29-1941E8A7CC88}" type="datetimeFigureOut">
              <a:rPr lang="cs-CZ" smtClean="0"/>
              <a:t>12.4.2017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DB660-2AF8-46DB-BA21-412763A6419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72601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C94A9-EDA9-4FBC-BD29-1941E8A7CC88}" type="datetimeFigureOut">
              <a:rPr lang="cs-CZ" smtClean="0"/>
              <a:t>12.4.2017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DB660-2AF8-46DB-BA21-412763A6419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692957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C94A9-EDA9-4FBC-BD29-1941E8A7CC88}" type="datetimeFigureOut">
              <a:rPr lang="cs-CZ" smtClean="0"/>
              <a:t>12.4.2017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DB660-2AF8-46DB-BA21-412763A6419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124457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C94A9-EDA9-4FBC-BD29-1941E8A7CC88}" type="datetimeFigureOut">
              <a:rPr lang="cs-CZ" smtClean="0"/>
              <a:t>12.4.2017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DB660-2AF8-46DB-BA21-412763A6419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186348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C94A9-EDA9-4FBC-BD29-1941E8A7CC88}" type="datetimeFigureOut">
              <a:rPr lang="cs-CZ" smtClean="0"/>
              <a:t>12.4.2017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DB660-2AF8-46DB-BA21-412763A6419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820166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C94A9-EDA9-4FBC-BD29-1941E8A7CC88}" type="datetimeFigureOut">
              <a:rPr lang="cs-CZ" smtClean="0"/>
              <a:t>12.4.2017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DB660-2AF8-46DB-BA21-412763A6419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053597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FC94A9-EDA9-4FBC-BD29-1941E8A7CC88}" type="datetimeFigureOut">
              <a:rPr lang="cs-CZ" smtClean="0"/>
              <a:t>12.4.2017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9DB660-2AF8-46DB-BA21-412763A6419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78017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553113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dirty="0"/>
              <a:t>Joseph A. </a:t>
            </a:r>
            <a:r>
              <a:rPr lang="cs-CZ" dirty="0" err="1"/>
              <a:t>Schumpeter</a:t>
            </a:r>
            <a:r>
              <a:rPr lang="cs-CZ" dirty="0"/>
              <a:t> (</a:t>
            </a:r>
            <a:r>
              <a:rPr lang="cs-CZ" dirty="0" smtClean="0"/>
              <a:t>1883-1950) definoval inovace jako zdroj:</a:t>
            </a:r>
          </a:p>
          <a:p>
            <a:r>
              <a:rPr lang="cs-CZ" dirty="0" smtClean="0"/>
              <a:t> </a:t>
            </a:r>
            <a:r>
              <a:rPr lang="cs-CZ" dirty="0"/>
              <a:t>nových výrobků,</a:t>
            </a:r>
          </a:p>
          <a:p>
            <a:pPr lvl="0"/>
            <a:r>
              <a:rPr lang="cs-CZ" dirty="0" smtClean="0"/>
              <a:t>nových </a:t>
            </a:r>
            <a:r>
              <a:rPr lang="cs-CZ" dirty="0"/>
              <a:t>trhů a</a:t>
            </a:r>
          </a:p>
          <a:p>
            <a:pPr lvl="0"/>
            <a:r>
              <a:rPr lang="cs-CZ" dirty="0" smtClean="0"/>
              <a:t>forem </a:t>
            </a:r>
            <a:r>
              <a:rPr lang="cs-CZ" dirty="0"/>
              <a:t>organizace průmyslu</a:t>
            </a:r>
            <a:r>
              <a:rPr lang="cs-CZ" dirty="0" smtClean="0"/>
              <a:t>.</a:t>
            </a:r>
          </a:p>
          <a:p>
            <a:pPr lvl="0"/>
            <a:r>
              <a:rPr lang="cs-CZ" dirty="0" err="1" smtClean="0"/>
              <a:t>Schumpeterova</a:t>
            </a:r>
            <a:r>
              <a:rPr lang="cs-CZ" dirty="0" smtClean="0"/>
              <a:t> triáda( ustupující koncept ):</a:t>
            </a:r>
          </a:p>
          <a:p>
            <a:pPr lvl="0"/>
            <a:r>
              <a:rPr lang="cs-CZ" dirty="0" smtClean="0"/>
              <a:t>Invence – inovace </a:t>
            </a:r>
            <a:r>
              <a:rPr lang="cs-CZ" dirty="0"/>
              <a:t> </a:t>
            </a:r>
            <a:r>
              <a:rPr lang="cs-CZ" dirty="0" smtClean="0"/>
              <a:t>- imitace</a:t>
            </a:r>
          </a:p>
          <a:p>
            <a:pPr lvl="0"/>
            <a:r>
              <a:rPr lang="cs-CZ" dirty="0" smtClean="0"/>
              <a:t>Dnes je inovace, vše co přináší </a:t>
            </a:r>
            <a:r>
              <a:rPr lang="cs-CZ" smtClean="0"/>
              <a:t>něco nového.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336652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/>
              <a:t>Členění z hlediska životního cyklu </a:t>
            </a:r>
            <a:r>
              <a:rPr lang="cs-CZ" b="1" dirty="0" smtClean="0"/>
              <a:t>výrobku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dirty="0" smtClean="0"/>
              <a:t>Je třeba odlišit:  </a:t>
            </a:r>
          </a:p>
          <a:p>
            <a:r>
              <a:rPr lang="cs-CZ" b="1" dirty="0" smtClean="0"/>
              <a:t>výrobkové </a:t>
            </a:r>
            <a:r>
              <a:rPr lang="cs-CZ" b="1" dirty="0"/>
              <a:t>inovace </a:t>
            </a:r>
            <a:r>
              <a:rPr lang="cs-CZ" dirty="0" smtClean="0"/>
              <a:t>– jsou výsledkem vědecko- technologického pokroku, předcházejí </a:t>
            </a:r>
            <a:r>
              <a:rPr lang="cs-CZ" dirty="0"/>
              <a:t>uvedení výrobku do výroby a jsou spojeny s </a:t>
            </a:r>
            <a:r>
              <a:rPr lang="cs-CZ" dirty="0" smtClean="0"/>
              <a:t>fází pronikání</a:t>
            </a:r>
            <a:endParaRPr lang="cs-CZ" dirty="0"/>
          </a:p>
          <a:p>
            <a:r>
              <a:rPr lang="cs-CZ" b="1" dirty="0" smtClean="0"/>
              <a:t>výrobkové </a:t>
            </a:r>
            <a:r>
              <a:rPr lang="cs-CZ" b="1" dirty="0"/>
              <a:t>varianty </a:t>
            </a:r>
            <a:r>
              <a:rPr lang="cs-CZ" dirty="0"/>
              <a:t>– </a:t>
            </a:r>
            <a:r>
              <a:rPr lang="cs-CZ" dirty="0" smtClean="0"/>
              <a:t>pouze technická zlepšení současného výrobku, jsou </a:t>
            </a:r>
            <a:r>
              <a:rPr lang="cs-CZ" dirty="0"/>
              <a:t>uváděny do výroby ve fázi zralosti</a:t>
            </a:r>
          </a:p>
          <a:p>
            <a:r>
              <a:rPr lang="cs-CZ" b="1" dirty="0" smtClean="0"/>
              <a:t>vyřazování </a:t>
            </a:r>
            <a:r>
              <a:rPr lang="cs-CZ" b="1" dirty="0"/>
              <a:t>výrobku </a:t>
            </a:r>
            <a:r>
              <a:rPr lang="cs-CZ" dirty="0"/>
              <a:t>– uzavírá </a:t>
            </a:r>
            <a:r>
              <a:rPr lang="cs-CZ" dirty="0" smtClean="0"/>
              <a:t>životní </a:t>
            </a:r>
            <a:r>
              <a:rPr lang="cs-CZ" dirty="0"/>
              <a:t>cyklus a přistupuje se k němu obvykle ve </a:t>
            </a:r>
            <a:r>
              <a:rPr lang="cs-CZ" dirty="0" smtClean="0"/>
              <a:t>fázi degenerace</a:t>
            </a:r>
            <a:endParaRPr lang="cs-CZ" dirty="0"/>
          </a:p>
          <a:p>
            <a:pPr marL="0" indent="0">
              <a:buNone/>
            </a:pPr>
            <a:r>
              <a:rPr lang="cs-CZ" b="1" dirty="0"/>
              <a:t>Inovaci musí předcházet invence </a:t>
            </a:r>
            <a:r>
              <a:rPr lang="cs-CZ" dirty="0"/>
              <a:t>- vynaložení tvůrčí </a:t>
            </a:r>
            <a:r>
              <a:rPr lang="cs-CZ" dirty="0" smtClean="0"/>
              <a:t>aktivity.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192536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41565"/>
            <a:ext cx="7992888" cy="3930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52257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Výrobková inovace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cs-CZ" dirty="0"/>
              <a:t>Zahrnuje:</a:t>
            </a:r>
          </a:p>
          <a:p>
            <a:r>
              <a:rPr lang="cs-CZ" dirty="0" smtClean="0"/>
              <a:t>diferenciace </a:t>
            </a:r>
            <a:r>
              <a:rPr lang="cs-CZ" dirty="0"/>
              <a:t>výrobků - doplnění výrobkové linie o nový typ výrobku</a:t>
            </a:r>
          </a:p>
          <a:p>
            <a:r>
              <a:rPr lang="cs-CZ" dirty="0"/>
              <a:t>(např. zavedení výroby vícestupňového piva v pivovaru)</a:t>
            </a:r>
          </a:p>
          <a:p>
            <a:r>
              <a:rPr lang="cs-CZ" dirty="0" smtClean="0"/>
              <a:t>diverzifikace </a:t>
            </a:r>
            <a:r>
              <a:rPr lang="cs-CZ" dirty="0"/>
              <a:t>výrobků - zavedení nové výrobkové linie</a:t>
            </a:r>
          </a:p>
          <a:p>
            <a:pPr lvl="1"/>
            <a:r>
              <a:rPr lang="cs-CZ" dirty="0" smtClean="0"/>
              <a:t> </a:t>
            </a:r>
            <a:r>
              <a:rPr lang="cs-CZ" b="1" dirty="0"/>
              <a:t>horizontální </a:t>
            </a:r>
            <a:r>
              <a:rPr lang="cs-CZ" dirty="0"/>
              <a:t>– zavedení výrobku na stejném výrobním </a:t>
            </a:r>
            <a:r>
              <a:rPr lang="cs-CZ" dirty="0" smtClean="0"/>
              <a:t>stupni (zavedení </a:t>
            </a:r>
            <a:r>
              <a:rPr lang="cs-CZ" dirty="0"/>
              <a:t>výroby limonád v </a:t>
            </a:r>
            <a:r>
              <a:rPr lang="cs-CZ" dirty="0" smtClean="0"/>
              <a:t>pivovaru)</a:t>
            </a:r>
          </a:p>
          <a:p>
            <a:pPr lvl="1"/>
            <a:r>
              <a:rPr lang="cs-CZ" b="1" dirty="0" smtClean="0"/>
              <a:t>vertikální </a:t>
            </a:r>
            <a:r>
              <a:rPr lang="cs-CZ" dirty="0"/>
              <a:t>– výrobek odpovídající následné nebo předcházející etapě </a:t>
            </a:r>
            <a:r>
              <a:rPr lang="cs-CZ" dirty="0" smtClean="0"/>
              <a:t>výroby ( zahájení </a:t>
            </a:r>
            <a:r>
              <a:rPr lang="cs-CZ" dirty="0"/>
              <a:t>výroby kvasnic v </a:t>
            </a:r>
            <a:r>
              <a:rPr lang="cs-CZ" dirty="0" smtClean="0"/>
              <a:t>pivovaru)</a:t>
            </a:r>
          </a:p>
          <a:p>
            <a:pPr lvl="1"/>
            <a:r>
              <a:rPr lang="cs-CZ" b="1" dirty="0" smtClean="0"/>
              <a:t>laterální </a:t>
            </a:r>
            <a:r>
              <a:rPr lang="cs-CZ" dirty="0"/>
              <a:t>– výrobky zcela rozdílného </a:t>
            </a:r>
            <a:r>
              <a:rPr lang="cs-CZ" dirty="0" smtClean="0"/>
              <a:t>typu (pivovar </a:t>
            </a:r>
            <a:r>
              <a:rPr lang="cs-CZ" dirty="0"/>
              <a:t>diverzifikuje riziko investicí do masného průmyslu)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533831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Zavádění nových výrobků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b="1" dirty="0" smtClean="0"/>
              <a:t>napodobovací </a:t>
            </a:r>
            <a:r>
              <a:rPr lang="cs-CZ" b="1" dirty="0"/>
              <a:t>varianta </a:t>
            </a:r>
            <a:r>
              <a:rPr lang="cs-CZ" dirty="0"/>
              <a:t>– inovace se uskutečňuje zavedením nového produktu do </a:t>
            </a:r>
            <a:r>
              <a:rPr lang="cs-CZ" dirty="0" err="1" smtClean="0"/>
              <a:t>výroby,který</a:t>
            </a:r>
            <a:r>
              <a:rPr lang="cs-CZ" dirty="0" smtClean="0"/>
              <a:t> </a:t>
            </a:r>
            <a:r>
              <a:rPr lang="cs-CZ" dirty="0"/>
              <a:t>je napodobeninou konkurenčního výrobku</a:t>
            </a:r>
          </a:p>
          <a:p>
            <a:r>
              <a:rPr lang="cs-CZ" b="1" dirty="0" smtClean="0"/>
              <a:t>inovační </a:t>
            </a:r>
            <a:r>
              <a:rPr lang="cs-CZ" b="1" dirty="0"/>
              <a:t>varianta </a:t>
            </a:r>
            <a:r>
              <a:rPr lang="cs-CZ" dirty="0"/>
              <a:t>– podnik zavádí do výroby nový produkt, který si sám vyvinul</a:t>
            </a:r>
          </a:p>
          <a:p>
            <a:r>
              <a:rPr lang="cs-CZ" b="1" dirty="0" smtClean="0"/>
              <a:t>nákupní </a:t>
            </a:r>
            <a:r>
              <a:rPr lang="cs-CZ" b="1" dirty="0"/>
              <a:t>varianta </a:t>
            </a:r>
            <a:r>
              <a:rPr lang="cs-CZ" dirty="0"/>
              <a:t>– velký ekonomicky silný podnikatelský subjekt inovuje svůj </a:t>
            </a:r>
            <a:r>
              <a:rPr lang="cs-CZ" dirty="0" smtClean="0"/>
              <a:t>výrobní program </a:t>
            </a:r>
            <a:r>
              <a:rPr lang="cs-CZ" dirty="0"/>
              <a:t>nákupem slabšího konkurenta s inovativním výrobním programem</a:t>
            </a:r>
          </a:p>
        </p:txBody>
      </p:sp>
    </p:spTree>
    <p:extLst>
      <p:ext uri="{BB962C8B-B14F-4D97-AF65-F5344CB8AC3E}">
        <p14:creationId xmlns:p14="http://schemas.microsoft.com/office/powerpoint/2010/main" val="20450489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143000"/>
          </a:xfrm>
        </p:spPr>
        <p:txBody>
          <a:bodyPr>
            <a:normAutofit/>
          </a:bodyPr>
          <a:lstStyle/>
          <a:p>
            <a:r>
              <a:rPr lang="cs-CZ" dirty="0" smtClean="0"/>
              <a:t>Uzavřená vs. Otevřená inovace</a:t>
            </a:r>
            <a:r>
              <a:rPr lang="cs-CZ" sz="1300" dirty="0" smtClean="0"/>
              <a:t>( zdroj: Nautilus.cz)</a:t>
            </a:r>
            <a:endParaRPr lang="cs-CZ" sz="13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4525963"/>
          </a:xfrm>
        </p:spPr>
        <p:txBody>
          <a:bodyPr/>
          <a:lstStyle/>
          <a:p>
            <a:r>
              <a:rPr lang="cs-CZ" sz="2400" dirty="0" smtClean="0"/>
              <a:t>Uzavřená inovace ( </a:t>
            </a:r>
            <a:r>
              <a:rPr lang="cs-CZ" sz="2400" dirty="0" err="1" smtClean="0"/>
              <a:t>closed</a:t>
            </a:r>
            <a:r>
              <a:rPr lang="cs-CZ" sz="2400" dirty="0" smtClean="0"/>
              <a:t> </a:t>
            </a:r>
            <a:r>
              <a:rPr lang="cs-CZ" sz="2400" dirty="0" err="1" smtClean="0"/>
              <a:t>innovation</a:t>
            </a:r>
            <a:r>
              <a:rPr lang="cs-CZ" sz="2400" dirty="0" smtClean="0"/>
              <a:t> </a:t>
            </a:r>
            <a:r>
              <a:rPr lang="cs-CZ" sz="2400" dirty="0" err="1" smtClean="0"/>
              <a:t>closed</a:t>
            </a:r>
            <a:r>
              <a:rPr lang="cs-CZ" sz="2400" dirty="0" smtClean="0"/>
              <a:t> business model</a:t>
            </a:r>
            <a:r>
              <a:rPr lang="cs-CZ" dirty="0" smtClean="0"/>
              <a:t>)</a:t>
            </a: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7797" y="1628800"/>
            <a:ext cx="5395515" cy="4777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92985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244" y="1600200"/>
            <a:ext cx="7741512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69860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Uzavřená inovace</a:t>
            </a:r>
            <a:endParaRPr lang="cs-CZ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68993"/>
            <a:ext cx="8229600" cy="4188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107504" y="5733256"/>
            <a:ext cx="8721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Využíváno celou řadou podniků např. IBM, GE, atd. po celou řadu let velice efektivní přístup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325010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Principy uzavřené inovace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Vlastní zaměstnanci R and D</a:t>
            </a:r>
          </a:p>
          <a:p>
            <a:r>
              <a:rPr lang="cs-CZ" dirty="0" smtClean="0"/>
              <a:t>Ziskovost je synonymum pro objev, vývoj a prodej produktů.</a:t>
            </a:r>
          </a:p>
          <a:p>
            <a:r>
              <a:rPr lang="cs-CZ" dirty="0" smtClean="0"/>
              <a:t>Naše vlastní inovace je na trhu dostupná pod naším jménem</a:t>
            </a:r>
          </a:p>
          <a:p>
            <a:r>
              <a:rPr lang="cs-CZ" dirty="0" smtClean="0"/>
              <a:t>Kdo inovuje první vyhrává, kdo inovuje nejvíce je ještě lepší ;)</a:t>
            </a:r>
          </a:p>
          <a:p>
            <a:r>
              <a:rPr lang="cs-CZ" dirty="0" smtClean="0"/>
              <a:t>Absolutní kontrola duševního vlastnictví, nikdo jiný z něj nemůže profitovat.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736068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Ale co když…….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Naši vývojáři odejdou a založí si svůj vlastní business…..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802620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cs-CZ" b="1" cap="all" dirty="0"/>
              <a:t>technologický rozvoj a inovace v podniku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Inovace </a:t>
            </a:r>
            <a:r>
              <a:rPr lang="cs-CZ" dirty="0" smtClean="0"/>
              <a:t>- specifický </a:t>
            </a:r>
            <a:r>
              <a:rPr lang="cs-CZ" dirty="0"/>
              <a:t>prostředek podnikatele, jehož pomocí využívá změn jako příležitostí pro podnikání v odlišné oblasti nebo poskytování odlišných </a:t>
            </a:r>
            <a:r>
              <a:rPr lang="cs-CZ" dirty="0" smtClean="0"/>
              <a:t>služeb</a:t>
            </a:r>
          </a:p>
          <a:p>
            <a:r>
              <a:rPr lang="cs-CZ" dirty="0" smtClean="0"/>
              <a:t>(</a:t>
            </a:r>
            <a:r>
              <a:rPr lang="cs-CZ" dirty="0" err="1" smtClean="0"/>
              <a:t>Drucker</a:t>
            </a:r>
            <a:r>
              <a:rPr lang="cs-CZ" dirty="0" smtClean="0"/>
              <a:t> ( 1993) ).  </a:t>
            </a:r>
          </a:p>
          <a:p>
            <a:r>
              <a:rPr lang="cs-CZ" dirty="0" smtClean="0"/>
              <a:t>Nejčastěji </a:t>
            </a:r>
            <a:r>
              <a:rPr lang="cs-CZ" dirty="0"/>
              <a:t>využívanou inovací je inovace v oblasti produktu a služeb. </a:t>
            </a:r>
            <a:endParaRPr lang="cs-CZ" dirty="0" smtClean="0"/>
          </a:p>
          <a:p>
            <a:r>
              <a:rPr lang="cs-CZ" dirty="0" smtClean="0"/>
              <a:t>Inovace </a:t>
            </a:r>
            <a:r>
              <a:rPr lang="cs-CZ" dirty="0"/>
              <a:t>lze chápat jako proces neustálé změny, které přinášejí producentovi určitou konkurenční výhodu a pomáhají mu zlepšit konkurenční pozici na trhu.(</a:t>
            </a:r>
            <a:r>
              <a:rPr lang="cs-CZ" dirty="0" err="1"/>
              <a:t>Jáč</a:t>
            </a:r>
            <a:r>
              <a:rPr lang="cs-CZ" dirty="0"/>
              <a:t> a kol. 2005)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448121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Př. XEROX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PARC – Palo </a:t>
            </a:r>
            <a:r>
              <a:rPr lang="cs-CZ" dirty="0" err="1" smtClean="0"/>
              <a:t>Alto</a:t>
            </a:r>
            <a:r>
              <a:rPr lang="cs-CZ" dirty="0" smtClean="0"/>
              <a:t> </a:t>
            </a:r>
            <a:r>
              <a:rPr lang="cs-CZ" dirty="0" err="1" smtClean="0"/>
              <a:t>Research</a:t>
            </a:r>
            <a:r>
              <a:rPr lang="cs-CZ" dirty="0" smtClean="0"/>
              <a:t> Center, založil XEROX, </a:t>
            </a:r>
            <a:r>
              <a:rPr lang="cs-CZ" dirty="0" err="1" smtClean="0"/>
              <a:t>est</a:t>
            </a:r>
            <a:r>
              <a:rPr lang="cs-CZ" dirty="0" smtClean="0"/>
              <a:t>. 1970</a:t>
            </a:r>
          </a:p>
          <a:p>
            <a:r>
              <a:rPr lang="cs-CZ" dirty="0" smtClean="0"/>
              <a:t>R and D centrum pro vývoj nových technologií pro společnost XEROX</a:t>
            </a:r>
          </a:p>
          <a:p>
            <a:r>
              <a:rPr lang="cs-CZ" dirty="0" smtClean="0"/>
              <a:t>Pokud se </a:t>
            </a:r>
            <a:r>
              <a:rPr lang="cs-CZ" dirty="0" err="1" smtClean="0"/>
              <a:t>XEROXu</a:t>
            </a:r>
            <a:r>
              <a:rPr lang="cs-CZ" dirty="0" smtClean="0"/>
              <a:t> některá z nových technologií nelíbila, nechal vývojáře elegantně odejít …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827098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…nejúspěšnější spin-</a:t>
            </a:r>
            <a:r>
              <a:rPr lang="cs-CZ" dirty="0" err="1"/>
              <a:t>off</a:t>
            </a:r>
            <a:r>
              <a:rPr lang="cs-CZ" dirty="0"/>
              <a:t>, které založili své podnikání na </a:t>
            </a:r>
            <a:r>
              <a:rPr lang="cs-CZ" dirty="0" err="1"/>
              <a:t>PARCu</a:t>
            </a:r>
            <a:r>
              <a:rPr lang="cs-CZ" dirty="0" smtClean="0"/>
              <a:t>.</a:t>
            </a:r>
            <a:endParaRPr lang="cs-CZ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3253" y="2445738"/>
            <a:ext cx="6157494" cy="2834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87492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Otevřená inovace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Spolupráce s lidmi i mimo naši </a:t>
            </a:r>
            <a:r>
              <a:rPr lang="cs-CZ" dirty="0" err="1" smtClean="0"/>
              <a:t>RandD</a:t>
            </a:r>
            <a:endParaRPr lang="cs-CZ" dirty="0" smtClean="0"/>
          </a:p>
          <a:p>
            <a:r>
              <a:rPr lang="cs-CZ" dirty="0" smtClean="0"/>
              <a:t>Synergický efekt mezioborové spolupráce ( </a:t>
            </a:r>
            <a:r>
              <a:rPr lang="cs-CZ" dirty="0" err="1" smtClean="0"/>
              <a:t>Enantis</a:t>
            </a:r>
            <a:r>
              <a:rPr lang="cs-CZ" dirty="0" smtClean="0"/>
              <a:t> SME Instrument a ESF - MU)</a:t>
            </a:r>
          </a:p>
          <a:p>
            <a:r>
              <a:rPr lang="cs-CZ" dirty="0" smtClean="0"/>
              <a:t>Profitujeme z myšlenek využitých i mimo naši společnost ( licence, prodej duševního vlastnictví atd.)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460715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Otevřená inovace</a:t>
            </a:r>
            <a:endParaRPr lang="cs-CZ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0887" y="2245206"/>
            <a:ext cx="6042226" cy="3235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0780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 smtClean="0"/>
              <a:t>Outside</a:t>
            </a:r>
            <a:r>
              <a:rPr lang="cs-CZ" dirty="0" smtClean="0"/>
              <a:t> and </a:t>
            </a:r>
            <a:r>
              <a:rPr lang="cs-CZ" dirty="0" err="1" smtClean="0"/>
              <a:t>Inside</a:t>
            </a:r>
            <a:r>
              <a:rPr lang="cs-CZ" dirty="0" smtClean="0"/>
              <a:t> open </a:t>
            </a:r>
            <a:r>
              <a:rPr lang="cs-CZ" dirty="0" err="1" smtClean="0"/>
              <a:t>innovation</a:t>
            </a:r>
            <a:r>
              <a:rPr lang="cs-CZ" dirty="0" smtClean="0"/>
              <a:t> </a:t>
            </a:r>
            <a:r>
              <a:rPr lang="cs-CZ" sz="1600" dirty="0" smtClean="0"/>
              <a:t>(zdroj: Nautilus.cz)</a:t>
            </a:r>
            <a:endParaRPr lang="cs-CZ" sz="1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 err="1" smtClean="0"/>
              <a:t>Outside</a:t>
            </a:r>
            <a:r>
              <a:rPr lang="cs-CZ" dirty="0" smtClean="0"/>
              <a:t> – in přínosy:</a:t>
            </a:r>
          </a:p>
          <a:p>
            <a:pPr lvl="1"/>
            <a:r>
              <a:rPr lang="cs-CZ" dirty="0" smtClean="0"/>
              <a:t>Převratné myšlenky</a:t>
            </a:r>
          </a:p>
          <a:p>
            <a:pPr lvl="1"/>
            <a:r>
              <a:rPr lang="cs-CZ" dirty="0" smtClean="0"/>
              <a:t>Participace zákazníků na designu</a:t>
            </a:r>
          </a:p>
          <a:p>
            <a:pPr lvl="1"/>
            <a:r>
              <a:rPr lang="cs-CZ" dirty="0" smtClean="0"/>
              <a:t>Objevy</a:t>
            </a:r>
          </a:p>
          <a:p>
            <a:pPr lvl="1"/>
            <a:r>
              <a:rPr lang="cs-CZ" dirty="0" smtClean="0"/>
              <a:t>Řešení</a:t>
            </a:r>
          </a:p>
          <a:p>
            <a:pPr lvl="1"/>
            <a:r>
              <a:rPr lang="cs-CZ" dirty="0" smtClean="0"/>
              <a:t>Technologie</a:t>
            </a:r>
          </a:p>
          <a:p>
            <a:pPr lvl="1"/>
            <a:r>
              <a:rPr lang="cs-CZ" dirty="0" smtClean="0"/>
              <a:t>Patenty další benefity mezioborové spolupráce</a:t>
            </a:r>
          </a:p>
          <a:p>
            <a:pPr marL="457200" lvl="1" indent="0">
              <a:buNone/>
            </a:pPr>
            <a:r>
              <a:rPr lang="cs-CZ" dirty="0" smtClean="0"/>
              <a:t>Prostředky jsou vynaloženy pouze do nejlepších možných řešení, které si vyberu z předložených návrhů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561398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Inside</a:t>
            </a:r>
            <a:r>
              <a:rPr lang="cs-CZ" dirty="0" smtClean="0"/>
              <a:t> - </a:t>
            </a:r>
            <a:r>
              <a:rPr lang="cs-CZ" dirty="0" err="1" smtClean="0"/>
              <a:t>out</a:t>
            </a:r>
            <a:endParaRPr lang="cs-CZ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12776"/>
            <a:ext cx="5636026" cy="39085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5220072" y="1556792"/>
            <a:ext cx="309634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/>
              <a:t>Nové příjmy generované skrze postoupení duševního vlastnictví trhu.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8234180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Význam otevřené inovace: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Víc hlav víc ví – žádná společnost nezná vše</a:t>
            </a:r>
          </a:p>
          <a:p>
            <a:r>
              <a:rPr lang="cs-CZ" dirty="0" smtClean="0"/>
              <a:t>Inovace jsou čím dál tím více nákladné – diverzifikace nákladů</a:t>
            </a:r>
          </a:p>
          <a:p>
            <a:r>
              <a:rPr lang="cs-CZ" dirty="0" smtClean="0"/>
              <a:t>Příležitosti pro SME – Smluvní a aplikovaný výzkum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225135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Case study - </a:t>
            </a:r>
            <a:r>
              <a:rPr lang="cs-CZ" dirty="0" err="1"/>
              <a:t>Enantis</a:t>
            </a:r>
            <a:endParaRPr lang="cs-CZ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700808"/>
            <a:ext cx="5174935" cy="3277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bdélník 3"/>
          <p:cNvSpPr/>
          <p:nvPr/>
        </p:nvSpPr>
        <p:spPr>
          <a:xfrm>
            <a:off x="251520" y="1556792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3200" dirty="0"/>
              <a:t>SME v oblasti vývoje biotechnologií  - FGF</a:t>
            </a:r>
          </a:p>
          <a:p>
            <a:endParaRPr lang="cs-CZ" sz="3200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338" y="2780929"/>
            <a:ext cx="2560470" cy="3531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31595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Case study - </a:t>
            </a:r>
            <a:r>
              <a:rPr lang="cs-CZ" dirty="0" err="1" smtClean="0"/>
              <a:t>Enantis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2014 žádost o Grant SME Instrument</a:t>
            </a:r>
          </a:p>
          <a:p>
            <a:r>
              <a:rPr lang="cs-CZ" dirty="0" err="1" smtClean="0"/>
              <a:t>Phase</a:t>
            </a:r>
            <a:r>
              <a:rPr lang="cs-CZ" dirty="0" smtClean="0"/>
              <a:t> I, úspěšnost </a:t>
            </a:r>
            <a:r>
              <a:rPr lang="en-US" dirty="0"/>
              <a:t>592 </a:t>
            </a:r>
            <a:r>
              <a:rPr lang="cs-CZ" dirty="0" smtClean="0"/>
              <a:t>/</a:t>
            </a:r>
            <a:r>
              <a:rPr lang="en-US" dirty="0" smtClean="0"/>
              <a:t>6,973 </a:t>
            </a:r>
            <a:r>
              <a:rPr lang="cs-CZ" dirty="0" smtClean="0"/>
              <a:t>( 50 000 Euro/1year) </a:t>
            </a:r>
            <a:r>
              <a:rPr lang="en-US" dirty="0" smtClean="0"/>
              <a:t>phase</a:t>
            </a:r>
            <a:r>
              <a:rPr lang="cs-CZ" dirty="0" smtClean="0"/>
              <a:t> II</a:t>
            </a:r>
            <a:r>
              <a:rPr lang="en-US" dirty="0" smtClean="0"/>
              <a:t> </a:t>
            </a:r>
            <a:r>
              <a:rPr lang="en-US" dirty="0"/>
              <a:t>134 </a:t>
            </a:r>
            <a:r>
              <a:rPr lang="cs-CZ" dirty="0" smtClean="0"/>
              <a:t>/</a:t>
            </a:r>
            <a:r>
              <a:rPr lang="en-US" dirty="0" smtClean="0"/>
              <a:t>1,209</a:t>
            </a:r>
            <a:r>
              <a:rPr lang="en-US" dirty="0"/>
              <a:t>. </a:t>
            </a:r>
            <a:r>
              <a:rPr lang="cs-CZ" dirty="0" smtClean="0"/>
              <a:t>( 1 mil Euro/2 </a:t>
            </a:r>
            <a:r>
              <a:rPr lang="cs-CZ" dirty="0" err="1" smtClean="0"/>
              <a:t>years</a:t>
            </a:r>
            <a:r>
              <a:rPr lang="cs-CZ" dirty="0" smtClean="0"/>
              <a:t>) tj. 1,9% z absolutního vyjádření</a:t>
            </a:r>
          </a:p>
          <a:p>
            <a:r>
              <a:rPr lang="cs-CZ" dirty="0" smtClean="0"/>
              <a:t>2014 – spolupráce </a:t>
            </a:r>
            <a:r>
              <a:rPr lang="cs-CZ" dirty="0" err="1" smtClean="0"/>
              <a:t>Enantis</a:t>
            </a:r>
            <a:r>
              <a:rPr lang="cs-CZ" dirty="0" smtClean="0"/>
              <a:t> a ESF MU – smluvní výzkum na business </a:t>
            </a:r>
            <a:r>
              <a:rPr lang="cs-CZ" dirty="0" err="1" smtClean="0"/>
              <a:t>plan</a:t>
            </a:r>
            <a:r>
              <a:rPr lang="cs-CZ" dirty="0" smtClean="0"/>
              <a:t> pro </a:t>
            </a:r>
            <a:r>
              <a:rPr lang="cs-CZ" dirty="0" err="1" smtClean="0"/>
              <a:t>Phase</a:t>
            </a:r>
            <a:r>
              <a:rPr lang="cs-CZ" dirty="0" smtClean="0"/>
              <a:t> II. </a:t>
            </a:r>
          </a:p>
          <a:p>
            <a:r>
              <a:rPr lang="cs-CZ" dirty="0" smtClean="0"/>
              <a:t>Výsledek: </a:t>
            </a:r>
            <a:r>
              <a:rPr lang="cs-CZ" dirty="0" err="1" smtClean="0"/>
              <a:t>Phase</a:t>
            </a:r>
            <a:r>
              <a:rPr lang="cs-CZ" dirty="0" smtClean="0"/>
              <a:t> II, získána v prvním čtení ve výši 100% navrhované částky.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676544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Typologie a řády inovací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Inovace lze z hlediska podniku kategorizovat následovně ( </a:t>
            </a:r>
            <a:r>
              <a:rPr lang="cs-CZ" dirty="0" err="1"/>
              <a:t>Vochozka</a:t>
            </a:r>
            <a:r>
              <a:rPr lang="cs-CZ" dirty="0"/>
              <a:t>, Mulač a kol., 2012):</a:t>
            </a:r>
          </a:p>
          <a:p>
            <a:pPr lvl="0"/>
            <a:r>
              <a:rPr lang="cs-CZ" dirty="0"/>
              <a:t>Inovace v oblasti produkce a služeb</a:t>
            </a:r>
          </a:p>
          <a:p>
            <a:pPr lvl="0"/>
            <a:r>
              <a:rPr lang="cs-CZ" dirty="0"/>
              <a:t>Inovace v oblasti podnikových procesů</a:t>
            </a:r>
          </a:p>
          <a:p>
            <a:pPr lvl="0"/>
            <a:r>
              <a:rPr lang="cs-CZ" dirty="0"/>
              <a:t>Inovace organizačního charakteru</a:t>
            </a:r>
          </a:p>
          <a:p>
            <a:pPr lvl="0"/>
            <a:r>
              <a:rPr lang="cs-CZ" dirty="0"/>
              <a:t>Marketingové inovace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512893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cs-CZ" dirty="0"/>
              <a:t>Jiné rozdělení reflektuje rozdělení inovací podle Vlčka, (1992)</a:t>
            </a:r>
          </a:p>
          <a:p>
            <a:pPr lvl="0"/>
            <a:r>
              <a:rPr lang="cs-CZ" b="1" dirty="0"/>
              <a:t>Inovace přírůstkové</a:t>
            </a:r>
            <a:r>
              <a:rPr lang="cs-CZ" dirty="0"/>
              <a:t>(inkrementální), definované jako malé změny, které podnik provádí kontinuálně. Nevyžadují vysoké náklady na </a:t>
            </a:r>
            <a:r>
              <a:rPr lang="cs-CZ" dirty="0" err="1"/>
              <a:t>RandD</a:t>
            </a:r>
            <a:r>
              <a:rPr lang="cs-CZ" dirty="0"/>
              <a:t>.</a:t>
            </a:r>
          </a:p>
          <a:p>
            <a:pPr lvl="0"/>
            <a:r>
              <a:rPr lang="cs-CZ" b="1" dirty="0"/>
              <a:t>Inovace radikální</a:t>
            </a:r>
            <a:r>
              <a:rPr lang="cs-CZ" dirty="0"/>
              <a:t> - - prostřednictvím, kterých vznikají úplně nové výrobky a služby, předpokládají vysoké výdaje na R and d.</a:t>
            </a:r>
          </a:p>
          <a:p>
            <a:pPr lvl="0"/>
            <a:r>
              <a:rPr lang="cs-CZ" b="1" dirty="0"/>
              <a:t>Inovace technické</a:t>
            </a:r>
            <a:r>
              <a:rPr lang="cs-CZ" dirty="0"/>
              <a:t>  - kdy dochází k významným změnám v technologiích a technolog. Postupech nebo techn. Vlastnostech výrobku.</a:t>
            </a:r>
          </a:p>
          <a:p>
            <a:pPr lvl="0"/>
            <a:r>
              <a:rPr lang="cs-CZ" b="1" dirty="0"/>
              <a:t>Inovace aplikační</a:t>
            </a:r>
            <a:r>
              <a:rPr lang="cs-CZ" dirty="0"/>
              <a:t> – taková změna výrobku či služby, která vede ke změně užívání zákazníkem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90739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404664"/>
            <a:ext cx="8229600" cy="820687"/>
          </a:xfrm>
        </p:spPr>
        <p:txBody>
          <a:bodyPr>
            <a:normAutofit lnSpcReduction="10000"/>
          </a:bodyPr>
          <a:lstStyle/>
          <a:p>
            <a:r>
              <a:rPr lang="cs-CZ" sz="2400" dirty="0"/>
              <a:t>Z pohledu novosti lze třídit inovace na příslušné řády a to podle intenzity, hloubky a rozsahu provedené změny</a:t>
            </a:r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9157933"/>
              </p:ext>
            </p:extLst>
          </p:nvPr>
        </p:nvGraphicFramePr>
        <p:xfrm>
          <a:off x="1259632" y="1196758"/>
          <a:ext cx="6336704" cy="4160520"/>
        </p:xfrm>
        <a:graphic>
          <a:graphicData uri="http://schemas.openxmlformats.org/drawingml/2006/table">
            <a:tbl>
              <a:tblPr firstRow="1" firstCol="1" bandRow="1"/>
              <a:tblGrid>
                <a:gridCol w="1216224"/>
                <a:gridCol w="1239516"/>
                <a:gridCol w="1286101"/>
                <a:gridCol w="1378639"/>
                <a:gridCol w="1216224"/>
              </a:tblGrid>
              <a:tr h="20304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+mn-lt"/>
                          <a:ea typeface="Times New Roman"/>
                        </a:rPr>
                        <a:t>Řád</a:t>
                      </a:r>
                    </a:p>
                  </a:txBody>
                  <a:tcPr marL="29335" marR="29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+mn-lt"/>
                          <a:ea typeface="Times New Roman"/>
                        </a:rPr>
                        <a:t>Označení</a:t>
                      </a:r>
                    </a:p>
                  </a:txBody>
                  <a:tcPr marL="29335" marR="29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+mn-lt"/>
                          <a:ea typeface="Times New Roman"/>
                        </a:rPr>
                        <a:t>Co se zachovává</a:t>
                      </a:r>
                    </a:p>
                  </a:txBody>
                  <a:tcPr marL="29335" marR="29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+mn-lt"/>
                          <a:ea typeface="Times New Roman"/>
                        </a:rPr>
                        <a:t>Co se mění</a:t>
                      </a:r>
                    </a:p>
                  </a:txBody>
                  <a:tcPr marL="29335" marR="29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+mn-lt"/>
                          <a:ea typeface="Times New Roman"/>
                        </a:rPr>
                        <a:t>Příklad</a:t>
                      </a:r>
                    </a:p>
                  </a:txBody>
                  <a:tcPr marL="29335" marR="29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20304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+mn-lt"/>
                          <a:ea typeface="Times New Roman"/>
                        </a:rPr>
                        <a:t>inovace</a:t>
                      </a:r>
                    </a:p>
                  </a:txBody>
                  <a:tcPr marL="29335" marR="29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20304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+mn-lt"/>
                          <a:ea typeface="Times New Roman"/>
                        </a:rPr>
                        <a:t>Minus n</a:t>
                      </a:r>
                    </a:p>
                  </a:txBody>
                  <a:tcPr marL="29335" marR="29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+mn-lt"/>
                          <a:ea typeface="Times New Roman"/>
                        </a:rPr>
                        <a:t>Degenerace</a:t>
                      </a:r>
                    </a:p>
                  </a:txBody>
                  <a:tcPr marL="29335" marR="29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+mn-lt"/>
                          <a:ea typeface="Times New Roman"/>
                        </a:rPr>
                        <a:t>Nic</a:t>
                      </a:r>
                    </a:p>
                  </a:txBody>
                  <a:tcPr marL="29335" marR="29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+mn-lt"/>
                          <a:ea typeface="Times New Roman"/>
                        </a:rPr>
                        <a:t>Úbytek vlastností</a:t>
                      </a:r>
                    </a:p>
                  </a:txBody>
                  <a:tcPr marL="29335" marR="29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+mn-lt"/>
                          <a:ea typeface="Times New Roman"/>
                        </a:rPr>
                        <a:t>Opotřebení</a:t>
                      </a:r>
                    </a:p>
                  </a:txBody>
                  <a:tcPr marL="29335" marR="29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04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29335" marR="29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+mn-lt"/>
                          <a:ea typeface="Times New Roman"/>
                        </a:rPr>
                        <a:t>Regenerace</a:t>
                      </a:r>
                    </a:p>
                  </a:txBody>
                  <a:tcPr marL="29335" marR="29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+mn-lt"/>
                          <a:ea typeface="Times New Roman"/>
                        </a:rPr>
                        <a:t>Objekt</a:t>
                      </a:r>
                    </a:p>
                  </a:txBody>
                  <a:tcPr marL="29335" marR="29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+mn-lt"/>
                          <a:ea typeface="Times New Roman"/>
                        </a:rPr>
                        <a:t>Obnova vlastností</a:t>
                      </a:r>
                    </a:p>
                  </a:txBody>
                  <a:tcPr marL="29335" marR="29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+mn-lt"/>
                          <a:ea typeface="Times New Roman"/>
                        </a:rPr>
                        <a:t>Údržba, opravy</a:t>
                      </a:r>
                    </a:p>
                  </a:txBody>
                  <a:tcPr marL="29335" marR="29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042">
                <a:tc gridSpan="5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+mn-lt"/>
                          <a:ea typeface="Times New Roman"/>
                        </a:rPr>
                        <a:t>RACIONALIZACE</a:t>
                      </a:r>
                    </a:p>
                  </a:txBody>
                  <a:tcPr marL="29335" marR="29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40608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+mn-lt"/>
                          <a:ea typeface="Times New Roman"/>
                        </a:rPr>
                        <a:t>1</a:t>
                      </a:r>
                    </a:p>
                  </a:txBody>
                  <a:tcPr marL="29335" marR="29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+mn-lt"/>
                          <a:ea typeface="Times New Roman"/>
                        </a:rPr>
                        <a:t>Změna kvanta</a:t>
                      </a:r>
                    </a:p>
                  </a:txBody>
                  <a:tcPr marL="29335" marR="29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+mn-lt"/>
                          <a:ea typeface="Times New Roman"/>
                        </a:rPr>
                        <a:t>Všechny vlastnosti</a:t>
                      </a:r>
                    </a:p>
                  </a:txBody>
                  <a:tcPr marL="29335" marR="29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+mn-lt"/>
                          <a:ea typeface="Times New Roman"/>
                        </a:rPr>
                        <a:t>Četnost faktorů</a:t>
                      </a:r>
                    </a:p>
                  </a:txBody>
                  <a:tcPr marL="29335" marR="29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+mn-lt"/>
                          <a:ea typeface="Times New Roman"/>
                        </a:rPr>
                        <a:t>Další pracovní síly</a:t>
                      </a:r>
                    </a:p>
                  </a:txBody>
                  <a:tcPr marL="29335" marR="29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608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+mn-lt"/>
                          <a:ea typeface="Times New Roman"/>
                        </a:rPr>
                        <a:t>2</a:t>
                      </a:r>
                    </a:p>
                  </a:txBody>
                  <a:tcPr marL="29335" marR="29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+mn-lt"/>
                          <a:ea typeface="Times New Roman"/>
                        </a:rPr>
                        <a:t>Intenzita</a:t>
                      </a:r>
                    </a:p>
                  </a:txBody>
                  <a:tcPr marL="29335" marR="29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+mn-lt"/>
                          <a:ea typeface="Times New Roman"/>
                        </a:rPr>
                        <a:t>Kvality a propojení</a:t>
                      </a:r>
                    </a:p>
                  </a:txBody>
                  <a:tcPr marL="29335" marR="29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+mn-lt"/>
                          <a:ea typeface="Times New Roman"/>
                        </a:rPr>
                        <a:t>Rychlost operací</a:t>
                      </a:r>
                    </a:p>
                  </a:txBody>
                  <a:tcPr marL="29335" marR="29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+mn-lt"/>
                          <a:ea typeface="Times New Roman"/>
                        </a:rPr>
                        <a:t>Zvýšený posun pásu</a:t>
                      </a:r>
                    </a:p>
                  </a:txBody>
                  <a:tcPr marL="29335" marR="29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608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+mn-lt"/>
                          <a:ea typeface="Times New Roman"/>
                        </a:rPr>
                        <a:t>3</a:t>
                      </a:r>
                    </a:p>
                  </a:txBody>
                  <a:tcPr marL="29335" marR="29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+mn-lt"/>
                          <a:ea typeface="Times New Roman"/>
                        </a:rPr>
                        <a:t>Reorganizace</a:t>
                      </a:r>
                    </a:p>
                  </a:txBody>
                  <a:tcPr marL="29335" marR="29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+mn-lt"/>
                          <a:ea typeface="Times New Roman"/>
                        </a:rPr>
                        <a:t>Kvalitativní vlastnosti</a:t>
                      </a:r>
                    </a:p>
                  </a:txBody>
                  <a:tcPr marL="29335" marR="29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+mn-lt"/>
                          <a:ea typeface="Times New Roman"/>
                        </a:rPr>
                        <a:t>Dělba činností</a:t>
                      </a:r>
                    </a:p>
                  </a:txBody>
                  <a:tcPr marL="29335" marR="29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+mn-lt"/>
                          <a:ea typeface="Times New Roman"/>
                        </a:rPr>
                        <a:t>Přesuny operací</a:t>
                      </a:r>
                    </a:p>
                  </a:txBody>
                  <a:tcPr marL="29335" marR="29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608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+mn-lt"/>
                          <a:ea typeface="Times New Roman"/>
                        </a:rPr>
                        <a:t>4</a:t>
                      </a:r>
                    </a:p>
                  </a:txBody>
                  <a:tcPr marL="29335" marR="29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+mn-lt"/>
                          <a:ea typeface="Times New Roman"/>
                        </a:rPr>
                        <a:t>Kvalitativní adaptace</a:t>
                      </a:r>
                    </a:p>
                  </a:txBody>
                  <a:tcPr marL="29335" marR="29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+mn-lt"/>
                          <a:ea typeface="Times New Roman"/>
                        </a:rPr>
                        <a:t>Kvalita pro uživatele</a:t>
                      </a:r>
                    </a:p>
                  </a:txBody>
                  <a:tcPr marL="29335" marR="29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+mn-lt"/>
                          <a:ea typeface="Times New Roman"/>
                        </a:rPr>
                        <a:t>Vazba na jiné faktory</a:t>
                      </a:r>
                    </a:p>
                  </a:txBody>
                  <a:tcPr marL="29335" marR="29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+mn-lt"/>
                          <a:ea typeface="Times New Roman"/>
                        </a:rPr>
                        <a:t>Technologická konstrukce</a:t>
                      </a:r>
                    </a:p>
                  </a:txBody>
                  <a:tcPr marL="29335" marR="29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217584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68936668"/>
              </p:ext>
            </p:extLst>
          </p:nvPr>
        </p:nvGraphicFramePr>
        <p:xfrm>
          <a:off x="971600" y="1412776"/>
          <a:ext cx="6984777" cy="4389120"/>
        </p:xfrm>
        <a:graphic>
          <a:graphicData uri="http://schemas.openxmlformats.org/drawingml/2006/table">
            <a:tbl>
              <a:tblPr firstRow="1" firstCol="1" bandRow="1"/>
              <a:tblGrid>
                <a:gridCol w="1340611"/>
                <a:gridCol w="1366285"/>
                <a:gridCol w="1417634"/>
                <a:gridCol w="1519636"/>
                <a:gridCol w="1340611"/>
              </a:tblGrid>
              <a:tr h="334327">
                <a:tc gridSpan="5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+mn-lt"/>
                          <a:ea typeface="Times New Roman"/>
                        </a:rPr>
                        <a:t>KVALITATIVNÍ INOVACE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66865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+mn-lt"/>
                          <a:ea typeface="Times New Roman"/>
                        </a:rPr>
                        <a:t>5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+mn-lt"/>
                          <a:ea typeface="Times New Roman"/>
                        </a:rPr>
                        <a:t>Varianta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+mn-lt"/>
                          <a:ea typeface="Times New Roman"/>
                        </a:rPr>
                        <a:t>Konstrukční řešení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+mn-lt"/>
                          <a:ea typeface="Times New Roman"/>
                        </a:rPr>
                        <a:t>Dílčí kvalita 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+mn-lt"/>
                          <a:ea typeface="Times New Roman"/>
                        </a:rPr>
                        <a:t>Rychlejší stroj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4327">
                <a:tc row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+mn-lt"/>
                          <a:ea typeface="Times New Roman"/>
                        </a:rPr>
                        <a:t>6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+mn-lt"/>
                          <a:ea typeface="Times New Roman"/>
                        </a:rPr>
                        <a:t>Generace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+mn-lt"/>
                          <a:ea typeface="Times New Roman"/>
                        </a:rPr>
                        <a:t>Konstrukční koncepce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+mn-lt"/>
                          <a:ea typeface="Times New Roman"/>
                        </a:rPr>
                        <a:t>Konstrukční řešení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+mn-lt"/>
                          <a:ea typeface="Times New Roman"/>
                        </a:rPr>
                        <a:t>Stroj 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34327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+mn-lt"/>
                          <a:ea typeface="Times New Roman"/>
                        </a:rPr>
                        <a:t>s elektronikou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865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+mn-lt"/>
                          <a:ea typeface="Times New Roman"/>
                        </a:rPr>
                        <a:t>7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+mn-lt"/>
                          <a:ea typeface="Times New Roman"/>
                        </a:rPr>
                        <a:t>Druh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+mn-lt"/>
                          <a:ea typeface="Times New Roman"/>
                        </a:rPr>
                        <a:t>Princip technologie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+mn-lt"/>
                          <a:ea typeface="Times New Roman"/>
                        </a:rPr>
                        <a:t>Konstrukční koncepce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+mn-lt"/>
                          <a:ea typeface="Times New Roman"/>
                        </a:rPr>
                        <a:t>Tryskový stav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865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+mn-lt"/>
                          <a:ea typeface="Times New Roman"/>
                        </a:rPr>
                        <a:t>8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+mn-lt"/>
                          <a:ea typeface="Times New Roman"/>
                        </a:rPr>
                        <a:t>Rod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+mn-lt"/>
                          <a:ea typeface="Times New Roman"/>
                        </a:rPr>
                        <a:t>Příslušnost ke kmeni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+mn-lt"/>
                          <a:ea typeface="Times New Roman"/>
                        </a:rPr>
                        <a:t>Princip technologie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+mn-lt"/>
                          <a:ea typeface="Times New Roman"/>
                        </a:rPr>
                        <a:t>Netkaná textilie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4327">
                <a:tc gridSpan="5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+mn-lt"/>
                          <a:ea typeface="Times New Roman"/>
                        </a:rPr>
                        <a:t>TECHNOLOGICKÁ PŘEVRAT - MIKROTECHNOLOGIE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66865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+mn-lt"/>
                          <a:ea typeface="Times New Roman"/>
                        </a:rPr>
                        <a:t>9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+mn-lt"/>
                          <a:ea typeface="Times New Roman"/>
                        </a:rPr>
                        <a:t>Kmen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+mn-lt"/>
                          <a:ea typeface="Times New Roman"/>
                        </a:rPr>
                        <a:t>Nic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+mn-lt"/>
                          <a:ea typeface="Times New Roman"/>
                        </a:rPr>
                        <a:t>Přístup k přírodě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+mn-lt"/>
                          <a:ea typeface="Times New Roman"/>
                        </a:rPr>
                        <a:t>Genová manipulace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971600" y="60212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Zdroj: Vlček, , 2002 upraveno podle </a:t>
            </a:r>
            <a:r>
              <a:rPr kumimoji="0" lang="cs-CZ" altLang="cs-CZ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Vochozka</a:t>
            </a:r>
            <a:r>
              <a:rPr kumimoji="0" lang="cs-CZ" altLang="cs-CZ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Mulač, a kol.2012</a:t>
            </a:r>
            <a:endParaRPr kumimoji="0" lang="cs-CZ" alt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39265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Inovační řády </a:t>
            </a:r>
            <a:r>
              <a:rPr lang="cs-CZ" sz="1600" dirty="0"/>
              <a:t>(</a:t>
            </a:r>
            <a:r>
              <a:rPr lang="cs-CZ" sz="1600" dirty="0" smtClean="0"/>
              <a:t>podle Valenty)</a:t>
            </a:r>
            <a:endParaRPr lang="cs-CZ" sz="1600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10001806"/>
              </p:ext>
            </p:extLst>
          </p:nvPr>
        </p:nvGraphicFramePr>
        <p:xfrm>
          <a:off x="457200" y="1746726"/>
          <a:ext cx="8229600" cy="449059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86408"/>
                <a:gridCol w="7643192"/>
              </a:tblGrid>
              <a:tr h="3572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-n</a:t>
                      </a:r>
                      <a:endParaRPr lang="cs-CZ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degenerace, nic se nezachovává, mění se úbytek vlastností, opotřebení</a:t>
                      </a:r>
                      <a:endParaRPr lang="cs-CZ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 anchor="ctr"/>
                </a:tc>
              </a:tr>
              <a:tr h="3572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0</a:t>
                      </a:r>
                      <a:endParaRPr lang="cs-CZ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regenerace, zachovává se samotný objekt, dochází k obnově vlastností, údržba</a:t>
                      </a:r>
                      <a:endParaRPr lang="cs-CZ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 anchor="ctr"/>
                </a:tc>
              </a:tr>
              <a:tr h="6377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1</a:t>
                      </a:r>
                      <a:endParaRPr lang="cs-CZ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změna kvanta, zachovávají se všechny vlastnosti, mění se četnost faktorů, přidání pracovní síly</a:t>
                      </a:r>
                      <a:endParaRPr lang="cs-CZ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 anchor="ctr"/>
                </a:tc>
              </a:tr>
              <a:tr h="3572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2</a:t>
                      </a:r>
                      <a:endParaRPr lang="cs-CZ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intenzita, zachovává se kvalita a propojení, mění se rychlost operací, zrychlený posun pásu</a:t>
                      </a:r>
                      <a:endParaRPr lang="cs-CZ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 anchor="ctr"/>
                </a:tc>
              </a:tr>
              <a:tr h="3572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3</a:t>
                      </a:r>
                      <a:endParaRPr lang="cs-CZ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reorganizace, kvalitativní vlastnosti, změní se dělba činnosti, přesuny operací</a:t>
                      </a:r>
                      <a:endParaRPr lang="cs-CZ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 anchor="ctr"/>
                </a:tc>
              </a:tr>
              <a:tr h="6377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4</a:t>
                      </a:r>
                      <a:endParaRPr lang="cs-CZ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kvalitativní adaptace, zůstává kvantita, mění se vazby na jiné faktory, technologická konstrukce</a:t>
                      </a:r>
                      <a:endParaRPr lang="cs-CZ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 anchor="ctr"/>
                </a:tc>
              </a:tr>
              <a:tr h="3572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5</a:t>
                      </a:r>
                      <a:endParaRPr lang="cs-CZ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varianta, zůstává konstrukční řešení, mění se dílčí kvalita, rychlejší stroj</a:t>
                      </a:r>
                      <a:endParaRPr lang="cs-CZ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 anchor="ctr"/>
                </a:tc>
              </a:tr>
              <a:tr h="3572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6</a:t>
                      </a:r>
                      <a:endParaRPr lang="cs-CZ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generace, zůstává konstrukční koncepce, mění se konstrukční řešení, stroj s elektronikou</a:t>
                      </a:r>
                      <a:endParaRPr lang="cs-CZ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 anchor="ctr"/>
                </a:tc>
              </a:tr>
              <a:tr h="3572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7</a:t>
                      </a:r>
                      <a:endParaRPr lang="cs-CZ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druh, zůstává princip technologie, mění se konstrukční koncepce, tryskový stav</a:t>
                      </a:r>
                      <a:endParaRPr lang="cs-CZ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 anchor="ctr"/>
                </a:tc>
              </a:tr>
              <a:tr h="3572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8</a:t>
                      </a:r>
                      <a:endParaRPr lang="cs-CZ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rod, zůstává příslušnost ke kmeni, mění se princip technologie, vznášedlo</a:t>
                      </a:r>
                      <a:endParaRPr lang="cs-CZ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 anchor="ctr"/>
                </a:tc>
              </a:tr>
              <a:tr h="3572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9</a:t>
                      </a:r>
                      <a:endParaRPr lang="cs-CZ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kmen, nezachovává se nic, mění se přístup k přírodě, genová manipulace</a:t>
                      </a:r>
                      <a:endParaRPr lang="cs-CZ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564159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Etapy inovačního procesu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cs-CZ" b="1" dirty="0"/>
              <a:t>průzkum</a:t>
            </a:r>
            <a:r>
              <a:rPr lang="cs-CZ" dirty="0"/>
              <a:t> – který zahrnuje analýzu vnitřního a vnějšího prostředí s využitím metod strategického managementu</a:t>
            </a:r>
          </a:p>
          <a:p>
            <a:pPr lvl="0"/>
            <a:r>
              <a:rPr lang="cs-CZ" b="1" dirty="0"/>
              <a:t>volba</a:t>
            </a:r>
            <a:r>
              <a:rPr lang="cs-CZ" dirty="0"/>
              <a:t> – zhodnocení příležitostí a hrozeb identifikovaných na základě analýzy vnějšího prostředí</a:t>
            </a:r>
          </a:p>
          <a:p>
            <a:pPr lvl="0"/>
            <a:r>
              <a:rPr lang="cs-CZ" b="1" dirty="0"/>
              <a:t>Implementace</a:t>
            </a:r>
            <a:r>
              <a:rPr lang="cs-CZ" dirty="0"/>
              <a:t> – samotná realizace inovace</a:t>
            </a:r>
          </a:p>
          <a:p>
            <a:pPr lvl="0"/>
            <a:r>
              <a:rPr lang="cs-CZ" b="1" dirty="0"/>
              <a:t>Učení</a:t>
            </a:r>
            <a:r>
              <a:rPr lang="cs-CZ" dirty="0"/>
              <a:t> – získání důležitých informací z trhu o způsobu   používání produktu a jejich možné další využití v dalším inovačním stupni.</a:t>
            </a:r>
          </a:p>
        </p:txBody>
      </p:sp>
    </p:spTree>
    <p:extLst>
      <p:ext uri="{BB962C8B-B14F-4D97-AF65-F5344CB8AC3E}">
        <p14:creationId xmlns:p14="http://schemas.microsoft.com/office/powerpoint/2010/main" val="31397132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Inovace jako konkurenční výhoda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smtClean="0"/>
              <a:t>Proč podnik inovuje? Účelem je:</a:t>
            </a:r>
          </a:p>
          <a:p>
            <a:r>
              <a:rPr lang="cs-CZ" dirty="0" smtClean="0"/>
              <a:t> </a:t>
            </a:r>
            <a:r>
              <a:rPr lang="cs-CZ" dirty="0"/>
              <a:t>zdokonalovat vyráběné výrobky a poskytované </a:t>
            </a:r>
            <a:r>
              <a:rPr lang="cs-CZ" dirty="0" smtClean="0"/>
              <a:t>služby </a:t>
            </a:r>
            <a:r>
              <a:rPr lang="cs-CZ" i="1" dirty="0"/>
              <a:t>(výrobková inovace)</a:t>
            </a:r>
            <a:r>
              <a:rPr lang="cs-CZ" dirty="0"/>
              <a:t>,</a:t>
            </a:r>
          </a:p>
          <a:p>
            <a:r>
              <a:rPr lang="cs-CZ" dirty="0" smtClean="0"/>
              <a:t> </a:t>
            </a:r>
            <a:r>
              <a:rPr lang="cs-CZ" dirty="0"/>
              <a:t>zlevňovat a zproduktivňovat </a:t>
            </a:r>
            <a:r>
              <a:rPr lang="cs-CZ" dirty="0" smtClean="0"/>
              <a:t>používané </a:t>
            </a:r>
            <a:r>
              <a:rPr lang="cs-CZ" dirty="0"/>
              <a:t>výrobní (technologické), řídící a správní </a:t>
            </a:r>
            <a:r>
              <a:rPr lang="cs-CZ" dirty="0" smtClean="0"/>
              <a:t>postupy </a:t>
            </a:r>
            <a:r>
              <a:rPr lang="cs-CZ" i="1" dirty="0" smtClean="0"/>
              <a:t>(procesní </a:t>
            </a:r>
            <a:r>
              <a:rPr lang="cs-CZ" i="1" dirty="0"/>
              <a:t>inovace)</a:t>
            </a:r>
            <a:r>
              <a:rPr lang="cs-CZ" dirty="0"/>
              <a:t>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13854535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1049</Words>
  <Application>Microsoft Office PowerPoint</Application>
  <PresentationFormat>Předvádění na obrazovce (4:3)</PresentationFormat>
  <Paragraphs>184</Paragraphs>
  <Slides>28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28</vt:i4>
      </vt:variant>
    </vt:vector>
  </HeadingPairs>
  <TitlesOfParts>
    <vt:vector size="29" baseType="lpstr">
      <vt:lpstr>Motiv systému Office</vt:lpstr>
      <vt:lpstr>Prezentace aplikace PowerPoint</vt:lpstr>
      <vt:lpstr>technologický rozvoj a inovace v podniku </vt:lpstr>
      <vt:lpstr>Typologie a řády inovací</vt:lpstr>
      <vt:lpstr>Prezentace aplikace PowerPoint</vt:lpstr>
      <vt:lpstr>Prezentace aplikace PowerPoint</vt:lpstr>
      <vt:lpstr>Prezentace aplikace PowerPoint</vt:lpstr>
      <vt:lpstr>Inovační řády (podle Valenty)</vt:lpstr>
      <vt:lpstr>Etapy inovačního procesu</vt:lpstr>
      <vt:lpstr>Inovace jako konkurenční výhoda</vt:lpstr>
      <vt:lpstr>Prezentace aplikace PowerPoint</vt:lpstr>
      <vt:lpstr>Členění z hlediska životního cyklu výrobku</vt:lpstr>
      <vt:lpstr>Prezentace aplikace PowerPoint</vt:lpstr>
      <vt:lpstr>Výrobková inovace</vt:lpstr>
      <vt:lpstr>Zavádění nových výrobků</vt:lpstr>
      <vt:lpstr>Uzavřená vs. Otevřená inovace( zdroj: Nautilus.cz)</vt:lpstr>
      <vt:lpstr>Prezentace aplikace PowerPoint</vt:lpstr>
      <vt:lpstr>Uzavřená inovace</vt:lpstr>
      <vt:lpstr>Principy uzavřené inovace</vt:lpstr>
      <vt:lpstr>Ale co když…….</vt:lpstr>
      <vt:lpstr>Př. XEROX</vt:lpstr>
      <vt:lpstr>…nejúspěšnější spin-off, které založili své podnikání na PARCu.</vt:lpstr>
      <vt:lpstr>Otevřená inovace</vt:lpstr>
      <vt:lpstr>Otevřená inovace</vt:lpstr>
      <vt:lpstr>Outside and Inside open innovation (zdroj: Nautilus.cz)</vt:lpstr>
      <vt:lpstr>Inside - out</vt:lpstr>
      <vt:lpstr>Význam otevřené inovace:</vt:lpstr>
      <vt:lpstr>Case study - Enantis</vt:lpstr>
      <vt:lpstr>Case study - Enantis</vt:lpstr>
    </vt:vector>
  </TitlesOfParts>
  <Company>Ekonomicko-správní fakulta Masarykovy univerzity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Odehnalova Pavla</dc:creator>
  <cp:lastModifiedBy>Odehnalova Pavla</cp:lastModifiedBy>
  <cp:revision>6</cp:revision>
  <dcterms:created xsi:type="dcterms:W3CDTF">2017-02-08T07:55:08Z</dcterms:created>
  <dcterms:modified xsi:type="dcterms:W3CDTF">2017-04-12T12:42:53Z</dcterms:modified>
</cp:coreProperties>
</file>