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311" r:id="rId37"/>
    <p:sldId id="312" r:id="rId38"/>
    <p:sldId id="313" r:id="rId39"/>
    <p:sldId id="314" r:id="rId40"/>
    <p:sldId id="296" r:id="rId41"/>
    <p:sldId id="298" r:id="rId42"/>
    <p:sldId id="299" r:id="rId43"/>
    <p:sldId id="300" r:id="rId44"/>
    <p:sldId id="301" r:id="rId45"/>
    <p:sldId id="302" r:id="rId46"/>
    <p:sldId id="303" r:id="rId47"/>
    <p:sldId id="310" r:id="rId48"/>
    <p:sldId id="304" r:id="rId49"/>
    <p:sldId id="306" r:id="rId50"/>
    <p:sldId id="309" r:id="rId51"/>
    <p:sldId id="307" r:id="rId52"/>
    <p:sldId id="308" r:id="rId5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B2A98D-A4CB-47E1-8763-624804588B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825C89B-D8FC-432F-B3C9-47FB72DC9734}">
      <dgm:prSet/>
      <dgm:spPr/>
      <dgm:t>
        <a:bodyPr/>
        <a:lstStyle/>
        <a:p>
          <a:pPr rtl="0"/>
          <a:r>
            <a:rPr lang="cs-CZ" dirty="0" smtClean="0"/>
            <a:t>Provozní manažer</a:t>
          </a:r>
          <a:endParaRPr lang="cs-CZ" dirty="0"/>
        </a:p>
      </dgm:t>
    </dgm:pt>
    <dgm:pt modelId="{D58501F0-0AC0-45B9-8F34-03B9AB904740}" type="parTrans" cxnId="{E3BAA528-99A3-41A3-85EB-53C0752952AE}">
      <dgm:prSet/>
      <dgm:spPr/>
      <dgm:t>
        <a:bodyPr/>
        <a:lstStyle/>
        <a:p>
          <a:endParaRPr lang="cs-CZ"/>
        </a:p>
      </dgm:t>
    </dgm:pt>
    <dgm:pt modelId="{8AF44048-140E-469C-8720-BF382F087BF8}" type="sibTrans" cxnId="{E3BAA528-99A3-41A3-85EB-53C0752952AE}">
      <dgm:prSet/>
      <dgm:spPr/>
      <dgm:t>
        <a:bodyPr/>
        <a:lstStyle/>
        <a:p>
          <a:endParaRPr lang="cs-CZ"/>
        </a:p>
      </dgm:t>
    </dgm:pt>
    <dgm:pt modelId="{08EDC793-D6D1-4FC3-BB13-39D673D57473}">
      <dgm:prSet/>
      <dgm:spPr/>
      <dgm:t>
        <a:bodyPr/>
        <a:lstStyle/>
        <a:p>
          <a:pPr rtl="0"/>
          <a:r>
            <a:rPr lang="cs-CZ" dirty="0" smtClean="0"/>
            <a:t>Vedoucí Restaurace</a:t>
          </a:r>
          <a:endParaRPr lang="cs-CZ" dirty="0"/>
        </a:p>
      </dgm:t>
    </dgm:pt>
    <dgm:pt modelId="{BDDC1B77-C10A-4285-8A85-C7154DA77A8C}" type="parTrans" cxnId="{046FADF2-ED27-4BF4-8870-9ADD5D48B996}">
      <dgm:prSet/>
      <dgm:spPr/>
      <dgm:t>
        <a:bodyPr/>
        <a:lstStyle/>
        <a:p>
          <a:endParaRPr lang="cs-CZ"/>
        </a:p>
      </dgm:t>
    </dgm:pt>
    <dgm:pt modelId="{72B73E30-193B-41A8-8A69-E567523AD307}" type="sibTrans" cxnId="{046FADF2-ED27-4BF4-8870-9ADD5D48B996}">
      <dgm:prSet/>
      <dgm:spPr/>
      <dgm:t>
        <a:bodyPr/>
        <a:lstStyle/>
        <a:p>
          <a:endParaRPr lang="cs-CZ"/>
        </a:p>
      </dgm:t>
    </dgm:pt>
    <dgm:pt modelId="{5584D5AE-FD6C-4E1C-9266-3F7F6CD1CCCE}">
      <dgm:prSet/>
      <dgm:spPr/>
      <dgm:t>
        <a:bodyPr/>
        <a:lstStyle/>
        <a:p>
          <a:pPr rtl="0"/>
          <a:r>
            <a:rPr lang="cs-CZ" dirty="0" smtClean="0"/>
            <a:t>číšníci</a:t>
          </a:r>
          <a:endParaRPr lang="cs-CZ" dirty="0"/>
        </a:p>
      </dgm:t>
    </dgm:pt>
    <dgm:pt modelId="{183A57DA-17E9-47DD-ABE5-F4E5E3C5039B}" type="parTrans" cxnId="{F308E070-CEA5-46A4-8E28-847B1722414D}">
      <dgm:prSet/>
      <dgm:spPr/>
      <dgm:t>
        <a:bodyPr/>
        <a:lstStyle/>
        <a:p>
          <a:endParaRPr lang="cs-CZ"/>
        </a:p>
      </dgm:t>
    </dgm:pt>
    <dgm:pt modelId="{21C43924-A8C6-4066-8723-94C74CDD614F}" type="sibTrans" cxnId="{F308E070-CEA5-46A4-8E28-847B1722414D}">
      <dgm:prSet/>
      <dgm:spPr/>
      <dgm:t>
        <a:bodyPr/>
        <a:lstStyle/>
        <a:p>
          <a:endParaRPr lang="cs-CZ"/>
        </a:p>
      </dgm:t>
    </dgm:pt>
    <dgm:pt modelId="{FCF6ED78-F788-4543-A49D-05EABF91A421}">
      <dgm:prSet/>
      <dgm:spPr/>
      <dgm:t>
        <a:bodyPr/>
        <a:lstStyle/>
        <a:p>
          <a:pPr rtl="0"/>
          <a:r>
            <a:rPr lang="cs-CZ" smtClean="0"/>
            <a:t>Vedoucí kuchyně</a:t>
          </a:r>
          <a:endParaRPr lang="cs-CZ"/>
        </a:p>
      </dgm:t>
    </dgm:pt>
    <dgm:pt modelId="{301ED775-1AC2-4063-8089-DE4259EF3A03}" type="parTrans" cxnId="{1D5675EC-C88B-470A-A66A-6BDDB2C411C4}">
      <dgm:prSet/>
      <dgm:spPr/>
      <dgm:t>
        <a:bodyPr/>
        <a:lstStyle/>
        <a:p>
          <a:endParaRPr lang="cs-CZ"/>
        </a:p>
      </dgm:t>
    </dgm:pt>
    <dgm:pt modelId="{FE54CD8F-9559-4AC9-BB72-7C0BC2C18735}" type="sibTrans" cxnId="{1D5675EC-C88B-470A-A66A-6BDDB2C411C4}">
      <dgm:prSet/>
      <dgm:spPr/>
      <dgm:t>
        <a:bodyPr/>
        <a:lstStyle/>
        <a:p>
          <a:endParaRPr lang="cs-CZ"/>
        </a:p>
      </dgm:t>
    </dgm:pt>
    <dgm:pt modelId="{B7C2B66C-D433-43CF-8525-FF546349CDD3}">
      <dgm:prSet/>
      <dgm:spPr/>
      <dgm:t>
        <a:bodyPr/>
        <a:lstStyle/>
        <a:p>
          <a:pPr rtl="0"/>
          <a:r>
            <a:rPr lang="cs-CZ" smtClean="0"/>
            <a:t>Kuchař</a:t>
          </a:r>
          <a:endParaRPr lang="cs-CZ"/>
        </a:p>
      </dgm:t>
    </dgm:pt>
    <dgm:pt modelId="{3C3F21C0-4639-4D16-86C0-A744542E1E87}" type="parTrans" cxnId="{90AEC8B3-9BE1-4BDC-8225-07C6BAF3B276}">
      <dgm:prSet/>
      <dgm:spPr/>
      <dgm:t>
        <a:bodyPr/>
        <a:lstStyle/>
        <a:p>
          <a:endParaRPr lang="cs-CZ"/>
        </a:p>
      </dgm:t>
    </dgm:pt>
    <dgm:pt modelId="{D4DF21C6-CE01-43FF-A5CD-2FCC24457634}" type="sibTrans" cxnId="{90AEC8B3-9BE1-4BDC-8225-07C6BAF3B276}">
      <dgm:prSet/>
      <dgm:spPr/>
      <dgm:t>
        <a:bodyPr/>
        <a:lstStyle/>
        <a:p>
          <a:endParaRPr lang="cs-CZ"/>
        </a:p>
      </dgm:t>
    </dgm:pt>
    <dgm:pt modelId="{4C24B651-3518-407B-A19D-964E1999F04F}">
      <dgm:prSet/>
      <dgm:spPr/>
      <dgm:t>
        <a:bodyPr/>
        <a:lstStyle/>
        <a:p>
          <a:pPr rtl="0"/>
          <a:r>
            <a:rPr lang="cs-CZ" smtClean="0"/>
            <a:t>Pomocný kuchař</a:t>
          </a:r>
          <a:endParaRPr lang="cs-CZ"/>
        </a:p>
      </dgm:t>
    </dgm:pt>
    <dgm:pt modelId="{F5525020-8987-4F35-A906-B42D0CE8E525}" type="parTrans" cxnId="{FA9CD12F-6AE1-457D-9A43-57D21BC84F5C}">
      <dgm:prSet/>
      <dgm:spPr/>
      <dgm:t>
        <a:bodyPr/>
        <a:lstStyle/>
        <a:p>
          <a:endParaRPr lang="cs-CZ"/>
        </a:p>
      </dgm:t>
    </dgm:pt>
    <dgm:pt modelId="{F4B9DD48-32BC-4E10-8096-25C5BD123366}" type="sibTrans" cxnId="{FA9CD12F-6AE1-457D-9A43-57D21BC84F5C}">
      <dgm:prSet/>
      <dgm:spPr/>
      <dgm:t>
        <a:bodyPr/>
        <a:lstStyle/>
        <a:p>
          <a:endParaRPr lang="cs-CZ"/>
        </a:p>
      </dgm:t>
    </dgm:pt>
    <dgm:pt modelId="{6D0D3C2F-7BA3-4A52-9250-4C4065B7C6E2}" type="asst">
      <dgm:prSet/>
      <dgm:spPr/>
      <dgm:t>
        <a:bodyPr/>
        <a:lstStyle/>
        <a:p>
          <a:r>
            <a:rPr lang="cs-CZ" dirty="0" smtClean="0"/>
            <a:t>Účetní</a:t>
          </a:r>
          <a:endParaRPr lang="cs-CZ" dirty="0"/>
        </a:p>
      </dgm:t>
    </dgm:pt>
    <dgm:pt modelId="{1CC55DFD-E220-47CC-81B7-0466F5005C36}" type="parTrans" cxnId="{CDC425BC-DB16-4554-A46B-FA2D189F9B32}">
      <dgm:prSet/>
      <dgm:spPr/>
      <dgm:t>
        <a:bodyPr/>
        <a:lstStyle/>
        <a:p>
          <a:endParaRPr lang="cs-CZ"/>
        </a:p>
      </dgm:t>
    </dgm:pt>
    <dgm:pt modelId="{065091B9-C02B-4873-A00F-A2C5FB1CA105}" type="sibTrans" cxnId="{CDC425BC-DB16-4554-A46B-FA2D189F9B32}">
      <dgm:prSet/>
      <dgm:spPr/>
      <dgm:t>
        <a:bodyPr/>
        <a:lstStyle/>
        <a:p>
          <a:endParaRPr lang="cs-CZ"/>
        </a:p>
      </dgm:t>
    </dgm:pt>
    <dgm:pt modelId="{A4AB5493-8108-4B58-85F9-69645D5FC0B1}" type="asst">
      <dgm:prSet/>
      <dgm:spPr/>
      <dgm:t>
        <a:bodyPr/>
        <a:lstStyle/>
        <a:p>
          <a:r>
            <a:rPr lang="cs-CZ" dirty="0" smtClean="0"/>
            <a:t>Technické zabezpečení</a:t>
          </a:r>
          <a:endParaRPr lang="cs-CZ" dirty="0"/>
        </a:p>
      </dgm:t>
    </dgm:pt>
    <dgm:pt modelId="{B30CB8B1-46F7-4573-8424-20230D53CBE6}" type="parTrans" cxnId="{ACFD4779-25F3-4EDA-9326-E7D7586FFEEB}">
      <dgm:prSet/>
      <dgm:spPr/>
      <dgm:t>
        <a:bodyPr/>
        <a:lstStyle/>
        <a:p>
          <a:endParaRPr lang="cs-CZ"/>
        </a:p>
      </dgm:t>
    </dgm:pt>
    <dgm:pt modelId="{A631F3C7-D9D0-494D-91DC-6ED4F11CE4D1}" type="sibTrans" cxnId="{ACFD4779-25F3-4EDA-9326-E7D7586FFEEB}">
      <dgm:prSet/>
      <dgm:spPr/>
      <dgm:t>
        <a:bodyPr/>
        <a:lstStyle/>
        <a:p>
          <a:endParaRPr lang="cs-CZ"/>
        </a:p>
      </dgm:t>
    </dgm:pt>
    <dgm:pt modelId="{E0E784A1-EC61-45A5-B885-66C27E833E5B}" type="pres">
      <dgm:prSet presAssocID="{C3B2A98D-A4CB-47E1-8763-624804588B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D15673FE-BB6E-4CF9-8BB4-5D1011782038}" type="pres">
      <dgm:prSet presAssocID="{B825C89B-D8FC-432F-B3C9-47FB72DC9734}" presName="hierRoot1" presStyleCnt="0">
        <dgm:presLayoutVars>
          <dgm:hierBranch val="init"/>
        </dgm:presLayoutVars>
      </dgm:prSet>
      <dgm:spPr/>
    </dgm:pt>
    <dgm:pt modelId="{0D431A8F-E4EC-4B0F-B84C-C0E60E679AF9}" type="pres">
      <dgm:prSet presAssocID="{B825C89B-D8FC-432F-B3C9-47FB72DC9734}" presName="rootComposite1" presStyleCnt="0"/>
      <dgm:spPr/>
    </dgm:pt>
    <dgm:pt modelId="{005BB63B-F3C4-4DD7-9D05-A7692A40DCDA}" type="pres">
      <dgm:prSet presAssocID="{B825C89B-D8FC-432F-B3C9-47FB72DC973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C0F2C0E-58DE-4E7A-A730-6895701670BF}" type="pres">
      <dgm:prSet presAssocID="{B825C89B-D8FC-432F-B3C9-47FB72DC9734}" presName="rootConnector1" presStyleLbl="node1" presStyleIdx="0" presStyleCnt="0"/>
      <dgm:spPr/>
      <dgm:t>
        <a:bodyPr/>
        <a:lstStyle/>
        <a:p>
          <a:endParaRPr lang="cs-CZ"/>
        </a:p>
      </dgm:t>
    </dgm:pt>
    <dgm:pt modelId="{B4F3C05C-2090-4B57-BF47-472D3B4E65C1}" type="pres">
      <dgm:prSet presAssocID="{B825C89B-D8FC-432F-B3C9-47FB72DC9734}" presName="hierChild2" presStyleCnt="0"/>
      <dgm:spPr/>
    </dgm:pt>
    <dgm:pt modelId="{5950F7E8-B949-4F22-9040-6E2961933B94}" type="pres">
      <dgm:prSet presAssocID="{BDDC1B77-C10A-4285-8A85-C7154DA77A8C}" presName="Name37" presStyleLbl="parChTrans1D2" presStyleIdx="0" presStyleCnt="4"/>
      <dgm:spPr/>
      <dgm:t>
        <a:bodyPr/>
        <a:lstStyle/>
        <a:p>
          <a:endParaRPr lang="cs-CZ"/>
        </a:p>
      </dgm:t>
    </dgm:pt>
    <dgm:pt modelId="{98E0474A-DE2E-4A54-A2AB-B48FA6ECF362}" type="pres">
      <dgm:prSet presAssocID="{08EDC793-D6D1-4FC3-BB13-39D673D57473}" presName="hierRoot2" presStyleCnt="0">
        <dgm:presLayoutVars>
          <dgm:hierBranch val="init"/>
        </dgm:presLayoutVars>
      </dgm:prSet>
      <dgm:spPr/>
    </dgm:pt>
    <dgm:pt modelId="{5C3D1045-E58F-4FE8-96C1-6DC787B4B4D2}" type="pres">
      <dgm:prSet presAssocID="{08EDC793-D6D1-4FC3-BB13-39D673D57473}" presName="rootComposite" presStyleCnt="0"/>
      <dgm:spPr/>
    </dgm:pt>
    <dgm:pt modelId="{D520253B-68E8-43C4-92C7-7F310C9ED358}" type="pres">
      <dgm:prSet presAssocID="{08EDC793-D6D1-4FC3-BB13-39D673D57473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D3CD68F-8D9E-4D59-9340-543A9CCA063E}" type="pres">
      <dgm:prSet presAssocID="{08EDC793-D6D1-4FC3-BB13-39D673D57473}" presName="rootConnector" presStyleLbl="node2" presStyleIdx="0" presStyleCnt="2"/>
      <dgm:spPr/>
      <dgm:t>
        <a:bodyPr/>
        <a:lstStyle/>
        <a:p>
          <a:endParaRPr lang="cs-CZ"/>
        </a:p>
      </dgm:t>
    </dgm:pt>
    <dgm:pt modelId="{BEDA9F27-7243-4C5D-A421-36C97EFA8D6A}" type="pres">
      <dgm:prSet presAssocID="{08EDC793-D6D1-4FC3-BB13-39D673D57473}" presName="hierChild4" presStyleCnt="0"/>
      <dgm:spPr/>
    </dgm:pt>
    <dgm:pt modelId="{1AFA41EC-AB84-4BC1-AD70-B7CE4F6490EB}" type="pres">
      <dgm:prSet presAssocID="{183A57DA-17E9-47DD-ABE5-F4E5E3C5039B}" presName="Name37" presStyleLbl="parChTrans1D3" presStyleIdx="0" presStyleCnt="2"/>
      <dgm:spPr/>
      <dgm:t>
        <a:bodyPr/>
        <a:lstStyle/>
        <a:p>
          <a:endParaRPr lang="cs-CZ"/>
        </a:p>
      </dgm:t>
    </dgm:pt>
    <dgm:pt modelId="{F94B1364-0815-48B1-8308-C05D0F6A7F5A}" type="pres">
      <dgm:prSet presAssocID="{5584D5AE-FD6C-4E1C-9266-3F7F6CD1CCCE}" presName="hierRoot2" presStyleCnt="0">
        <dgm:presLayoutVars>
          <dgm:hierBranch val="init"/>
        </dgm:presLayoutVars>
      </dgm:prSet>
      <dgm:spPr/>
    </dgm:pt>
    <dgm:pt modelId="{5C4000B6-1808-47FB-A110-6012AA0D61E9}" type="pres">
      <dgm:prSet presAssocID="{5584D5AE-FD6C-4E1C-9266-3F7F6CD1CCCE}" presName="rootComposite" presStyleCnt="0"/>
      <dgm:spPr/>
    </dgm:pt>
    <dgm:pt modelId="{CA20E5CB-6D07-43D8-9344-7B2FFF1972B4}" type="pres">
      <dgm:prSet presAssocID="{5584D5AE-FD6C-4E1C-9266-3F7F6CD1CCCE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C09BBE8-DF29-4DE2-9DD0-494863F5A279}" type="pres">
      <dgm:prSet presAssocID="{5584D5AE-FD6C-4E1C-9266-3F7F6CD1CCCE}" presName="rootConnector" presStyleLbl="node3" presStyleIdx="0" presStyleCnt="2"/>
      <dgm:spPr/>
      <dgm:t>
        <a:bodyPr/>
        <a:lstStyle/>
        <a:p>
          <a:endParaRPr lang="cs-CZ"/>
        </a:p>
      </dgm:t>
    </dgm:pt>
    <dgm:pt modelId="{7F67C3BB-3A23-4D54-A459-516DA25474B3}" type="pres">
      <dgm:prSet presAssocID="{5584D5AE-FD6C-4E1C-9266-3F7F6CD1CCCE}" presName="hierChild4" presStyleCnt="0"/>
      <dgm:spPr/>
    </dgm:pt>
    <dgm:pt modelId="{C4178656-34BF-46BA-94DA-A2BE8B03900F}" type="pres">
      <dgm:prSet presAssocID="{5584D5AE-FD6C-4E1C-9266-3F7F6CD1CCCE}" presName="hierChild5" presStyleCnt="0"/>
      <dgm:spPr/>
    </dgm:pt>
    <dgm:pt modelId="{37EDA8F6-A98E-4C04-8444-FDD1060B6627}" type="pres">
      <dgm:prSet presAssocID="{08EDC793-D6D1-4FC3-BB13-39D673D57473}" presName="hierChild5" presStyleCnt="0"/>
      <dgm:spPr/>
    </dgm:pt>
    <dgm:pt modelId="{878B7A98-C047-4D78-9C1B-5253C64C6DA7}" type="pres">
      <dgm:prSet presAssocID="{301ED775-1AC2-4063-8089-DE4259EF3A03}" presName="Name37" presStyleLbl="parChTrans1D2" presStyleIdx="1" presStyleCnt="4"/>
      <dgm:spPr/>
      <dgm:t>
        <a:bodyPr/>
        <a:lstStyle/>
        <a:p>
          <a:endParaRPr lang="cs-CZ"/>
        </a:p>
      </dgm:t>
    </dgm:pt>
    <dgm:pt modelId="{1FC08918-A021-48E7-A61A-6D044324943A}" type="pres">
      <dgm:prSet presAssocID="{FCF6ED78-F788-4543-A49D-05EABF91A421}" presName="hierRoot2" presStyleCnt="0">
        <dgm:presLayoutVars>
          <dgm:hierBranch val="init"/>
        </dgm:presLayoutVars>
      </dgm:prSet>
      <dgm:spPr/>
    </dgm:pt>
    <dgm:pt modelId="{27D207E8-DFB7-45E4-92B7-9FDF5F55E660}" type="pres">
      <dgm:prSet presAssocID="{FCF6ED78-F788-4543-A49D-05EABF91A421}" presName="rootComposite" presStyleCnt="0"/>
      <dgm:spPr/>
    </dgm:pt>
    <dgm:pt modelId="{7CC1BA3F-EC68-42E7-9497-9A266315FCF7}" type="pres">
      <dgm:prSet presAssocID="{FCF6ED78-F788-4543-A49D-05EABF91A42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54B7606-2229-4A68-8DDC-426AB11D67ED}" type="pres">
      <dgm:prSet presAssocID="{FCF6ED78-F788-4543-A49D-05EABF91A421}" presName="rootConnector" presStyleLbl="node2" presStyleIdx="1" presStyleCnt="2"/>
      <dgm:spPr/>
      <dgm:t>
        <a:bodyPr/>
        <a:lstStyle/>
        <a:p>
          <a:endParaRPr lang="cs-CZ"/>
        </a:p>
      </dgm:t>
    </dgm:pt>
    <dgm:pt modelId="{94AFD7B7-8CAB-4692-A531-D81BDE049069}" type="pres">
      <dgm:prSet presAssocID="{FCF6ED78-F788-4543-A49D-05EABF91A421}" presName="hierChild4" presStyleCnt="0"/>
      <dgm:spPr/>
    </dgm:pt>
    <dgm:pt modelId="{EC4379AF-F2A1-4B6B-8199-D05A4FD21B05}" type="pres">
      <dgm:prSet presAssocID="{3C3F21C0-4639-4D16-86C0-A744542E1E87}" presName="Name37" presStyleLbl="parChTrans1D3" presStyleIdx="1" presStyleCnt="2"/>
      <dgm:spPr/>
      <dgm:t>
        <a:bodyPr/>
        <a:lstStyle/>
        <a:p>
          <a:endParaRPr lang="cs-CZ"/>
        </a:p>
      </dgm:t>
    </dgm:pt>
    <dgm:pt modelId="{39C81D7A-F2EB-4603-A3D7-681291542937}" type="pres">
      <dgm:prSet presAssocID="{B7C2B66C-D433-43CF-8525-FF546349CDD3}" presName="hierRoot2" presStyleCnt="0">
        <dgm:presLayoutVars>
          <dgm:hierBranch val="init"/>
        </dgm:presLayoutVars>
      </dgm:prSet>
      <dgm:spPr/>
    </dgm:pt>
    <dgm:pt modelId="{8AAFA8A0-3164-4E2A-863B-57AB16E810DF}" type="pres">
      <dgm:prSet presAssocID="{B7C2B66C-D433-43CF-8525-FF546349CDD3}" presName="rootComposite" presStyleCnt="0"/>
      <dgm:spPr/>
    </dgm:pt>
    <dgm:pt modelId="{817F522D-9158-415C-88A4-FB693E77764A}" type="pres">
      <dgm:prSet presAssocID="{B7C2B66C-D433-43CF-8525-FF546349CDD3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6F48106-4982-4B0F-A668-2EB5F884260B}" type="pres">
      <dgm:prSet presAssocID="{B7C2B66C-D433-43CF-8525-FF546349CDD3}" presName="rootConnector" presStyleLbl="node3" presStyleIdx="1" presStyleCnt="2"/>
      <dgm:spPr/>
      <dgm:t>
        <a:bodyPr/>
        <a:lstStyle/>
        <a:p>
          <a:endParaRPr lang="cs-CZ"/>
        </a:p>
      </dgm:t>
    </dgm:pt>
    <dgm:pt modelId="{994618A8-9AA1-407D-A037-B828AA62331C}" type="pres">
      <dgm:prSet presAssocID="{B7C2B66C-D433-43CF-8525-FF546349CDD3}" presName="hierChild4" presStyleCnt="0"/>
      <dgm:spPr/>
    </dgm:pt>
    <dgm:pt modelId="{4F746FC1-7CE7-4C8F-A3CD-D352B9B85409}" type="pres">
      <dgm:prSet presAssocID="{F5525020-8987-4F35-A906-B42D0CE8E525}" presName="Name37" presStyleLbl="parChTrans1D4" presStyleIdx="0" presStyleCnt="1"/>
      <dgm:spPr/>
      <dgm:t>
        <a:bodyPr/>
        <a:lstStyle/>
        <a:p>
          <a:endParaRPr lang="cs-CZ"/>
        </a:p>
      </dgm:t>
    </dgm:pt>
    <dgm:pt modelId="{8EFBE8C6-7F11-420F-B5C3-950329949820}" type="pres">
      <dgm:prSet presAssocID="{4C24B651-3518-407B-A19D-964E1999F04F}" presName="hierRoot2" presStyleCnt="0">
        <dgm:presLayoutVars>
          <dgm:hierBranch val="init"/>
        </dgm:presLayoutVars>
      </dgm:prSet>
      <dgm:spPr/>
    </dgm:pt>
    <dgm:pt modelId="{009B9F3F-230F-411D-A271-23E2B557A2CE}" type="pres">
      <dgm:prSet presAssocID="{4C24B651-3518-407B-A19D-964E1999F04F}" presName="rootComposite" presStyleCnt="0"/>
      <dgm:spPr/>
    </dgm:pt>
    <dgm:pt modelId="{A2A3866D-2FDB-448B-B3F0-D99E8EA5B515}" type="pres">
      <dgm:prSet presAssocID="{4C24B651-3518-407B-A19D-964E1999F04F}" presName="rootText" presStyleLbl="node4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1E4EDA8-FC44-41BA-9A23-924E5D59C348}" type="pres">
      <dgm:prSet presAssocID="{4C24B651-3518-407B-A19D-964E1999F04F}" presName="rootConnector" presStyleLbl="node4" presStyleIdx="0" presStyleCnt="1"/>
      <dgm:spPr/>
      <dgm:t>
        <a:bodyPr/>
        <a:lstStyle/>
        <a:p>
          <a:endParaRPr lang="cs-CZ"/>
        </a:p>
      </dgm:t>
    </dgm:pt>
    <dgm:pt modelId="{435DC578-9F79-445B-9E2D-F8B705CC409A}" type="pres">
      <dgm:prSet presAssocID="{4C24B651-3518-407B-A19D-964E1999F04F}" presName="hierChild4" presStyleCnt="0"/>
      <dgm:spPr/>
    </dgm:pt>
    <dgm:pt modelId="{E5B890E3-B302-4AC6-A022-4853C44D84BE}" type="pres">
      <dgm:prSet presAssocID="{4C24B651-3518-407B-A19D-964E1999F04F}" presName="hierChild5" presStyleCnt="0"/>
      <dgm:spPr/>
    </dgm:pt>
    <dgm:pt modelId="{26F18704-148D-4AE5-9E02-7DB7DD116367}" type="pres">
      <dgm:prSet presAssocID="{B7C2B66C-D433-43CF-8525-FF546349CDD3}" presName="hierChild5" presStyleCnt="0"/>
      <dgm:spPr/>
    </dgm:pt>
    <dgm:pt modelId="{D00B65B9-5519-428F-8FCC-EC7DFA8AFFDD}" type="pres">
      <dgm:prSet presAssocID="{FCF6ED78-F788-4543-A49D-05EABF91A421}" presName="hierChild5" presStyleCnt="0"/>
      <dgm:spPr/>
    </dgm:pt>
    <dgm:pt modelId="{710D8858-07E7-4677-8FA0-F7071A149672}" type="pres">
      <dgm:prSet presAssocID="{B825C89B-D8FC-432F-B3C9-47FB72DC9734}" presName="hierChild3" presStyleCnt="0"/>
      <dgm:spPr/>
    </dgm:pt>
    <dgm:pt modelId="{3DDB8B46-5132-4284-9A6E-47D6310A2EF9}" type="pres">
      <dgm:prSet presAssocID="{1CC55DFD-E220-47CC-81B7-0466F5005C36}" presName="Name111" presStyleLbl="parChTrans1D2" presStyleIdx="2" presStyleCnt="4"/>
      <dgm:spPr/>
      <dgm:t>
        <a:bodyPr/>
        <a:lstStyle/>
        <a:p>
          <a:endParaRPr lang="cs-CZ"/>
        </a:p>
      </dgm:t>
    </dgm:pt>
    <dgm:pt modelId="{095B88D3-56D6-4899-BD69-EC5E54704BB9}" type="pres">
      <dgm:prSet presAssocID="{6D0D3C2F-7BA3-4A52-9250-4C4065B7C6E2}" presName="hierRoot3" presStyleCnt="0">
        <dgm:presLayoutVars>
          <dgm:hierBranch val="init"/>
        </dgm:presLayoutVars>
      </dgm:prSet>
      <dgm:spPr/>
    </dgm:pt>
    <dgm:pt modelId="{F5FCCED3-0990-4A3E-9E38-E3C747A50736}" type="pres">
      <dgm:prSet presAssocID="{6D0D3C2F-7BA3-4A52-9250-4C4065B7C6E2}" presName="rootComposite3" presStyleCnt="0"/>
      <dgm:spPr/>
    </dgm:pt>
    <dgm:pt modelId="{127D3101-9D46-4B75-96AB-17DAD7184BA6}" type="pres">
      <dgm:prSet presAssocID="{6D0D3C2F-7BA3-4A52-9250-4C4065B7C6E2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D3A40FA-AA2A-4488-94B4-4FEA1BB76A9C}" type="pres">
      <dgm:prSet presAssocID="{6D0D3C2F-7BA3-4A52-9250-4C4065B7C6E2}" presName="rootConnector3" presStyleLbl="asst1" presStyleIdx="0" presStyleCnt="2"/>
      <dgm:spPr/>
      <dgm:t>
        <a:bodyPr/>
        <a:lstStyle/>
        <a:p>
          <a:endParaRPr lang="cs-CZ"/>
        </a:p>
      </dgm:t>
    </dgm:pt>
    <dgm:pt modelId="{3131DAB7-8339-4C00-AE2A-9C924EDDFE27}" type="pres">
      <dgm:prSet presAssocID="{6D0D3C2F-7BA3-4A52-9250-4C4065B7C6E2}" presName="hierChild6" presStyleCnt="0"/>
      <dgm:spPr/>
    </dgm:pt>
    <dgm:pt modelId="{CCEB7B7D-A328-4D7C-AEC9-A0F7C9B68CC7}" type="pres">
      <dgm:prSet presAssocID="{6D0D3C2F-7BA3-4A52-9250-4C4065B7C6E2}" presName="hierChild7" presStyleCnt="0"/>
      <dgm:spPr/>
    </dgm:pt>
    <dgm:pt modelId="{9CE51027-634E-4BBC-B40D-84BEA6A8A92E}" type="pres">
      <dgm:prSet presAssocID="{B30CB8B1-46F7-4573-8424-20230D53CBE6}" presName="Name111" presStyleLbl="parChTrans1D2" presStyleIdx="3" presStyleCnt="4"/>
      <dgm:spPr/>
      <dgm:t>
        <a:bodyPr/>
        <a:lstStyle/>
        <a:p>
          <a:endParaRPr lang="cs-CZ"/>
        </a:p>
      </dgm:t>
    </dgm:pt>
    <dgm:pt modelId="{3B321C61-4AEE-49C9-80D8-DBD2EC422D24}" type="pres">
      <dgm:prSet presAssocID="{A4AB5493-8108-4B58-85F9-69645D5FC0B1}" presName="hierRoot3" presStyleCnt="0">
        <dgm:presLayoutVars>
          <dgm:hierBranch val="init"/>
        </dgm:presLayoutVars>
      </dgm:prSet>
      <dgm:spPr/>
    </dgm:pt>
    <dgm:pt modelId="{350F5A57-95FC-49C0-8F6F-E757145C6E48}" type="pres">
      <dgm:prSet presAssocID="{A4AB5493-8108-4B58-85F9-69645D5FC0B1}" presName="rootComposite3" presStyleCnt="0"/>
      <dgm:spPr/>
    </dgm:pt>
    <dgm:pt modelId="{7402C39F-1556-485D-86D8-EBB7739CEE5E}" type="pres">
      <dgm:prSet presAssocID="{A4AB5493-8108-4B58-85F9-69645D5FC0B1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E290D6D-FFF0-43E5-862C-9F81FC5EE9FA}" type="pres">
      <dgm:prSet presAssocID="{A4AB5493-8108-4B58-85F9-69645D5FC0B1}" presName="rootConnector3" presStyleLbl="asst1" presStyleIdx="1" presStyleCnt="2"/>
      <dgm:spPr/>
      <dgm:t>
        <a:bodyPr/>
        <a:lstStyle/>
        <a:p>
          <a:endParaRPr lang="cs-CZ"/>
        </a:p>
      </dgm:t>
    </dgm:pt>
    <dgm:pt modelId="{3EA0ABF4-7D3F-4159-AF5E-16627FA02AB1}" type="pres">
      <dgm:prSet presAssocID="{A4AB5493-8108-4B58-85F9-69645D5FC0B1}" presName="hierChild6" presStyleCnt="0"/>
      <dgm:spPr/>
    </dgm:pt>
    <dgm:pt modelId="{8F0445BA-3C48-4EF4-A6B3-557EF4583253}" type="pres">
      <dgm:prSet presAssocID="{A4AB5493-8108-4B58-85F9-69645D5FC0B1}" presName="hierChild7" presStyleCnt="0"/>
      <dgm:spPr/>
    </dgm:pt>
  </dgm:ptLst>
  <dgm:cxnLst>
    <dgm:cxn modelId="{3668001B-565A-4D33-A377-D02D06DF60E7}" type="presOf" srcId="{1CC55DFD-E220-47CC-81B7-0466F5005C36}" destId="{3DDB8B46-5132-4284-9A6E-47D6310A2EF9}" srcOrd="0" destOrd="0" presId="urn:microsoft.com/office/officeart/2005/8/layout/orgChart1"/>
    <dgm:cxn modelId="{8C12FA3E-C336-48F4-BF10-F7B3ED8D41DB}" type="presOf" srcId="{FCF6ED78-F788-4543-A49D-05EABF91A421}" destId="{7CC1BA3F-EC68-42E7-9497-9A266315FCF7}" srcOrd="0" destOrd="0" presId="urn:microsoft.com/office/officeart/2005/8/layout/orgChart1"/>
    <dgm:cxn modelId="{99A93E48-B818-44B5-8410-DF356CAB3477}" type="presOf" srcId="{B825C89B-D8FC-432F-B3C9-47FB72DC9734}" destId="{CC0F2C0E-58DE-4E7A-A730-6895701670BF}" srcOrd="1" destOrd="0" presId="urn:microsoft.com/office/officeart/2005/8/layout/orgChart1"/>
    <dgm:cxn modelId="{FA9CD12F-6AE1-457D-9A43-57D21BC84F5C}" srcId="{B7C2B66C-D433-43CF-8525-FF546349CDD3}" destId="{4C24B651-3518-407B-A19D-964E1999F04F}" srcOrd="0" destOrd="0" parTransId="{F5525020-8987-4F35-A906-B42D0CE8E525}" sibTransId="{F4B9DD48-32BC-4E10-8096-25C5BD123366}"/>
    <dgm:cxn modelId="{F347D3C7-AF9C-439E-83B1-B4859D2DED65}" type="presOf" srcId="{5584D5AE-FD6C-4E1C-9266-3F7F6CD1CCCE}" destId="{3C09BBE8-DF29-4DE2-9DD0-494863F5A279}" srcOrd="1" destOrd="0" presId="urn:microsoft.com/office/officeart/2005/8/layout/orgChart1"/>
    <dgm:cxn modelId="{31248FFD-FF4F-4799-87B0-6860C0C952BD}" type="presOf" srcId="{B30CB8B1-46F7-4573-8424-20230D53CBE6}" destId="{9CE51027-634E-4BBC-B40D-84BEA6A8A92E}" srcOrd="0" destOrd="0" presId="urn:microsoft.com/office/officeart/2005/8/layout/orgChart1"/>
    <dgm:cxn modelId="{1D38D7B2-FB51-47CD-BF53-834A43DE424E}" type="presOf" srcId="{5584D5AE-FD6C-4E1C-9266-3F7F6CD1CCCE}" destId="{CA20E5CB-6D07-43D8-9344-7B2FFF1972B4}" srcOrd="0" destOrd="0" presId="urn:microsoft.com/office/officeart/2005/8/layout/orgChart1"/>
    <dgm:cxn modelId="{9EF0305B-B7C6-43D9-AFA3-907442BD0743}" type="presOf" srcId="{B7C2B66C-D433-43CF-8525-FF546349CDD3}" destId="{817F522D-9158-415C-88A4-FB693E77764A}" srcOrd="0" destOrd="0" presId="urn:microsoft.com/office/officeart/2005/8/layout/orgChart1"/>
    <dgm:cxn modelId="{788827A9-91D7-4D6F-9260-6C3FAACD9F6E}" type="presOf" srcId="{C3B2A98D-A4CB-47E1-8763-624804588B07}" destId="{E0E784A1-EC61-45A5-B885-66C27E833E5B}" srcOrd="0" destOrd="0" presId="urn:microsoft.com/office/officeart/2005/8/layout/orgChart1"/>
    <dgm:cxn modelId="{89D3EE6F-A6C1-4224-9BB1-1B38D45188A1}" type="presOf" srcId="{B7C2B66C-D433-43CF-8525-FF546349CDD3}" destId="{36F48106-4982-4B0F-A668-2EB5F884260B}" srcOrd="1" destOrd="0" presId="urn:microsoft.com/office/officeart/2005/8/layout/orgChart1"/>
    <dgm:cxn modelId="{72AC5899-2085-459D-8D0F-77964D3B5EB3}" type="presOf" srcId="{08EDC793-D6D1-4FC3-BB13-39D673D57473}" destId="{CD3CD68F-8D9E-4D59-9340-543A9CCA063E}" srcOrd="1" destOrd="0" presId="urn:microsoft.com/office/officeart/2005/8/layout/orgChart1"/>
    <dgm:cxn modelId="{B40B78D6-F013-4FB0-B219-B2772E3F7899}" type="presOf" srcId="{183A57DA-17E9-47DD-ABE5-F4E5E3C5039B}" destId="{1AFA41EC-AB84-4BC1-AD70-B7CE4F6490EB}" srcOrd="0" destOrd="0" presId="urn:microsoft.com/office/officeart/2005/8/layout/orgChart1"/>
    <dgm:cxn modelId="{30D37232-368B-4D56-BAD5-2C345148A6E1}" type="presOf" srcId="{3C3F21C0-4639-4D16-86C0-A744542E1E87}" destId="{EC4379AF-F2A1-4B6B-8199-D05A4FD21B05}" srcOrd="0" destOrd="0" presId="urn:microsoft.com/office/officeart/2005/8/layout/orgChart1"/>
    <dgm:cxn modelId="{119F39CE-C601-4F9B-8348-CE92DE7F7FC0}" type="presOf" srcId="{6D0D3C2F-7BA3-4A52-9250-4C4065B7C6E2}" destId="{7D3A40FA-AA2A-4488-94B4-4FEA1BB76A9C}" srcOrd="1" destOrd="0" presId="urn:microsoft.com/office/officeart/2005/8/layout/orgChart1"/>
    <dgm:cxn modelId="{B57C694A-155D-4A66-9254-0893853F4048}" type="presOf" srcId="{A4AB5493-8108-4B58-85F9-69645D5FC0B1}" destId="{7402C39F-1556-485D-86D8-EBB7739CEE5E}" srcOrd="0" destOrd="0" presId="urn:microsoft.com/office/officeart/2005/8/layout/orgChart1"/>
    <dgm:cxn modelId="{ACFD4779-25F3-4EDA-9326-E7D7586FFEEB}" srcId="{B825C89B-D8FC-432F-B3C9-47FB72DC9734}" destId="{A4AB5493-8108-4B58-85F9-69645D5FC0B1}" srcOrd="3" destOrd="0" parTransId="{B30CB8B1-46F7-4573-8424-20230D53CBE6}" sibTransId="{A631F3C7-D9D0-494D-91DC-6ED4F11CE4D1}"/>
    <dgm:cxn modelId="{E7361D74-37AA-4520-A423-7C2D71235196}" type="presOf" srcId="{08EDC793-D6D1-4FC3-BB13-39D673D57473}" destId="{D520253B-68E8-43C4-92C7-7F310C9ED358}" srcOrd="0" destOrd="0" presId="urn:microsoft.com/office/officeart/2005/8/layout/orgChart1"/>
    <dgm:cxn modelId="{046FADF2-ED27-4BF4-8870-9ADD5D48B996}" srcId="{B825C89B-D8FC-432F-B3C9-47FB72DC9734}" destId="{08EDC793-D6D1-4FC3-BB13-39D673D57473}" srcOrd="0" destOrd="0" parTransId="{BDDC1B77-C10A-4285-8A85-C7154DA77A8C}" sibTransId="{72B73E30-193B-41A8-8A69-E567523AD307}"/>
    <dgm:cxn modelId="{18EBA276-6A39-4BDA-8532-49AD7C31D974}" type="presOf" srcId="{FCF6ED78-F788-4543-A49D-05EABF91A421}" destId="{054B7606-2229-4A68-8DDC-426AB11D67ED}" srcOrd="1" destOrd="0" presId="urn:microsoft.com/office/officeart/2005/8/layout/orgChart1"/>
    <dgm:cxn modelId="{F308E070-CEA5-46A4-8E28-847B1722414D}" srcId="{08EDC793-D6D1-4FC3-BB13-39D673D57473}" destId="{5584D5AE-FD6C-4E1C-9266-3F7F6CD1CCCE}" srcOrd="0" destOrd="0" parTransId="{183A57DA-17E9-47DD-ABE5-F4E5E3C5039B}" sibTransId="{21C43924-A8C6-4066-8723-94C74CDD614F}"/>
    <dgm:cxn modelId="{CDC425BC-DB16-4554-A46B-FA2D189F9B32}" srcId="{B825C89B-D8FC-432F-B3C9-47FB72DC9734}" destId="{6D0D3C2F-7BA3-4A52-9250-4C4065B7C6E2}" srcOrd="2" destOrd="0" parTransId="{1CC55DFD-E220-47CC-81B7-0466F5005C36}" sibTransId="{065091B9-C02B-4873-A00F-A2C5FB1CA105}"/>
    <dgm:cxn modelId="{F0B0DBB1-EF3C-4D8F-ABDF-7BDA5E2CA761}" type="presOf" srcId="{B825C89B-D8FC-432F-B3C9-47FB72DC9734}" destId="{005BB63B-F3C4-4DD7-9D05-A7692A40DCDA}" srcOrd="0" destOrd="0" presId="urn:microsoft.com/office/officeart/2005/8/layout/orgChart1"/>
    <dgm:cxn modelId="{1D5675EC-C88B-470A-A66A-6BDDB2C411C4}" srcId="{B825C89B-D8FC-432F-B3C9-47FB72DC9734}" destId="{FCF6ED78-F788-4543-A49D-05EABF91A421}" srcOrd="1" destOrd="0" parTransId="{301ED775-1AC2-4063-8089-DE4259EF3A03}" sibTransId="{FE54CD8F-9559-4AC9-BB72-7C0BC2C18735}"/>
    <dgm:cxn modelId="{E3BAA528-99A3-41A3-85EB-53C0752952AE}" srcId="{C3B2A98D-A4CB-47E1-8763-624804588B07}" destId="{B825C89B-D8FC-432F-B3C9-47FB72DC9734}" srcOrd="0" destOrd="0" parTransId="{D58501F0-0AC0-45B9-8F34-03B9AB904740}" sibTransId="{8AF44048-140E-469C-8720-BF382F087BF8}"/>
    <dgm:cxn modelId="{8BFBB7CE-5DBA-4666-BFC0-E57D816AEEBA}" type="presOf" srcId="{4C24B651-3518-407B-A19D-964E1999F04F}" destId="{21E4EDA8-FC44-41BA-9A23-924E5D59C348}" srcOrd="1" destOrd="0" presId="urn:microsoft.com/office/officeart/2005/8/layout/orgChart1"/>
    <dgm:cxn modelId="{DCA76831-98D6-4CF9-A2D8-83B13768F36D}" type="presOf" srcId="{301ED775-1AC2-4063-8089-DE4259EF3A03}" destId="{878B7A98-C047-4D78-9C1B-5253C64C6DA7}" srcOrd="0" destOrd="0" presId="urn:microsoft.com/office/officeart/2005/8/layout/orgChart1"/>
    <dgm:cxn modelId="{75B9E644-24F2-4C0A-A519-86F3BBE2EAED}" type="presOf" srcId="{A4AB5493-8108-4B58-85F9-69645D5FC0B1}" destId="{CE290D6D-FFF0-43E5-862C-9F81FC5EE9FA}" srcOrd="1" destOrd="0" presId="urn:microsoft.com/office/officeart/2005/8/layout/orgChart1"/>
    <dgm:cxn modelId="{90AEC8B3-9BE1-4BDC-8225-07C6BAF3B276}" srcId="{FCF6ED78-F788-4543-A49D-05EABF91A421}" destId="{B7C2B66C-D433-43CF-8525-FF546349CDD3}" srcOrd="0" destOrd="0" parTransId="{3C3F21C0-4639-4D16-86C0-A744542E1E87}" sibTransId="{D4DF21C6-CE01-43FF-A5CD-2FCC24457634}"/>
    <dgm:cxn modelId="{94D221DF-615D-447E-8743-ADFECF77F80B}" type="presOf" srcId="{4C24B651-3518-407B-A19D-964E1999F04F}" destId="{A2A3866D-2FDB-448B-B3F0-D99E8EA5B515}" srcOrd="0" destOrd="0" presId="urn:microsoft.com/office/officeart/2005/8/layout/orgChart1"/>
    <dgm:cxn modelId="{A00BFDA1-5E6C-42D8-B696-B984EE76A810}" type="presOf" srcId="{BDDC1B77-C10A-4285-8A85-C7154DA77A8C}" destId="{5950F7E8-B949-4F22-9040-6E2961933B94}" srcOrd="0" destOrd="0" presId="urn:microsoft.com/office/officeart/2005/8/layout/orgChart1"/>
    <dgm:cxn modelId="{76AF26A0-10FD-410D-AD85-69BC35FC273F}" type="presOf" srcId="{6D0D3C2F-7BA3-4A52-9250-4C4065B7C6E2}" destId="{127D3101-9D46-4B75-96AB-17DAD7184BA6}" srcOrd="0" destOrd="0" presId="urn:microsoft.com/office/officeart/2005/8/layout/orgChart1"/>
    <dgm:cxn modelId="{C57D13BD-F90A-41EF-88D6-D9CF0D5A9D1D}" type="presOf" srcId="{F5525020-8987-4F35-A906-B42D0CE8E525}" destId="{4F746FC1-7CE7-4C8F-A3CD-D352B9B85409}" srcOrd="0" destOrd="0" presId="urn:microsoft.com/office/officeart/2005/8/layout/orgChart1"/>
    <dgm:cxn modelId="{B44D59C7-0E29-40C7-A927-0DE952B78732}" type="presParOf" srcId="{E0E784A1-EC61-45A5-B885-66C27E833E5B}" destId="{D15673FE-BB6E-4CF9-8BB4-5D1011782038}" srcOrd="0" destOrd="0" presId="urn:microsoft.com/office/officeart/2005/8/layout/orgChart1"/>
    <dgm:cxn modelId="{E49BD108-66DB-4862-BD9D-1CCE3FCBA86E}" type="presParOf" srcId="{D15673FE-BB6E-4CF9-8BB4-5D1011782038}" destId="{0D431A8F-E4EC-4B0F-B84C-C0E60E679AF9}" srcOrd="0" destOrd="0" presId="urn:microsoft.com/office/officeart/2005/8/layout/orgChart1"/>
    <dgm:cxn modelId="{14283EB4-E66D-4CF8-B0D1-6D37BE316784}" type="presParOf" srcId="{0D431A8F-E4EC-4B0F-B84C-C0E60E679AF9}" destId="{005BB63B-F3C4-4DD7-9D05-A7692A40DCDA}" srcOrd="0" destOrd="0" presId="urn:microsoft.com/office/officeart/2005/8/layout/orgChart1"/>
    <dgm:cxn modelId="{B81AEDBE-8F73-4BF8-9B4E-73E4657FE9C1}" type="presParOf" srcId="{0D431A8F-E4EC-4B0F-B84C-C0E60E679AF9}" destId="{CC0F2C0E-58DE-4E7A-A730-6895701670BF}" srcOrd="1" destOrd="0" presId="urn:microsoft.com/office/officeart/2005/8/layout/orgChart1"/>
    <dgm:cxn modelId="{5E3229F2-D9B8-4340-B563-EDE7C375C58B}" type="presParOf" srcId="{D15673FE-BB6E-4CF9-8BB4-5D1011782038}" destId="{B4F3C05C-2090-4B57-BF47-472D3B4E65C1}" srcOrd="1" destOrd="0" presId="urn:microsoft.com/office/officeart/2005/8/layout/orgChart1"/>
    <dgm:cxn modelId="{5EF3A3E3-83A5-4EF5-BF5A-2264B4347E0B}" type="presParOf" srcId="{B4F3C05C-2090-4B57-BF47-472D3B4E65C1}" destId="{5950F7E8-B949-4F22-9040-6E2961933B94}" srcOrd="0" destOrd="0" presId="urn:microsoft.com/office/officeart/2005/8/layout/orgChart1"/>
    <dgm:cxn modelId="{BBAE75E4-94AD-4572-83B7-7BFAF91B96B4}" type="presParOf" srcId="{B4F3C05C-2090-4B57-BF47-472D3B4E65C1}" destId="{98E0474A-DE2E-4A54-A2AB-B48FA6ECF362}" srcOrd="1" destOrd="0" presId="urn:microsoft.com/office/officeart/2005/8/layout/orgChart1"/>
    <dgm:cxn modelId="{2326EB5D-3F68-408F-8253-DBD2376C6526}" type="presParOf" srcId="{98E0474A-DE2E-4A54-A2AB-B48FA6ECF362}" destId="{5C3D1045-E58F-4FE8-96C1-6DC787B4B4D2}" srcOrd="0" destOrd="0" presId="urn:microsoft.com/office/officeart/2005/8/layout/orgChart1"/>
    <dgm:cxn modelId="{B7A8CBF8-2A6F-4B71-8498-4A81D27F288B}" type="presParOf" srcId="{5C3D1045-E58F-4FE8-96C1-6DC787B4B4D2}" destId="{D520253B-68E8-43C4-92C7-7F310C9ED358}" srcOrd="0" destOrd="0" presId="urn:microsoft.com/office/officeart/2005/8/layout/orgChart1"/>
    <dgm:cxn modelId="{746386A4-5CA6-4A95-A6B5-864260B61CF9}" type="presParOf" srcId="{5C3D1045-E58F-4FE8-96C1-6DC787B4B4D2}" destId="{CD3CD68F-8D9E-4D59-9340-543A9CCA063E}" srcOrd="1" destOrd="0" presId="urn:microsoft.com/office/officeart/2005/8/layout/orgChart1"/>
    <dgm:cxn modelId="{C4009021-5250-40AD-B8A9-1AABD7F66326}" type="presParOf" srcId="{98E0474A-DE2E-4A54-A2AB-B48FA6ECF362}" destId="{BEDA9F27-7243-4C5D-A421-36C97EFA8D6A}" srcOrd="1" destOrd="0" presId="urn:microsoft.com/office/officeart/2005/8/layout/orgChart1"/>
    <dgm:cxn modelId="{40F3B4E9-C0A8-4DF1-8E39-3D68C5387CE3}" type="presParOf" srcId="{BEDA9F27-7243-4C5D-A421-36C97EFA8D6A}" destId="{1AFA41EC-AB84-4BC1-AD70-B7CE4F6490EB}" srcOrd="0" destOrd="0" presId="urn:microsoft.com/office/officeart/2005/8/layout/orgChart1"/>
    <dgm:cxn modelId="{F6D462AE-069B-4FBA-8C78-40833AB75880}" type="presParOf" srcId="{BEDA9F27-7243-4C5D-A421-36C97EFA8D6A}" destId="{F94B1364-0815-48B1-8308-C05D0F6A7F5A}" srcOrd="1" destOrd="0" presId="urn:microsoft.com/office/officeart/2005/8/layout/orgChart1"/>
    <dgm:cxn modelId="{4314F811-C3A2-4942-80C8-1AF3E46164FA}" type="presParOf" srcId="{F94B1364-0815-48B1-8308-C05D0F6A7F5A}" destId="{5C4000B6-1808-47FB-A110-6012AA0D61E9}" srcOrd="0" destOrd="0" presId="urn:microsoft.com/office/officeart/2005/8/layout/orgChart1"/>
    <dgm:cxn modelId="{14629669-3216-4ACF-B95F-EAF53B9F9DC4}" type="presParOf" srcId="{5C4000B6-1808-47FB-A110-6012AA0D61E9}" destId="{CA20E5CB-6D07-43D8-9344-7B2FFF1972B4}" srcOrd="0" destOrd="0" presId="urn:microsoft.com/office/officeart/2005/8/layout/orgChart1"/>
    <dgm:cxn modelId="{4B381739-F096-4BD1-AB16-6B4FBE458732}" type="presParOf" srcId="{5C4000B6-1808-47FB-A110-6012AA0D61E9}" destId="{3C09BBE8-DF29-4DE2-9DD0-494863F5A279}" srcOrd="1" destOrd="0" presId="urn:microsoft.com/office/officeart/2005/8/layout/orgChart1"/>
    <dgm:cxn modelId="{151BD1FC-3742-4625-B090-E0FE91828765}" type="presParOf" srcId="{F94B1364-0815-48B1-8308-C05D0F6A7F5A}" destId="{7F67C3BB-3A23-4D54-A459-516DA25474B3}" srcOrd="1" destOrd="0" presId="urn:microsoft.com/office/officeart/2005/8/layout/orgChart1"/>
    <dgm:cxn modelId="{49632710-9433-4036-9B9C-B01D5D2A6329}" type="presParOf" srcId="{F94B1364-0815-48B1-8308-C05D0F6A7F5A}" destId="{C4178656-34BF-46BA-94DA-A2BE8B03900F}" srcOrd="2" destOrd="0" presId="urn:microsoft.com/office/officeart/2005/8/layout/orgChart1"/>
    <dgm:cxn modelId="{111ECB96-A02E-4C1A-A653-E92C1DA3FF1F}" type="presParOf" srcId="{98E0474A-DE2E-4A54-A2AB-B48FA6ECF362}" destId="{37EDA8F6-A98E-4C04-8444-FDD1060B6627}" srcOrd="2" destOrd="0" presId="urn:microsoft.com/office/officeart/2005/8/layout/orgChart1"/>
    <dgm:cxn modelId="{A85ADECE-CB19-4BC8-AC04-15DB1AE6B009}" type="presParOf" srcId="{B4F3C05C-2090-4B57-BF47-472D3B4E65C1}" destId="{878B7A98-C047-4D78-9C1B-5253C64C6DA7}" srcOrd="2" destOrd="0" presId="urn:microsoft.com/office/officeart/2005/8/layout/orgChart1"/>
    <dgm:cxn modelId="{BE876150-DDBA-42FB-BF06-8701ED241B81}" type="presParOf" srcId="{B4F3C05C-2090-4B57-BF47-472D3B4E65C1}" destId="{1FC08918-A021-48E7-A61A-6D044324943A}" srcOrd="3" destOrd="0" presId="urn:microsoft.com/office/officeart/2005/8/layout/orgChart1"/>
    <dgm:cxn modelId="{42880813-0E29-42AA-830F-EE7BB27A8F38}" type="presParOf" srcId="{1FC08918-A021-48E7-A61A-6D044324943A}" destId="{27D207E8-DFB7-45E4-92B7-9FDF5F55E660}" srcOrd="0" destOrd="0" presId="urn:microsoft.com/office/officeart/2005/8/layout/orgChart1"/>
    <dgm:cxn modelId="{785F061E-9A34-444E-9394-59887C4C7E41}" type="presParOf" srcId="{27D207E8-DFB7-45E4-92B7-9FDF5F55E660}" destId="{7CC1BA3F-EC68-42E7-9497-9A266315FCF7}" srcOrd="0" destOrd="0" presId="urn:microsoft.com/office/officeart/2005/8/layout/orgChart1"/>
    <dgm:cxn modelId="{6DEF4BC5-5BDD-43CC-BC2D-3B72EC7E8F2A}" type="presParOf" srcId="{27D207E8-DFB7-45E4-92B7-9FDF5F55E660}" destId="{054B7606-2229-4A68-8DDC-426AB11D67ED}" srcOrd="1" destOrd="0" presId="urn:microsoft.com/office/officeart/2005/8/layout/orgChart1"/>
    <dgm:cxn modelId="{B2BF9E0E-9473-481C-B997-D8D0821C473B}" type="presParOf" srcId="{1FC08918-A021-48E7-A61A-6D044324943A}" destId="{94AFD7B7-8CAB-4692-A531-D81BDE049069}" srcOrd="1" destOrd="0" presId="urn:microsoft.com/office/officeart/2005/8/layout/orgChart1"/>
    <dgm:cxn modelId="{055B74D2-BAB9-4E42-8654-643EC64244EF}" type="presParOf" srcId="{94AFD7B7-8CAB-4692-A531-D81BDE049069}" destId="{EC4379AF-F2A1-4B6B-8199-D05A4FD21B05}" srcOrd="0" destOrd="0" presId="urn:microsoft.com/office/officeart/2005/8/layout/orgChart1"/>
    <dgm:cxn modelId="{390BD3B3-30A8-49B6-90CD-BE7948C2D6A1}" type="presParOf" srcId="{94AFD7B7-8CAB-4692-A531-D81BDE049069}" destId="{39C81D7A-F2EB-4603-A3D7-681291542937}" srcOrd="1" destOrd="0" presId="urn:microsoft.com/office/officeart/2005/8/layout/orgChart1"/>
    <dgm:cxn modelId="{82DCB035-B575-4EA4-960E-9C46EA85D5EA}" type="presParOf" srcId="{39C81D7A-F2EB-4603-A3D7-681291542937}" destId="{8AAFA8A0-3164-4E2A-863B-57AB16E810DF}" srcOrd="0" destOrd="0" presId="urn:microsoft.com/office/officeart/2005/8/layout/orgChart1"/>
    <dgm:cxn modelId="{A8CEE960-B844-4971-BEE0-22301C3A777B}" type="presParOf" srcId="{8AAFA8A0-3164-4E2A-863B-57AB16E810DF}" destId="{817F522D-9158-415C-88A4-FB693E77764A}" srcOrd="0" destOrd="0" presId="urn:microsoft.com/office/officeart/2005/8/layout/orgChart1"/>
    <dgm:cxn modelId="{46FBBEF0-93FB-4D00-862A-FCFB99B59CC0}" type="presParOf" srcId="{8AAFA8A0-3164-4E2A-863B-57AB16E810DF}" destId="{36F48106-4982-4B0F-A668-2EB5F884260B}" srcOrd="1" destOrd="0" presId="urn:microsoft.com/office/officeart/2005/8/layout/orgChart1"/>
    <dgm:cxn modelId="{D7F16EBB-C6CD-4F8D-A45E-59AAC007EBEB}" type="presParOf" srcId="{39C81D7A-F2EB-4603-A3D7-681291542937}" destId="{994618A8-9AA1-407D-A037-B828AA62331C}" srcOrd="1" destOrd="0" presId="urn:microsoft.com/office/officeart/2005/8/layout/orgChart1"/>
    <dgm:cxn modelId="{6EB05CA9-1BA0-4BB0-ACE8-897522E329A0}" type="presParOf" srcId="{994618A8-9AA1-407D-A037-B828AA62331C}" destId="{4F746FC1-7CE7-4C8F-A3CD-D352B9B85409}" srcOrd="0" destOrd="0" presId="urn:microsoft.com/office/officeart/2005/8/layout/orgChart1"/>
    <dgm:cxn modelId="{702F5DEF-D9AA-4CD1-8531-85051C690191}" type="presParOf" srcId="{994618A8-9AA1-407D-A037-B828AA62331C}" destId="{8EFBE8C6-7F11-420F-B5C3-950329949820}" srcOrd="1" destOrd="0" presId="urn:microsoft.com/office/officeart/2005/8/layout/orgChart1"/>
    <dgm:cxn modelId="{97BDA9CD-E0B9-4DCC-B881-EDF9FCD20547}" type="presParOf" srcId="{8EFBE8C6-7F11-420F-B5C3-950329949820}" destId="{009B9F3F-230F-411D-A271-23E2B557A2CE}" srcOrd="0" destOrd="0" presId="urn:microsoft.com/office/officeart/2005/8/layout/orgChart1"/>
    <dgm:cxn modelId="{D4EE2ECC-F4F3-4660-A2B1-DE59D020EEFB}" type="presParOf" srcId="{009B9F3F-230F-411D-A271-23E2B557A2CE}" destId="{A2A3866D-2FDB-448B-B3F0-D99E8EA5B515}" srcOrd="0" destOrd="0" presId="urn:microsoft.com/office/officeart/2005/8/layout/orgChart1"/>
    <dgm:cxn modelId="{7A8BE1CF-E419-483E-8ADB-8C9A51538E33}" type="presParOf" srcId="{009B9F3F-230F-411D-A271-23E2B557A2CE}" destId="{21E4EDA8-FC44-41BA-9A23-924E5D59C348}" srcOrd="1" destOrd="0" presId="urn:microsoft.com/office/officeart/2005/8/layout/orgChart1"/>
    <dgm:cxn modelId="{34C486FA-2627-4E27-88C7-0FDB3EB847F1}" type="presParOf" srcId="{8EFBE8C6-7F11-420F-B5C3-950329949820}" destId="{435DC578-9F79-445B-9E2D-F8B705CC409A}" srcOrd="1" destOrd="0" presId="urn:microsoft.com/office/officeart/2005/8/layout/orgChart1"/>
    <dgm:cxn modelId="{99E6D691-A0E0-4BA5-8B97-ADED64CA9319}" type="presParOf" srcId="{8EFBE8C6-7F11-420F-B5C3-950329949820}" destId="{E5B890E3-B302-4AC6-A022-4853C44D84BE}" srcOrd="2" destOrd="0" presId="urn:microsoft.com/office/officeart/2005/8/layout/orgChart1"/>
    <dgm:cxn modelId="{D468E622-1541-4D6A-9CAA-2750ECEDCB64}" type="presParOf" srcId="{39C81D7A-F2EB-4603-A3D7-681291542937}" destId="{26F18704-148D-4AE5-9E02-7DB7DD116367}" srcOrd="2" destOrd="0" presId="urn:microsoft.com/office/officeart/2005/8/layout/orgChart1"/>
    <dgm:cxn modelId="{BDAF67E0-D371-427A-AB7D-C06B6A301E78}" type="presParOf" srcId="{1FC08918-A021-48E7-A61A-6D044324943A}" destId="{D00B65B9-5519-428F-8FCC-EC7DFA8AFFDD}" srcOrd="2" destOrd="0" presId="urn:microsoft.com/office/officeart/2005/8/layout/orgChart1"/>
    <dgm:cxn modelId="{DDD566C7-5159-4375-BBF8-BB52CEE28595}" type="presParOf" srcId="{D15673FE-BB6E-4CF9-8BB4-5D1011782038}" destId="{710D8858-07E7-4677-8FA0-F7071A149672}" srcOrd="2" destOrd="0" presId="urn:microsoft.com/office/officeart/2005/8/layout/orgChart1"/>
    <dgm:cxn modelId="{CE9D7EB4-037E-4505-973B-375E61F19BEE}" type="presParOf" srcId="{710D8858-07E7-4677-8FA0-F7071A149672}" destId="{3DDB8B46-5132-4284-9A6E-47D6310A2EF9}" srcOrd="0" destOrd="0" presId="urn:microsoft.com/office/officeart/2005/8/layout/orgChart1"/>
    <dgm:cxn modelId="{06F4E4CA-3464-418E-AC05-86AC02475943}" type="presParOf" srcId="{710D8858-07E7-4677-8FA0-F7071A149672}" destId="{095B88D3-56D6-4899-BD69-EC5E54704BB9}" srcOrd="1" destOrd="0" presId="urn:microsoft.com/office/officeart/2005/8/layout/orgChart1"/>
    <dgm:cxn modelId="{B0538651-68B5-4601-AE13-60CB6E19EE23}" type="presParOf" srcId="{095B88D3-56D6-4899-BD69-EC5E54704BB9}" destId="{F5FCCED3-0990-4A3E-9E38-E3C747A50736}" srcOrd="0" destOrd="0" presId="urn:microsoft.com/office/officeart/2005/8/layout/orgChart1"/>
    <dgm:cxn modelId="{F01A501C-1DC2-41F7-B779-8410C2AF2DE9}" type="presParOf" srcId="{F5FCCED3-0990-4A3E-9E38-E3C747A50736}" destId="{127D3101-9D46-4B75-96AB-17DAD7184BA6}" srcOrd="0" destOrd="0" presId="urn:microsoft.com/office/officeart/2005/8/layout/orgChart1"/>
    <dgm:cxn modelId="{BCFB453F-CE3F-4CD5-B917-961A0F26419F}" type="presParOf" srcId="{F5FCCED3-0990-4A3E-9E38-E3C747A50736}" destId="{7D3A40FA-AA2A-4488-94B4-4FEA1BB76A9C}" srcOrd="1" destOrd="0" presId="urn:microsoft.com/office/officeart/2005/8/layout/orgChart1"/>
    <dgm:cxn modelId="{1E985AE4-6C88-4BF4-9D82-417C3EC57CB6}" type="presParOf" srcId="{095B88D3-56D6-4899-BD69-EC5E54704BB9}" destId="{3131DAB7-8339-4C00-AE2A-9C924EDDFE27}" srcOrd="1" destOrd="0" presId="urn:microsoft.com/office/officeart/2005/8/layout/orgChart1"/>
    <dgm:cxn modelId="{A82E014E-7CB5-40EF-8DD3-8A02B886EC2A}" type="presParOf" srcId="{095B88D3-56D6-4899-BD69-EC5E54704BB9}" destId="{CCEB7B7D-A328-4D7C-AEC9-A0F7C9B68CC7}" srcOrd="2" destOrd="0" presId="urn:microsoft.com/office/officeart/2005/8/layout/orgChart1"/>
    <dgm:cxn modelId="{AB62BCDD-3CB5-49BC-B037-131068B1510D}" type="presParOf" srcId="{710D8858-07E7-4677-8FA0-F7071A149672}" destId="{9CE51027-634E-4BBC-B40D-84BEA6A8A92E}" srcOrd="2" destOrd="0" presId="urn:microsoft.com/office/officeart/2005/8/layout/orgChart1"/>
    <dgm:cxn modelId="{0DAA001D-ADC3-4724-B6D0-DC859AE4243E}" type="presParOf" srcId="{710D8858-07E7-4677-8FA0-F7071A149672}" destId="{3B321C61-4AEE-49C9-80D8-DBD2EC422D24}" srcOrd="3" destOrd="0" presId="urn:microsoft.com/office/officeart/2005/8/layout/orgChart1"/>
    <dgm:cxn modelId="{94111A65-32D9-4443-9806-59D15AF15E09}" type="presParOf" srcId="{3B321C61-4AEE-49C9-80D8-DBD2EC422D24}" destId="{350F5A57-95FC-49C0-8F6F-E757145C6E48}" srcOrd="0" destOrd="0" presId="urn:microsoft.com/office/officeart/2005/8/layout/orgChart1"/>
    <dgm:cxn modelId="{028DCEF4-4E29-46D7-AB22-4526C371A868}" type="presParOf" srcId="{350F5A57-95FC-49C0-8F6F-E757145C6E48}" destId="{7402C39F-1556-485D-86D8-EBB7739CEE5E}" srcOrd="0" destOrd="0" presId="urn:microsoft.com/office/officeart/2005/8/layout/orgChart1"/>
    <dgm:cxn modelId="{5A8ECB1F-E289-48A6-B665-2796ED896E09}" type="presParOf" srcId="{350F5A57-95FC-49C0-8F6F-E757145C6E48}" destId="{CE290D6D-FFF0-43E5-862C-9F81FC5EE9FA}" srcOrd="1" destOrd="0" presId="urn:microsoft.com/office/officeart/2005/8/layout/orgChart1"/>
    <dgm:cxn modelId="{36AD08A1-9073-407B-AD1A-3C846242D417}" type="presParOf" srcId="{3B321C61-4AEE-49C9-80D8-DBD2EC422D24}" destId="{3EA0ABF4-7D3F-4159-AF5E-16627FA02AB1}" srcOrd="1" destOrd="0" presId="urn:microsoft.com/office/officeart/2005/8/layout/orgChart1"/>
    <dgm:cxn modelId="{4EDF6EF3-ED92-4177-BF93-E122B7879475}" type="presParOf" srcId="{3B321C61-4AEE-49C9-80D8-DBD2EC422D24}" destId="{8F0445BA-3C48-4EF4-A6B3-557EF458325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E51027-634E-4BBC-B40D-84BEA6A8A92E}">
      <dsp:nvSpPr>
        <dsp:cNvPr id="0" name=""/>
        <dsp:cNvSpPr/>
      </dsp:nvSpPr>
      <dsp:spPr>
        <a:xfrm>
          <a:off x="3257452" y="526399"/>
          <a:ext cx="110213" cy="482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838"/>
              </a:lnTo>
              <a:lnTo>
                <a:pt x="110213" y="482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DB8B46-5132-4284-9A6E-47D6310A2EF9}">
      <dsp:nvSpPr>
        <dsp:cNvPr id="0" name=""/>
        <dsp:cNvSpPr/>
      </dsp:nvSpPr>
      <dsp:spPr>
        <a:xfrm>
          <a:off x="3147239" y="526399"/>
          <a:ext cx="110213" cy="482838"/>
        </a:xfrm>
        <a:custGeom>
          <a:avLst/>
          <a:gdLst/>
          <a:ahLst/>
          <a:cxnLst/>
          <a:rect l="0" t="0" r="0" b="0"/>
          <a:pathLst>
            <a:path>
              <a:moveTo>
                <a:pt x="110213" y="0"/>
              </a:moveTo>
              <a:lnTo>
                <a:pt x="110213" y="482838"/>
              </a:lnTo>
              <a:lnTo>
                <a:pt x="0" y="4828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46FC1-7CE7-4C8F-A3CD-D352B9B85409}">
      <dsp:nvSpPr>
        <dsp:cNvPr id="0" name=""/>
        <dsp:cNvSpPr/>
      </dsp:nvSpPr>
      <dsp:spPr>
        <a:xfrm>
          <a:off x="3603836" y="2762151"/>
          <a:ext cx="157447" cy="482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838"/>
              </a:lnTo>
              <a:lnTo>
                <a:pt x="157447" y="4828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379AF-F2A1-4B6B-8199-D05A4FD21B05}">
      <dsp:nvSpPr>
        <dsp:cNvPr id="0" name=""/>
        <dsp:cNvSpPr/>
      </dsp:nvSpPr>
      <dsp:spPr>
        <a:xfrm>
          <a:off x="3977975" y="2016900"/>
          <a:ext cx="91440" cy="220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04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B7A98-C047-4D78-9C1B-5253C64C6DA7}">
      <dsp:nvSpPr>
        <dsp:cNvPr id="0" name=""/>
        <dsp:cNvSpPr/>
      </dsp:nvSpPr>
      <dsp:spPr>
        <a:xfrm>
          <a:off x="3257452" y="526399"/>
          <a:ext cx="766243" cy="965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463"/>
              </a:lnTo>
              <a:lnTo>
                <a:pt x="766243" y="855463"/>
              </a:lnTo>
              <a:lnTo>
                <a:pt x="766243" y="9656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FA41EC-AB84-4BC1-AD70-B7CE4F6490EB}">
      <dsp:nvSpPr>
        <dsp:cNvPr id="0" name=""/>
        <dsp:cNvSpPr/>
      </dsp:nvSpPr>
      <dsp:spPr>
        <a:xfrm>
          <a:off x="2071349" y="2016900"/>
          <a:ext cx="157447" cy="4828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2838"/>
              </a:lnTo>
              <a:lnTo>
                <a:pt x="157447" y="48283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0F7E8-B949-4F22-9040-6E2961933B94}">
      <dsp:nvSpPr>
        <dsp:cNvPr id="0" name=""/>
        <dsp:cNvSpPr/>
      </dsp:nvSpPr>
      <dsp:spPr>
        <a:xfrm>
          <a:off x="2491208" y="526399"/>
          <a:ext cx="766243" cy="965676"/>
        </a:xfrm>
        <a:custGeom>
          <a:avLst/>
          <a:gdLst/>
          <a:ahLst/>
          <a:cxnLst/>
          <a:rect l="0" t="0" r="0" b="0"/>
          <a:pathLst>
            <a:path>
              <a:moveTo>
                <a:pt x="766243" y="0"/>
              </a:moveTo>
              <a:lnTo>
                <a:pt x="766243" y="855463"/>
              </a:lnTo>
              <a:lnTo>
                <a:pt x="0" y="855463"/>
              </a:lnTo>
              <a:lnTo>
                <a:pt x="0" y="9656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BB63B-F3C4-4DD7-9D05-A7692A40DCDA}">
      <dsp:nvSpPr>
        <dsp:cNvPr id="0" name=""/>
        <dsp:cNvSpPr/>
      </dsp:nvSpPr>
      <dsp:spPr>
        <a:xfrm>
          <a:off x="2732628" y="1575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Provozní manažer</a:t>
          </a:r>
          <a:endParaRPr lang="cs-CZ" sz="1600" kern="1200" dirty="0"/>
        </a:p>
      </dsp:txBody>
      <dsp:txXfrm>
        <a:off x="2732628" y="1575"/>
        <a:ext cx="1049648" cy="524824"/>
      </dsp:txXfrm>
    </dsp:sp>
    <dsp:sp modelId="{D520253B-68E8-43C4-92C7-7F310C9ED358}">
      <dsp:nvSpPr>
        <dsp:cNvPr id="0" name=""/>
        <dsp:cNvSpPr/>
      </dsp:nvSpPr>
      <dsp:spPr>
        <a:xfrm>
          <a:off x="1966384" y="1492076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Vedoucí Restaurace</a:t>
          </a:r>
          <a:endParaRPr lang="cs-CZ" sz="1600" kern="1200" dirty="0"/>
        </a:p>
      </dsp:txBody>
      <dsp:txXfrm>
        <a:off x="1966384" y="1492076"/>
        <a:ext cx="1049648" cy="524824"/>
      </dsp:txXfrm>
    </dsp:sp>
    <dsp:sp modelId="{CA20E5CB-6D07-43D8-9344-7B2FFF1972B4}">
      <dsp:nvSpPr>
        <dsp:cNvPr id="0" name=""/>
        <dsp:cNvSpPr/>
      </dsp:nvSpPr>
      <dsp:spPr>
        <a:xfrm>
          <a:off x="2228796" y="2237326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číšníci</a:t>
          </a:r>
          <a:endParaRPr lang="cs-CZ" sz="1600" kern="1200" dirty="0"/>
        </a:p>
      </dsp:txBody>
      <dsp:txXfrm>
        <a:off x="2228796" y="2237326"/>
        <a:ext cx="1049648" cy="524824"/>
      </dsp:txXfrm>
    </dsp:sp>
    <dsp:sp modelId="{7CC1BA3F-EC68-42E7-9497-9A266315FCF7}">
      <dsp:nvSpPr>
        <dsp:cNvPr id="0" name=""/>
        <dsp:cNvSpPr/>
      </dsp:nvSpPr>
      <dsp:spPr>
        <a:xfrm>
          <a:off x="3498871" y="1492076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Vedoucí kuchyně</a:t>
          </a:r>
          <a:endParaRPr lang="cs-CZ" sz="1600" kern="1200"/>
        </a:p>
      </dsp:txBody>
      <dsp:txXfrm>
        <a:off x="3498871" y="1492076"/>
        <a:ext cx="1049648" cy="524824"/>
      </dsp:txXfrm>
    </dsp:sp>
    <dsp:sp modelId="{817F522D-9158-415C-88A4-FB693E77764A}">
      <dsp:nvSpPr>
        <dsp:cNvPr id="0" name=""/>
        <dsp:cNvSpPr/>
      </dsp:nvSpPr>
      <dsp:spPr>
        <a:xfrm>
          <a:off x="3498871" y="2237326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Kuchař</a:t>
          </a:r>
          <a:endParaRPr lang="cs-CZ" sz="1600" kern="1200"/>
        </a:p>
      </dsp:txBody>
      <dsp:txXfrm>
        <a:off x="3498871" y="2237326"/>
        <a:ext cx="1049648" cy="524824"/>
      </dsp:txXfrm>
    </dsp:sp>
    <dsp:sp modelId="{A2A3866D-2FDB-448B-B3F0-D99E8EA5B515}">
      <dsp:nvSpPr>
        <dsp:cNvPr id="0" name=""/>
        <dsp:cNvSpPr/>
      </dsp:nvSpPr>
      <dsp:spPr>
        <a:xfrm>
          <a:off x="3761283" y="2982577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Pomocný kuchař</a:t>
          </a:r>
          <a:endParaRPr lang="cs-CZ" sz="1600" kern="1200"/>
        </a:p>
      </dsp:txBody>
      <dsp:txXfrm>
        <a:off x="3761283" y="2982577"/>
        <a:ext cx="1049648" cy="524824"/>
      </dsp:txXfrm>
    </dsp:sp>
    <dsp:sp modelId="{127D3101-9D46-4B75-96AB-17DAD7184BA6}">
      <dsp:nvSpPr>
        <dsp:cNvPr id="0" name=""/>
        <dsp:cNvSpPr/>
      </dsp:nvSpPr>
      <dsp:spPr>
        <a:xfrm>
          <a:off x="2097590" y="746825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Účetní</a:t>
          </a:r>
          <a:endParaRPr lang="cs-CZ" sz="1600" kern="1200" dirty="0"/>
        </a:p>
      </dsp:txBody>
      <dsp:txXfrm>
        <a:off x="2097590" y="746825"/>
        <a:ext cx="1049648" cy="524824"/>
      </dsp:txXfrm>
    </dsp:sp>
    <dsp:sp modelId="{7402C39F-1556-485D-86D8-EBB7739CEE5E}">
      <dsp:nvSpPr>
        <dsp:cNvPr id="0" name=""/>
        <dsp:cNvSpPr/>
      </dsp:nvSpPr>
      <dsp:spPr>
        <a:xfrm>
          <a:off x="3367665" y="746825"/>
          <a:ext cx="1049648" cy="5248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Technické zabezpečení</a:t>
          </a:r>
          <a:endParaRPr lang="cs-CZ" sz="1600" kern="1200" dirty="0"/>
        </a:p>
      </dsp:txBody>
      <dsp:txXfrm>
        <a:off x="3367665" y="746825"/>
        <a:ext cx="1049648" cy="5248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16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54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85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096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769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952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71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976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8714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1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112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76635-C498-4340-9002-9CAE758F31C5}" type="datetimeFigureOut">
              <a:rPr lang="cs-CZ" smtClean="0"/>
              <a:t>6.4.2017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5393-E422-4183-ACCC-2333107CA4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51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Podpůrné podnikové funkce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081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</a:t>
            </a:r>
            <a:r>
              <a:rPr lang="cs-CZ" dirty="0" smtClean="0"/>
              <a:t>je </a:t>
            </a:r>
            <a:r>
              <a:rPr lang="cs-CZ" dirty="0"/>
              <a:t>práce významně standardizovaná, a tak i normovatelná, vychází se z norem spotřeby času, nebo z norem obsluhy strojů a </a:t>
            </a:r>
            <a:r>
              <a:rPr lang="cs-CZ" dirty="0" smtClean="0"/>
              <a:t>zařízení (u </a:t>
            </a:r>
            <a:r>
              <a:rPr lang="cs-CZ" dirty="0"/>
              <a:t>výrobních dělníků, pracovníků skladů i dalších dělnických </a:t>
            </a:r>
            <a:r>
              <a:rPr lang="cs-CZ" dirty="0" smtClean="0"/>
              <a:t>profesí)</a:t>
            </a:r>
          </a:p>
          <a:p>
            <a:r>
              <a:rPr lang="cs-CZ" dirty="0" smtClean="0"/>
              <a:t>Lze využívat i praxí </a:t>
            </a:r>
            <a:r>
              <a:rPr lang="cs-CZ" dirty="0"/>
              <a:t>prověřené relace mezi některými skupinami pracovníků. </a:t>
            </a:r>
            <a:r>
              <a:rPr lang="cs-CZ" dirty="0" smtClean="0"/>
              <a:t>(např. </a:t>
            </a:r>
            <a:r>
              <a:rPr lang="cs-CZ" dirty="0"/>
              <a:t>o relaci mezi počtem </a:t>
            </a:r>
            <a:r>
              <a:rPr lang="cs-CZ" dirty="0" err="1"/>
              <a:t>technicko</a:t>
            </a:r>
            <a:r>
              <a:rPr lang="cs-CZ" dirty="0"/>
              <a:t> – hospodářských pracovníků a dělníků, obslužných dělníků a výrobních dělníků apod</a:t>
            </a:r>
            <a:r>
              <a:rPr lang="cs-CZ" dirty="0" smtClean="0"/>
              <a:t>.)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705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Výsledkem plánovacího procesu je „Plán rozvoje lidských zdrojů“ nebo „Plán rozvoje pracovních sil“, který </a:t>
            </a:r>
            <a:r>
              <a:rPr lang="cs-CZ" dirty="0" smtClean="0"/>
              <a:t>stanovuje: </a:t>
            </a:r>
            <a:endParaRPr lang="cs-CZ" dirty="0"/>
          </a:p>
          <a:p>
            <a:r>
              <a:rPr lang="cs-CZ" dirty="0" smtClean="0"/>
              <a:t>počty </a:t>
            </a:r>
            <a:r>
              <a:rPr lang="cs-CZ" dirty="0"/>
              <a:t>pracovníků dle jednotlivých profesí a kvalifikačních skupin a dle jednotlivých útvarů </a:t>
            </a:r>
          </a:p>
          <a:p>
            <a:r>
              <a:rPr lang="cs-CZ" dirty="0" smtClean="0"/>
              <a:t>způsob </a:t>
            </a:r>
            <a:r>
              <a:rPr lang="cs-CZ" dirty="0"/>
              <a:t>jejich zabezpečení z vnitřních zdrojů podniku, popřípadě z vnějších zdrojů.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5085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plánu rozvoje lidských zdrojů se váží dílčí plány, které zabezpečují jeho realizaci. Blažek (2008) uvádí následující: </a:t>
            </a:r>
          </a:p>
          <a:p>
            <a:r>
              <a:rPr lang="cs-CZ" dirty="0" smtClean="0"/>
              <a:t>plán </a:t>
            </a:r>
            <a:r>
              <a:rPr lang="cs-CZ" dirty="0"/>
              <a:t>získávání pracovníků</a:t>
            </a:r>
          </a:p>
          <a:p>
            <a:r>
              <a:rPr lang="cs-CZ" dirty="0" smtClean="0"/>
              <a:t>plán </a:t>
            </a:r>
            <a:r>
              <a:rPr lang="cs-CZ" dirty="0"/>
              <a:t>stabilizace pracovníků</a:t>
            </a:r>
          </a:p>
          <a:p>
            <a:r>
              <a:rPr lang="cs-CZ" dirty="0" smtClean="0"/>
              <a:t>plán </a:t>
            </a:r>
            <a:r>
              <a:rPr lang="cs-CZ" dirty="0"/>
              <a:t>zvyšování flexibility</a:t>
            </a:r>
          </a:p>
          <a:p>
            <a:r>
              <a:rPr lang="cs-CZ" dirty="0" smtClean="0"/>
              <a:t>plán </a:t>
            </a:r>
            <a:r>
              <a:rPr lang="cs-CZ" dirty="0"/>
              <a:t>produktivity.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339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Personální potřebu je možné krýt </a:t>
            </a:r>
            <a:r>
              <a:rPr lang="cs-CZ" b="1" dirty="0" smtClean="0"/>
              <a:t>externě či interně </a:t>
            </a:r>
            <a:r>
              <a:rPr lang="cs-CZ" dirty="0" smtClean="0"/>
              <a:t>, záleží na :</a:t>
            </a:r>
          </a:p>
          <a:p>
            <a:r>
              <a:rPr lang="cs-CZ" dirty="0" smtClean="0"/>
              <a:t>Situaci</a:t>
            </a:r>
            <a:r>
              <a:rPr lang="cs-CZ" dirty="0"/>
              <a:t>, ve které se podnik nachází</a:t>
            </a:r>
          </a:p>
          <a:p>
            <a:pPr lvl="0"/>
            <a:r>
              <a:rPr lang="cs-CZ" dirty="0"/>
              <a:t>Prostředí, ve kterém podnik </a:t>
            </a:r>
            <a:r>
              <a:rPr lang="cs-CZ" dirty="0" smtClean="0"/>
              <a:t>působí</a:t>
            </a:r>
          </a:p>
          <a:p>
            <a:pPr lvl="0"/>
            <a:r>
              <a:rPr lang="cs-CZ" dirty="0" smtClean="0"/>
              <a:t>Externí výběr - </a:t>
            </a:r>
            <a:r>
              <a:rPr lang="cs-CZ" dirty="0"/>
              <a:t>podnik nachází ve fázi růstu a navyšuje počty </a:t>
            </a:r>
            <a:r>
              <a:rPr lang="cs-CZ" dirty="0" smtClean="0"/>
              <a:t>pracovníků, dynamické prostředí</a:t>
            </a:r>
          </a:p>
          <a:p>
            <a:pPr lvl="0"/>
            <a:r>
              <a:rPr lang="cs-CZ" dirty="0" smtClean="0"/>
              <a:t>Interní zdroje- podnik ve fázi stagnace či útlumu, stabilní prostředí</a:t>
            </a:r>
            <a:endParaRPr lang="cs-CZ" dirty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833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Interní výběr </a:t>
            </a:r>
            <a:r>
              <a:rPr lang="cs-CZ" sz="1800" dirty="0"/>
              <a:t>(</a:t>
            </a:r>
            <a:r>
              <a:rPr lang="cs-CZ" sz="1800" dirty="0" err="1"/>
              <a:t>Vochozka</a:t>
            </a:r>
            <a:r>
              <a:rPr lang="cs-CZ" sz="1800" dirty="0"/>
              <a:t>, Mulač, a kol. 2012)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587165"/>
              </p:ext>
            </p:extLst>
          </p:nvPr>
        </p:nvGraphicFramePr>
        <p:xfrm>
          <a:off x="827584" y="1844824"/>
          <a:ext cx="6669226" cy="3657600"/>
        </p:xfrm>
        <a:graphic>
          <a:graphicData uri="http://schemas.openxmlformats.org/drawingml/2006/table">
            <a:tbl>
              <a:tblPr firstRow="1" firstCol="1" bandRow="1"/>
              <a:tblGrid>
                <a:gridCol w="3262605"/>
                <a:gridCol w="3406621"/>
              </a:tblGrid>
              <a:tr h="235608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Výhody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Nevýhody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290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Otevření možnosti kariérního postupu pro stávající zaměstnance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Nízké náklady na získání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Znalost spolupracovníků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Znalost schopností pracovníka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Udržení úrovně mezd a platů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Rychlejší obsazení místa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Omezení fluktuace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Omezený výběr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Vyšší náklady na vzdělání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Podniková „slepota“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Rivalita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„Automatické“ povyšování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Chybějící nová „krev“ v podniku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0659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Externí výběr </a:t>
            </a:r>
            <a:r>
              <a:rPr lang="cs-CZ" sz="1800" dirty="0" smtClean="0"/>
              <a:t>(</a:t>
            </a:r>
            <a:r>
              <a:rPr lang="cs-CZ" sz="1800" dirty="0" err="1" smtClean="0"/>
              <a:t>Vochozka</a:t>
            </a:r>
            <a:r>
              <a:rPr lang="cs-CZ" sz="1800" dirty="0" smtClean="0"/>
              <a:t>, Mulač, a kol. 2012)</a:t>
            </a:r>
            <a:endParaRPr lang="cs-CZ" sz="1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006705"/>
              </p:ext>
            </p:extLst>
          </p:nvPr>
        </p:nvGraphicFramePr>
        <p:xfrm>
          <a:off x="899592" y="1484784"/>
          <a:ext cx="6597218" cy="4419600"/>
        </p:xfrm>
        <a:graphic>
          <a:graphicData uri="http://schemas.openxmlformats.org/drawingml/2006/table">
            <a:tbl>
              <a:tblPr firstRow="1" firstCol="1" bandRow="1"/>
              <a:tblGrid>
                <a:gridCol w="3298609"/>
                <a:gridCol w="3298609"/>
              </a:tblGrid>
              <a:tr h="251781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Výhody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Nevýhody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97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Větší možnost výběru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Nové impulsy pro podnik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Přesné potřeby pokrytí – nižší náklady na vzdělání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Příchozí je rychleji uznán kolektivem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Vyšší náklady na získání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Neznalost </a:t>
                      </a: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spolupracovníků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Neznalost schopností pracovníka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Zvýšení úrovně mezd a platů</a:t>
                      </a:r>
                    </a:p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Pomalejší obsazení místa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Zvýšení fluktuace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Riziko zkušební lhůty</a:t>
                      </a:r>
                    </a:p>
                    <a:p>
                      <a:pPr algn="just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Blokace kariérního růstu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4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Krátkodobá potřeba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např. z důvodu nemoci, dovolené atd. tato potřeba je většinou řešena jako práce přesčas, zástupem, dohodou o práci konanou mimo pracovní poměr nebo agenturním zaměstnáváním.</a:t>
            </a:r>
          </a:p>
          <a:p>
            <a:r>
              <a:rPr lang="cs-CZ" dirty="0"/>
              <a:t>Jedná – </a:t>
            </a:r>
            <a:r>
              <a:rPr lang="cs-CZ" dirty="0" err="1"/>
              <a:t>li</a:t>
            </a:r>
            <a:r>
              <a:rPr lang="cs-CZ" dirty="0"/>
              <a:t> se o </a:t>
            </a:r>
            <a:r>
              <a:rPr lang="cs-CZ" b="1" dirty="0"/>
              <a:t>dočasnou potřebu</a:t>
            </a:r>
            <a:r>
              <a:rPr lang="cs-CZ" dirty="0"/>
              <a:t> zařazení pracovníků, je vhodné je přijmout na dohody o pracích konaných mimo pracovní poměr nebo do pracovního poměru na dobu určitou, kdy smlouva končí uplynutím doby, na kterou byla uzavřena</a:t>
            </a:r>
          </a:p>
        </p:txBody>
      </p:sp>
    </p:spTree>
    <p:extLst>
      <p:ext uri="{BB962C8B-B14F-4D97-AF65-F5344CB8AC3E}">
        <p14:creationId xmlns:p14="http://schemas.microsoft.com/office/powerpoint/2010/main" val="2435661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Trvalá potřeba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Trvalá potřeba </a:t>
            </a:r>
            <a:r>
              <a:rPr lang="cs-CZ" dirty="0"/>
              <a:t>je obvykle kryta z vnějších zdrojů. Lze využít následujících možností:</a:t>
            </a:r>
          </a:p>
          <a:p>
            <a:pPr lvl="0"/>
            <a:r>
              <a:rPr lang="cs-CZ" dirty="0"/>
              <a:t>Pracovní poměr na dobu určitou nebo neurčitou</a:t>
            </a:r>
          </a:p>
          <a:p>
            <a:pPr lvl="0"/>
            <a:r>
              <a:rPr lang="cs-CZ" dirty="0"/>
              <a:t>Dohoda o práci konaná mimo PP</a:t>
            </a:r>
          </a:p>
          <a:p>
            <a:pPr lvl="0"/>
            <a:r>
              <a:rPr lang="cs-CZ" dirty="0"/>
              <a:t>Agenturní zaměstnávání</a:t>
            </a:r>
          </a:p>
          <a:p>
            <a:pPr lvl="0"/>
            <a:r>
              <a:rPr lang="cs-CZ" dirty="0"/>
              <a:t>Smluvní základ na základě živnostenského oprávnění ovšem pouze na určitou dobu či úkol – jinak se jedná o </a:t>
            </a:r>
            <a:r>
              <a:rPr lang="cs-CZ" dirty="0" err="1"/>
              <a:t>tzv</a:t>
            </a:r>
            <a:r>
              <a:rPr lang="cs-CZ" dirty="0"/>
              <a:t>.„</a:t>
            </a:r>
            <a:r>
              <a:rPr lang="cs-CZ" dirty="0" err="1"/>
              <a:t>švarc</a:t>
            </a:r>
            <a:r>
              <a:rPr lang="cs-CZ" dirty="0"/>
              <a:t> systém“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68813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poměr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je </a:t>
            </a:r>
            <a:r>
              <a:rPr lang="cs-CZ" dirty="0"/>
              <a:t>uzavřen na základě pracovní smlouvy v písemné podobě a to buď na dobu určitou nebo neurčitou. </a:t>
            </a:r>
            <a:endParaRPr lang="cs-CZ" dirty="0" smtClean="0"/>
          </a:p>
          <a:p>
            <a:r>
              <a:rPr lang="cs-CZ" dirty="0" smtClean="0"/>
              <a:t>Jasně je </a:t>
            </a:r>
            <a:r>
              <a:rPr lang="cs-CZ" dirty="0"/>
              <a:t>specifikován druh práce, místo jejího výkonu, den nástupu, údaje o délce dovolené a způsobu jejího určování, údaje o výpovědních lhůtách, údaje o týdenní pracovní době a jejím rozvržení, údaj o mzdě nebo platu a způsobu odměňování, splatnost mzdy, termín výplaty místo a způsob jejího vyplacení, údaje o kolektivních smlouvách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8583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Dohoda o práci konaná mimo 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Dohoda o práci konaná mimo PP </a:t>
            </a:r>
            <a:r>
              <a:rPr lang="cs-CZ" dirty="0"/>
              <a:t>– se využívá zejména k zapojení brigádníků, zde </a:t>
            </a:r>
            <a:r>
              <a:rPr lang="cs-CZ" dirty="0" smtClean="0"/>
              <a:t>zaměstnavatel </a:t>
            </a:r>
            <a:r>
              <a:rPr lang="cs-CZ" dirty="0"/>
              <a:t>není povinen rozvrhnout zaměstnanci pracovní dobu. Existují 2 možnosti:</a:t>
            </a:r>
          </a:p>
          <a:p>
            <a:pPr lvl="0"/>
            <a:r>
              <a:rPr lang="cs-CZ" b="1" dirty="0"/>
              <a:t>Dohoda o provedení práce</a:t>
            </a:r>
            <a:r>
              <a:rPr lang="cs-CZ" dirty="0"/>
              <a:t> </a:t>
            </a:r>
            <a:r>
              <a:rPr lang="cs-CZ" dirty="0" smtClean="0"/>
              <a:t>– písemně,  rozsah </a:t>
            </a:r>
            <a:r>
              <a:rPr lang="cs-CZ" dirty="0"/>
              <a:t>práce, </a:t>
            </a:r>
            <a:r>
              <a:rPr lang="cs-CZ" dirty="0" err="1" smtClean="0"/>
              <a:t>max</a:t>
            </a:r>
            <a:r>
              <a:rPr lang="cs-CZ" dirty="0" smtClean="0"/>
              <a:t> 300 </a:t>
            </a:r>
            <a:r>
              <a:rPr lang="cs-CZ" dirty="0"/>
              <a:t>hodin v kalendářním roce. Zaměstnavatel sráží daň resp. Zálohu na daň z příjmů. Ze mzdy se neodvádí sociální pojištění ani příspěvek na státní politiku zaměstnanosti. </a:t>
            </a:r>
          </a:p>
          <a:p>
            <a:r>
              <a:rPr lang="cs-CZ" b="1" dirty="0"/>
              <a:t>Dohoda o pracovní činnosti</a:t>
            </a:r>
            <a:r>
              <a:rPr lang="cs-CZ" dirty="0"/>
              <a:t> - </a:t>
            </a:r>
            <a:r>
              <a:rPr lang="cs-CZ" dirty="0" smtClean="0"/>
              <a:t>písemně </a:t>
            </a:r>
            <a:r>
              <a:rPr lang="cs-CZ" dirty="0"/>
              <a:t>a musí v ní být uvedeny sjednané práce, sjednaný rozsah pracovní doby a doba, na kterou se dohoda uzavírá. Rozsah </a:t>
            </a:r>
            <a:r>
              <a:rPr lang="cs-CZ" dirty="0" err="1" smtClean="0"/>
              <a:t>max</a:t>
            </a:r>
            <a:r>
              <a:rPr lang="cs-CZ" dirty="0" smtClean="0"/>
              <a:t> 300 </a:t>
            </a:r>
            <a:r>
              <a:rPr lang="cs-CZ" dirty="0"/>
              <a:t>hodin v témže kalendářním roce.  Nelze ji však uzavřít pro práci v rozsahu překračujícím v průměru polovinu stanovené týdenní pracovní doby. Mzda podléhá jak zdanění příjmů, tak i zdravotnímu a sociálnímu pojištění a příspěvku na státní politiku zaměstnanosti. Na tyto dohody se nevztahují </a:t>
            </a:r>
            <a:r>
              <a:rPr lang="cs-CZ" dirty="0" smtClean="0"/>
              <a:t>ustanovení </a:t>
            </a:r>
            <a:r>
              <a:rPr lang="cs-CZ" dirty="0"/>
              <a:t>zákoníku práce o odstupném, pracovní době a době odpočinku </a:t>
            </a:r>
            <a:r>
              <a:rPr lang="cs-CZ" dirty="0" smtClean="0"/>
              <a:t>a jiné.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220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lidských zdrojů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Dispozitivní a výkonná práce</a:t>
            </a:r>
          </a:p>
          <a:p>
            <a:r>
              <a:rPr lang="cs-CZ" dirty="0" smtClean="0"/>
              <a:t>Cílem je </a:t>
            </a:r>
            <a:r>
              <a:rPr lang="cs-CZ" dirty="0"/>
              <a:t>zabezpečení lidských zdrojů </a:t>
            </a:r>
            <a:r>
              <a:rPr lang="cs-CZ" dirty="0" smtClean="0"/>
              <a:t>kvalitativní (výkonnost</a:t>
            </a:r>
            <a:r>
              <a:rPr lang="cs-CZ" dirty="0"/>
              <a:t>, tvořivost, motivaci atd</a:t>
            </a:r>
            <a:r>
              <a:rPr lang="cs-CZ" dirty="0" smtClean="0"/>
              <a:t>.) </a:t>
            </a:r>
            <a:r>
              <a:rPr lang="cs-CZ" dirty="0"/>
              <a:t>tak i </a:t>
            </a:r>
            <a:r>
              <a:rPr lang="cs-CZ" dirty="0" smtClean="0"/>
              <a:t>kvantitativní (</a:t>
            </a:r>
            <a:r>
              <a:rPr lang="cs-CZ" dirty="0"/>
              <a:t>počet lidských zdrojů jejich struktura a </a:t>
            </a:r>
            <a:r>
              <a:rPr lang="cs-CZ" dirty="0" smtClean="0"/>
              <a:t>kvalifikace)</a:t>
            </a:r>
          </a:p>
          <a:p>
            <a:r>
              <a:rPr lang="cs-CZ" dirty="0" smtClean="0"/>
              <a:t>Základní cíle jak v ekonomické tak i sociální oblasti – mezi nimi je </a:t>
            </a:r>
            <a:r>
              <a:rPr lang="cs-CZ" dirty="0" smtClean="0"/>
              <a:t>konkurenční </a:t>
            </a:r>
            <a:r>
              <a:rPr lang="cs-CZ" dirty="0" smtClean="0"/>
              <a:t>vztah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845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Agenturní zaměstnávání</a:t>
            </a:r>
            <a:r>
              <a:rPr lang="cs-CZ" dirty="0"/>
              <a:t> – jedná se o formu výkonu práce na základě dohody agentury práce s uživatelem o dočasném přidělení zaměstnance agentury práce. Dohoda musí být písemná. Agentura práce přiděluje zaměstnance k dočasnému výkonu práce a uživatele na základě písemného pokynu</a:t>
            </a:r>
          </a:p>
        </p:txBody>
      </p:sp>
    </p:spTree>
    <p:extLst>
      <p:ext uri="{BB962C8B-B14F-4D97-AF65-F5344CB8AC3E}">
        <p14:creationId xmlns:p14="http://schemas.microsoft.com/office/powerpoint/2010/main" val="1498480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Provedení úkolu </a:t>
            </a:r>
            <a:r>
              <a:rPr lang="cs-CZ" b="1" dirty="0" err="1"/>
              <a:t>dodavatelsky</a:t>
            </a:r>
            <a:r>
              <a:rPr lang="cs-CZ" b="1" dirty="0"/>
              <a:t> živnostníkem na smluvním základě</a:t>
            </a:r>
            <a:r>
              <a:rPr lang="cs-CZ" dirty="0"/>
              <a:t> </a:t>
            </a:r>
            <a:r>
              <a:rPr lang="cs-CZ" dirty="0" smtClean="0"/>
              <a:t>–pro </a:t>
            </a:r>
            <a:r>
              <a:rPr lang="cs-CZ" dirty="0"/>
              <a:t>výkon určitého pracovního úkolu </a:t>
            </a:r>
            <a:r>
              <a:rPr lang="cs-CZ" dirty="0" smtClean="0"/>
              <a:t>je najat </a:t>
            </a:r>
            <a:r>
              <a:rPr lang="cs-CZ" dirty="0"/>
              <a:t>pracovník , který mají pro výkon dané práce živnostenské oprávnění v podobě živnostenského listu. </a:t>
            </a:r>
            <a:endParaRPr lang="cs-CZ" dirty="0" smtClean="0"/>
          </a:p>
          <a:p>
            <a:r>
              <a:rPr lang="cs-CZ" dirty="0" smtClean="0"/>
              <a:t>Nesmí </a:t>
            </a:r>
            <a:r>
              <a:rPr lang="cs-CZ" dirty="0"/>
              <a:t>se ovšem jednat o činnost závislou, která by se podobala pracovnímu poměru tj. nesmí využívat např. technického vybavení podniku a práci  </a:t>
            </a:r>
            <a:r>
              <a:rPr lang="cs-CZ" dirty="0" smtClean="0"/>
              <a:t>vykonávat </a:t>
            </a:r>
            <a:r>
              <a:rPr lang="cs-CZ" dirty="0"/>
              <a:t>pouze pro jeden subjekt po delší dobu. </a:t>
            </a:r>
            <a:r>
              <a:rPr lang="cs-CZ" dirty="0" smtClean="0"/>
              <a:t>Jinak </a:t>
            </a:r>
            <a:r>
              <a:rPr lang="cs-CZ" dirty="0"/>
              <a:t>by se jednalo </a:t>
            </a:r>
            <a:r>
              <a:rPr lang="cs-CZ" dirty="0" smtClean="0"/>
              <a:t>obcházení </a:t>
            </a:r>
            <a:r>
              <a:rPr lang="cs-CZ" dirty="0"/>
              <a:t>zákona a tzv. „Švarc systém“.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1273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personální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Úkolem personálního řízení je tedy vést pracovníky k tomu, aby se co nejvíce podíleli na zvyšování produktivity podniku.</a:t>
            </a:r>
          </a:p>
          <a:p>
            <a:r>
              <a:rPr lang="cs-CZ" dirty="0"/>
              <a:t>Do určitého počtu pracovníků je možné personální práci řídit z pozice např. majitele, popř. vlastníka. Veber, srpová a kol. (2012) uvádí, že za hranici, kdy je účelné vytvořit místo personalisty na plný pracovní úvazek se považuje 100 až 150 zaměstnanců.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098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Pokud je v podniku ustanoveno místo personalisty , bývá zařazen jako samostatná jednotka v organizační a řídící struktuře podniku. Mezi základní funkce personálního útvaru zařazuje </a:t>
            </a:r>
            <a:r>
              <a:rPr lang="cs-CZ" dirty="0" err="1"/>
              <a:t>Vochozka</a:t>
            </a:r>
            <a:r>
              <a:rPr lang="cs-CZ" dirty="0"/>
              <a:t>, Mulač, a kol. 2012) následující:</a:t>
            </a:r>
          </a:p>
          <a:p>
            <a:r>
              <a:rPr lang="cs-CZ" b="1" dirty="0"/>
              <a:t>Funkce koncepční</a:t>
            </a:r>
            <a:r>
              <a:rPr lang="cs-CZ" dirty="0"/>
              <a:t>  - kdy úkolem personálního útvaru je vypracovávat podklady pro koncepci personální a sociální politiky a její aktualizaci, koncepci dále rozpracovává a kontroluje její naplnění.</a:t>
            </a:r>
          </a:p>
          <a:p>
            <a:r>
              <a:rPr lang="cs-CZ" b="1" dirty="0"/>
              <a:t>Funkce plánovací</a:t>
            </a:r>
            <a:r>
              <a:rPr lang="cs-CZ" dirty="0"/>
              <a:t> – kdy PU stanovuje hlavní směry, priority a úkoly personálního řízení v souladu s rozhodnutím vedení podniku a následně koordinuje jejich plnění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8153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Funkce metodická</a:t>
            </a:r>
            <a:r>
              <a:rPr lang="cs-CZ" dirty="0" smtClean="0"/>
              <a:t> – kdy PU poskytuje návody a doporučení týkající se postupů a forem dílčích úkolů personálního řízení</a:t>
            </a:r>
          </a:p>
          <a:p>
            <a:r>
              <a:rPr lang="cs-CZ" b="1" dirty="0" smtClean="0"/>
              <a:t>Funkce informační</a:t>
            </a:r>
            <a:r>
              <a:rPr lang="cs-CZ" dirty="0" smtClean="0"/>
              <a:t> – jde o zajištění personálních a sociálních informací pro podnik a dále zajišťuje informovanost pracovníků</a:t>
            </a:r>
          </a:p>
          <a:p>
            <a:r>
              <a:rPr lang="cs-CZ" b="1" dirty="0" smtClean="0"/>
              <a:t>Funkce poradenská</a:t>
            </a:r>
            <a:r>
              <a:rPr lang="cs-CZ" dirty="0" smtClean="0"/>
              <a:t> – a to jak ve vztahu k vedoucím pracovníkům tak i při řešení problémů samotných pracovníků</a:t>
            </a:r>
          </a:p>
          <a:p>
            <a:r>
              <a:rPr lang="cs-CZ" b="1" dirty="0" smtClean="0"/>
              <a:t>Funkce výzkumná a expertní</a:t>
            </a:r>
            <a:r>
              <a:rPr lang="cs-CZ" dirty="0" smtClean="0"/>
              <a:t> – tj. zajištění informací o názorech, postojích a pracovní spokojenosti pracovníků, hodnocení náročnosti </a:t>
            </a:r>
            <a:r>
              <a:rPr lang="cs-CZ" dirty="0" err="1" smtClean="0"/>
              <a:t>prac</a:t>
            </a:r>
            <a:r>
              <a:rPr lang="cs-CZ" dirty="0" smtClean="0"/>
              <a:t>. Činností, posouzení účinnosti uplatňovaných systémů odměňování atd.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9332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Při ustanovení personálního útvaru v podniku je třeba vzít v úvahu následující kritéria:</a:t>
            </a:r>
          </a:p>
          <a:p>
            <a:pPr lvl="0"/>
            <a:r>
              <a:rPr lang="cs-CZ" dirty="0"/>
              <a:t>Aktuální stav podnikatelského subjektu</a:t>
            </a:r>
          </a:p>
          <a:p>
            <a:pPr lvl="0"/>
            <a:r>
              <a:rPr lang="cs-CZ" dirty="0"/>
              <a:t>Velikost podniku</a:t>
            </a:r>
          </a:p>
          <a:p>
            <a:pPr lvl="0"/>
            <a:r>
              <a:rPr lang="cs-CZ" dirty="0"/>
              <a:t>Organizační uspořádání</a:t>
            </a:r>
          </a:p>
          <a:p>
            <a:pPr lvl="0"/>
            <a:r>
              <a:rPr lang="cs-CZ" dirty="0"/>
              <a:t>Předmět činnosti podniku</a:t>
            </a:r>
          </a:p>
          <a:p>
            <a:pPr lvl="0"/>
            <a:r>
              <a:rPr lang="cs-CZ" dirty="0"/>
              <a:t>Uplatňovaný systém řízení</a:t>
            </a:r>
          </a:p>
          <a:p>
            <a:pPr lvl="0"/>
            <a:r>
              <a:rPr lang="cs-CZ" dirty="0"/>
              <a:t>Reálnou kvalifikační a motivační úroveň podniku</a:t>
            </a:r>
          </a:p>
          <a:p>
            <a:pPr lvl="0"/>
            <a:r>
              <a:rPr lang="cs-CZ" dirty="0"/>
              <a:t>Úroveň podnikové, personální a sociální politiky</a:t>
            </a:r>
          </a:p>
          <a:p>
            <a:pPr lvl="0"/>
            <a:r>
              <a:rPr lang="cs-CZ" dirty="0"/>
              <a:t>Podmínky na trhu práce</a:t>
            </a:r>
          </a:p>
          <a:p>
            <a:pPr lvl="0"/>
            <a:r>
              <a:rPr lang="cs-CZ" dirty="0"/>
              <a:t>Úkoly a funkce, které má PU plnit</a:t>
            </a:r>
          </a:p>
          <a:p>
            <a:pPr lvl="0"/>
            <a:r>
              <a:rPr lang="cs-CZ" dirty="0"/>
              <a:t>Kdo bude chod PU zajišťovat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6832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Pracovníky PU pak lze rozdělit do </a:t>
            </a:r>
            <a:r>
              <a:rPr lang="cs-CZ" dirty="0" err="1"/>
              <a:t>následujcícíh</a:t>
            </a:r>
            <a:r>
              <a:rPr lang="cs-CZ" dirty="0"/>
              <a:t> skupin:</a:t>
            </a:r>
          </a:p>
          <a:p>
            <a:r>
              <a:rPr lang="cs-CZ" b="1" dirty="0"/>
              <a:t>Personální vedoucí</a:t>
            </a:r>
            <a:r>
              <a:rPr lang="cs-CZ" dirty="0"/>
              <a:t> – pracovník s pravomocí vedoucího, se stanoveným rozsahem odborných znalostí a vědomostí.</a:t>
            </a:r>
          </a:p>
          <a:p>
            <a:r>
              <a:rPr lang="cs-CZ" b="1" dirty="0"/>
              <a:t>Personální referenti</a:t>
            </a:r>
            <a:r>
              <a:rPr lang="cs-CZ" dirty="0"/>
              <a:t> – mají sice odborné reference, ale jejich pravomoc je oproti vedoucím značně omezena – mají na starosti konkrétní činnosti a opatření př. získávání nových pracovníků</a:t>
            </a:r>
          </a:p>
          <a:p>
            <a:r>
              <a:rPr lang="cs-CZ" b="1" dirty="0"/>
              <a:t>Specialisté</a:t>
            </a:r>
            <a:r>
              <a:rPr lang="cs-CZ" dirty="0"/>
              <a:t> – např. psychologové, právníci, sociologové</a:t>
            </a:r>
          </a:p>
          <a:p>
            <a:r>
              <a:rPr lang="cs-CZ" b="1" dirty="0"/>
              <a:t>Pomocný personál</a:t>
            </a:r>
            <a:r>
              <a:rPr lang="cs-CZ" dirty="0"/>
              <a:t> – bez odborné způsobilosti či pravomocí.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8927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Úkoly personálního útvaru (</a:t>
            </a:r>
            <a:r>
              <a:rPr lang="cs-CZ" dirty="0" err="1"/>
              <a:t>Vochozka</a:t>
            </a:r>
            <a:r>
              <a:rPr lang="cs-CZ" dirty="0"/>
              <a:t>, Mulač a kol, 2012)lze definovat následovně:</a:t>
            </a:r>
          </a:p>
          <a:p>
            <a:pPr lvl="0"/>
            <a:r>
              <a:rPr lang="cs-CZ" dirty="0"/>
              <a:t>Formulování koncepce personálního řízení a sociálního rozvoje podniku</a:t>
            </a:r>
          </a:p>
          <a:p>
            <a:pPr lvl="0"/>
            <a:r>
              <a:rPr lang="cs-CZ" dirty="0"/>
              <a:t>Personální prognózování a plánování</a:t>
            </a:r>
          </a:p>
          <a:p>
            <a:pPr lvl="0"/>
            <a:r>
              <a:rPr lang="cs-CZ" dirty="0"/>
              <a:t>Vyhledávání, výběr a rozmístění pracovníků</a:t>
            </a:r>
          </a:p>
          <a:p>
            <a:pPr lvl="0"/>
            <a:r>
              <a:rPr lang="cs-CZ" dirty="0"/>
              <a:t>Personální administrativa a zajištění informací</a:t>
            </a:r>
          </a:p>
          <a:p>
            <a:pPr lvl="0"/>
            <a:r>
              <a:rPr lang="cs-CZ" dirty="0"/>
              <a:t>Formulování mzdové politiky, systému odměňování a dalších motivačních nástrojů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696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 smtClean="0"/>
              <a:t>Analýzy obsahu práce, hodnocení pracovních míst</a:t>
            </a:r>
          </a:p>
          <a:p>
            <a:pPr lvl="0"/>
            <a:r>
              <a:rPr lang="cs-CZ" dirty="0" smtClean="0"/>
              <a:t>Vytváření systémů hodnocení pracovníků</a:t>
            </a:r>
          </a:p>
          <a:p>
            <a:pPr lvl="0"/>
            <a:r>
              <a:rPr lang="cs-CZ" dirty="0" smtClean="0"/>
              <a:t>Rozvoj pracovníků v oblasti vzdělávání a kvalifikace</a:t>
            </a:r>
          </a:p>
          <a:p>
            <a:pPr lvl="0"/>
            <a:r>
              <a:rPr lang="cs-CZ" dirty="0" smtClean="0"/>
              <a:t>Zajištění sociální politiky podniku, péče o pracovníky</a:t>
            </a:r>
          </a:p>
          <a:p>
            <a:pPr lvl="0"/>
            <a:r>
              <a:rPr lang="cs-CZ" dirty="0" smtClean="0"/>
              <a:t>Výzkumy názorů a postojů pracovníků</a:t>
            </a:r>
          </a:p>
          <a:p>
            <a:pPr lvl="0"/>
            <a:r>
              <a:rPr lang="cs-CZ" dirty="0" smtClean="0"/>
              <a:t>Personální a právní poradenství</a:t>
            </a:r>
          </a:p>
          <a:p>
            <a:pPr lvl="0"/>
            <a:r>
              <a:rPr lang="cs-CZ" dirty="0" smtClean="0"/>
              <a:t>Spolupráce s řídícími orgány a odborovou organizací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10325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zabezpečení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Postup při plánování pracovních činností pro např. začínající podnik.</a:t>
            </a:r>
          </a:p>
          <a:p>
            <a:r>
              <a:rPr lang="cs-CZ" sz="2000" dirty="0" smtClean="0"/>
              <a:t>Zpracováno dle : </a:t>
            </a:r>
            <a:r>
              <a:rPr lang="cs-CZ" sz="2000" dirty="0" err="1" smtClean="0"/>
              <a:t>Šafrová-Drášilová</a:t>
            </a:r>
            <a:r>
              <a:rPr lang="cs-CZ" sz="2000" dirty="0" smtClean="0"/>
              <a:t>, 2016, upraveno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0328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 ekonomické oblasti: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Optimální využití lidské práce v kombinaci s ostatními výrobními faktory s cílem dosáhnout nezbytně nutného výkonu organizace a její adaptace na požadavky okolí, zejména pak vlivu širšího globálního prostředí</a:t>
            </a:r>
          </a:p>
          <a:p>
            <a:pPr lvl="0"/>
            <a:r>
              <a:rPr lang="cs-CZ" dirty="0"/>
              <a:t>Zlepšování struktury a zvýšení kvality fungování lidských zdrojů organizace</a:t>
            </a:r>
          </a:p>
          <a:p>
            <a:pPr lvl="0"/>
            <a:r>
              <a:rPr lang="cs-CZ" dirty="0"/>
              <a:t>Stanovení a udržení personálních nákladů organizace</a:t>
            </a:r>
          </a:p>
          <a:p>
            <a:pPr lvl="0"/>
            <a:r>
              <a:rPr lang="cs-CZ" dirty="0"/>
              <a:t>Realizace systému odměňování podle výkonu stimulujícího rozvoj aktivity zaměstnance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99607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Faktory organizační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a cíle</a:t>
            </a:r>
          </a:p>
          <a:p>
            <a:r>
              <a:rPr lang="cs-CZ" dirty="0" smtClean="0"/>
              <a:t>Použitá technologie</a:t>
            </a:r>
          </a:p>
          <a:p>
            <a:r>
              <a:rPr lang="cs-CZ" dirty="0" smtClean="0"/>
              <a:t>Způsob distribuce produktů</a:t>
            </a:r>
          </a:p>
          <a:p>
            <a:r>
              <a:rPr lang="cs-CZ" dirty="0" smtClean="0"/>
              <a:t>Velikost podniku</a:t>
            </a:r>
          </a:p>
          <a:p>
            <a:r>
              <a:rPr lang="cs-CZ" dirty="0" smtClean="0"/>
              <a:t>Finanční situace</a:t>
            </a:r>
          </a:p>
          <a:p>
            <a:r>
              <a:rPr lang="cs-CZ" dirty="0" smtClean="0"/>
              <a:t>Stabilita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513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Důkladné rozpracování  </a:t>
            </a:r>
          </a:p>
          <a:p>
            <a:pPr lvl="1"/>
            <a:r>
              <a:rPr lang="cs-CZ" dirty="0" smtClean="0"/>
              <a:t>činností</a:t>
            </a:r>
          </a:p>
          <a:p>
            <a:pPr lvl="1"/>
            <a:r>
              <a:rPr lang="cs-CZ" dirty="0" smtClean="0"/>
              <a:t>návazností</a:t>
            </a:r>
          </a:p>
          <a:p>
            <a:pPr lvl="1"/>
            <a:r>
              <a:rPr lang="cs-CZ" dirty="0" smtClean="0"/>
              <a:t>potřebných informací</a:t>
            </a:r>
          </a:p>
          <a:p>
            <a:pPr lvl="1"/>
            <a:r>
              <a:rPr lang="cs-CZ" dirty="0" smtClean="0"/>
              <a:t>vstupů a výstupů</a:t>
            </a:r>
          </a:p>
          <a:p>
            <a:pPr lvl="1"/>
            <a:r>
              <a:rPr lang="cs-CZ" dirty="0" smtClean="0"/>
              <a:t>variant</a:t>
            </a:r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sym typeface="Symbol"/>
              </a:rPr>
              <a:t> procesní struktura podniku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589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analýzy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Sepsat všechny činnosti do přiměřené podrobnosti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Ke každé činnosti doplnit potřebné vstupy a výstupy (zdroje, dokumenty, informace, podklady)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Seřadit činnosti do logické posloupnosti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Doplnit rozhodovací uzly a vazby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27411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kupina 8"/>
          <p:cNvGrpSpPr/>
          <p:nvPr/>
        </p:nvGrpSpPr>
        <p:grpSpPr>
          <a:xfrm>
            <a:off x="482292" y="1182004"/>
            <a:ext cx="8132938" cy="4839284"/>
            <a:chOff x="482292" y="1182004"/>
            <a:chExt cx="8132938" cy="4839284"/>
          </a:xfrm>
        </p:grpSpPr>
        <p:pic>
          <p:nvPicPr>
            <p:cNvPr id="2050" name="Picture 2" descr="http://bpmn.horcica.cz/wp-content/uploads/2011/11/BPMN-2.0-Examples_CZ.-Dod%C3%A1vka-pizzy.jpg"/>
            <p:cNvPicPr>
              <a:picLocks noChangeAspect="1" noChangeArrowheads="1"/>
            </p:cNvPicPr>
            <p:nvPr/>
          </p:nvPicPr>
          <p:blipFill>
            <a:blip r:embed="rId2" cstate="print"/>
            <a:srcRect l="5602" t="8444" r="1001" b="2616"/>
            <a:stretch>
              <a:fillRect/>
            </a:stretch>
          </p:blipFill>
          <p:spPr bwMode="auto">
            <a:xfrm>
              <a:off x="524804" y="1182004"/>
              <a:ext cx="8090426" cy="4752528"/>
            </a:xfrm>
            <a:prstGeom prst="rect">
              <a:avLst/>
            </a:prstGeom>
            <a:noFill/>
          </p:spPr>
        </p:pic>
        <p:sp>
          <p:nvSpPr>
            <p:cNvPr id="6" name="Obdélník 5"/>
            <p:cNvSpPr/>
            <p:nvPr/>
          </p:nvSpPr>
          <p:spPr>
            <a:xfrm>
              <a:off x="482292" y="3401236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bdélník 6"/>
            <p:cNvSpPr/>
            <p:nvPr/>
          </p:nvSpPr>
          <p:spPr>
            <a:xfrm>
              <a:off x="524804" y="4293096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529724" y="5229200"/>
              <a:ext cx="360040" cy="7920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455466" y="6165304"/>
            <a:ext cx="3034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dirty="0" err="1"/>
              <a:t>Š</a:t>
            </a:r>
            <a:r>
              <a:rPr lang="cs-CZ" dirty="0" err="1" smtClean="0"/>
              <a:t>afrová-Drášilová</a:t>
            </a:r>
            <a:r>
              <a:rPr lang="cs-CZ" dirty="0" smtClean="0"/>
              <a:t>, 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46858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Organizace a business model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4904"/>
            <a:ext cx="7779999" cy="2553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32593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Tvorba organizační struktury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25780" indent="-457200">
              <a:buFont typeface="+mj-lt"/>
              <a:buAutoNum type="arabicPeriod"/>
            </a:pPr>
            <a:r>
              <a:rPr lang="cs-CZ" dirty="0" smtClean="0"/>
              <a:t>Logické seskupení činností </a:t>
            </a:r>
            <a:r>
              <a:rPr lang="cs-CZ" dirty="0"/>
              <a:t>: </a:t>
            </a:r>
            <a:r>
              <a:rPr lang="cs-CZ" dirty="0" smtClean="0"/>
              <a:t>sběr objednávek, roznos jídel, příprava jídel, placení, úklid po hostech, technická údržba, účetnictví, provoz podniku-nákup, zajištění chodu, zajištění dodavatelů, …..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Přiřazení útvarů a pracovníků: provozní restaurace, kuchaři, číšníci, uklízečky, ekonomové, technici, IT atd. ( outsourcing vs. </a:t>
            </a:r>
            <a:r>
              <a:rPr lang="cs-CZ" dirty="0" err="1" smtClean="0"/>
              <a:t>Insourcing</a:t>
            </a:r>
            <a:r>
              <a:rPr lang="cs-CZ" dirty="0" smtClean="0"/>
              <a:t>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Stanovení vztahů nadřízenosti </a:t>
            </a:r>
            <a:br>
              <a:rPr lang="cs-CZ" dirty="0" smtClean="0"/>
            </a:br>
            <a:r>
              <a:rPr lang="cs-CZ" dirty="0" smtClean="0"/>
              <a:t>a podřízenosti ( naznačeno linií v organizační struktuře)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Tvorba popisů pracovních míst</a:t>
            </a:r>
          </a:p>
          <a:p>
            <a:pPr marL="525780" indent="-457200">
              <a:buFont typeface="+mj-lt"/>
              <a:buAutoNum type="arabicPeriod"/>
            </a:pPr>
            <a:r>
              <a:rPr lang="cs-CZ" dirty="0" smtClean="0"/>
              <a:t>Tvorba kompetenčních modelů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677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 </a:t>
            </a:r>
            <a:r>
              <a:rPr lang="cs-CZ" dirty="0" err="1" smtClean="0"/>
              <a:t>org</a:t>
            </a:r>
            <a:r>
              <a:rPr lang="cs-CZ" dirty="0" smtClean="0"/>
              <a:t>. struktury malé restaurace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0020818"/>
              </p:ext>
            </p:extLst>
          </p:nvPr>
        </p:nvGraphicFramePr>
        <p:xfrm>
          <a:off x="1043492" y="2323652"/>
          <a:ext cx="6777317" cy="3508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46170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Popis pracovní činnosti </a:t>
            </a:r>
            <a:r>
              <a:rPr lang="cs-CZ" sz="1100" dirty="0" smtClean="0"/>
              <a:t>(zdroj: Gastroprofesor.cz)</a:t>
            </a:r>
            <a:endParaRPr lang="cs-CZ" sz="1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3987805"/>
          </a:xfrm>
        </p:spPr>
        <p:txBody>
          <a:bodyPr>
            <a:noAutofit/>
          </a:bodyPr>
          <a:lstStyle/>
          <a:p>
            <a:r>
              <a:rPr lang="cs-CZ" sz="1600" b="1" dirty="0" smtClean="0"/>
              <a:t>Šéfkuchař popis pracovní </a:t>
            </a:r>
            <a:r>
              <a:rPr lang="cs-CZ" sz="1600" b="1" dirty="0"/>
              <a:t>povinnosti:</a:t>
            </a:r>
            <a:r>
              <a:rPr lang="cs-CZ" sz="1600" dirty="0"/>
              <a:t> </a:t>
            </a:r>
          </a:p>
          <a:p>
            <a:r>
              <a:rPr lang="cs-CZ" sz="1600" dirty="0"/>
              <a:t>- kontroluje chod výrobního úseku podniku </a:t>
            </a:r>
          </a:p>
          <a:p>
            <a:r>
              <a:rPr lang="cs-CZ" sz="1600" dirty="0"/>
              <a:t>- plánuje a implementuje nové procedury a koncepty, sestavuje menu a jídelní lístky </a:t>
            </a:r>
          </a:p>
          <a:p>
            <a:r>
              <a:rPr lang="cs-CZ" sz="1600" dirty="0"/>
              <a:t>- zajišťuje dobré pracovní vztahy mezi výrobním a odbytovým střediskem </a:t>
            </a:r>
          </a:p>
          <a:p>
            <a:r>
              <a:rPr lang="cs-CZ" sz="1600" dirty="0"/>
              <a:t>- zodpovídá za kvalitu vyrobených pokrmů </a:t>
            </a:r>
          </a:p>
          <a:p>
            <a:r>
              <a:rPr lang="cs-CZ" sz="1600" dirty="0"/>
              <a:t>- navštěvuje porady vedení podniku - spolupracuje s podřízeným personálem na zvýšení efektivnosti práce </a:t>
            </a:r>
          </a:p>
          <a:p>
            <a:r>
              <a:rPr lang="cs-CZ" sz="1600" dirty="0"/>
              <a:t>- zdokonaluje odborné znalosti podřízeného personálu </a:t>
            </a:r>
          </a:p>
          <a:p>
            <a:r>
              <a:rPr lang="cs-CZ" sz="1600" dirty="0"/>
              <a:t>- zajišťuje dodržování bezpečnostních a hygienických standardů podniku, včetně norem HACCP </a:t>
            </a:r>
          </a:p>
          <a:p>
            <a:r>
              <a:rPr lang="cs-CZ" sz="1600" dirty="0"/>
              <a:t>- je odpovědný za minimalizaci ztrát ve výrobním úseku 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035993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4109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563869"/>
          </a:xfrm>
        </p:spPr>
        <p:txBody>
          <a:bodyPr>
            <a:normAutofit fontScale="47500" lnSpcReduction="20000"/>
          </a:bodyPr>
          <a:lstStyle/>
          <a:p>
            <a:r>
              <a:rPr lang="cs-CZ" dirty="0"/>
              <a:t>- vyhodnocuje náklady a výnosy výrobního úseku </a:t>
            </a:r>
          </a:p>
          <a:p>
            <a:r>
              <a:rPr lang="cs-CZ" dirty="0"/>
              <a:t>- sestavuje pracovní rozpis podřízeného personálu včetně plánování dovolené </a:t>
            </a:r>
          </a:p>
          <a:p>
            <a:r>
              <a:rPr lang="cs-CZ" dirty="0"/>
              <a:t>- je odpovědný za činnost pomocného personálu </a:t>
            </a:r>
          </a:p>
          <a:p>
            <a:r>
              <a:rPr lang="cs-CZ" dirty="0"/>
              <a:t>– úklid výrobního střediska </a:t>
            </a:r>
          </a:p>
          <a:p>
            <a:r>
              <a:rPr lang="cs-CZ" dirty="0"/>
              <a:t>- je odpovědný za výběr a kvalitu dodavatelů i dodaného zboží (váha, počet, kvalita) </a:t>
            </a:r>
          </a:p>
          <a:p>
            <a:r>
              <a:rPr lang="cs-CZ" dirty="0"/>
              <a:t>- zajišťuje objednávky surovin potřebných pro výrobu </a:t>
            </a:r>
          </a:p>
          <a:p>
            <a:r>
              <a:rPr lang="cs-CZ" dirty="0"/>
              <a:t>- odpovídá za dodržení všech norem podniku v daném úseku (technologické postupy výroby jídel) </a:t>
            </a:r>
          </a:p>
          <a:p>
            <a:r>
              <a:rPr lang="cs-CZ" dirty="0"/>
              <a:t>- komunikuje s nadřízeným personálem za účelem zvyšování standardu poskytovaných služeb </a:t>
            </a:r>
          </a:p>
          <a:p>
            <a:r>
              <a:rPr lang="cs-CZ" dirty="0"/>
              <a:t>- zdokonaluje se v oboru </a:t>
            </a:r>
          </a:p>
          <a:p>
            <a:r>
              <a:rPr lang="cs-CZ" dirty="0"/>
              <a:t>- aktivně vyhledává možnosti snížení nákladů a zvýšení efektivnosti práce podřízeného personálu </a:t>
            </a:r>
          </a:p>
          <a:p>
            <a:r>
              <a:rPr lang="cs-CZ" dirty="0"/>
              <a:t>- hodnotí podřízený personál a připravuje jeho mzdy </a:t>
            </a:r>
          </a:p>
          <a:p>
            <a:r>
              <a:rPr lang="cs-CZ" dirty="0"/>
              <a:t>- odpovídá za výběr a dostatečné personální obsazení výrobního úseku </a:t>
            </a:r>
          </a:p>
          <a:p>
            <a:r>
              <a:rPr lang="cs-CZ" dirty="0"/>
              <a:t>- připravuje podklady požadované nadřízeným personálem podniku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6717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 descr="http://skolicistredisko.net/upload/image00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99392"/>
            <a:ext cx="4896544" cy="65303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1130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 sociální oblasti jde 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naplnění osobních cílů zaměstnanců spojených s výkonem práce pro organizaci</a:t>
            </a:r>
          </a:p>
          <a:p>
            <a:pPr lvl="0"/>
            <a:r>
              <a:rPr lang="cs-CZ" dirty="0"/>
              <a:t>Spokojenost s pracovním místem, obsahem práce, pracovním prostředím a vnitřním klimatem organizace</a:t>
            </a:r>
          </a:p>
          <a:p>
            <a:pPr lvl="0"/>
            <a:r>
              <a:rPr lang="cs-CZ" dirty="0"/>
              <a:t>Motivace zaměstnanců k </a:t>
            </a:r>
            <a:r>
              <a:rPr lang="cs-CZ" dirty="0" err="1"/>
              <a:t>seberozvoji</a:t>
            </a:r>
            <a:r>
              <a:rPr lang="cs-CZ" dirty="0"/>
              <a:t>, zvyšování kvalifikace a tvořivému přístupu při řešení problémů organizace</a:t>
            </a:r>
          </a:p>
          <a:p>
            <a:pPr lvl="0"/>
            <a:r>
              <a:rPr lang="cs-CZ" dirty="0"/>
              <a:t>Vytváření pocitu identifikace zaměstnance s cíli organizace</a:t>
            </a:r>
          </a:p>
          <a:p>
            <a:pPr lvl="0"/>
            <a:r>
              <a:rPr lang="cs-CZ" dirty="0"/>
              <a:t>Zabezpečení sociálních jistot zaměstnanců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98059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 prakticky?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Nejdřív </a:t>
            </a:r>
            <a:r>
              <a:rPr lang="cs-CZ" dirty="0" smtClean="0"/>
              <a:t>budete provádět všechny činnosti sám (možná s nějakým společníkem, partnerem, rodinou)</a:t>
            </a:r>
          </a:p>
          <a:p>
            <a:r>
              <a:rPr lang="cs-CZ" dirty="0"/>
              <a:t>b</a:t>
            </a:r>
            <a:r>
              <a:rPr lang="cs-CZ" dirty="0" smtClean="0"/>
              <a:t>udete hledat v blízkém okolí někoho, kdo by Vám pomohl např. s účetnictvím</a:t>
            </a:r>
          </a:p>
          <a:p>
            <a:r>
              <a:rPr lang="cs-CZ" dirty="0" smtClean="0"/>
              <a:t>budete se učit za pochodu</a:t>
            </a:r>
          </a:p>
          <a:p>
            <a:r>
              <a:rPr lang="cs-CZ" dirty="0" smtClean="0"/>
              <a:t>procesy budou čím dál složitější – je třeba najít hranici mezi tím – „zvládnu vše sám“ a „tady už potřebuji pomoc odborníka“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Takže:</a:t>
            </a:r>
            <a:r>
              <a:rPr lang="cs-CZ" dirty="0" smtClean="0"/>
              <a:t> uděláte </a:t>
            </a:r>
            <a:r>
              <a:rPr lang="cs-CZ" dirty="0"/>
              <a:t>pořádek ve všech činnostech, které se postupně ustálily</a:t>
            </a:r>
          </a:p>
          <a:p>
            <a:r>
              <a:rPr lang="cs-CZ" dirty="0"/>
              <a:t>vyberete ty, které vás</a:t>
            </a:r>
          </a:p>
          <a:p>
            <a:pPr lvl="1"/>
            <a:r>
              <a:rPr lang="cs-CZ" dirty="0"/>
              <a:t>nebaví</a:t>
            </a:r>
          </a:p>
          <a:p>
            <a:pPr lvl="1"/>
            <a:r>
              <a:rPr lang="cs-CZ" dirty="0"/>
              <a:t>obtěžují</a:t>
            </a:r>
          </a:p>
          <a:p>
            <a:pPr lvl="1"/>
            <a:r>
              <a:rPr lang="cs-CZ" dirty="0"/>
              <a:t>jsou rutinní</a:t>
            </a:r>
          </a:p>
          <a:p>
            <a:pPr lvl="1"/>
            <a:r>
              <a:rPr lang="cs-CZ" dirty="0"/>
              <a:t>zabírají příliš mnoho času</a:t>
            </a:r>
          </a:p>
          <a:p>
            <a:pPr lvl="1"/>
            <a:r>
              <a:rPr lang="cs-CZ" dirty="0"/>
              <a:t>nemají fatální dopady</a:t>
            </a:r>
          </a:p>
          <a:p>
            <a:r>
              <a:rPr lang="cs-CZ" dirty="0"/>
              <a:t>stanovíte, na kolik vás pomoc může přijít peněz</a:t>
            </a:r>
          </a:p>
          <a:p>
            <a:r>
              <a:rPr lang="cs-CZ" dirty="0"/>
              <a:t>začnete hledat někoho, kdo je udělá za vás</a:t>
            </a:r>
          </a:p>
          <a:p>
            <a:r>
              <a:rPr lang="cs-CZ" dirty="0" smtClean="0"/>
              <a:t>Když se zadaří, podnikání vás začne slušně živit</a:t>
            </a:r>
          </a:p>
        </p:txBody>
      </p:sp>
    </p:spTree>
    <p:extLst>
      <p:ext uri="{BB962C8B-B14F-4D97-AF65-F5344CB8AC3E}">
        <p14:creationId xmlns:p14="http://schemas.microsoft.com/office/powerpoint/2010/main" val="2546388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Zaměstnávání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požadavky na pracovní místo</a:t>
            </a:r>
          </a:p>
          <a:p>
            <a:pPr lvl="1"/>
            <a:r>
              <a:rPr lang="cs-CZ" dirty="0" smtClean="0"/>
              <a:t>co a jak je třeba udělat?</a:t>
            </a:r>
          </a:p>
          <a:p>
            <a:pPr lvl="1"/>
            <a:r>
              <a:rPr lang="cs-CZ" dirty="0" smtClean="0"/>
              <a:t>je potřeba dlouhodobá nebo jednorázová?</a:t>
            </a:r>
          </a:p>
          <a:p>
            <a:pPr lvl="1"/>
            <a:r>
              <a:rPr lang="cs-CZ" dirty="0" smtClean="0"/>
              <a:t>jaké jsou materiální potřeby na činnost?</a:t>
            </a:r>
          </a:p>
          <a:p>
            <a:pPr lvl="1"/>
            <a:r>
              <a:rPr lang="cs-CZ" dirty="0" smtClean="0"/>
              <a:t>jak je činnost provázaná se zbytkem organizace?</a:t>
            </a:r>
          </a:p>
          <a:p>
            <a:pPr lvl="1"/>
            <a:r>
              <a:rPr lang="cs-CZ" dirty="0" smtClean="0"/>
              <a:t>jaké jsou požadavky na zodpovědnost, řízení </a:t>
            </a:r>
            <a:br>
              <a:rPr lang="cs-CZ" dirty="0" smtClean="0"/>
            </a:br>
            <a:r>
              <a:rPr lang="cs-CZ" dirty="0" smtClean="0"/>
              <a:t>a kontrolu?</a:t>
            </a:r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požadavky na pracovníky</a:t>
            </a:r>
          </a:p>
          <a:p>
            <a:pPr lvl="1"/>
            <a:r>
              <a:rPr lang="cs-CZ" dirty="0" smtClean="0"/>
              <a:t>fyzické, duševní a společenské předpoklady</a:t>
            </a:r>
          </a:p>
          <a:p>
            <a:pPr lvl="1"/>
            <a:r>
              <a:rPr lang="cs-CZ" dirty="0" smtClean="0"/>
              <a:t>vzdělání a zkušenosti</a:t>
            </a:r>
          </a:p>
          <a:p>
            <a:pPr lvl="1"/>
            <a:r>
              <a:rPr lang="cs-CZ" dirty="0" smtClean="0"/>
              <a:t>osobnostní předpoklady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21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Kompetenční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shrnuje veškeré kompetence, tj. vlastnosti, kvalifikaci, zkušenosti, znalosti, dovednosti a osobnostní charakteristiky potřebné k plnění úkolů</a:t>
            </a:r>
          </a:p>
          <a:p>
            <a:pPr lvl="1"/>
            <a:r>
              <a:rPr lang="cs-CZ" dirty="0" smtClean="0"/>
              <a:t>pro celou organizaci – převodník mezi strategií a řízením lidských zdrojů</a:t>
            </a:r>
          </a:p>
          <a:p>
            <a:pPr lvl="1"/>
            <a:r>
              <a:rPr lang="cs-CZ" dirty="0" smtClean="0"/>
              <a:t>pro jednotlivé útvary</a:t>
            </a:r>
          </a:p>
          <a:p>
            <a:pPr lvl="1"/>
            <a:r>
              <a:rPr lang="cs-CZ" dirty="0" smtClean="0"/>
              <a:t>pro konkrétní pracovní místa</a:t>
            </a:r>
          </a:p>
          <a:p>
            <a:r>
              <a:rPr lang="cs-CZ" dirty="0" smtClean="0"/>
              <a:t>pomáhá při</a:t>
            </a:r>
          </a:p>
          <a:p>
            <a:pPr lvl="1"/>
            <a:r>
              <a:rPr lang="cs-CZ" dirty="0" smtClean="0"/>
              <a:t>rozvoji pracovníků</a:t>
            </a:r>
          </a:p>
          <a:p>
            <a:pPr lvl="1"/>
            <a:r>
              <a:rPr lang="cs-CZ" dirty="0" smtClean="0"/>
              <a:t>plnění stanovených cílů</a:t>
            </a:r>
          </a:p>
          <a:p>
            <a:pPr lvl="1"/>
            <a:r>
              <a:rPr lang="cs-CZ" dirty="0" smtClean="0"/>
              <a:t>plánování potřeby pracovních sil</a:t>
            </a:r>
          </a:p>
          <a:p>
            <a:pPr lvl="1"/>
            <a:r>
              <a:rPr lang="cs-CZ" dirty="0" smtClean="0"/>
              <a:t>přijímání nových pracovníků</a:t>
            </a:r>
          </a:p>
          <a:p>
            <a:pPr lvl="1"/>
            <a:r>
              <a:rPr lang="cs-CZ" dirty="0" smtClean="0"/>
              <a:t>nastavování motivačních systémů</a:t>
            </a:r>
          </a:p>
          <a:p>
            <a:pPr lvl="1"/>
            <a:r>
              <a:rPr lang="cs-CZ" dirty="0" smtClean="0"/>
              <a:t>plánování kariérního rozvoje jednotlivců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77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af 1 hormed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" t="2625" r="2015" b="2875"/>
          <a:stretch/>
        </p:blipFill>
        <p:spPr bwMode="auto">
          <a:xfrm>
            <a:off x="715139" y="796275"/>
            <a:ext cx="4341180" cy="254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dentalcare-magazin.cz/wp-content/uploads/graf-2-hormed-1024x61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5" t="3254" r="1478" b="2332"/>
          <a:stretch/>
        </p:blipFill>
        <p:spPr bwMode="auto">
          <a:xfrm>
            <a:off x="3779912" y="3645024"/>
            <a:ext cx="4776187" cy="2769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4905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Výběr zaměstnance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984892" cy="350897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odkud vzít zaměstnance – interně/externě</a:t>
            </a:r>
          </a:p>
          <a:p>
            <a:r>
              <a:rPr lang="cs-CZ" dirty="0" smtClean="0"/>
              <a:t>jakými kanály zaměstnance oslovit</a:t>
            </a:r>
          </a:p>
          <a:p>
            <a:r>
              <a:rPr lang="cs-CZ" dirty="0" smtClean="0"/>
              <a:t>jakou formou zaměstnance oslovit</a:t>
            </a:r>
          </a:p>
          <a:p>
            <a:r>
              <a:rPr lang="cs-CZ" dirty="0" smtClean="0"/>
              <a:t>jaké požadovat dokumenty</a:t>
            </a:r>
          </a:p>
          <a:p>
            <a:r>
              <a:rPr lang="cs-CZ" dirty="0" smtClean="0"/>
              <a:t>předvýběr</a:t>
            </a:r>
          </a:p>
          <a:p>
            <a:r>
              <a:rPr lang="cs-CZ" dirty="0" smtClean="0"/>
              <a:t>výběrové řízení – jednokolové / </a:t>
            </a:r>
            <a:r>
              <a:rPr lang="cs-CZ" dirty="0" err="1" smtClean="0"/>
              <a:t>vícekolové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434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Proces výběru zaměstnanců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analýza dokumentů</a:t>
            </a:r>
          </a:p>
          <a:p>
            <a:r>
              <a:rPr lang="cs-CZ" dirty="0" smtClean="0"/>
              <a:t>rozhovor</a:t>
            </a:r>
          </a:p>
          <a:p>
            <a:pPr lvl="1"/>
            <a:r>
              <a:rPr lang="cs-CZ" dirty="0" smtClean="0"/>
              <a:t>osoby vedoucí rozhovor</a:t>
            </a:r>
          </a:p>
          <a:p>
            <a:pPr lvl="1"/>
            <a:r>
              <a:rPr lang="cs-CZ" dirty="0" smtClean="0"/>
              <a:t>osobní / neosobní</a:t>
            </a:r>
          </a:p>
          <a:p>
            <a:pPr lvl="1"/>
            <a:r>
              <a:rPr lang="cs-CZ" dirty="0" smtClean="0"/>
              <a:t>strukturovaný / nestrukturovaný</a:t>
            </a:r>
          </a:p>
          <a:p>
            <a:r>
              <a:rPr lang="cs-CZ" dirty="0" smtClean="0"/>
              <a:t>dotazníky a testy</a:t>
            </a:r>
          </a:p>
          <a:p>
            <a:pPr lvl="1"/>
            <a:r>
              <a:rPr lang="cs-CZ" dirty="0" smtClean="0"/>
              <a:t>osobnostní</a:t>
            </a:r>
          </a:p>
          <a:p>
            <a:pPr lvl="1"/>
            <a:r>
              <a:rPr lang="cs-CZ" dirty="0" smtClean="0"/>
              <a:t>znalostní</a:t>
            </a:r>
          </a:p>
          <a:p>
            <a:pPr lvl="1"/>
            <a:r>
              <a:rPr lang="cs-CZ" dirty="0" smtClean="0"/>
              <a:t>psychologické</a:t>
            </a:r>
          </a:p>
          <a:p>
            <a:endParaRPr lang="cs-CZ" dirty="0" smtClean="0"/>
          </a:p>
          <a:p>
            <a:r>
              <a:rPr lang="cs-CZ" dirty="0" err="1" smtClean="0"/>
              <a:t>assessment</a:t>
            </a:r>
            <a:r>
              <a:rPr lang="cs-CZ" dirty="0" smtClean="0"/>
              <a:t> centrum</a:t>
            </a:r>
          </a:p>
          <a:p>
            <a:r>
              <a:rPr lang="cs-CZ" dirty="0" err="1" smtClean="0"/>
              <a:t>headhunting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87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Nezákonné otázky u pohovoru (příklad)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628800"/>
            <a:ext cx="7632964" cy="4680520"/>
          </a:xfrm>
        </p:spPr>
        <p:txBody>
          <a:bodyPr numCol="2">
            <a:normAutofit/>
          </a:bodyPr>
          <a:lstStyle/>
          <a:p>
            <a:r>
              <a:rPr lang="cs-CZ" sz="2400" b="1" dirty="0" smtClean="0"/>
              <a:t>zdravotní stav a těhotenství </a:t>
            </a:r>
          </a:p>
          <a:p>
            <a:pPr lvl="1"/>
            <a:r>
              <a:rPr lang="cs-CZ" sz="2000" b="1" dirty="0" smtClean="0"/>
              <a:t>Jste těhotná? </a:t>
            </a:r>
          </a:p>
          <a:p>
            <a:pPr lvl="1"/>
            <a:r>
              <a:rPr lang="cs-CZ" sz="2000" b="1" dirty="0" smtClean="0"/>
              <a:t>Trpíte depresemi?</a:t>
            </a:r>
          </a:p>
          <a:p>
            <a:r>
              <a:rPr lang="cs-CZ" sz="2400" b="1" dirty="0" smtClean="0"/>
              <a:t>osobní situace</a:t>
            </a:r>
          </a:p>
          <a:p>
            <a:pPr lvl="1"/>
            <a:r>
              <a:rPr lang="cs-CZ" sz="2000" b="1" dirty="0" smtClean="0"/>
              <a:t>Kolik je Vám let?</a:t>
            </a:r>
          </a:p>
          <a:p>
            <a:pPr lvl="1"/>
            <a:r>
              <a:rPr lang="cs-CZ" sz="2000" b="1" dirty="0" smtClean="0"/>
              <a:t>Jste svobodná?</a:t>
            </a:r>
            <a:endParaRPr lang="cs-CZ" sz="2000" dirty="0"/>
          </a:p>
          <a:p>
            <a:r>
              <a:rPr lang="cs-CZ" sz="2400" b="1" dirty="0" smtClean="0"/>
              <a:t>rodinná situace</a:t>
            </a:r>
          </a:p>
          <a:p>
            <a:pPr lvl="1"/>
            <a:r>
              <a:rPr lang="cs-CZ" sz="2000" b="1" dirty="0" smtClean="0"/>
              <a:t>Máte děti?</a:t>
            </a:r>
          </a:p>
          <a:p>
            <a:pPr lvl="1"/>
            <a:r>
              <a:rPr lang="cs-CZ" sz="2000" b="1" dirty="0" smtClean="0"/>
              <a:t>Jste vdaná?</a:t>
            </a:r>
          </a:p>
          <a:p>
            <a:endParaRPr lang="cs-CZ" sz="2400" b="1" dirty="0" smtClean="0"/>
          </a:p>
          <a:p>
            <a:pPr lvl="1"/>
            <a:endParaRPr lang="cs-CZ" sz="2000" dirty="0"/>
          </a:p>
          <a:p>
            <a:r>
              <a:rPr lang="cs-CZ" sz="2400" b="1" dirty="0" smtClean="0"/>
              <a:t>sexuální orientace</a:t>
            </a:r>
          </a:p>
          <a:p>
            <a:pPr lvl="1"/>
            <a:r>
              <a:rPr lang="cs-CZ" sz="2000" b="1" dirty="0" smtClean="0"/>
              <a:t>Jaká je vaše sexuální orientace?</a:t>
            </a:r>
          </a:p>
          <a:p>
            <a:r>
              <a:rPr lang="cs-CZ" sz="2400" b="1" dirty="0" smtClean="0"/>
              <a:t>víra a politické přesvědčení </a:t>
            </a:r>
          </a:p>
          <a:p>
            <a:pPr lvl="1"/>
            <a:r>
              <a:rPr lang="cs-CZ" sz="2000" b="1" dirty="0" smtClean="0"/>
              <a:t>Jakého jste vyznání?</a:t>
            </a:r>
          </a:p>
          <a:p>
            <a:pPr>
              <a:buNone/>
            </a:pPr>
            <a:r>
              <a:rPr lang="cs-CZ" sz="3500" dirty="0" smtClean="0"/>
              <a:t>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93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 jinak?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Máte povolení pracovat v ČR?</a:t>
            </a:r>
          </a:p>
          <a:p>
            <a:r>
              <a:rPr lang="cs-CZ" dirty="0"/>
              <a:t>Jaký je váš vízový status?</a:t>
            </a:r>
          </a:p>
          <a:p>
            <a:r>
              <a:rPr lang="cs-CZ" dirty="0"/>
              <a:t>Kterými jazyky mluvíte a na jaké úrovni?</a:t>
            </a:r>
          </a:p>
          <a:p>
            <a:r>
              <a:rPr lang="cs-CZ" dirty="0"/>
              <a:t>Můžete pracovat přesčas? Můžete začínat v 7 ráno?</a:t>
            </a:r>
          </a:p>
          <a:p>
            <a:r>
              <a:rPr lang="cs-CZ" dirty="0"/>
              <a:t>Předpokládáte nějakou dlouhodobější absenci v práci?</a:t>
            </a:r>
          </a:p>
          <a:p>
            <a:r>
              <a:rPr lang="cs-CZ" dirty="0"/>
              <a:t>Otázka na titulování (slečna, paní)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5294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cílem je využít potenciál každého zaměstnance</a:t>
            </a:r>
          </a:p>
          <a:p>
            <a:pPr lvl="1"/>
            <a:r>
              <a:rPr lang="cs-CZ" dirty="0" smtClean="0"/>
              <a:t>peníze…?( </a:t>
            </a:r>
            <a:r>
              <a:rPr lang="cs-CZ" dirty="0" err="1" smtClean="0"/>
              <a:t>frustrátor</a:t>
            </a:r>
            <a:r>
              <a:rPr lang="cs-CZ" dirty="0" smtClean="0"/>
              <a:t>)</a:t>
            </a:r>
          </a:p>
          <a:p>
            <a:r>
              <a:rPr lang="cs-CZ" dirty="0" smtClean="0"/>
              <a:t>U každého pracovníka je jiná:</a:t>
            </a:r>
          </a:p>
          <a:p>
            <a:pPr lvl="1"/>
            <a:r>
              <a:rPr lang="cs-CZ" dirty="0" smtClean="0"/>
              <a:t>rychlá odměna</a:t>
            </a:r>
          </a:p>
          <a:p>
            <a:pPr lvl="1"/>
            <a:r>
              <a:rPr lang="cs-CZ" dirty="0" smtClean="0"/>
              <a:t>atmosféra</a:t>
            </a:r>
          </a:p>
          <a:p>
            <a:pPr lvl="1"/>
            <a:r>
              <a:rPr lang="cs-CZ" dirty="0" smtClean="0"/>
              <a:t>vlastní příklad</a:t>
            </a:r>
          </a:p>
          <a:p>
            <a:pPr lvl="1"/>
            <a:r>
              <a:rPr lang="cs-CZ" dirty="0" smtClean="0"/>
              <a:t>kultura a prostředí</a:t>
            </a:r>
          </a:p>
          <a:p>
            <a:pPr lvl="1"/>
            <a:r>
              <a:rPr lang="cs-CZ" dirty="0" smtClean="0"/>
              <a:t>pochvaly</a:t>
            </a:r>
          </a:p>
          <a:p>
            <a:pPr lvl="1"/>
            <a:r>
              <a:rPr lang="cs-CZ" dirty="0" smtClean="0"/>
              <a:t>naslouchání</a:t>
            </a:r>
          </a:p>
          <a:p>
            <a:pPr lvl="1"/>
            <a:r>
              <a:rPr lang="cs-CZ" dirty="0" smtClean="0"/>
              <a:t>dodržování pravidel</a:t>
            </a:r>
          </a:p>
          <a:p>
            <a:pPr lvl="1"/>
            <a:r>
              <a:rPr lang="cs-CZ" dirty="0" smtClean="0"/>
              <a:t>trpělivost</a:t>
            </a:r>
          </a:p>
          <a:p>
            <a:pPr lvl="1"/>
            <a:r>
              <a:rPr lang="cs-CZ" dirty="0" smtClean="0"/>
              <a:t>upřímnost</a:t>
            </a:r>
          </a:p>
          <a:p>
            <a:pPr lvl="1"/>
            <a:r>
              <a:rPr lang="cs-CZ" dirty="0" smtClean="0"/>
              <a:t>přiznání vlastních chyb</a:t>
            </a:r>
          </a:p>
          <a:p>
            <a:pPr lvl="1"/>
            <a:r>
              <a:rPr lang="cs-CZ" dirty="0" smtClean="0"/>
              <a:t>přehled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Maslowova pyramida pot&amp;rcaron;e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708920"/>
            <a:ext cx="361950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52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Náklady na pracovníky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situace na pracovním trhu</a:t>
            </a:r>
          </a:p>
          <a:p>
            <a:pPr lvl="1"/>
            <a:r>
              <a:rPr lang="cs-CZ" dirty="0" smtClean="0"/>
              <a:t>Geografická specifika ( ČR vs. EU, různé regiony ČR)</a:t>
            </a:r>
          </a:p>
          <a:p>
            <a:pPr lvl="1"/>
            <a:r>
              <a:rPr lang="cs-CZ" dirty="0" smtClean="0"/>
              <a:t>dostupnost vhodných pracovníků</a:t>
            </a:r>
          </a:p>
          <a:p>
            <a:pPr lvl="1"/>
            <a:r>
              <a:rPr lang="cs-CZ" dirty="0" smtClean="0"/>
              <a:t>sociální politika státu( výše minimální mzdy)</a:t>
            </a:r>
          </a:p>
          <a:p>
            <a:pPr lvl="1"/>
            <a:r>
              <a:rPr lang="cs-CZ" dirty="0" smtClean="0"/>
              <a:t>poptávka po pracovnících od konkurence</a:t>
            </a:r>
          </a:p>
          <a:p>
            <a:pPr lvl="1"/>
            <a:r>
              <a:rPr lang="cs-CZ" dirty="0" smtClean="0"/>
              <a:t>průměrná mzda na dané pozici</a:t>
            </a:r>
          </a:p>
          <a:p>
            <a:r>
              <a:rPr lang="cs-CZ" dirty="0" smtClean="0"/>
              <a:t>typ pracovního poměru</a:t>
            </a:r>
          </a:p>
          <a:p>
            <a:pPr lvl="1"/>
            <a:r>
              <a:rPr lang="cs-CZ" dirty="0" smtClean="0"/>
              <a:t>povinné odvody</a:t>
            </a:r>
          </a:p>
          <a:p>
            <a:pPr lvl="1"/>
            <a:r>
              <a:rPr lang="cs-CZ" dirty="0" smtClean="0"/>
              <a:t>limity a sazby daní</a:t>
            </a:r>
          </a:p>
          <a:p>
            <a:pPr lvl="1"/>
            <a:r>
              <a:rPr lang="cs-CZ" dirty="0" smtClean="0"/>
              <a:t>administrativní povinnosti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0224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 širším </a:t>
            </a:r>
            <a:r>
              <a:rPr lang="cs-CZ" b="1" dirty="0" smtClean="0"/>
              <a:t>významu:</a:t>
            </a:r>
            <a:r>
              <a:rPr lang="cs-CZ" dirty="0"/>
              <a:t> vychází z cílů personálního řízení, které je nezbytnou součástí práce vedoucích zaměstnanců na všech stupních řízení tj. všech, kteří řídí činnost jiných </a:t>
            </a:r>
            <a:r>
              <a:rPr lang="cs-CZ" dirty="0" smtClean="0"/>
              <a:t>zaměstnanců</a:t>
            </a:r>
          </a:p>
          <a:p>
            <a:r>
              <a:rPr lang="cs-CZ" b="1" dirty="0" smtClean="0"/>
              <a:t>V užším </a:t>
            </a:r>
            <a:r>
              <a:rPr lang="cs-CZ" b="1" dirty="0"/>
              <a:t>smyslu</a:t>
            </a:r>
            <a:r>
              <a:rPr lang="cs-CZ" dirty="0"/>
              <a:t> hovoříme o personální práci jako odborných službách profesionálů ve štábních útvarech</a:t>
            </a:r>
          </a:p>
        </p:txBody>
      </p:sp>
    </p:spTree>
    <p:extLst>
      <p:ext uri="{BB962C8B-B14F-4D97-AF65-F5344CB8AC3E}">
        <p14:creationId xmlns:p14="http://schemas.microsoft.com/office/powerpoint/2010/main" val="21338878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Superhrubá</a:t>
            </a:r>
            <a:r>
              <a:rPr lang="cs-CZ" dirty="0" smtClean="0"/>
              <a:t>, hrubá a čistá mzda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252707"/>
              </p:ext>
            </p:extLst>
          </p:nvPr>
        </p:nvGraphicFramePr>
        <p:xfrm>
          <a:off x="3062642" y="1600199"/>
          <a:ext cx="3018715" cy="4525965"/>
        </p:xfrm>
        <a:graphic>
          <a:graphicData uri="http://schemas.openxmlformats.org/drawingml/2006/table">
            <a:tbl>
              <a:tblPr/>
              <a:tblGrid>
                <a:gridCol w="2042898"/>
                <a:gridCol w="975817"/>
              </a:tblGrid>
              <a:tr h="270207">
                <a:tc>
                  <a:txBody>
                    <a:bodyPr/>
                    <a:lstStyle/>
                    <a:p>
                      <a:r>
                        <a:rPr lang="cs-CZ" sz="1300" b="1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Hrubá mzda </a:t>
                      </a:r>
                      <a:endParaRPr lang="cs-CZ" sz="1300" b="0" dirty="0">
                        <a:solidFill>
                          <a:srgbClr val="FF0000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25 000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5517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Pojistné sociální hrazené zaměstnavatelem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6 250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75517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Pojistné zdravotní hrazené zaměstnavatelem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2 250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207">
                <a:tc>
                  <a:txBody>
                    <a:bodyPr/>
                    <a:lstStyle/>
                    <a:p>
                      <a:r>
                        <a:rPr lang="cs-CZ" sz="1300" b="1" dirty="0" err="1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Superhrubá</a:t>
                      </a:r>
                      <a:r>
                        <a:rPr lang="cs-CZ" sz="1300" b="1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 mzda</a:t>
                      </a:r>
                      <a:endParaRPr lang="cs-CZ" sz="1300" b="0" dirty="0">
                        <a:solidFill>
                          <a:srgbClr val="FF0000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33 500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862">
                <a:tc>
                  <a:txBody>
                    <a:bodyPr/>
                    <a:lstStyle/>
                    <a:p>
                      <a:r>
                        <a:rPr lang="pl-PL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Záloha na daň (15 % ze superhrubé)</a:t>
                      </a:r>
                      <a:endParaRPr lang="pl-PL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5 025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862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Sleva na poplatníka měsíčně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2 070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0207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Záloha po slevě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2 955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862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Sociální pojištění z hrubé mzdy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1 625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862">
                <a:tc>
                  <a:txBody>
                    <a:bodyPr/>
                    <a:lstStyle/>
                    <a:p>
                      <a:r>
                        <a:rPr lang="cs-CZ" sz="1300" b="1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Zdravotní pojištění z hrubé mzdy</a:t>
                      </a:r>
                      <a:endParaRPr lang="cs-CZ" sz="1300" b="0">
                        <a:solidFill>
                          <a:srgbClr val="555555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0">
                          <a:solidFill>
                            <a:srgbClr val="555555"/>
                          </a:solidFill>
                          <a:effectLst/>
                          <a:latin typeface="Tahoma"/>
                        </a:rPr>
                        <a:t>1 125 Kč</a:t>
                      </a: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2862">
                <a:tc>
                  <a:txBody>
                    <a:bodyPr/>
                    <a:lstStyle/>
                    <a:p>
                      <a:r>
                        <a:rPr lang="cs-CZ" sz="1300" b="1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Čistá mzda</a:t>
                      </a:r>
                      <a:endParaRPr lang="cs-CZ" sz="1300" b="0" dirty="0">
                        <a:solidFill>
                          <a:srgbClr val="FF0000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300" b="1" dirty="0">
                          <a:solidFill>
                            <a:srgbClr val="FF0000"/>
                          </a:solidFill>
                          <a:effectLst/>
                          <a:latin typeface="Tahoma"/>
                        </a:rPr>
                        <a:t>19 295 Kč</a:t>
                      </a:r>
                      <a:endParaRPr lang="cs-CZ" sz="1300" b="0" dirty="0">
                        <a:solidFill>
                          <a:srgbClr val="FF0000"/>
                        </a:solidFill>
                        <a:effectLst/>
                        <a:latin typeface="Tahoma"/>
                      </a:endParaRPr>
                    </a:p>
                  </a:txBody>
                  <a:tcPr marL="67552" marR="67552" marT="33776" marB="337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Popisek se šipkou doleva 4"/>
          <p:cNvSpPr/>
          <p:nvPr/>
        </p:nvSpPr>
        <p:spPr>
          <a:xfrm>
            <a:off x="6228184" y="1340768"/>
            <a:ext cx="2376264" cy="3960440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/>
              <a:t>Je pravda, že zaměstnavatel odvádí pojistné z jiných financí, než je zaměstnancův plat, ovšem i na tyto odvody si zaměstnanec musel vydělat, jinak by se zaměstnavateli nevyplatil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571447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náklady na pracovníky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6912884" cy="3508977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další nepeněžní benefity</a:t>
            </a:r>
          </a:p>
          <a:p>
            <a:r>
              <a:rPr lang="cs-CZ" dirty="0" smtClean="0"/>
              <a:t>možnosti dotace na pracovní místo</a:t>
            </a:r>
          </a:p>
          <a:p>
            <a:r>
              <a:rPr lang="cs-CZ" dirty="0" smtClean="0"/>
              <a:t>doba a prostředky nutné na zaučení</a:t>
            </a:r>
          </a:p>
          <a:p>
            <a:r>
              <a:rPr lang="cs-CZ" dirty="0" smtClean="0"/>
              <a:t>materiální vybavení pracovního místa</a:t>
            </a:r>
          </a:p>
          <a:p>
            <a:r>
              <a:rPr lang="cs-CZ" dirty="0" smtClean="0"/>
              <a:t>zajištění fyzického prostoru (×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office</a:t>
            </a:r>
            <a:r>
              <a:rPr lang="cs-CZ" dirty="0" smtClean="0"/>
              <a:t>)</a:t>
            </a:r>
          </a:p>
          <a:p>
            <a:r>
              <a:rPr lang="cs-CZ" dirty="0"/>
              <a:t>n</a:t>
            </a:r>
            <a:r>
              <a:rPr lang="cs-CZ" dirty="0" smtClean="0"/>
              <a:t>utná školení a udržení, popř. zvýšení kvalifikace( zákonné i nezákonné)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0843146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809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Personální práce obecně v organizaci zahrnuje následující činnosti:</a:t>
            </a:r>
          </a:p>
          <a:p>
            <a:pPr lvl="0"/>
            <a:r>
              <a:rPr lang="cs-CZ" dirty="0"/>
              <a:t>Plánování zaměstnanců</a:t>
            </a:r>
          </a:p>
          <a:p>
            <a:pPr lvl="0"/>
            <a:r>
              <a:rPr lang="cs-CZ" dirty="0"/>
              <a:t>Získávání a výběr zaměstnanců</a:t>
            </a:r>
          </a:p>
          <a:p>
            <a:pPr lvl="0"/>
            <a:r>
              <a:rPr lang="cs-CZ" dirty="0"/>
              <a:t>Hodnocení pracovníků</a:t>
            </a:r>
          </a:p>
          <a:p>
            <a:pPr lvl="0"/>
            <a:r>
              <a:rPr lang="cs-CZ" dirty="0"/>
              <a:t>Hodnocení práce a popis pracovních míst</a:t>
            </a:r>
          </a:p>
          <a:p>
            <a:pPr lvl="0"/>
            <a:r>
              <a:rPr lang="cs-CZ" dirty="0"/>
              <a:t>Odměňování</a:t>
            </a:r>
          </a:p>
          <a:p>
            <a:pPr lvl="0"/>
            <a:r>
              <a:rPr lang="cs-CZ" dirty="0"/>
              <a:t>Systémy podnikového vzdělávání</a:t>
            </a:r>
          </a:p>
          <a:p>
            <a:pPr lvl="0"/>
            <a:r>
              <a:rPr lang="cs-CZ" dirty="0"/>
              <a:t>Kolektivní vyjednávání</a:t>
            </a:r>
          </a:p>
          <a:p>
            <a:pPr lvl="0"/>
            <a:r>
              <a:rPr lang="cs-CZ" dirty="0"/>
              <a:t>Sociální péče</a:t>
            </a:r>
          </a:p>
          <a:p>
            <a:pPr lvl="0"/>
            <a:r>
              <a:rPr lang="cs-CZ" dirty="0"/>
              <a:t>Personální informační systém.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4197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Plánování pracovníků </a:t>
            </a:r>
            <a:r>
              <a:rPr lang="cs-CZ" sz="1800" dirty="0" smtClean="0"/>
              <a:t>(podle: Blažek, 2008)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Cílem je dosáhnout rovnováhy mezi potřebou pracovních sil a použitelnými zdroji a uspokojit potřebu v souladu s žádoucí strukturou </a:t>
            </a:r>
            <a:r>
              <a:rPr lang="cs-CZ" dirty="0" smtClean="0"/>
              <a:t>zaměstnanců</a:t>
            </a:r>
          </a:p>
          <a:p>
            <a:pPr marL="0" indent="0">
              <a:buNone/>
            </a:pPr>
            <a:r>
              <a:rPr lang="cs-CZ" dirty="0"/>
              <a:t>Základem je kvalifikovaná prognóza vývoje pracovních sil a prognóza vývoje zdrojů pracovních sil. Vychází se:</a:t>
            </a:r>
          </a:p>
          <a:p>
            <a:pPr lvl="0"/>
            <a:r>
              <a:rPr lang="cs-CZ" dirty="0"/>
              <a:t>z předpokládaného vývoje výrobního programu</a:t>
            </a:r>
          </a:p>
          <a:p>
            <a:pPr lvl="0"/>
            <a:r>
              <a:rPr lang="cs-CZ" dirty="0"/>
              <a:t>změn technologie a </a:t>
            </a:r>
            <a:r>
              <a:rPr lang="cs-CZ" dirty="0" smtClean="0"/>
              <a:t>organizace </a:t>
            </a:r>
            <a:r>
              <a:rPr lang="cs-CZ" dirty="0"/>
              <a:t>práce a jejich vlivu na potřebu práce</a:t>
            </a:r>
          </a:p>
          <a:p>
            <a:pPr lvl="0"/>
            <a:r>
              <a:rPr lang="cs-CZ" dirty="0"/>
              <a:t>investičních záměrů</a:t>
            </a:r>
          </a:p>
          <a:p>
            <a:pPr lvl="0"/>
            <a:r>
              <a:rPr lang="cs-CZ" dirty="0"/>
              <a:t>vývoje odbytu v závislosti na tržní situaci a vývoji konjunkturálních cyklu.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57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Prioritní je v procesu plánování stanovení potřeb zaměstnanců odvozených z </a:t>
            </a:r>
            <a:r>
              <a:rPr lang="cs-CZ" b="1" dirty="0"/>
              <a:t>plánu výroby odbytu a </a:t>
            </a:r>
            <a:r>
              <a:rPr lang="cs-CZ" b="1" dirty="0" smtClean="0"/>
              <a:t>investic</a:t>
            </a:r>
          </a:p>
          <a:p>
            <a:r>
              <a:rPr lang="cs-CZ" dirty="0" smtClean="0"/>
              <a:t>Přesný počet pracovníků lze odhadovat těžko – využívá se kvalifikovaný odhad či úsudek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447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Možné jsou 2 přístupy Blažek (2008):</a:t>
            </a:r>
          </a:p>
          <a:p>
            <a:r>
              <a:rPr lang="cs-CZ" b="1" dirty="0" smtClean="0"/>
              <a:t>plánování shora dolů</a:t>
            </a:r>
            <a:r>
              <a:rPr lang="cs-CZ" dirty="0" smtClean="0"/>
              <a:t>, kdy top management stanovuje (s ohledem na zajištění plánované výroby a dalších plánovaných aktivit a plánovaného zvyšování efektivnosti) celkový počet pracovníků za podnik a jeho části </a:t>
            </a:r>
          </a:p>
          <a:p>
            <a:r>
              <a:rPr lang="cs-CZ" b="1" dirty="0" smtClean="0"/>
              <a:t>plánování zdola nahoru</a:t>
            </a:r>
            <a:r>
              <a:rPr lang="cs-CZ" dirty="0" smtClean="0"/>
              <a:t>, kdy vedoucí jednotlivých útvarů předkládají a zdůvodňují požadavky na počty pracovníků svých útvarů (při zohledňování ekonomických limitů daných těmto útvarům).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524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1656</Words>
  <Application>Microsoft Office PowerPoint</Application>
  <PresentationFormat>Předvádění na obrazovce (4:3)</PresentationFormat>
  <Paragraphs>350</Paragraphs>
  <Slides>52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52</vt:i4>
      </vt:variant>
    </vt:vector>
  </HeadingPairs>
  <TitlesOfParts>
    <vt:vector size="53" baseType="lpstr">
      <vt:lpstr>Motiv systému Office</vt:lpstr>
      <vt:lpstr>Podpůrné podnikové funkce</vt:lpstr>
      <vt:lpstr>Řízení lidských zdrojů</vt:lpstr>
      <vt:lpstr>V ekonomické oblasti:</vt:lpstr>
      <vt:lpstr>V sociální oblasti jde o </vt:lpstr>
      <vt:lpstr>Personální práce</vt:lpstr>
      <vt:lpstr>Prezentace aplikace PowerPoint</vt:lpstr>
      <vt:lpstr>Plánování pracovníků (podle: Blažek, 2008)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Interní výběr (Vochozka, Mulač, a kol. 2012)</vt:lpstr>
      <vt:lpstr>Externí výběr (Vochozka, Mulač, a kol. 2012)</vt:lpstr>
      <vt:lpstr>Krátkodobá potřeba pracovníků</vt:lpstr>
      <vt:lpstr>Trvalá potřeba</vt:lpstr>
      <vt:lpstr>Pracovní poměr</vt:lpstr>
      <vt:lpstr>Dohoda o práci konaná mimo PP</vt:lpstr>
      <vt:lpstr>Prezentace aplikace PowerPoint</vt:lpstr>
      <vt:lpstr>Prezentace aplikace PowerPoint</vt:lpstr>
      <vt:lpstr>Organizace personální práce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Personální zabezpečení</vt:lpstr>
      <vt:lpstr>Faktory organizační struktury</vt:lpstr>
      <vt:lpstr>Analýza procesů</vt:lpstr>
      <vt:lpstr>Postup analýzy procesů</vt:lpstr>
      <vt:lpstr>Prezentace aplikace PowerPoint</vt:lpstr>
      <vt:lpstr>Organizace a business model</vt:lpstr>
      <vt:lpstr>Tvorba organizační struktury</vt:lpstr>
      <vt:lpstr>Příklad org. struktury malé restaurace</vt:lpstr>
      <vt:lpstr>Popis pracovní činnosti (zdroj: Gastroprofesor.cz)</vt:lpstr>
      <vt:lpstr>Prezentace aplikace PowerPoint</vt:lpstr>
      <vt:lpstr>Prezentace aplikace PowerPoint</vt:lpstr>
      <vt:lpstr>Jak na to prakticky?</vt:lpstr>
      <vt:lpstr>Zaměstnávání</vt:lpstr>
      <vt:lpstr>Kompetenční model</vt:lpstr>
      <vt:lpstr>Prezentace aplikace PowerPoint</vt:lpstr>
      <vt:lpstr>Výběr zaměstnance</vt:lpstr>
      <vt:lpstr>Proces výběru zaměstnanců</vt:lpstr>
      <vt:lpstr>Nezákonné otázky u pohovoru (příklad)</vt:lpstr>
      <vt:lpstr>Jak na to jinak?</vt:lpstr>
      <vt:lpstr>Motivace</vt:lpstr>
      <vt:lpstr>Náklady na pracovníky</vt:lpstr>
      <vt:lpstr>Superhrubá, hrubá a čistá mzda</vt:lpstr>
      <vt:lpstr>Další náklady na pracovníky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Odehnalova Pavla</dc:creator>
  <cp:lastModifiedBy>Odehnalova Pavla</cp:lastModifiedBy>
  <cp:revision>9</cp:revision>
  <dcterms:created xsi:type="dcterms:W3CDTF">2017-02-08T07:54:11Z</dcterms:created>
  <dcterms:modified xsi:type="dcterms:W3CDTF">2017-04-06T07:22:54Z</dcterms:modified>
</cp:coreProperties>
</file>